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1"/>
  </p:notesMasterIdLst>
  <p:handoutMasterIdLst>
    <p:handoutMasterId r:id="rId152"/>
  </p:handoutMasterIdLst>
  <p:sldIdLst>
    <p:sldId id="475" r:id="rId2"/>
    <p:sldId id="476" r:id="rId3"/>
    <p:sldId id="623" r:id="rId4"/>
    <p:sldId id="621" r:id="rId5"/>
    <p:sldId id="505" r:id="rId6"/>
    <p:sldId id="478" r:id="rId7"/>
    <p:sldId id="486" r:id="rId8"/>
    <p:sldId id="513" r:id="rId9"/>
    <p:sldId id="523" r:id="rId10"/>
    <p:sldId id="522" r:id="rId11"/>
    <p:sldId id="550" r:id="rId12"/>
    <p:sldId id="552" r:id="rId13"/>
    <p:sldId id="553" r:id="rId14"/>
    <p:sldId id="554" r:id="rId15"/>
    <p:sldId id="549" r:id="rId16"/>
    <p:sldId id="618" r:id="rId17"/>
    <p:sldId id="642" r:id="rId18"/>
    <p:sldId id="481" r:id="rId19"/>
    <p:sldId id="482" r:id="rId20"/>
    <p:sldId id="483" r:id="rId21"/>
    <p:sldId id="484" r:id="rId22"/>
    <p:sldId id="485" r:id="rId23"/>
    <p:sldId id="555" r:id="rId24"/>
    <p:sldId id="551" r:id="rId25"/>
    <p:sldId id="479" r:id="rId26"/>
    <p:sldId id="480" r:id="rId27"/>
    <p:sldId id="487" r:id="rId28"/>
    <p:sldId id="488" r:id="rId29"/>
    <p:sldId id="556" r:id="rId30"/>
    <p:sldId id="557" r:id="rId31"/>
    <p:sldId id="558" r:id="rId32"/>
    <p:sldId id="619" r:id="rId33"/>
    <p:sldId id="620" r:id="rId34"/>
    <p:sldId id="622" r:id="rId35"/>
    <p:sldId id="565" r:id="rId36"/>
    <p:sldId id="567" r:id="rId37"/>
    <p:sldId id="568" r:id="rId38"/>
    <p:sldId id="569" r:id="rId39"/>
    <p:sldId id="570" r:id="rId40"/>
    <p:sldId id="610" r:id="rId41"/>
    <p:sldId id="571" r:id="rId42"/>
    <p:sldId id="607" r:id="rId43"/>
    <p:sldId id="608" r:id="rId44"/>
    <p:sldId id="609" r:id="rId45"/>
    <p:sldId id="605" r:id="rId46"/>
    <p:sldId id="572" r:id="rId47"/>
    <p:sldId id="573" r:id="rId48"/>
    <p:sldId id="574" r:id="rId49"/>
    <p:sldId id="560" r:id="rId50"/>
    <p:sldId id="526" r:id="rId51"/>
    <p:sldId id="562" r:id="rId52"/>
    <p:sldId id="563" r:id="rId53"/>
    <p:sldId id="643" r:id="rId54"/>
    <p:sldId id="644" r:id="rId55"/>
    <p:sldId id="564" r:id="rId56"/>
    <p:sldId id="528" r:id="rId57"/>
    <p:sldId id="575" r:id="rId58"/>
    <p:sldId id="576" r:id="rId59"/>
    <p:sldId id="524" r:id="rId60"/>
    <p:sldId id="530" r:id="rId61"/>
    <p:sldId id="611" r:id="rId62"/>
    <p:sldId id="612" r:id="rId63"/>
    <p:sldId id="613" r:id="rId64"/>
    <p:sldId id="617" r:id="rId65"/>
    <p:sldId id="527" r:id="rId66"/>
    <p:sldId id="525" r:id="rId67"/>
    <p:sldId id="529" r:id="rId68"/>
    <p:sldId id="578" r:id="rId69"/>
    <p:sldId id="581" r:id="rId70"/>
    <p:sldId id="585" r:id="rId71"/>
    <p:sldId id="586" r:id="rId72"/>
    <p:sldId id="589" r:id="rId73"/>
    <p:sldId id="590" r:id="rId74"/>
    <p:sldId id="587" r:id="rId75"/>
    <p:sldId id="591" r:id="rId76"/>
    <p:sldId id="592" r:id="rId77"/>
    <p:sldId id="593" r:id="rId78"/>
    <p:sldId id="582" r:id="rId79"/>
    <p:sldId id="583" r:id="rId80"/>
    <p:sldId id="657" r:id="rId81"/>
    <p:sldId id="597" r:id="rId82"/>
    <p:sldId id="559" r:id="rId83"/>
    <p:sldId id="624" r:id="rId84"/>
    <p:sldId id="594" r:id="rId85"/>
    <p:sldId id="510" r:id="rId86"/>
    <p:sldId id="596" r:id="rId87"/>
    <p:sldId id="600" r:id="rId88"/>
    <p:sldId id="625" r:id="rId89"/>
    <p:sldId id="627" r:id="rId90"/>
    <p:sldId id="489" r:id="rId91"/>
    <p:sldId id="490" r:id="rId92"/>
    <p:sldId id="595" r:id="rId93"/>
    <p:sldId id="492" r:id="rId94"/>
    <p:sldId id="493" r:id="rId95"/>
    <p:sldId id="494" r:id="rId96"/>
    <p:sldId id="495" r:id="rId97"/>
    <p:sldId id="496" r:id="rId98"/>
    <p:sldId id="650" r:id="rId99"/>
    <p:sldId id="491" r:id="rId100"/>
    <p:sldId id="651" r:id="rId101"/>
    <p:sldId id="652" r:id="rId102"/>
    <p:sldId id="653" r:id="rId103"/>
    <p:sldId id="656" r:id="rId104"/>
    <p:sldId id="655" r:id="rId105"/>
    <p:sldId id="630" r:id="rId106"/>
    <p:sldId id="497" r:id="rId107"/>
    <p:sldId id="498" r:id="rId108"/>
    <p:sldId id="499" r:id="rId109"/>
    <p:sldId id="629" r:id="rId110"/>
    <p:sldId id="501" r:id="rId111"/>
    <p:sldId id="502" r:id="rId112"/>
    <p:sldId id="626" r:id="rId113"/>
    <p:sldId id="631" r:id="rId114"/>
    <p:sldId id="637" r:id="rId115"/>
    <p:sldId id="535" r:id="rId116"/>
    <p:sldId id="537" r:id="rId117"/>
    <p:sldId id="538" r:id="rId118"/>
    <p:sldId id="539" r:id="rId119"/>
    <p:sldId id="540" r:id="rId120"/>
    <p:sldId id="541" r:id="rId121"/>
    <p:sldId id="658" r:id="rId122"/>
    <p:sldId id="659" r:id="rId123"/>
    <p:sldId id="632" r:id="rId124"/>
    <p:sldId id="649" r:id="rId125"/>
    <p:sldId id="542" r:id="rId126"/>
    <p:sldId id="543" r:id="rId127"/>
    <p:sldId id="601" r:id="rId128"/>
    <p:sldId id="544" r:id="rId129"/>
    <p:sldId id="545" r:id="rId130"/>
    <p:sldId id="633" r:id="rId131"/>
    <p:sldId id="636" r:id="rId132"/>
    <p:sldId id="504" r:id="rId133"/>
    <p:sldId id="508" r:id="rId134"/>
    <p:sldId id="509" r:id="rId135"/>
    <p:sldId id="518" r:id="rId136"/>
    <p:sldId id="519" r:id="rId137"/>
    <p:sldId id="520" r:id="rId138"/>
    <p:sldId id="521" r:id="rId139"/>
    <p:sldId id="638" r:id="rId140"/>
    <p:sldId id="634" r:id="rId141"/>
    <p:sldId id="645" r:id="rId142"/>
    <p:sldId id="646" r:id="rId143"/>
    <p:sldId id="604" r:id="rId144"/>
    <p:sldId id="635" r:id="rId145"/>
    <p:sldId id="647" r:id="rId146"/>
    <p:sldId id="507" r:id="rId147"/>
    <p:sldId id="516" r:id="rId148"/>
    <p:sldId id="648" r:id="rId149"/>
    <p:sldId id="546" r:id="rId150"/>
  </p:sldIdLst>
  <p:sldSz cx="9144000" cy="6858000" type="screen4x3"/>
  <p:notesSz cx="6858000" cy="9144000"/>
  <p:custDataLst>
    <p:tags r:id="rId1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600"/>
    <a:srgbClr val="0000D7"/>
    <a:srgbClr val="E3A700"/>
    <a:srgbClr val="F8BA00"/>
    <a:srgbClr val="E9B413"/>
    <a:srgbClr val="FFDDEA"/>
    <a:srgbClr val="DCDCFF"/>
    <a:srgbClr val="CCFFFF"/>
    <a:srgbClr val="FFC5DB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 autoAdjust="0"/>
    <p:restoredTop sz="93121" autoAdjust="0"/>
  </p:normalViewPr>
  <p:slideViewPr>
    <p:cSldViewPr>
      <p:cViewPr varScale="1">
        <p:scale>
          <a:sx n="137" d="100"/>
          <a:sy n="137" d="100"/>
        </p:scale>
        <p:origin x="-21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36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30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notesMaster" Target="notesMasters/notesMaster1.xml"/><Relationship Id="rId15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interSettings" Target="printerSettings/printerSettings1.bin"/><Relationship Id="rId154" Type="http://schemas.openxmlformats.org/officeDocument/2006/relationships/tags" Target="tags/tag1.xml"/><Relationship Id="rId155" Type="http://schemas.openxmlformats.org/officeDocument/2006/relationships/presProps" Target="presProps.xml"/><Relationship Id="rId156" Type="http://schemas.openxmlformats.org/officeDocument/2006/relationships/viewProps" Target="viewProps.xml"/><Relationship Id="rId157" Type="http://schemas.openxmlformats.org/officeDocument/2006/relationships/theme" Target="theme/theme1.xml"/><Relationship Id="rId15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5A2F2-4A70-460C-AE91-A4C1814663C6}" type="datetimeFigureOut">
              <a:rPr lang="fr-FR" smtClean="0"/>
              <a:pPr/>
              <a:t>09/02/18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3B57E-812C-4DF7-B53C-467ABE0CCE4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48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8F61-99A1-42B4-87D4-925306A6DB48}" type="datetimeFigureOut">
              <a:rPr lang="en-US" smtClean="0"/>
              <a:pPr/>
              <a:t>09/02/18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781E1-FF99-4333-8317-3144339AA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4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8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97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51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87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1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04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2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69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59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30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2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17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5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19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2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0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3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17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6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2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1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i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4200"/>
            <a:ext cx="6400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Nom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39029" y="4408235"/>
            <a:ext cx="865943" cy="544765"/>
          </a:xfrm>
          <a:prstGeom prst="rect">
            <a:avLst/>
          </a:prstGeom>
        </p:spPr>
        <p:txBody>
          <a:bodyPr wrap="none">
            <a:spAutoFit/>
          </a:bodyPr>
          <a:lstStyle>
            <a:lvl1pPr marL="182880" marR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aseline="0"/>
            </a:lvl1pPr>
          </a:lstStyle>
          <a:p>
            <a:pPr marL="182880" marR="0" lvl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Lieu</a:t>
            </a:r>
          </a:p>
        </p:txBody>
      </p:sp>
    </p:spTree>
    <p:extLst>
      <p:ext uri="{BB962C8B-B14F-4D97-AF65-F5344CB8AC3E}">
        <p14:creationId xmlns:p14="http://schemas.microsoft.com/office/powerpoint/2010/main" val="52546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>
              <a:spcBef>
                <a:spcPts val="600"/>
              </a:spcBef>
              <a:buFont typeface="Arial" pitchFamily="34" charset="0"/>
              <a:buChar char="•"/>
              <a:defRPr sz="2800"/>
            </a:lvl1pPr>
            <a:lvl2pPr marL="457200" indent="-201168">
              <a:spcBef>
                <a:spcPts val="0"/>
              </a:spcBef>
              <a:defRPr sz="2400"/>
            </a:lvl2pPr>
            <a:lvl3pPr marL="731520" indent="-201168">
              <a:spcBef>
                <a:spcPts val="0"/>
              </a:spcBef>
              <a:buFont typeface="Arial" pitchFamily="34" charset="0"/>
              <a:buChar char="–"/>
              <a:defRPr sz="2000" b="0">
                <a:solidFill>
                  <a:schemeClr val="tx2"/>
                </a:solidFill>
              </a:defRPr>
            </a:lvl3pPr>
            <a:lvl4pPr marL="1005840" indent="-201168">
              <a:spcBef>
                <a:spcPts val="0"/>
              </a:spcBef>
              <a:buFont typeface="Arial" pitchFamily="34" charset="0"/>
              <a:buChar char="–"/>
              <a:defRPr sz="1800"/>
            </a:lvl4pPr>
            <a:lvl5pPr marL="1280160" indent="-201168">
              <a:spcBef>
                <a:spcPts val="0"/>
              </a:spcBef>
              <a:buFont typeface="Arial" pitchFamily="34" charset="0"/>
              <a:buChar char="–"/>
              <a:defRPr sz="1800"/>
            </a:lvl5pPr>
          </a:lstStyle>
          <a:p>
            <a:pPr lvl="0"/>
            <a:r>
              <a:rPr lang="fr-FR" noProof="0" dirty="0"/>
              <a:t>First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1"/>
            <a:r>
              <a:rPr lang="fr-FR" noProof="0" dirty="0"/>
              <a:t>Second </a:t>
            </a:r>
            <a:r>
              <a:rPr lang="fr-FR" noProof="0" dirty="0" err="1"/>
              <a:t>level</a:t>
            </a:r>
            <a:r>
              <a:rPr lang="fr-FR" noProof="0" dirty="0"/>
              <a:t> </a:t>
            </a:r>
          </a:p>
          <a:p>
            <a:pPr lvl="2"/>
            <a:r>
              <a:rPr lang="fr-FR" noProof="0" dirty="0" err="1"/>
              <a:t>Third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3"/>
            <a:r>
              <a:rPr lang="fr-FR" noProof="0" dirty="0" err="1"/>
              <a:t>Fourth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  <a:p>
            <a:pPr lvl="4"/>
            <a:r>
              <a:rPr lang="fr-FR" noProof="0" dirty="0" err="1"/>
              <a:t>Fifth</a:t>
            </a:r>
            <a:r>
              <a:rPr lang="fr-FR" noProof="0" dirty="0"/>
              <a:t> </a:t>
            </a:r>
            <a:r>
              <a:rPr lang="fr-FR" noProof="0" dirty="0" err="1"/>
              <a:t>level</a:t>
            </a:r>
            <a:endParaRPr lang="fr-FR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07/02/2018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07/02/2018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07/02/2018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07/02/2018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62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   </a:t>
            </a:r>
            <a:fld id="{BD380794-AD05-45D1-BCEF-E41591C34CD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2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/>
              <a:t>G. Berry, Collège de France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67200" y="0"/>
            <a:ext cx="1066800" cy="1828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2" r:id="rId3"/>
    <p:sldLayoutId id="2147483679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9pPr>
    </p:titleStyle>
    <p:bodyStyle>
      <a:lvl1pPr marL="182880" indent="-27432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Char char="–"/>
        <a:defRPr sz="2000" baseline="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8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rard.berry@college-de-france.fr" TargetMode="External"/><Relationship Id="rId4" Type="http://schemas.openxmlformats.org/officeDocument/2006/relationships/hyperlink" Target="http://www-sop.inria.fr/members/Gerard.Berry" TargetMode="Externa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6.wdp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tiff"/><Relationship Id="rId3" Type="http://schemas.openxmlformats.org/officeDocument/2006/relationships/image" Target="../media/image39.tif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tif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44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emf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4.wdp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microsoft.com/office/2007/relationships/hdphoto" Target="../media/hdphoto5.wdp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-180528" y="260648"/>
            <a:ext cx="9540552" cy="1470025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fr-FR" sz="3600" dirty="0">
                <a:solidFill>
                  <a:schemeClr val="accent3"/>
                </a:solidFill>
              </a:rPr>
              <a:t>Esterel de A à Z</a:t>
            </a:r>
            <a:br>
              <a:rPr lang="fr-FR" sz="3600" dirty="0">
                <a:solidFill>
                  <a:schemeClr val="accent3"/>
                </a:solidFill>
              </a:rPr>
            </a:br>
            <a:r>
              <a:rPr lang="fr-FR" sz="3600" dirty="0"/>
              <a:t>1. Principes, idées et styles</a:t>
            </a:r>
            <a:br>
              <a:rPr lang="fr-FR" sz="3600" dirty="0"/>
            </a:br>
            <a:r>
              <a:rPr lang="fr-FR" sz="3600" dirty="0"/>
              <a:t>pour la programmation réactive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389348" y="2348880"/>
            <a:ext cx="6400800" cy="609600"/>
          </a:xfrm>
        </p:spPr>
        <p:txBody>
          <a:bodyPr/>
          <a:lstStyle/>
          <a:p>
            <a:r>
              <a:rPr lang="fr-FR" dirty="0"/>
              <a:t>Gérard Berry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1117483" y="3140968"/>
            <a:ext cx="6944529" cy="215854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FR" dirty="0"/>
              <a:t>Collège de France</a:t>
            </a:r>
          </a:p>
          <a:p>
            <a:pPr>
              <a:spcAft>
                <a:spcPts val="1200"/>
              </a:spcAft>
            </a:pPr>
            <a:r>
              <a:rPr lang="fr-FR" dirty="0"/>
              <a:t>Chaire Algorithmes, machines et langages</a:t>
            </a:r>
          </a:p>
          <a:p>
            <a:pPr>
              <a:spcBef>
                <a:spcPts val="800"/>
              </a:spcBef>
            </a:pPr>
            <a:r>
              <a:rPr lang="fr-FR" dirty="0">
                <a:solidFill>
                  <a:schemeClr val="accent4"/>
                </a:solidFill>
              </a:rPr>
              <a:t>Cours du 7 février 2018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376813" y="5013176"/>
            <a:ext cx="6479658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fr-FR" sz="2400" i="1" dirty="0">
                <a:solidFill>
                  <a:srgbClr val="FF0000"/>
                </a:solidFill>
                <a:hlinkClick r:id="rId3"/>
              </a:rPr>
              <a:t>gerard.berry@college-de-france.fr</a:t>
            </a:r>
            <a:endParaRPr lang="fr-FR" sz="2400" i="1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sz="2400" i="1" dirty="0">
                <a:solidFill>
                  <a:srgbClr val="FF0000"/>
                </a:solidFill>
                <a:hlinkClick r:id="rId4"/>
              </a:rPr>
              <a:t>http://www-sop.inria.fr/members/Gerard.Berry</a:t>
            </a:r>
            <a:r>
              <a:rPr lang="fr-FR" sz="24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061714"/>
            <a:ext cx="2133597" cy="67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51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Systèmes réactifs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25750" y="1129953"/>
            <a:ext cx="3492500" cy="11303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25750" y="2253903"/>
            <a:ext cx="3492500" cy="11493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530350" y="1580803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1530350" y="2038003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1530350" y="2495203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530350" y="2952403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046163" y="980728"/>
            <a:ext cx="1423468" cy="52065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fr-FR" altLang="fr-FR" sz="2800"/>
              <a:t>signaux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6163" y="3038128"/>
            <a:ext cx="1562929" cy="52065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fr-FR" altLang="fr-FR" sz="2800"/>
              <a:t>capteurs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6330950" y="1580803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6330950" y="2039591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6330950" y="2496791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6330950" y="2955578"/>
            <a:ext cx="1282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6684963" y="980728"/>
            <a:ext cx="1423468" cy="52065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fr-FR" altLang="fr-FR" sz="2800"/>
              <a:t>signaux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6765114" y="3038128"/>
            <a:ext cx="1343317" cy="52065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fr-FR" altLang="fr-FR" sz="2800"/>
              <a:t>valeurs</a:t>
            </a:r>
          </a:p>
        </p:txBody>
      </p:sp>
      <p:grpSp>
        <p:nvGrpSpPr>
          <p:cNvPr id="41" name="Grouper 40"/>
          <p:cNvGrpSpPr/>
          <p:nvPr/>
        </p:nvGrpSpPr>
        <p:grpSpPr>
          <a:xfrm>
            <a:off x="386315" y="3922414"/>
            <a:ext cx="2838452" cy="2674938"/>
            <a:chOff x="539552" y="3922414"/>
            <a:chExt cx="2838452" cy="2674938"/>
          </a:xfrm>
        </p:grpSpPr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539552" y="4005064"/>
              <a:ext cx="215900" cy="20574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539552" y="6021288"/>
              <a:ext cx="215900" cy="469602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5" name="Group 22"/>
            <p:cNvGrpSpPr>
              <a:grpSpLocks/>
            </p:cNvGrpSpPr>
            <p:nvPr/>
          </p:nvGrpSpPr>
          <p:grpSpPr bwMode="auto">
            <a:xfrm>
              <a:off x="1020566" y="3922414"/>
              <a:ext cx="2357438" cy="2674938"/>
              <a:chOff x="2035" y="2787"/>
              <a:chExt cx="1485" cy="1685"/>
            </a:xfrm>
          </p:grpSpPr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035" y="2787"/>
                <a:ext cx="1485" cy="1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fr-FR" altLang="fr-FR" sz="2800">
                    <a:solidFill>
                      <a:schemeClr val="tx2"/>
                    </a:solidFill>
                  </a:rPr>
                  <a:t>Esterel</a:t>
                </a:r>
              </a:p>
              <a:p>
                <a:r>
                  <a:rPr lang="fr-FR" altLang="fr-FR" sz="2800" err="1">
                    <a:solidFill>
                      <a:schemeClr val="tx2"/>
                    </a:solidFill>
                  </a:rPr>
                  <a:t>Statecharts</a:t>
                </a:r>
                <a:endParaRPr lang="fr-FR" altLang="fr-FR" sz="2800">
                  <a:solidFill>
                    <a:schemeClr val="tx2"/>
                  </a:solidFill>
                </a:endParaRPr>
              </a:p>
              <a:p>
                <a:r>
                  <a:rPr lang="fr-FR" altLang="fr-FR" sz="2800">
                    <a:solidFill>
                      <a:schemeClr val="tx2"/>
                    </a:solidFill>
                  </a:rPr>
                  <a:t>Argos</a:t>
                </a:r>
              </a:p>
              <a:p>
                <a:r>
                  <a:rPr lang="fr-FR" altLang="fr-FR" sz="2800" err="1">
                    <a:solidFill>
                      <a:schemeClr val="tx2"/>
                    </a:solidFill>
                  </a:rPr>
                  <a:t>SyncCharts</a:t>
                </a:r>
                <a:endParaRPr lang="fr-FR" altLang="fr-FR" sz="2800">
                  <a:solidFill>
                    <a:schemeClr val="tx2"/>
                  </a:solidFill>
                </a:endParaRPr>
              </a:p>
              <a:p>
                <a:r>
                  <a:rPr lang="fr-FR" altLang="fr-FR" sz="2800" err="1">
                    <a:solidFill>
                      <a:schemeClr val="tx2"/>
                    </a:solidFill>
                  </a:rPr>
                  <a:t>Scl</a:t>
                </a:r>
                <a:r>
                  <a:rPr lang="fr-FR" altLang="fr-FR" sz="2800">
                    <a:solidFill>
                      <a:schemeClr val="tx2"/>
                    </a:solidFill>
                  </a:rPr>
                  <a:t>, </a:t>
                </a:r>
                <a:r>
                  <a:rPr lang="fr-FR" altLang="fr-FR" sz="2800" err="1">
                    <a:solidFill>
                      <a:schemeClr val="tx2"/>
                    </a:solidFill>
                  </a:rPr>
                  <a:t>ScCharts</a:t>
                </a:r>
                <a:endParaRPr lang="fr-FR" altLang="fr-FR" sz="2800">
                  <a:solidFill>
                    <a:schemeClr val="tx2"/>
                  </a:solidFill>
                </a:endParaRPr>
              </a:p>
              <a:p>
                <a:r>
                  <a:rPr lang="fr-FR" altLang="fr-FR" sz="2800" err="1">
                    <a:solidFill>
                      <a:schemeClr val="tx2"/>
                    </a:solidFill>
                  </a:rPr>
                  <a:t>HipHop</a:t>
                </a:r>
                <a:r>
                  <a:rPr lang="mr-IN" altLang="fr-FR" sz="2800">
                    <a:solidFill>
                      <a:schemeClr val="tx2"/>
                    </a:solidFill>
                  </a:rPr>
                  <a:t>…</a:t>
                </a:r>
                <a:r>
                  <a:rPr lang="en-US" altLang="fr-FR" sz="2800">
                    <a:solidFill>
                      <a:schemeClr val="tx2"/>
                    </a:solidFill>
                  </a:rPr>
                  <a:t>.</a:t>
                </a:r>
                <a:endParaRPr lang="fr-FR" altLang="fr-FR" sz="2800">
                  <a:solidFill>
                    <a:schemeClr val="tx2"/>
                  </a:solidFill>
                </a:endParaRPr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2102" y="3446"/>
                <a:ext cx="67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2054" y="3206"/>
                <a:ext cx="116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42" name="Grouper 41"/>
          <p:cNvGrpSpPr/>
          <p:nvPr/>
        </p:nvGrpSpPr>
        <p:grpSpPr>
          <a:xfrm>
            <a:off x="3281915" y="3922416"/>
            <a:ext cx="2140694" cy="2674936"/>
            <a:chOff x="3435152" y="3922416"/>
            <a:chExt cx="2140694" cy="2674936"/>
          </a:xfrm>
        </p:grpSpPr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3856582" y="3922416"/>
              <a:ext cx="1719264" cy="2674936"/>
              <a:chOff x="3878" y="3073"/>
              <a:chExt cx="1083" cy="1685"/>
            </a:xfrm>
          </p:grpSpPr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3879" y="3073"/>
                <a:ext cx="1082" cy="1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fr-FR" altLang="fr-FR" sz="2800">
                    <a:solidFill>
                      <a:schemeClr val="tx2"/>
                    </a:solidFill>
                  </a:rPr>
                  <a:t>Lustre</a:t>
                </a:r>
              </a:p>
              <a:p>
                <a:r>
                  <a:rPr lang="fr-FR" altLang="fr-FR" sz="2800">
                    <a:solidFill>
                      <a:schemeClr val="tx2"/>
                    </a:solidFill>
                  </a:rPr>
                  <a:t>Signal</a:t>
                </a:r>
              </a:p>
              <a:p>
                <a:r>
                  <a:rPr lang="fr-FR" altLang="fr-FR" sz="2800">
                    <a:solidFill>
                      <a:schemeClr val="tx2"/>
                    </a:solidFill>
                  </a:rPr>
                  <a:t>SCADE 5</a:t>
                </a:r>
              </a:p>
              <a:p>
                <a:r>
                  <a:rPr lang="fr-FR" altLang="fr-FR" sz="2800">
                    <a:solidFill>
                      <a:schemeClr val="tx2"/>
                    </a:solidFill>
                  </a:rPr>
                  <a:t>Jazz</a:t>
                </a:r>
              </a:p>
              <a:p>
                <a:r>
                  <a:rPr lang="fr-FR" altLang="fr-FR" sz="2800">
                    <a:solidFill>
                      <a:schemeClr val="tx2"/>
                    </a:solidFill>
                  </a:rPr>
                  <a:t>Lucy-N</a:t>
                </a:r>
              </a:p>
              <a:p>
                <a:r>
                  <a:rPr lang="fr-FR" altLang="fr-FR" sz="2800" err="1">
                    <a:solidFill>
                      <a:schemeClr val="tx2"/>
                    </a:solidFill>
                  </a:rPr>
                  <a:t>Zelus</a:t>
                </a:r>
                <a:r>
                  <a:rPr lang="mr-IN" altLang="fr-FR" sz="2800">
                    <a:solidFill>
                      <a:schemeClr val="tx2"/>
                    </a:solidFill>
                  </a:rPr>
                  <a:t>…</a:t>
                </a:r>
                <a:endParaRPr lang="fr-FR" altLang="fr-FR" sz="280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3926" y="3581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tx2"/>
                  </a:solidFill>
                </a:endParaRPr>
              </a:p>
            </p:txBody>
          </p: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3878" y="3341"/>
                <a:ext cx="69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3435152" y="4465884"/>
              <a:ext cx="215900" cy="202500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3435152" y="4005065"/>
              <a:ext cx="215900" cy="46082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839267" y="1440667"/>
            <a:ext cx="1465466" cy="5134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contrôle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788773" y="2569000"/>
            <a:ext cx="1566454" cy="5134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données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43" name="Grouper 42"/>
          <p:cNvGrpSpPr/>
          <p:nvPr/>
        </p:nvGrpSpPr>
        <p:grpSpPr>
          <a:xfrm>
            <a:off x="5635858" y="4005064"/>
            <a:ext cx="3184614" cy="2485826"/>
            <a:chOff x="5789095" y="4005064"/>
            <a:chExt cx="3184614" cy="2485826"/>
          </a:xfrm>
        </p:grpSpPr>
        <p:sp>
          <p:nvSpPr>
            <p:cNvPr id="37" name="Rectangle 31"/>
            <p:cNvSpPr>
              <a:spLocks noChangeArrowheads="1"/>
            </p:cNvSpPr>
            <p:nvPr/>
          </p:nvSpPr>
          <p:spPr bwMode="auto">
            <a:xfrm>
              <a:off x="5789095" y="4005064"/>
              <a:ext cx="215900" cy="2485826"/>
            </a:xfrm>
            <a:prstGeom prst="rect">
              <a:avLst/>
            </a:prstGeom>
            <a:solidFill>
              <a:schemeClr val="accent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Rectangle 32"/>
            <p:cNvSpPr>
              <a:spLocks noChangeArrowheads="1"/>
            </p:cNvSpPr>
            <p:nvPr/>
          </p:nvSpPr>
          <p:spPr bwMode="auto">
            <a:xfrm>
              <a:off x="6004995" y="4005064"/>
              <a:ext cx="215900" cy="2485826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789095" y="4005064"/>
              <a:ext cx="431800" cy="2485826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477000" y="4585417"/>
              <a:ext cx="2496709" cy="183742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altLang="fr-FR" sz="2800">
                  <a:solidFill>
                    <a:schemeClr val="accent3"/>
                  </a:solidFill>
                </a:rPr>
                <a:t>Esterel v7</a:t>
              </a:r>
            </a:p>
            <a:p>
              <a:r>
                <a:rPr lang="fr-FR" altLang="fr-FR" sz="2800">
                  <a:solidFill>
                    <a:schemeClr val="accent3"/>
                  </a:solidFill>
                </a:rPr>
                <a:t>SCADE 6</a:t>
              </a:r>
            </a:p>
            <a:p>
              <a:r>
                <a:rPr lang="fr-FR" altLang="fr-FR" sz="2800"/>
                <a:t>(Esterel Tech.)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88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7BBA644-CFFB-7744-A1D0-5B2756563DA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2AE6DF3-A007-CC4A-AE45-D7D70AA463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E620079-6F08-B54F-B38D-3D6DE870A6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AB012328-AB7C-1B47-90FD-F255B451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3220"/>
          </a:xfrm>
        </p:spPr>
        <p:txBody>
          <a:bodyPr/>
          <a:lstStyle/>
          <a:p>
            <a:r>
              <a:rPr lang="fr-FR" sz="2800"/>
              <a:t>Animation + debugging symbolique (Esterel Studio)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F54B96F9-29D3-7648-841E-47660E887D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152854"/>
              </p:ext>
            </p:extLst>
          </p:nvPr>
        </p:nvGraphicFramePr>
        <p:xfrm>
          <a:off x="539552" y="523220"/>
          <a:ext cx="8064896" cy="604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Bitmap Image" r:id="rId3" imgW="9752381" imgH="7314286" progId="Paint.Picture">
                  <p:embed/>
                </p:oleObj>
              </mc:Choice>
              <mc:Fallback>
                <p:oleObj name="Bitmap Image" r:id="rId3" imgW="9752381" imgH="7314286" progId="Paint.Picture">
                  <p:embed/>
                  <p:pic>
                    <p:nvPicPr>
                      <p:cNvPr id="2" name="Object 5">
                        <a:extLst>
                          <a:ext uri="{FF2B5EF4-FFF2-40B4-BE49-F238E27FC236}">
                            <a16:creationId xmlns:a16="http://schemas.microsoft.com/office/drawing/2014/main" xmlns="" id="{115EAFF0-EAD7-2042-867C-7E26A39240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23220"/>
                        <a:ext cx="8064896" cy="6048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9161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18360FD-7C42-1E4A-AB44-E081A3ECCC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4CDD3C0-BF6F-2D43-9E10-CEBAFB784C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8A5EB32-80F3-9140-9841-372467B365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6607CE7-A147-E441-B7EC-BA80F0C6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8100"/>
            <a:ext cx="8686800" cy="646331"/>
          </a:xfrm>
        </p:spPr>
        <p:txBody>
          <a:bodyPr/>
          <a:lstStyle/>
          <a:p>
            <a:r>
              <a:rPr lang="fr-FR" dirty="0"/>
              <a:t>Simulation au terminal</a:t>
            </a: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DD1BB3-4054-644A-B247-F4F38D5B375D}"/>
              </a:ext>
            </a:extLst>
          </p:cNvPr>
          <p:cNvSpPr/>
          <p:nvPr/>
        </p:nvSpPr>
        <p:spPr>
          <a:xfrm>
            <a:off x="490240" y="676239"/>
            <a:ext cx="4572000" cy="615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esterel -simul ReflexGame.strl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 -c ReflexGame.c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 -o ReflexGame ReflexGame.o      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$ESTEREL/lib/libcoresim.a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./ReflexGame &lt; ReflexGame.esi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chemeClr val="accent2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normal game;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Display(0) GoOff  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GameOverOn CheatOff 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Coin; 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Display(0) GoOff    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GameOverOff CheatOff 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Ready;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GoOn 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6EFE4B1-C9B9-8B4D-8459-8DF7550D1B7A}"/>
              </a:ext>
            </a:extLst>
          </p:cNvPr>
          <p:cNvSpPr txBox="1"/>
          <p:nvPr/>
        </p:nvSpPr>
        <p:spPr>
          <a:xfrm>
            <a:off x="-2705100" y="2362200"/>
            <a:ext cx="184731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F671FC3-2ED9-CE41-9ED8-D2456AD13499}"/>
              </a:ext>
            </a:extLst>
          </p:cNvPr>
          <p:cNvSpPr txBox="1"/>
          <p:nvPr/>
        </p:nvSpPr>
        <p:spPr>
          <a:xfrm>
            <a:off x="5303628" y="735653"/>
            <a:ext cx="3764172" cy="576773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 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Display(3) GoOff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Ready;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GoOn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Stop;</a:t>
            </a: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Display(1) GoOff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6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6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Display(2) 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16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315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ED3099B-C342-3E42-9971-8E3634EC491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8BF013F-A08C-EC4B-B8B5-9C937CA9CA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FD6E46B-A2D5-8D49-AA44-F31B6516BD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E066C24C-8DEA-2D4D-878B-FC459E41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373"/>
            <a:ext cx="8686800" cy="646331"/>
          </a:xfrm>
        </p:spPr>
        <p:txBody>
          <a:bodyPr/>
          <a:lstStyle/>
          <a:p>
            <a:r>
              <a:rPr lang="fr-FR" dirty="0"/>
              <a:t>Mauvais bouton ou trop lent</a:t>
            </a: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2C89C3-FE3C-3141-BFF9-35529CCFD8E7}"/>
              </a:ext>
            </a:extLst>
          </p:cNvPr>
          <p:cNvSpPr/>
          <p:nvPr/>
        </p:nvSpPr>
        <p:spPr>
          <a:xfrm>
            <a:off x="0" y="1293168"/>
            <a:ext cx="4572000" cy="33085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0B05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Ringing the bell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Coin;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9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Display(0) GoOff GameOverOff CheatOff 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9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RingBell 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900">
                <a:solidFill>
                  <a:schemeClr val="accent1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RingBell </a:t>
            </a:r>
            <a:endParaRPr lang="fr-FR" sz="190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endParaRPr lang="fr-FR" sz="19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468E203-1536-F340-80F5-AEA0E7DD3751}"/>
              </a:ext>
            </a:extLst>
          </p:cNvPr>
          <p:cNvSpPr txBox="1"/>
          <p:nvPr/>
        </p:nvSpPr>
        <p:spPr>
          <a:xfrm>
            <a:off x="5580112" y="764704"/>
            <a:ext cx="45719" cy="544765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8284012-68BD-014C-85C3-288A134413A2}"/>
              </a:ext>
            </a:extLst>
          </p:cNvPr>
          <p:cNvSpPr txBox="1"/>
          <p:nvPr/>
        </p:nvSpPr>
        <p:spPr>
          <a:xfrm>
            <a:off x="4653768" y="1293168"/>
            <a:ext cx="4560864" cy="416402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0B05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Being too slow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chemeClr val="tx2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Coin;</a:t>
            </a:r>
            <a:endParaRPr lang="fr-FR" sz="190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9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Display(0) GoOff 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GameOverOff CheatOff 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19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MS;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19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GameOverOn 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9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9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909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55DF0CA-9FD6-8640-B13E-82181D3A640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DC2C3C6-C96D-9446-94EB-1745755F38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17B39DF-F18A-9B49-995B-A0EB5C3C46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AC689F85-1E35-AD45-8FE2-18BB21E9F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Esp</a:t>
            </a:r>
            <a:r>
              <a:rPr lang="en-US"/>
              <a:t>èce de tricheur !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785326-19AA-D148-8F14-B5AB6B7BC061}"/>
              </a:ext>
            </a:extLst>
          </p:cNvPr>
          <p:cNvSpPr txBox="1"/>
          <p:nvPr/>
        </p:nvSpPr>
        <p:spPr>
          <a:xfrm>
            <a:off x="234819" y="1484784"/>
            <a:ext cx="8680581" cy="313932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2200">
                <a:solidFill>
                  <a:schemeClr val="accent2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Trying to cheat</a:t>
            </a:r>
            <a:endParaRPr lang="fr-FR" sz="2200">
              <a:solidFill>
                <a:schemeClr val="accent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22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Coin;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22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Display(0) GoOff GameOverOff CheatOff 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22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Ready;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</a:t>
            </a:r>
            <a:r>
              <a:rPr lang="en-US" sz="22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MS;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ReflexGame&gt; </a:t>
            </a:r>
            <a:r>
              <a:rPr lang="en-US" sz="2200">
                <a:solidFill>
                  <a:srgbClr val="0432FF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Stop;</a:t>
            </a: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2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Output: </a:t>
            </a:r>
            <a:r>
              <a:rPr lang="en-US" sz="2200">
                <a:solidFill>
                  <a:srgbClr val="FF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GameOverOn CheatOn </a:t>
            </a:r>
            <a:endParaRPr lang="fr-FR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76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0EC4773-963E-DC40-B080-C0DB0ADF869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E2CD993-41AA-984F-AC59-A98705F041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104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B9A336A-5487-8E4F-86D4-A3AFB9665E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4998C58E-74D7-1447-9678-7973F692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Tracer les variables internes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76FEE8F-2CD1-1247-AFA2-03B620F9BDD5}"/>
              </a:ext>
            </a:extLst>
          </p:cNvPr>
          <p:cNvSpPr txBox="1"/>
          <p:nvPr/>
        </p:nvSpPr>
        <p:spPr>
          <a:xfrm>
            <a:off x="179512" y="1628800"/>
            <a:ext cx="9071714" cy="383027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Source Variables: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V10 = 1  (source variable ReflexGame.Time)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V13 = 0  (source variable ReflexGame.Average.Sum)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V14 = 0  (source variable ReflexGame.Average.Count)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Signal Variables: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V4 = 0  (value of signal Display)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V5 = -*-  (value of signal ReflexTime)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V6 = -*-  (value of signal AverageReflexTime)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 Counters: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V7 = 2 [line: 35, column: 17 of file: "ReflexGame.strl" (ReflexGame#0)]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V8 = 4 [line: 41, column: 18 of file: "ReflexGame.strl" (ReflexGame#0)]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V9 = 0 [line: 50, column: 25 of file: "ReflexGame.strl" (ReflexGame#0)]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V11 = 3 [line: 64, column: 21 of file: "ReflexGame.strl" (ReflexGame#0)]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rgbClr val="000000"/>
                </a:solidFill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V12 = 0 [line: 72, column: 16 of file: "ReflexGame.strl" (ReflexGame#0)]</a:t>
            </a:r>
            <a:endParaRPr lang="fr-FR" sz="16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16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70278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05043" y="2348880"/>
            <a:ext cx="6533914" cy="100950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De bons réflexes pour une bonne santé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Comment faire plus joli en Esterel v7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105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754326"/>
          </a:xfrm>
        </p:spPr>
        <p:txBody>
          <a:bodyPr/>
          <a:lstStyle/>
          <a:p>
            <a:r>
              <a:rPr lang="en-US"/>
              <a:t>Acte 3 : </a:t>
            </a:r>
            <a:br>
              <a:rPr lang="en-US"/>
            </a:br>
            <a:r>
              <a:rPr lang="en-US"/>
              <a:t>Où l’on mesure ses réflexes,</a:t>
            </a:r>
            <a:br>
              <a:rPr lang="en-US"/>
            </a:br>
            <a:r>
              <a:rPr lang="en-US"/>
              <a:t>avant de lire l’heure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68589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Esterel v7 : structuration des interfaces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980728"/>
            <a:ext cx="55626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2400" kern="0"/>
              <a:t>data </a:t>
            </a:r>
            <a:r>
              <a:rPr lang="fr-FR" sz="2400" kern="0" err="1">
                <a:solidFill>
                  <a:schemeClr val="accent3"/>
                </a:solidFill>
              </a:rPr>
              <a:t>ReflexGameData</a:t>
            </a:r>
            <a:r>
              <a:rPr lang="fr-FR" sz="2400" kern="0"/>
              <a:t> :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constant </a:t>
            </a:r>
            <a:r>
              <a:rPr lang="fr-FR" sz="2400" kern="0" err="1">
                <a:solidFill>
                  <a:schemeClr val="accent4"/>
                </a:solidFill>
              </a:rPr>
              <a:t>LimitTime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    </a:t>
            </a:r>
            <a:r>
              <a:rPr lang="fr-FR" sz="2400" kern="0" err="1">
                <a:solidFill>
                  <a:schemeClr val="accent4"/>
                </a:solidFill>
              </a:rPr>
              <a:t>MeasureNumber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    </a:t>
            </a:r>
            <a:r>
              <a:rPr lang="fr-FR" sz="2400" kern="0" err="1">
                <a:solidFill>
                  <a:schemeClr val="accent4"/>
                </a:solidFill>
              </a:rPr>
              <a:t>PauseLength</a:t>
            </a:r>
            <a:r>
              <a:rPr lang="fr-FR" sz="2400" kern="0">
                <a:solidFill>
                  <a:schemeClr val="accent4"/>
                </a:solidFill>
              </a:rPr>
              <a:t> </a:t>
            </a:r>
            <a:r>
              <a:rPr lang="fr-FR" sz="2400" kern="0"/>
              <a:t>: </a:t>
            </a:r>
            <a:r>
              <a:rPr lang="fr-FR" sz="2400" kern="0" err="1"/>
              <a:t>integer</a:t>
            </a:r>
            <a:r>
              <a:rPr lang="fr-FR" sz="2400" kern="0"/>
              <a:t> 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/>
              <a:t>function</a:t>
            </a:r>
            <a:r>
              <a:rPr lang="fr-FR" sz="2400" kern="0"/>
              <a:t> </a:t>
            </a:r>
            <a:r>
              <a:rPr lang="fr-FR" sz="2400" kern="0" err="1">
                <a:solidFill>
                  <a:schemeClr val="accent4"/>
                </a:solidFill>
              </a:rPr>
              <a:t>Random</a:t>
            </a:r>
            <a:r>
              <a:rPr lang="fr-FR" sz="2400" kern="0">
                <a:solidFill>
                  <a:schemeClr val="accent4"/>
                </a:solidFill>
              </a:rPr>
              <a:t> </a:t>
            </a:r>
            <a:r>
              <a:rPr lang="fr-FR" sz="2400" kern="0"/>
              <a:t>() : </a:t>
            </a:r>
            <a:r>
              <a:rPr lang="fr-FR" sz="2400" kern="0" err="1"/>
              <a:t>integer</a:t>
            </a:r>
            <a:r>
              <a:rPr lang="fr-FR" sz="2400" kern="0"/>
              <a:t> ;</a:t>
            </a:r>
          </a:p>
          <a:p>
            <a:pPr fontAlgn="base">
              <a:spcAft>
                <a:spcPts val="1200"/>
              </a:spcAft>
            </a:pPr>
            <a:r>
              <a:rPr lang="fr-FR" sz="2400" kern="0"/>
              <a:t>end data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interface</a:t>
            </a:r>
            <a:r>
              <a:rPr lang="fr-FR" sz="2400" kern="0">
                <a:solidFill>
                  <a:schemeClr val="accent2"/>
                </a:solidFill>
              </a:rPr>
              <a:t> </a:t>
            </a:r>
            <a:r>
              <a:rPr lang="fr-FR" sz="2400" kern="0" err="1">
                <a:solidFill>
                  <a:schemeClr val="accent3"/>
                </a:solidFill>
              </a:rPr>
              <a:t>ReflexGameInput</a:t>
            </a:r>
            <a:r>
              <a:rPr lang="fr-FR" sz="2400" kern="0">
                <a:solidFill>
                  <a:schemeClr val="accent2"/>
                </a:solidFill>
              </a:rPr>
              <a:t> </a:t>
            </a:r>
            <a:r>
              <a:rPr lang="fr-FR" sz="2400" kern="0"/>
              <a:t>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   input </a:t>
            </a:r>
            <a:r>
              <a:rPr lang="fr-FR" sz="2400" kern="0">
                <a:solidFill>
                  <a:schemeClr val="tx2"/>
                </a:solidFill>
              </a:rPr>
              <a:t>MS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tx2"/>
                </a:solidFill>
              </a:rPr>
              <a:t>Coin</a:t>
            </a:r>
            <a:r>
              <a:rPr lang="fr-FR" sz="2400" kern="0"/>
              <a:t>, </a:t>
            </a:r>
            <a:r>
              <a:rPr lang="fr-FR" sz="2400" kern="0" err="1">
                <a:solidFill>
                  <a:schemeClr val="tx2"/>
                </a:solidFill>
              </a:rPr>
              <a:t>Ready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tx2"/>
                </a:solidFill>
              </a:rPr>
              <a:t>Stop </a:t>
            </a:r>
            <a:r>
              <a:rPr lang="fr-FR" sz="24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   relation </a:t>
            </a:r>
            <a:r>
              <a:rPr lang="fr-FR" sz="2400" kern="0">
                <a:solidFill>
                  <a:schemeClr val="tx2"/>
                </a:solidFill>
              </a:rPr>
              <a:t>MS</a:t>
            </a:r>
            <a:r>
              <a:rPr lang="fr-FR" sz="2400" kern="0"/>
              <a:t> # </a:t>
            </a:r>
            <a:r>
              <a:rPr lang="fr-FR" sz="2400" kern="0">
                <a:solidFill>
                  <a:schemeClr val="tx2"/>
                </a:solidFill>
              </a:rPr>
              <a:t>Coin</a:t>
            </a:r>
            <a:r>
              <a:rPr lang="fr-FR" sz="2400" kern="0"/>
              <a:t> # </a:t>
            </a:r>
            <a:r>
              <a:rPr lang="fr-FR" sz="2400" kern="0" err="1">
                <a:solidFill>
                  <a:schemeClr val="tx2"/>
                </a:solidFill>
              </a:rPr>
              <a:t>Ready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  </a:t>
            </a:r>
            <a:r>
              <a:rPr lang="fr-FR" sz="2400" kern="0">
                <a:solidFill>
                  <a:schemeClr val="tx2"/>
                </a:solidFill>
              </a:rPr>
              <a:t>Coin</a:t>
            </a:r>
            <a:r>
              <a:rPr lang="fr-FR" sz="2400" kern="0"/>
              <a:t> # </a:t>
            </a:r>
            <a:r>
              <a:rPr lang="fr-FR" sz="2400" kern="0">
                <a:solidFill>
                  <a:schemeClr val="tx2"/>
                </a:solidFill>
              </a:rPr>
              <a:t>Stop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  </a:t>
            </a:r>
            <a:r>
              <a:rPr lang="fr-FR" sz="2400" kern="0" err="1">
                <a:solidFill>
                  <a:schemeClr val="tx2"/>
                </a:solidFill>
              </a:rPr>
              <a:t>Ready</a:t>
            </a:r>
            <a:r>
              <a:rPr lang="fr-FR" sz="2400" kern="0"/>
              <a:t> # </a:t>
            </a:r>
            <a:r>
              <a:rPr lang="fr-FR" sz="2400" kern="0">
                <a:solidFill>
                  <a:schemeClr val="tx2"/>
                </a:solidFill>
              </a:rPr>
              <a:t>Stop </a:t>
            </a:r>
            <a:r>
              <a:rPr lang="fr-FR" sz="24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end interface</a:t>
            </a:r>
          </a:p>
        </p:txBody>
      </p:sp>
    </p:spTree>
    <p:extLst>
      <p:ext uri="{BB962C8B-B14F-4D97-AF65-F5344CB8AC3E}">
        <p14:creationId xmlns:p14="http://schemas.microsoft.com/office/powerpoint/2010/main" val="4752464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Esterel v7 : structuration des interfaces</a:t>
            </a:r>
            <a:br>
              <a:rPr lang="fr-FR"/>
            </a:b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40024" y="1244953"/>
            <a:ext cx="6063952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interface </a:t>
            </a:r>
            <a:r>
              <a:rPr lang="fr-FR" sz="2400" kern="0" err="1">
                <a:solidFill>
                  <a:schemeClr val="accent3"/>
                </a:solidFill>
              </a:rPr>
              <a:t>ReflexGameOutputOn</a:t>
            </a:r>
            <a:r>
              <a:rPr lang="fr-FR" sz="2400" kern="0">
                <a:solidFill>
                  <a:schemeClr val="accent3"/>
                </a:solidFill>
              </a:rPr>
              <a:t> </a:t>
            </a:r>
            <a:r>
              <a:rPr lang="fr-FR" sz="2400" kern="0"/>
              <a:t>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   output </a:t>
            </a:r>
            <a:r>
              <a:rPr lang="fr-FR" sz="2400" kern="0" err="1">
                <a:solidFill>
                  <a:schemeClr val="tx2"/>
                </a:solidFill>
              </a:rPr>
              <a:t>GoOn</a:t>
            </a:r>
            <a:r>
              <a:rPr lang="fr-FR" sz="2400" kern="0"/>
              <a:t>,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</a:t>
            </a:r>
            <a:r>
              <a:rPr lang="fr-FR" sz="2400" kern="0" err="1">
                <a:solidFill>
                  <a:schemeClr val="tx2"/>
                </a:solidFill>
              </a:rPr>
              <a:t>GameOverOn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</a:t>
            </a:r>
            <a:r>
              <a:rPr lang="fr-FR" sz="2400" kern="0" err="1">
                <a:solidFill>
                  <a:schemeClr val="tx2"/>
                </a:solidFill>
              </a:rPr>
              <a:t>TiltOn</a:t>
            </a:r>
            <a:r>
              <a:rPr lang="fr-FR" sz="2400" kern="0"/>
              <a:t> ;       </a:t>
            </a:r>
          </a:p>
          <a:p>
            <a:pPr fontAlgn="base">
              <a:spcAft>
                <a:spcPts val="1200"/>
              </a:spcAft>
            </a:pPr>
            <a:r>
              <a:rPr lang="fr-FR" sz="2400" kern="0"/>
              <a:t>end interface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interface </a:t>
            </a:r>
            <a:r>
              <a:rPr lang="fr-FR" sz="2400" kern="0" err="1">
                <a:solidFill>
                  <a:schemeClr val="accent3"/>
                </a:solidFill>
              </a:rPr>
              <a:t>ReflexGameOutputOff</a:t>
            </a:r>
            <a:r>
              <a:rPr lang="fr-FR" sz="2400" kern="0"/>
              <a:t> 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>
                <a:solidFill>
                  <a:schemeClr val="tx2"/>
                </a:solidFill>
              </a:rPr>
              <a:t>   </a:t>
            </a:r>
            <a:r>
              <a:rPr lang="fr-FR" sz="2400" kern="0"/>
              <a:t>output</a:t>
            </a:r>
            <a:r>
              <a:rPr lang="fr-FR" sz="2400" kern="0">
                <a:solidFill>
                  <a:schemeClr val="tx2"/>
                </a:solidFill>
              </a:rPr>
              <a:t> </a:t>
            </a:r>
            <a:r>
              <a:rPr lang="fr-FR" sz="2400" kern="0" err="1">
                <a:solidFill>
                  <a:schemeClr val="tx2"/>
                </a:solidFill>
              </a:rPr>
              <a:t>GoOff</a:t>
            </a:r>
            <a:r>
              <a:rPr lang="fr-FR" sz="2400" kern="0">
                <a:solidFill>
                  <a:schemeClr val="tx2"/>
                </a:solidFill>
              </a:rPr>
              <a:t>,</a:t>
            </a:r>
            <a:endParaRPr lang="fr-FR" sz="2400" kern="0"/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</a:t>
            </a:r>
            <a:r>
              <a:rPr lang="fr-FR" sz="2400" kern="0" err="1">
                <a:solidFill>
                  <a:schemeClr val="tx2"/>
                </a:solidFill>
              </a:rPr>
              <a:t>GameOverOff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>
                <a:solidFill>
                  <a:schemeClr val="tx2"/>
                </a:solidFill>
              </a:rPr>
              <a:t>              </a:t>
            </a:r>
            <a:r>
              <a:rPr lang="fr-FR" sz="2400" kern="0" err="1">
                <a:solidFill>
                  <a:schemeClr val="tx2"/>
                </a:solidFill>
              </a:rPr>
              <a:t>TiltOff</a:t>
            </a:r>
            <a:r>
              <a:rPr lang="fr-FR" sz="2400" kern="0"/>
              <a:t> 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end interface</a:t>
            </a:r>
          </a:p>
        </p:txBody>
      </p:sp>
    </p:spTree>
    <p:extLst>
      <p:ext uri="{BB962C8B-B14F-4D97-AF65-F5344CB8AC3E}">
        <p14:creationId xmlns:p14="http://schemas.microsoft.com/office/powerpoint/2010/main" val="1446550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108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Esterel v7 : structuration des interfaces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59632" y="908720"/>
            <a:ext cx="4903907" cy="513371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module </a:t>
            </a:r>
            <a:r>
              <a:rPr lang="fr-FR" sz="2400" kern="0" err="1">
                <a:solidFill>
                  <a:schemeClr val="accent3"/>
                </a:solidFill>
              </a:rPr>
              <a:t>ReflexGame</a:t>
            </a:r>
            <a:r>
              <a:rPr lang="fr-FR" sz="2400" kern="0"/>
              <a:t> 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/>
              <a:t>extends</a:t>
            </a:r>
            <a:r>
              <a:rPr lang="fr-FR" sz="2400" kern="0"/>
              <a:t>  </a:t>
            </a:r>
            <a:r>
              <a:rPr lang="fr-FR" sz="2400" kern="0" err="1">
                <a:solidFill>
                  <a:schemeClr val="accent3"/>
                </a:solidFill>
              </a:rPr>
              <a:t>ReflexGameData</a:t>
            </a:r>
            <a:r>
              <a:rPr lang="fr-FR" sz="2400" kern="0"/>
              <a:t>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/>
              <a:t>extends</a:t>
            </a:r>
            <a:r>
              <a:rPr lang="fr-FR" sz="2400" kern="0"/>
              <a:t>  </a:t>
            </a:r>
            <a:r>
              <a:rPr lang="fr-FR" sz="2400" kern="0" err="1">
                <a:solidFill>
                  <a:schemeClr val="accent3"/>
                </a:solidFill>
              </a:rPr>
              <a:t>ReflexGameInput</a:t>
            </a:r>
            <a:r>
              <a:rPr lang="fr-FR" sz="2400" kern="0"/>
              <a:t>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/>
              <a:t>extends</a:t>
            </a:r>
            <a:r>
              <a:rPr lang="fr-FR" sz="2400" kern="0"/>
              <a:t>  </a:t>
            </a:r>
            <a:r>
              <a:rPr lang="fr-FR" sz="2400" kern="0" err="1">
                <a:solidFill>
                  <a:schemeClr val="accent3"/>
                </a:solidFill>
              </a:rPr>
              <a:t>ReflexGameOutputOn</a:t>
            </a:r>
            <a:r>
              <a:rPr lang="fr-FR" sz="2400" kern="0">
                <a:solidFill>
                  <a:schemeClr val="accent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/>
              <a:t>extends</a:t>
            </a:r>
            <a:r>
              <a:rPr lang="fr-FR" sz="2400" kern="0"/>
              <a:t>  </a:t>
            </a:r>
            <a:r>
              <a:rPr lang="fr-FR" sz="2400" kern="0" err="1">
                <a:solidFill>
                  <a:schemeClr val="accent3"/>
                </a:solidFill>
              </a:rPr>
              <a:t>ReflexGameOutputOff</a:t>
            </a:r>
            <a:r>
              <a:rPr lang="fr-FR" sz="2400" kern="0">
                <a:solidFill>
                  <a:schemeClr val="accent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output </a:t>
            </a:r>
            <a:r>
              <a:rPr lang="fr-FR" sz="2400" kern="0">
                <a:solidFill>
                  <a:schemeClr val="tx2"/>
                </a:solidFill>
              </a:rPr>
              <a:t>Display </a:t>
            </a:r>
            <a:r>
              <a:rPr lang="fr-FR" sz="2400" kern="0"/>
              <a:t>: </a:t>
            </a:r>
            <a:r>
              <a:rPr lang="fr-FR" sz="2400" kern="0" err="1"/>
              <a:t>integer</a:t>
            </a:r>
            <a:r>
              <a:rPr lang="fr-FR" sz="2400" kern="0"/>
              <a:t>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mr-IN" sz="2400" kern="0"/>
              <a:t>…</a:t>
            </a:r>
            <a:endParaRPr lang="en-US" sz="24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400" kern="0"/>
              <a:t>end module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en-US" sz="24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400" kern="0"/>
              <a:t>module </a:t>
            </a:r>
            <a:r>
              <a:rPr lang="en-US" sz="2400" kern="0">
                <a:solidFill>
                  <a:schemeClr val="accent3"/>
                </a:solidFill>
              </a:rPr>
              <a:t>Initialization</a:t>
            </a:r>
            <a:r>
              <a:rPr lang="en-US" sz="2400" kern="0"/>
              <a:t> 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400" kern="0"/>
              <a:t>  extends </a:t>
            </a:r>
            <a:r>
              <a:rPr lang="fr-FR" sz="2400" kern="0" err="1">
                <a:solidFill>
                  <a:schemeClr val="accent3"/>
                </a:solidFill>
              </a:rPr>
              <a:t>ReflexGameOutputOff</a:t>
            </a:r>
            <a:r>
              <a:rPr lang="fr-FR" sz="2400" kern="0">
                <a:solidFill>
                  <a:schemeClr val="accent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</a:t>
            </a:r>
            <a:r>
              <a:rPr lang="mr-IN" sz="2400" kern="0"/>
              <a:t>…</a:t>
            </a:r>
            <a:endParaRPr lang="en-US" sz="24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400" kern="0"/>
              <a:t>end module</a:t>
            </a:r>
            <a:endParaRPr lang="fr-FR" sz="2400" kern="0"/>
          </a:p>
        </p:txBody>
      </p:sp>
    </p:spTree>
    <p:extLst>
      <p:ext uri="{BB962C8B-B14F-4D97-AF65-F5344CB8AC3E}">
        <p14:creationId xmlns:p14="http://schemas.microsoft.com/office/powerpoint/2010/main" val="15992934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05043" y="2348880"/>
            <a:ext cx="6533914" cy="19266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De bons réflexes pour une bonne santé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Comment on fait mieux en Esterel v7</a:t>
            </a:r>
            <a:endParaRPr lang="fr-FR" sz="2600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Avant l’heure, c’est pas l’heure,      après l’heure, c’est plus l’heure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109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754326"/>
          </a:xfrm>
        </p:spPr>
        <p:txBody>
          <a:bodyPr/>
          <a:lstStyle/>
          <a:p>
            <a:r>
              <a:rPr lang="en-US"/>
              <a:t>Acte 3 : </a:t>
            </a:r>
            <a:br>
              <a:rPr lang="en-US"/>
            </a:br>
            <a:r>
              <a:rPr lang="en-US"/>
              <a:t>Où l’on mesure ses réflexes,</a:t>
            </a:r>
            <a:br>
              <a:rPr lang="en-US"/>
            </a:br>
            <a:r>
              <a:rPr lang="en-US"/>
              <a:t>avant de lire l’heure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73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4152B2DB-8B6E-A840-A8D8-42674E8D8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063403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fr-FR"/>
              <a:t>Le</a:t>
            </a:r>
            <a:r>
              <a:rPr lang="fr-FR">
                <a:solidFill>
                  <a:schemeClr val="tx2"/>
                </a:solidFill>
              </a:rPr>
              <a:t> parallélisme</a:t>
            </a:r>
            <a:r>
              <a:rPr lang="fr-FR"/>
              <a:t> : faire plusieurs choses à la fois</a:t>
            </a:r>
          </a:p>
          <a:p>
            <a:pPr>
              <a:spcBef>
                <a:spcPts val="1000"/>
              </a:spcBef>
            </a:pPr>
            <a:r>
              <a:rPr lang="fr-FR"/>
              <a:t>Le </a:t>
            </a:r>
            <a:r>
              <a:rPr lang="fr-FR">
                <a:solidFill>
                  <a:schemeClr val="tx2"/>
                </a:solidFill>
              </a:rPr>
              <a:t>déterminisme</a:t>
            </a:r>
            <a:r>
              <a:rPr lang="fr-FR"/>
              <a:t> : l’exécution doit être identique pour des suites d’entrées identiques</a:t>
            </a:r>
          </a:p>
          <a:p>
            <a:pPr>
              <a:spcBef>
                <a:spcPts val="1000"/>
              </a:spcBef>
            </a:pPr>
            <a:r>
              <a:rPr lang="fr-FR"/>
              <a:t>Le </a:t>
            </a:r>
            <a:r>
              <a:rPr lang="fr-FR">
                <a:solidFill>
                  <a:schemeClr val="tx2"/>
                </a:solidFill>
              </a:rPr>
              <a:t>temps-réel</a:t>
            </a:r>
            <a:r>
              <a:rPr lang="fr-FR"/>
              <a:t> : les calculs doivent se faire à vitesse suffisante pour respecter les contraintes physiques (ex.: 1/100s pour un avion)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86AB0DE-AA52-3F44-81B9-B6AC40CB3B7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EC246E2-F4A8-C04B-9358-08C3CC5056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5AF0206-F6AD-4847-B300-C68BD15D5CA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8C922F61-4711-BE4F-8558-392466E5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Contraintes des syst</a:t>
            </a:r>
            <a:r>
              <a:rPr lang="en-US"/>
              <a:t>èmes réactifs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428BA5D-C91A-2349-A818-ABD9AE9A47D2}"/>
              </a:ext>
            </a:extLst>
          </p:cNvPr>
          <p:cNvSpPr txBox="1"/>
          <p:nvPr/>
        </p:nvSpPr>
        <p:spPr>
          <a:xfrm>
            <a:off x="870505" y="4653136"/>
            <a:ext cx="7402989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Attention</a:t>
            </a:r>
            <a:r>
              <a:rPr lang="fr-FR" sz="1400"/>
              <a:t> </a:t>
            </a:r>
            <a:r>
              <a:rPr lang="fr-FR" sz="2800"/>
              <a:t>: beaucoup d’applications réactives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ne sont pas « temps-réel dur »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805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montre digitale CASIO (1986)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00161" y="908720"/>
            <a:ext cx="7343677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Exemple bien plus </a:t>
            </a:r>
            <a:r>
              <a:rPr lang="fr-FR" sz="2800" err="1"/>
              <a:t>riche</a:t>
            </a:r>
            <a:r>
              <a:rPr lang="fr-FR" sz="2800"/>
              <a:t>, avec 8 modules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/>
              <a:t>communicants entre eux de façon synchrone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49702" y="5939926"/>
            <a:ext cx="4844596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Voir le cours du 16 avril 2013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98" y="2159396"/>
            <a:ext cx="7717804" cy="36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9896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34" name="Titre 33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Structure des communications synchrones</a:t>
            </a:r>
          </a:p>
        </p:txBody>
      </p:sp>
      <p:grpSp>
        <p:nvGrpSpPr>
          <p:cNvPr id="5" name="Groupe 68"/>
          <p:cNvGrpSpPr/>
          <p:nvPr/>
        </p:nvGrpSpPr>
        <p:grpSpPr>
          <a:xfrm>
            <a:off x="1331640" y="1763462"/>
            <a:ext cx="6687547" cy="3691116"/>
            <a:chOff x="1331640" y="1763462"/>
            <a:chExt cx="6687547" cy="3691116"/>
          </a:xfrm>
        </p:grpSpPr>
        <p:sp>
          <p:nvSpPr>
            <p:cNvPr id="6" name="ZoneTexte 5"/>
            <p:cNvSpPr txBox="1"/>
            <p:nvPr/>
          </p:nvSpPr>
          <p:spPr>
            <a:xfrm>
              <a:off x="3155337" y="1763462"/>
              <a:ext cx="2484976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ButtonHandler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331640" y="3284984"/>
              <a:ext cx="1202573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Watch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35812" y="3284984"/>
              <a:ext cx="1124026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Alarm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156176" y="3284984"/>
              <a:ext cx="1863011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Stopwatch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098088" y="4941168"/>
              <a:ext cx="2626040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DisplayHandler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11" name="Groupe 65"/>
          <p:cNvGrpSpPr/>
          <p:nvPr/>
        </p:nvGrpSpPr>
        <p:grpSpPr>
          <a:xfrm>
            <a:off x="2339752" y="2276872"/>
            <a:ext cx="4392488" cy="1018268"/>
            <a:chOff x="2339752" y="2276872"/>
            <a:chExt cx="4392488" cy="1018268"/>
          </a:xfrm>
        </p:grpSpPr>
        <p:cxnSp>
          <p:nvCxnSpPr>
            <p:cNvPr id="12" name="Connecteur droit avec flèche 11"/>
            <p:cNvCxnSpPr>
              <a:stCxn id="9" idx="2"/>
            </p:cNvCxnSpPr>
            <p:nvPr/>
          </p:nvCxnSpPr>
          <p:spPr bwMode="auto">
            <a:xfrm flipH="1">
              <a:off x="2339752" y="2276872"/>
              <a:ext cx="2058073" cy="100811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Connecteur droit avec flèche 12"/>
            <p:cNvCxnSpPr>
              <a:stCxn id="9" idx="2"/>
              <a:endCxn id="11" idx="0"/>
            </p:cNvCxnSpPr>
            <p:nvPr/>
          </p:nvCxnSpPr>
          <p:spPr bwMode="auto">
            <a:xfrm>
              <a:off x="4397825" y="2276872"/>
              <a:ext cx="0" cy="1008112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Connecteur droit avec flèche 13"/>
            <p:cNvCxnSpPr>
              <a:stCxn id="9" idx="2"/>
            </p:cNvCxnSpPr>
            <p:nvPr/>
          </p:nvCxnSpPr>
          <p:spPr bwMode="auto">
            <a:xfrm>
              <a:off x="4397825" y="2276872"/>
              <a:ext cx="2334415" cy="1018268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5" name="ZoneTexte 14"/>
          <p:cNvSpPr txBox="1"/>
          <p:nvPr/>
        </p:nvSpPr>
        <p:spPr>
          <a:xfrm>
            <a:off x="2987824" y="973224"/>
            <a:ext cx="2820003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 UL UR LL LR HS</a:t>
            </a:r>
            <a:endParaRPr kumimoji="0" lang="fr-FR" sz="2400" b="0" i="0" u="none" strike="noStrike" kern="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16" name="Groupe 62"/>
          <p:cNvGrpSpPr/>
          <p:nvPr/>
        </p:nvGrpSpPr>
        <p:grpSpPr>
          <a:xfrm>
            <a:off x="3419872" y="1453355"/>
            <a:ext cx="1818552" cy="310107"/>
            <a:chOff x="3419872" y="1453355"/>
            <a:chExt cx="1818552" cy="310107"/>
          </a:xfrm>
        </p:grpSpPr>
        <p:cxnSp>
          <p:nvCxnSpPr>
            <p:cNvPr id="17" name="Connecteur droit 16"/>
            <p:cNvCxnSpPr/>
            <p:nvPr/>
          </p:nvCxnSpPr>
          <p:spPr bwMode="auto">
            <a:xfrm>
              <a:off x="3419872" y="1453355"/>
              <a:ext cx="1818552" cy="0"/>
            </a:xfrm>
            <a:prstGeom prst="line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avec flèche 17"/>
            <p:cNvCxnSpPr>
              <a:stCxn id="21" idx="2"/>
              <a:endCxn id="9" idx="0"/>
            </p:cNvCxnSpPr>
            <p:nvPr/>
          </p:nvCxnSpPr>
          <p:spPr bwMode="auto">
            <a:xfrm flipH="1">
              <a:off x="4397825" y="1453355"/>
              <a:ext cx="1" cy="310107"/>
            </a:xfrm>
            <a:prstGeom prst="straightConnector1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9" name="Connecteur droit avec flèche 18"/>
          <p:cNvCxnSpPr/>
          <p:nvPr/>
        </p:nvCxnSpPr>
        <p:spPr bwMode="auto">
          <a:xfrm flipH="1">
            <a:off x="1932926" y="1463511"/>
            <a:ext cx="1165161" cy="1831629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onnecteur droit avec flèche 19"/>
          <p:cNvCxnSpPr>
            <a:endCxn id="12" idx="0"/>
          </p:cNvCxnSpPr>
          <p:nvPr/>
        </p:nvCxnSpPr>
        <p:spPr bwMode="auto">
          <a:xfrm>
            <a:off x="5346140" y="1453355"/>
            <a:ext cx="1741542" cy="1831629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cteur droit avec flèche 20"/>
          <p:cNvCxnSpPr>
            <a:stCxn id="10" idx="3"/>
            <a:endCxn id="11" idx="1"/>
          </p:cNvCxnSpPr>
          <p:nvPr/>
        </p:nvCxnSpPr>
        <p:spPr bwMode="auto">
          <a:xfrm>
            <a:off x="2534213" y="3541689"/>
            <a:ext cx="130159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Groupe 10"/>
          <p:cNvGrpSpPr/>
          <p:nvPr/>
        </p:nvGrpSpPr>
        <p:grpSpPr>
          <a:xfrm>
            <a:off x="3974853" y="5454578"/>
            <a:ext cx="2401820" cy="1083380"/>
            <a:chOff x="3974853" y="5454578"/>
            <a:chExt cx="2401820" cy="1083380"/>
          </a:xfrm>
        </p:grpSpPr>
        <p:sp>
          <p:nvSpPr>
            <p:cNvPr id="23" name="ZoneTexte 22"/>
            <p:cNvSpPr txBox="1"/>
            <p:nvPr/>
          </p:nvSpPr>
          <p:spPr>
            <a:xfrm>
              <a:off x="3974853" y="6024548"/>
              <a:ext cx="885179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3:14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989755" y="5540762"/>
              <a:ext cx="1386918" cy="99719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en-US" sz="2800" kern="0">
                  <a:solidFill>
                    <a:schemeClr val="accent3"/>
                  </a:solidFill>
                </a:rPr>
                <a:t>running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en-US" sz="2800" b="0" i="0" u="none" strike="noStrike" kern="0" cap="none" spc="0" normalizeH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lap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Groupe 69"/>
            <p:cNvGrpSpPr/>
            <p:nvPr/>
          </p:nvGrpSpPr>
          <p:grpSpPr>
            <a:xfrm>
              <a:off x="4407634" y="5454578"/>
              <a:ext cx="576921" cy="569970"/>
              <a:chOff x="4407634" y="5454578"/>
              <a:chExt cx="576921" cy="569970"/>
            </a:xfrm>
          </p:grpSpPr>
          <p:cxnSp>
            <p:nvCxnSpPr>
              <p:cNvPr id="26" name="Connecteur droit avec flèche 25"/>
              <p:cNvCxnSpPr>
                <a:stCxn id="13" idx="2"/>
              </p:cNvCxnSpPr>
              <p:nvPr/>
            </p:nvCxnSpPr>
            <p:spPr bwMode="auto">
              <a:xfrm>
                <a:off x="4411108" y="5454578"/>
                <a:ext cx="6335" cy="56997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Connecteur droit avec flèche 26"/>
              <p:cNvCxnSpPr/>
              <p:nvPr/>
            </p:nvCxnSpPr>
            <p:spPr bwMode="auto">
              <a:xfrm>
                <a:off x="4407634" y="5454578"/>
                <a:ext cx="576921" cy="31771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28" name="Groupe 15"/>
          <p:cNvGrpSpPr/>
          <p:nvPr/>
        </p:nvGrpSpPr>
        <p:grpSpPr>
          <a:xfrm>
            <a:off x="1932927" y="2286000"/>
            <a:ext cx="5154755" cy="2606595"/>
            <a:chOff x="1932927" y="2286000"/>
            <a:chExt cx="5154755" cy="2606595"/>
          </a:xfrm>
        </p:grpSpPr>
        <p:grpSp>
          <p:nvGrpSpPr>
            <p:cNvPr id="29" name="Groupe 66"/>
            <p:cNvGrpSpPr/>
            <p:nvPr/>
          </p:nvGrpSpPr>
          <p:grpSpPr>
            <a:xfrm>
              <a:off x="1932927" y="3798394"/>
              <a:ext cx="5154755" cy="1094201"/>
              <a:chOff x="1932927" y="3798394"/>
              <a:chExt cx="5154755" cy="1094201"/>
            </a:xfrm>
          </p:grpSpPr>
          <p:cxnSp>
            <p:nvCxnSpPr>
              <p:cNvPr id="31" name="Connecteur droit avec flèche 30"/>
              <p:cNvCxnSpPr>
                <a:stCxn id="11" idx="2"/>
              </p:cNvCxnSpPr>
              <p:nvPr/>
            </p:nvCxnSpPr>
            <p:spPr bwMode="auto">
              <a:xfrm>
                <a:off x="4397825" y="3798394"/>
                <a:ext cx="19618" cy="10942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onnecteur droit avec flèche 31"/>
              <p:cNvCxnSpPr>
                <a:stCxn id="12" idx="2"/>
              </p:cNvCxnSpPr>
              <p:nvPr/>
            </p:nvCxnSpPr>
            <p:spPr bwMode="auto">
              <a:xfrm flipH="1">
                <a:off x="4696094" y="3798394"/>
                <a:ext cx="2391588" cy="10942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onnecteur droit avec flèche 32"/>
              <p:cNvCxnSpPr>
                <a:stCxn id="10" idx="2"/>
              </p:cNvCxnSpPr>
              <p:nvPr/>
            </p:nvCxnSpPr>
            <p:spPr bwMode="auto">
              <a:xfrm>
                <a:off x="1932927" y="3798394"/>
                <a:ext cx="2217566" cy="10942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0" name="Forme libre 29"/>
            <p:cNvSpPr/>
            <p:nvPr/>
          </p:nvSpPr>
          <p:spPr bwMode="auto">
            <a:xfrm>
              <a:off x="4381500" y="2286000"/>
              <a:ext cx="1005232" cy="2552700"/>
            </a:xfrm>
            <a:custGeom>
              <a:avLst/>
              <a:gdLst>
                <a:gd name="connsiteX0" fmla="*/ 0 w 1005232"/>
                <a:gd name="connsiteY0" fmla="*/ 0 h 2552700"/>
                <a:gd name="connsiteX1" fmla="*/ 1003300 w 1005232"/>
                <a:gd name="connsiteY1" fmla="*/ 1244600 h 2552700"/>
                <a:gd name="connsiteX2" fmla="*/ 203200 w 1005232"/>
                <a:gd name="connsiteY2" fmla="*/ 255270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32" h="2552700">
                  <a:moveTo>
                    <a:pt x="0" y="0"/>
                  </a:moveTo>
                  <a:cubicBezTo>
                    <a:pt x="484716" y="409575"/>
                    <a:pt x="969433" y="819150"/>
                    <a:pt x="1003300" y="1244600"/>
                  </a:cubicBezTo>
                  <a:cubicBezTo>
                    <a:pt x="1037167" y="1670050"/>
                    <a:pt x="620183" y="2111375"/>
                    <a:pt x="203200" y="2552700"/>
                  </a:cubicBezTo>
                </a:path>
              </a:pathLst>
            </a:cu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700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773C2B6-D0FE-5943-A39D-7D2FCA3DB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2F98D17-4155-B640-80A3-4E525EAFD1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088A80F-0406-1B4C-9689-1BFF6C46B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112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454C225-1CB8-4941-B6C0-8596BB44D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D10C61-752C-114C-91A2-32AB99508655}"/>
              </a:ext>
            </a:extLst>
          </p:cNvPr>
          <p:cNvSpPr txBox="1"/>
          <p:nvPr/>
        </p:nvSpPr>
        <p:spPr>
          <a:xfrm>
            <a:off x="968480" y="2239608"/>
            <a:ext cx="6991016" cy="216059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400" kern="0" dirty="0">
                <a:latin typeface="Comic Sans MS" panose="030F0902030302020204" pitchFamily="66" charset="0"/>
              </a:rPr>
              <a:t>Acte 4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lang="en-US" sz="4400" kern="0" dirty="0">
              <a:latin typeface="Comic Sans MS" panose="030F0902030302020204" pitchFamily="66" charset="0"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000" kern="0" dirty="0">
                <a:latin typeface="Comic Sans MS" panose="030F0902030302020204" pitchFamily="66" charset="0"/>
              </a:rPr>
              <a:t>Où la concurrence se dévoile</a:t>
            </a: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251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9592" y="1412776"/>
            <a:ext cx="7344816" cy="5124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Lustre et Signal, experts en flots de données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en-US"/>
              <a:t>Acte 3 : Où la concurrence se dévoile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1766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61F9387-6ECF-2440-9D28-69AED9C963C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D12206CA-A293-444D-9545-A8828AAE84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9D5B3C3-A54C-6C40-894A-97D62551B0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E43B866F-FD99-F346-AFE0-2DE0F108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Lustre et Signal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2110E8C-E7C8-5C42-9977-D27C3EFCCA0D}"/>
              </a:ext>
            </a:extLst>
          </p:cNvPr>
          <p:cNvGrpSpPr/>
          <p:nvPr/>
        </p:nvGrpSpPr>
        <p:grpSpPr>
          <a:xfrm>
            <a:off x="1308329" y="980728"/>
            <a:ext cx="6527343" cy="3664443"/>
            <a:chOff x="933113" y="980728"/>
            <a:chExt cx="6527343" cy="3664443"/>
          </a:xfrm>
        </p:grpSpPr>
        <p:pic>
          <p:nvPicPr>
            <p:cNvPr id="6" name="Picture 8" descr="TeteCaspi">
              <a:extLst>
                <a:ext uri="{FF2B5EF4-FFF2-40B4-BE49-F238E27FC236}">
                  <a16:creationId xmlns:a16="http://schemas.microsoft.com/office/drawing/2014/main" xmlns="" id="{3650A955-8F20-7D40-A049-33091FF66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93543" y="980728"/>
              <a:ext cx="1966913" cy="254476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13" descr="HalbBen">
              <a:extLst>
                <a:ext uri="{FF2B5EF4-FFF2-40B4-BE49-F238E27FC236}">
                  <a16:creationId xmlns:a16="http://schemas.microsoft.com/office/drawing/2014/main" xmlns="" id="{90718C71-154B-EB48-B773-28D6A29C5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-8000" contras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980728"/>
              <a:ext cx="3036888" cy="2547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B1B795FA-EF3B-BD4F-A055-C7510C648841}"/>
                </a:ext>
              </a:extLst>
            </p:cNvPr>
            <p:cNvSpPr txBox="1"/>
            <p:nvPr/>
          </p:nvSpPr>
          <p:spPr>
            <a:xfrm>
              <a:off x="933113" y="3647975"/>
              <a:ext cx="3401893" cy="99719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Nicolas Halbwachs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 dirty="0"/>
                <a:t>et Albert Benveniste</a:t>
              </a:r>
              <a:endPara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F354801D-AC95-A748-AD35-2BAB0835F492}"/>
                </a:ext>
              </a:extLst>
            </p:cNvPr>
            <p:cNvSpPr txBox="1"/>
            <p:nvPr/>
          </p:nvSpPr>
          <p:spPr>
            <a:xfrm>
              <a:off x="5493543" y="3650701"/>
              <a:ext cx="1923925" cy="54476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Paul Caspi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29C5444-E036-F848-90DC-9F52E669D578}"/>
              </a:ext>
            </a:extLst>
          </p:cNvPr>
          <p:cNvSpPr txBox="1"/>
          <p:nvPr/>
        </p:nvSpPr>
        <p:spPr>
          <a:xfrm>
            <a:off x="510632" y="4665588"/>
            <a:ext cx="8122736" cy="190205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Lustre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Caspi / Halbwachs, 1983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             → </a:t>
            </a:r>
            <a:r>
              <a:rPr lang="fr-FR" sz="2800" kern="0" dirty="0">
                <a:solidFill>
                  <a:schemeClr val="accent4"/>
                </a:solidFill>
              </a:rPr>
              <a:t>SCADE</a:t>
            </a:r>
            <a:r>
              <a:rPr lang="fr-FR" sz="2800" kern="0" dirty="0"/>
              <a:t>, 1993. </a:t>
            </a:r>
            <a:r>
              <a:rPr lang="fr-FR" sz="2800" kern="0" dirty="0">
                <a:solidFill>
                  <a:schemeClr val="tx2"/>
                </a:solidFill>
              </a:rPr>
              <a:t>…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Signal :</a:t>
            </a:r>
            <a:r>
              <a:rPr lang="fr-FR" sz="2800" kern="0" dirty="0"/>
              <a:t> Benveniste, Le Guernic, Gautier 198*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	    → </a:t>
            </a:r>
            <a:r>
              <a:rPr lang="fr-FR" sz="2800" kern="0" dirty="0">
                <a:solidFill>
                  <a:schemeClr val="accent4"/>
                </a:solidFill>
              </a:rPr>
              <a:t>Sildex</a:t>
            </a:r>
            <a:r>
              <a:rPr lang="fr-FR" sz="2800" kern="0" dirty="0"/>
              <a:t>, </a:t>
            </a:r>
            <a:r>
              <a:rPr lang="fr-FR" sz="2800" kern="0" dirty="0">
                <a:solidFill>
                  <a:schemeClr val="tx2"/>
                </a:solidFill>
              </a:rPr>
              <a:t>Polychrony </a:t>
            </a:r>
            <a:r>
              <a:rPr lang="fr-FR" sz="2800" kern="0" dirty="0"/>
              <a:t>(s</a:t>
            </a:r>
            <a:r>
              <a:rPr lang="en-US" sz="2800" kern="0" dirty="0"/>
              <a:t>éminaire du 14/3)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99658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548390"/>
          </a:xfrm>
        </p:spPr>
        <p:txBody>
          <a:bodyPr/>
          <a:lstStyle/>
          <a:p>
            <a:r>
              <a:rPr lang="fr-FR"/>
              <a:t>Principe : garder la beauté fonctionnelle des réseaux de Kahn, mais limiter leur expressivité :</a:t>
            </a:r>
          </a:p>
          <a:p>
            <a:pPr lvl="1" indent="-270000"/>
            <a:r>
              <a:rPr lang="fr-FR"/>
              <a:t>garantir que le programme peut être exécuté en mémoire finie et temps born</a:t>
            </a:r>
            <a:r>
              <a:rPr lang="en-US"/>
              <a:t>é</a:t>
            </a:r>
            <a:endParaRPr lang="fr-FR"/>
          </a:p>
          <a:p>
            <a:pPr lvl="1" indent="-270000"/>
            <a:r>
              <a:rPr lang="fr-FR"/>
              <a:t>permette une exécution par cycles coh</a:t>
            </a:r>
            <a:r>
              <a:rPr lang="en-US"/>
              <a:t>érents </a:t>
            </a:r>
            <a:r>
              <a:rPr lang="fr-FR"/>
              <a:t>successifs</a:t>
            </a:r>
          </a:p>
          <a:p>
            <a:pPr lvl="1" indent="-270000"/>
            <a:r>
              <a:rPr lang="fr-FR"/>
              <a:t>assurer et mesurer l’efficacité du code exécutable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Lustre : data-flow synchrone</a:t>
            </a:r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457200" y="857790"/>
            <a:ext cx="8229600" cy="21605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Inspiration : réseaux de Kahn, équations et </a:t>
            </a:r>
            <a:r>
              <a:rPr lang="en-US" i="1" kern="0"/>
              <a:t>Block Diagrams </a:t>
            </a:r>
            <a:r>
              <a:rPr lang="fr-FR" kern="0"/>
              <a:t>des automaticiens, langage LUCID</a:t>
            </a:r>
          </a:p>
          <a:p>
            <a:pPr lvl="1" indent="-270000"/>
            <a:r>
              <a:rPr lang="fr-FR" kern="0"/>
              <a:t>équations parallèles → langage déclaratif Lustre</a:t>
            </a:r>
          </a:p>
          <a:p>
            <a:pPr lvl="1" indent="-270000"/>
            <a:r>
              <a:rPr lang="en-US" i="1" kern="0"/>
              <a:t>Block Diagrams </a:t>
            </a:r>
            <a:r>
              <a:rPr lang="fr-FR" kern="0"/>
              <a:t>→ langage graphique </a:t>
            </a:r>
            <a:r>
              <a:rPr lang="fr-FR" kern="0">
                <a:solidFill>
                  <a:schemeClr val="accent4"/>
                </a:solidFill>
              </a:rPr>
              <a:t>SCADE (</a:t>
            </a:r>
            <a:r>
              <a:rPr lang="en-US" i="1" kern="0">
                <a:solidFill>
                  <a:schemeClr val="accent4"/>
                </a:solidFill>
              </a:rPr>
              <a:t>Safety-Critical Application Development Environment</a:t>
            </a:r>
            <a:r>
              <a:rPr lang="fr-FR" kern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B041CBD-5AF2-7340-820A-17F8ED3FEB59}"/>
              </a:ext>
            </a:extLst>
          </p:cNvPr>
          <p:cNvSpPr txBox="1"/>
          <p:nvPr/>
        </p:nvSpPr>
        <p:spPr>
          <a:xfrm>
            <a:off x="228600" y="5889700"/>
            <a:ext cx="8603637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bIns="39600" rtlCol="0" anchor="ctr" anchorCtr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Voir le 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éminaire de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Nicolas Halbwachs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13/01/2010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491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26456" y="6562800"/>
            <a:ext cx="2133600" cy="365125"/>
          </a:xfrm>
        </p:spPr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Opérateurs sur flots de valeurs (Data Flow)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2955" y="764704"/>
            <a:ext cx="7770076" cy="133267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= </a:t>
            </a:r>
            <a:r>
              <a:rPr lang="fr-FR" sz="2400" kern="0">
                <a:solidFill>
                  <a:schemeClr val="tx2"/>
                </a:solidFill>
              </a:rPr>
              <a:t>x</a:t>
            </a:r>
            <a:r>
              <a:rPr lang="fr-FR" sz="2400" kern="0" baseline="-25000">
                <a:solidFill>
                  <a:schemeClr val="tx2"/>
                </a:solidFill>
              </a:rPr>
              <a:t>0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tx2"/>
                </a:solidFill>
              </a:rPr>
              <a:t>x</a:t>
            </a:r>
            <a:r>
              <a:rPr lang="fr-FR" sz="2400" kern="0" baseline="-25000">
                <a:solidFill>
                  <a:schemeClr val="tx2"/>
                </a:solidFill>
              </a:rPr>
              <a:t>1</a:t>
            </a:r>
            <a:r>
              <a:rPr lang="fr-FR" sz="2400" kern="0"/>
              <a:t>, …, </a:t>
            </a:r>
            <a:r>
              <a:rPr lang="fr-FR" sz="2400" kern="0">
                <a:solidFill>
                  <a:schemeClr val="tx2"/>
                </a:solidFill>
              </a:rPr>
              <a:t>x</a:t>
            </a:r>
            <a:r>
              <a:rPr lang="fr-FR" sz="2400" kern="0" baseline="-25000">
                <a:solidFill>
                  <a:schemeClr val="tx2"/>
                </a:solidFill>
              </a:rPr>
              <a:t>i</a:t>
            </a:r>
            <a:r>
              <a:rPr lang="fr-FR" sz="2400" kern="0"/>
              <a:t>,… :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suite infinie de valeurs</a:t>
            </a:r>
          </a:p>
          <a:p>
            <a:pPr fontAlgn="base">
              <a:lnSpc>
                <a:spcPct val="105000"/>
              </a:lnSpc>
            </a:pPr>
            <a:r>
              <a:rPr lang="fr-FR" sz="2400" kern="0">
                <a:solidFill>
                  <a:schemeClr val="accent4"/>
                </a:solidFill>
              </a:rPr>
              <a:t>vue asynchrone (Kahn)</a:t>
            </a:r>
            <a:r>
              <a:rPr lang="fr-FR" sz="1200" kern="0">
                <a:solidFill>
                  <a:schemeClr val="accent4"/>
                </a:solidFill>
              </a:rPr>
              <a:t> </a:t>
            </a:r>
            <a:r>
              <a:rPr lang="fr-FR" sz="2400" kern="0"/>
              <a:t>: indice </a:t>
            </a:r>
            <a:r>
              <a:rPr lang="fr-FR" sz="2400" kern="0">
                <a:solidFill>
                  <a:schemeClr val="tx2"/>
                </a:solidFill>
              </a:rPr>
              <a:t>i</a:t>
            </a:r>
            <a:r>
              <a:rPr lang="fr-FR" sz="2400" kern="0"/>
              <a:t> = position dans la suite</a:t>
            </a:r>
          </a:p>
          <a:p>
            <a:pPr fontAlgn="base">
              <a:lnSpc>
                <a:spcPct val="105000"/>
              </a:lnSpc>
            </a:pPr>
            <a:r>
              <a:rPr lang="fr-FR" sz="2400" kern="0">
                <a:solidFill>
                  <a:schemeClr val="accent3"/>
                </a:solidFill>
              </a:rPr>
              <a:t>vue synchrone</a:t>
            </a:r>
            <a:r>
              <a:rPr lang="fr-FR" sz="2000" kern="0">
                <a:solidFill>
                  <a:schemeClr val="accent3"/>
                </a:solidFill>
              </a:rPr>
              <a:t> </a:t>
            </a:r>
            <a:r>
              <a:rPr lang="fr-FR" sz="2400" kern="0">
                <a:solidFill>
                  <a:schemeClr val="accent3"/>
                </a:solidFill>
              </a:rPr>
              <a:t>: </a:t>
            </a:r>
            <a:r>
              <a:rPr lang="fr-FR" sz="2400" kern="0"/>
              <a:t>indice = </a:t>
            </a:r>
            <a:r>
              <a:rPr lang="fr-FR" sz="2400" kern="0">
                <a:solidFill>
                  <a:schemeClr val="tx2"/>
                </a:solidFill>
              </a:rPr>
              <a:t>i </a:t>
            </a:r>
            <a:r>
              <a:rPr lang="fr-FR" sz="2400" kern="0"/>
              <a:t>instant logique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489707"/>
              </p:ext>
            </p:extLst>
          </p:nvPr>
        </p:nvGraphicFramePr>
        <p:xfrm>
          <a:off x="395536" y="2348880"/>
          <a:ext cx="8352928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384">
                  <a:extLst>
                    <a:ext uri="{9D8B030D-6E8A-4147-A177-3AD203B41FA5}">
                      <a16:colId xmlns:a16="http://schemas.microsoft.com/office/drawing/2014/main" xmlns="" val="1841155116"/>
                    </a:ext>
                  </a:extLst>
                </a:gridCol>
                <a:gridCol w="3732159">
                  <a:extLst>
                    <a:ext uri="{9D8B030D-6E8A-4147-A177-3AD203B41FA5}">
                      <a16:colId xmlns:a16="http://schemas.microsoft.com/office/drawing/2014/main" xmlns="" val="1461447670"/>
                    </a:ext>
                  </a:extLst>
                </a:gridCol>
                <a:gridCol w="2310385">
                  <a:extLst>
                    <a:ext uri="{9D8B030D-6E8A-4147-A177-3AD203B41FA5}">
                      <a16:colId xmlns:a16="http://schemas.microsoft.com/office/drawing/2014/main" xmlns="" val="3630422990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2, 2, ..., 2, ...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flot</a:t>
                      </a:r>
                      <a:r>
                        <a:rPr lang="fr-FR" sz="2000" b="0" baseline="0">
                          <a:solidFill>
                            <a:sysClr val="windowText" lastClr="000000"/>
                          </a:solidFill>
                        </a:rPr>
                        <a:t> constant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3200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err="1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 sz="2000" b="0" err="1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r>
                        <a:rPr lang="fr-FR" sz="2000" b="0" err="1">
                          <a:solidFill>
                            <a:schemeClr val="tx2"/>
                          </a:solidFill>
                        </a:rPr>
                        <a:t>y</a:t>
                      </a:r>
                      <a:endParaRPr lang="fr-FR" sz="20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  <a:r>
                        <a:rPr lang="fr-FR" sz="2000" kern="0" noProof="0"/>
                        <a:t>+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+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…,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i</a:t>
                      </a:r>
                      <a:r>
                        <a:rPr lang="fr-FR" sz="2000" kern="0"/>
                        <a:t>+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i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… 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somme</a:t>
                      </a:r>
                      <a:r>
                        <a:rPr lang="fr-FR" sz="2000" b="0" baseline="0">
                          <a:solidFill>
                            <a:sysClr val="windowText" lastClr="000000"/>
                          </a:solidFill>
                        </a:rPr>
                        <a:t> synchrone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baseline="0">
                          <a:solidFill>
                            <a:sysClr val="windowText" lastClr="000000"/>
                          </a:solidFill>
                        </a:rPr>
                        <a:t>idem pour </a:t>
                      </a:r>
                      <a:r>
                        <a:rPr lang="fr-FR" sz="2000" b="0" baseline="0">
                          <a:solidFill>
                            <a:sysClr val="windowText" lastClr="000000"/>
                          </a:solidFill>
                          <a:latin typeface="+mj-lt"/>
                        </a:rPr>
                        <a:t>−, =, ≤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9117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0"/>
                        <a:t>if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then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y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else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z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0"/>
                        <a:t>if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then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y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else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z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, ...,</a:t>
                      </a:r>
                      <a:r>
                        <a:rPr kumimoji="0" lang="fr-FR" sz="2000" b="0" i="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0"/>
                        <a:t>             if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i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then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y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i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else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z</a:t>
                      </a:r>
                      <a:r>
                        <a:rPr kumimoji="0" lang="fr-FR" sz="2000" b="0" i="0" u="none" strike="noStrike" kern="0" cap="none" spc="0" normalizeH="0" baseline="-25000" noProof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i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...,</a:t>
                      </a:r>
                      <a:r>
                        <a:rPr kumimoji="0" lang="fr-FR" sz="2000" b="0" i="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test synchrone</a:t>
                      </a:r>
                    </a:p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répété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3611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0" err="1"/>
                        <a:t>pre</a:t>
                      </a:r>
                      <a:r>
                        <a:rPr lang="fr-FR" sz="2000" b="0" kern="0"/>
                        <a:t>(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nil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…,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baseline="-25000" noProof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n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…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retard unitaire (registre)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839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→</a:t>
                      </a:r>
                      <a:r>
                        <a:rPr lang="fr-FR" sz="2000" b="0" kern="0" noProof="0" err="1">
                          <a:solidFill>
                            <a:schemeClr val="tx2"/>
                          </a:solidFill>
                        </a:rPr>
                        <a:t>y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lang="fr-FR" sz="2000" kern="0"/>
                        <a:t>, 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fr-FR" sz="2000" kern="0"/>
                        <a:t>, …, </a:t>
                      </a:r>
                      <a:r>
                        <a:rPr lang="fr-FR" sz="2000" kern="0" err="1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 err="1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fr-FR" sz="2000" kern="0"/>
                        <a:t>, … 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aiguillage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874494"/>
                  </a:ext>
                </a:extLst>
              </a:tr>
              <a:tr h="159488">
                <a:tc>
                  <a:txBody>
                    <a:bodyPr/>
                    <a:lstStyle/>
                    <a:p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148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fby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2000" kern="0" noProof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2000" b="0" i="0" u="none" strike="noStrike" kern="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= </a:t>
                      </a:r>
                      <a:r>
                        <a:rPr lang="fr-FR" sz="2000" kern="0" err="1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 sz="2000" kern="0" err="1"/>
                        <a:t>→pre</a:t>
                      </a:r>
                      <a:r>
                        <a:rPr lang="fr-FR" sz="2000" kern="0"/>
                        <a:t>(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/>
                        <a:t>)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lang="fr-FR" sz="2000" kern="0"/>
                        <a:t>, 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lang="fr-FR" sz="2000" kern="0"/>
                        <a:t>, …, </a:t>
                      </a:r>
                      <a:r>
                        <a:rPr lang="fr-FR" sz="2000" kern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sz="2000" kern="0" baseline="-2500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fr-FR" sz="2000" kern="0"/>
                        <a:t>, … 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>
                          <a:solidFill>
                            <a:sysClr val="windowText" lastClr="000000"/>
                          </a:solidFill>
                        </a:rPr>
                        <a:t>souvent</a:t>
                      </a:r>
                      <a:r>
                        <a:rPr lang="fr-FR" sz="2000" b="0" baseline="0">
                          <a:solidFill>
                            <a:sysClr val="windowText" lastClr="000000"/>
                          </a:solidFill>
                        </a:rPr>
                        <a:t> pratique</a:t>
                      </a:r>
                      <a:endParaRPr lang="fr-FR" sz="2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837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2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999011"/>
            <a:ext cx="8229600" cy="944874"/>
          </a:xfrm>
        </p:spPr>
        <p:txBody>
          <a:bodyPr/>
          <a:lstStyle/>
          <a:p>
            <a:r>
              <a:rPr lang="fr-FR" sz="2400">
                <a:solidFill>
                  <a:schemeClr val="accent3"/>
                </a:solidFill>
              </a:rPr>
              <a:t>Equations</a:t>
            </a:r>
            <a:r>
              <a:rPr lang="fr-FR" sz="2400"/>
              <a:t> : égalité terme à terme des suites</a:t>
            </a:r>
          </a:p>
          <a:p>
            <a:r>
              <a:rPr lang="fr-FR" sz="2400" err="1">
                <a:solidFill>
                  <a:schemeClr val="accent3"/>
                </a:solidFill>
              </a:rPr>
              <a:t>Noeud</a:t>
            </a:r>
            <a:r>
              <a:rPr lang="fr-FR" sz="2400"/>
              <a:t> : entrées, sorties, équations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Nœuds Lustre ~ modules Esterel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77516" y="4077072"/>
            <a:ext cx="4317207" cy="209288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node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Naturals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returns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: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int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)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let</a:t>
            </a:r>
          </a:p>
          <a:p>
            <a:pPr fontAlgn="base">
              <a:spcAft>
                <a:spcPct val="0"/>
              </a:spcAft>
            </a:pPr>
            <a:r>
              <a:rPr lang="fr-FR" sz="2400" kern="0">
                <a:solidFill>
                  <a:schemeClr val="tx2"/>
                </a:solidFill>
              </a:rPr>
              <a:t>   n</a:t>
            </a:r>
            <a:r>
              <a:rPr lang="fr-FR" sz="2400" kern="0"/>
              <a:t> = 0 → </a:t>
            </a:r>
            <a:r>
              <a:rPr lang="fr-FR" sz="2400" kern="0" err="1"/>
              <a:t>pre</a:t>
            </a:r>
            <a:r>
              <a:rPr lang="fr-FR" sz="2400" kern="0"/>
              <a:t>(</a:t>
            </a:r>
            <a:r>
              <a:rPr lang="fr-FR" sz="2400" kern="0">
                <a:solidFill>
                  <a:schemeClr val="tx2"/>
                </a:solidFill>
              </a:rPr>
              <a:t>n</a:t>
            </a:r>
            <a:r>
              <a:rPr lang="fr-FR" sz="2400" kern="0"/>
              <a:t>)+1</a:t>
            </a:r>
            <a:r>
              <a:rPr lang="fr-FR" sz="1200" kern="0"/>
              <a:t> </a:t>
            </a:r>
            <a:r>
              <a:rPr lang="fr-FR" sz="2400" kern="0"/>
              <a:t>;</a:t>
            </a:r>
          </a:p>
          <a:p>
            <a:pPr fontAlgn="base">
              <a:spcAft>
                <a:spcPts val="60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tel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>
                <a:solidFill>
                  <a:schemeClr val="tx2"/>
                </a:solidFill>
              </a:rPr>
              <a:t>n</a:t>
            </a:r>
            <a:r>
              <a:rPr lang="fr-FR" sz="2400" kern="0"/>
              <a:t> = 0, 1, 2, 3, …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21087" y="2219380"/>
            <a:ext cx="5671745" cy="156966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node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Max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: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int</a:t>
            </a:r>
            <a:r>
              <a:rPr lang="fr-FR" sz="2400" kern="0"/>
              <a:t>)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returns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max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: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int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)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let</a:t>
            </a:r>
          </a:p>
          <a:p>
            <a:pPr fontAlgn="base">
              <a:spcAft>
                <a:spcPct val="0"/>
              </a:spcAft>
            </a:pPr>
            <a:r>
              <a:rPr lang="fr-FR" sz="2400" kern="0">
                <a:solidFill>
                  <a:schemeClr val="tx2"/>
                </a:solidFill>
              </a:rPr>
              <a:t>   max</a:t>
            </a:r>
            <a:r>
              <a:rPr lang="fr-FR" sz="2400" kern="0"/>
              <a:t> = if </a:t>
            </a:r>
            <a:r>
              <a:rPr lang="fr-FR" sz="2400" kern="0">
                <a:solidFill>
                  <a:schemeClr val="tx2"/>
                </a:solidFill>
              </a:rPr>
              <a:t>m</a:t>
            </a:r>
            <a:r>
              <a:rPr lang="fr-FR" sz="2400" kern="0"/>
              <a:t>&gt;</a:t>
            </a:r>
            <a:r>
              <a:rPr lang="fr-FR" sz="2400" kern="0">
                <a:solidFill>
                  <a:schemeClr val="tx2"/>
                </a:solidFill>
              </a:rPr>
              <a:t>n</a:t>
            </a:r>
            <a:r>
              <a:rPr lang="fr-FR" sz="2400" kern="0"/>
              <a:t> </a:t>
            </a:r>
            <a:r>
              <a:rPr lang="fr-FR" sz="2400" kern="0" err="1"/>
              <a:t>then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m</a:t>
            </a:r>
            <a:r>
              <a:rPr lang="fr-FR" sz="2400" kern="0"/>
              <a:t> </a:t>
            </a:r>
            <a:r>
              <a:rPr lang="fr-FR" sz="2400" kern="0" err="1"/>
              <a:t>else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n</a:t>
            </a:r>
            <a:r>
              <a:rPr lang="fr-FR" sz="1200" kern="0">
                <a:solidFill>
                  <a:schemeClr val="tx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spcAft>
                <a:spcPts val="60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tel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8489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Intégration par la méthode des trapèzes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52447" y="3779794"/>
            <a:ext cx="7237879" cy="267765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node </a:t>
            </a:r>
            <a:r>
              <a:rPr kumimoji="0" lang="fr-FR" sz="2800" b="0" i="0" u="none" strike="noStrike" kern="0" cap="none" spc="0" normalizeH="0" noProof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Integrate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</a:t>
            </a:r>
            <a:r>
              <a:rPr lang="fr-FR" sz="2800" kern="0">
                <a:solidFill>
                  <a:schemeClr val="tx2"/>
                </a:solidFill>
              </a:rPr>
              <a:t>f,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: </a:t>
            </a:r>
            <a:r>
              <a:rPr kumimoji="0" lang="fr-FR" sz="28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float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) </a:t>
            </a:r>
            <a:r>
              <a:rPr kumimoji="0" lang="fr-FR" sz="28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returns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: </a:t>
            </a:r>
            <a:r>
              <a:rPr kumimoji="0" lang="fr-FR" sz="28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float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)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800" kern="0"/>
              <a:t>var </a:t>
            </a:r>
            <a:r>
              <a:rPr lang="fr-FR" sz="2800" kern="0">
                <a:solidFill>
                  <a:schemeClr val="tx2"/>
                </a:solidFill>
              </a:rPr>
              <a:t>tpz</a:t>
            </a:r>
            <a:r>
              <a:rPr lang="fr-FR" sz="2800" kern="0"/>
              <a:t> : float</a:t>
            </a:r>
            <a:r>
              <a:rPr lang="fr-FR" sz="1400" kern="0"/>
              <a:t> </a:t>
            </a:r>
            <a:r>
              <a:rPr lang="fr-FR" sz="2800" kern="0"/>
              <a:t>;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fr-FR" sz="2800" kern="0"/>
              <a:t>let</a:t>
            </a:r>
          </a:p>
          <a:p>
            <a:pPr fontAlgn="base"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   F</a:t>
            </a:r>
            <a:r>
              <a:rPr lang="fr-FR" sz="2800" kern="0"/>
              <a:t>= </a:t>
            </a:r>
            <a:r>
              <a:rPr lang="fr-FR" sz="2800" kern="0">
                <a:solidFill>
                  <a:schemeClr val="tx2"/>
                </a:solidFill>
              </a:rPr>
              <a:t>0 </a:t>
            </a:r>
            <a:r>
              <a:rPr lang="fr-FR" sz="2800" kern="0"/>
              <a:t>→ </a:t>
            </a:r>
            <a:r>
              <a:rPr lang="fr-FR" sz="2800" kern="0" err="1"/>
              <a:t>pre</a:t>
            </a:r>
            <a:r>
              <a:rPr lang="fr-FR" sz="2800" kern="0"/>
              <a:t>(</a:t>
            </a: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/>
              <a:t>) + </a:t>
            </a:r>
            <a:r>
              <a:rPr lang="fr-FR" sz="2800" kern="0" err="1">
                <a:solidFill>
                  <a:schemeClr val="tx2"/>
                </a:solidFill>
              </a:rPr>
              <a:t>tpz</a:t>
            </a:r>
            <a:r>
              <a:rPr lang="fr-FR" sz="1400" kern="0"/>
              <a:t> </a:t>
            </a:r>
            <a:r>
              <a:rPr lang="fr-FR" sz="28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kern="0" err="1">
                <a:solidFill>
                  <a:schemeClr val="tx2"/>
                </a:solidFill>
              </a:rPr>
              <a:t>tpz</a:t>
            </a:r>
            <a:r>
              <a:rPr lang="fr-FR" sz="2800" kern="0"/>
              <a:t> = </a:t>
            </a:r>
            <a:r>
              <a:rPr lang="fr-FR" sz="2800" kern="0">
                <a:solidFill>
                  <a:schemeClr val="tx2"/>
                </a:solidFill>
              </a:rPr>
              <a:t>p</a:t>
            </a:r>
            <a:r>
              <a:rPr lang="fr-FR" sz="2800" kern="0"/>
              <a:t>∗(</a:t>
            </a:r>
            <a:r>
              <a:rPr lang="fr-FR" sz="2800" kern="0" err="1"/>
              <a:t>pre</a:t>
            </a:r>
            <a:r>
              <a:rPr lang="fr-FR" sz="2800" kern="0"/>
              <a:t>(</a:t>
            </a: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/>
              <a:t>)+</a:t>
            </a: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/>
              <a:t>)</a:t>
            </a:r>
            <a:r>
              <a:rPr lang="fr-FR" sz="1200" kern="0"/>
              <a:t> </a:t>
            </a:r>
            <a:r>
              <a:rPr lang="fr-FR" sz="2800" kern="0"/>
              <a:t>/</a:t>
            </a:r>
            <a:r>
              <a:rPr lang="fr-FR" sz="1200" kern="0"/>
              <a:t> </a:t>
            </a:r>
            <a:r>
              <a:rPr lang="fr-FR" sz="2800" kern="0"/>
              <a:t>2</a:t>
            </a:r>
            <a:r>
              <a:rPr lang="fr-FR" sz="1400" kern="0"/>
              <a:t> </a:t>
            </a:r>
            <a:r>
              <a:rPr lang="fr-FR" sz="2800" kern="0"/>
              <a:t>;</a:t>
            </a:r>
          </a:p>
          <a:p>
            <a:pPr fontAlgn="base">
              <a:spcAft>
                <a:spcPts val="80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tel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</p:txBody>
      </p:sp>
      <p:cxnSp>
        <p:nvCxnSpPr>
          <p:cNvPr id="8" name="Connecteur droit avec flèche 7"/>
          <p:cNvCxnSpPr/>
          <p:nvPr/>
        </p:nvCxnSpPr>
        <p:spPr bwMode="auto">
          <a:xfrm flipV="1">
            <a:off x="971598" y="1115096"/>
            <a:ext cx="0" cy="19442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 flipV="1">
            <a:off x="971600" y="3077979"/>
            <a:ext cx="3087960" cy="838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Ellipse 10"/>
          <p:cNvSpPr/>
          <p:nvPr/>
        </p:nvSpPr>
        <p:spPr bwMode="auto">
          <a:xfrm>
            <a:off x="948739" y="3059312"/>
            <a:ext cx="45719" cy="45719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orme libre 12"/>
          <p:cNvSpPr/>
          <p:nvPr/>
        </p:nvSpPr>
        <p:spPr bwMode="auto">
          <a:xfrm>
            <a:off x="977900" y="1942397"/>
            <a:ext cx="3068669" cy="636848"/>
          </a:xfrm>
          <a:custGeom>
            <a:avLst/>
            <a:gdLst>
              <a:gd name="connsiteX0" fmla="*/ 0 w 3068669"/>
              <a:gd name="connsiteY0" fmla="*/ 343867 h 636848"/>
              <a:gd name="connsiteX1" fmla="*/ 622300 w 3068669"/>
              <a:gd name="connsiteY1" fmla="*/ 51767 h 636848"/>
              <a:gd name="connsiteX2" fmla="*/ 1765300 w 3068669"/>
              <a:gd name="connsiteY2" fmla="*/ 51767 h 636848"/>
              <a:gd name="connsiteX3" fmla="*/ 2946400 w 3068669"/>
              <a:gd name="connsiteY3" fmla="*/ 572467 h 636848"/>
              <a:gd name="connsiteX4" fmla="*/ 2971800 w 3068669"/>
              <a:gd name="connsiteY4" fmla="*/ 610567 h 63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669" h="636848">
                <a:moveTo>
                  <a:pt x="0" y="343867"/>
                </a:moveTo>
                <a:cubicBezTo>
                  <a:pt x="164041" y="222158"/>
                  <a:pt x="328083" y="100450"/>
                  <a:pt x="622300" y="51767"/>
                </a:cubicBezTo>
                <a:cubicBezTo>
                  <a:pt x="916517" y="3084"/>
                  <a:pt x="1377950" y="-35016"/>
                  <a:pt x="1765300" y="51767"/>
                </a:cubicBezTo>
                <a:cubicBezTo>
                  <a:pt x="2152650" y="138550"/>
                  <a:pt x="2745317" y="479334"/>
                  <a:pt x="2946400" y="572467"/>
                </a:cubicBezTo>
                <a:cubicBezTo>
                  <a:pt x="3147483" y="665600"/>
                  <a:pt x="3059641" y="638083"/>
                  <a:pt x="2971800" y="610567"/>
                </a:cubicBezTo>
              </a:path>
            </a:pathLst>
          </a:cu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5338" y="1809878"/>
            <a:ext cx="41710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 baseline="-25000">
                <a:solidFill>
                  <a:schemeClr val="tx2"/>
                </a:solidFill>
              </a:rPr>
              <a:t>0</a:t>
            </a:r>
            <a:endParaRPr kumimoji="0" lang="fr-FR" sz="2800" b="0" i="0" u="none" strike="noStrike" kern="0" cap="none" spc="0" normalizeH="0" baseline="-25000" noProof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619672" y="1115096"/>
            <a:ext cx="1944216" cy="1944216"/>
            <a:chOff x="1619672" y="1381532"/>
            <a:chExt cx="1944216" cy="1944216"/>
          </a:xfrm>
        </p:grpSpPr>
        <p:cxnSp>
          <p:nvCxnSpPr>
            <p:cNvPr id="18" name="Connecteur droit avec flèche 17"/>
            <p:cNvCxnSpPr/>
            <p:nvPr/>
          </p:nvCxnSpPr>
          <p:spPr bwMode="auto">
            <a:xfrm flipV="1">
              <a:off x="1619672" y="1381532"/>
              <a:ext cx="0" cy="194421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avec flèche 18"/>
            <p:cNvCxnSpPr/>
            <p:nvPr/>
          </p:nvCxnSpPr>
          <p:spPr bwMode="auto">
            <a:xfrm flipV="1">
              <a:off x="2267744" y="1381532"/>
              <a:ext cx="0" cy="194421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necteur droit avec flèche 19"/>
            <p:cNvCxnSpPr/>
            <p:nvPr/>
          </p:nvCxnSpPr>
          <p:spPr bwMode="auto">
            <a:xfrm flipV="1">
              <a:off x="2915816" y="1381532"/>
              <a:ext cx="0" cy="194421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avec flèche 20"/>
            <p:cNvCxnSpPr/>
            <p:nvPr/>
          </p:nvCxnSpPr>
          <p:spPr bwMode="auto">
            <a:xfrm flipV="1">
              <a:off x="3563888" y="1381532"/>
              <a:ext cx="0" cy="194421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ZoneTexte 21"/>
          <p:cNvSpPr txBox="1"/>
          <p:nvPr/>
        </p:nvSpPr>
        <p:spPr>
          <a:xfrm>
            <a:off x="1254629" y="1494544"/>
            <a:ext cx="41710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 baseline="-25000">
                <a:solidFill>
                  <a:schemeClr val="tx2"/>
                </a:solidFill>
              </a:rPr>
              <a:t>1</a:t>
            </a:r>
            <a:endParaRPr kumimoji="0" lang="fr-FR" sz="2800" b="0" i="0" u="none" strike="noStrike" kern="0" cap="none" spc="0" normalizeH="0" baseline="-2500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883432" y="1419654"/>
            <a:ext cx="41710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 baseline="-25000">
                <a:solidFill>
                  <a:schemeClr val="tx2"/>
                </a:solidFill>
              </a:rPr>
              <a:t>2</a:t>
            </a:r>
            <a:endParaRPr kumimoji="0" lang="fr-FR" sz="2800" b="0" i="0" u="none" strike="noStrike" kern="0" cap="none" spc="0" normalizeH="0" baseline="-2500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27946" y="1473774"/>
            <a:ext cx="41710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 baseline="-25000">
                <a:solidFill>
                  <a:schemeClr val="tx2"/>
                </a:solidFill>
              </a:rPr>
              <a:t>3</a:t>
            </a:r>
            <a:endParaRPr kumimoji="0" lang="fr-FR" sz="2800" b="0" i="0" u="none" strike="noStrike" kern="0" cap="none" spc="0" normalizeH="0" baseline="-2500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176017" y="1712179"/>
            <a:ext cx="41710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f</a:t>
            </a:r>
            <a:r>
              <a:rPr lang="fr-FR" sz="2800" kern="0" baseline="-25000">
                <a:solidFill>
                  <a:schemeClr val="tx2"/>
                </a:solidFill>
              </a:rPr>
              <a:t>4</a:t>
            </a:r>
            <a:endParaRPr kumimoji="0" lang="fr-FR" sz="2800" b="0" i="0" u="none" strike="noStrike" kern="0" cap="none" spc="0" normalizeH="0" baseline="-2500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948738" y="2266722"/>
            <a:ext cx="45719" cy="45719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1597722" y="1971568"/>
            <a:ext cx="45719" cy="45719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2243281" y="1922664"/>
            <a:ext cx="45719" cy="45719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2892956" y="2020864"/>
            <a:ext cx="45719" cy="45719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3541028" y="2308562"/>
            <a:ext cx="45719" cy="45719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Forme libre 31"/>
          <p:cNvSpPr/>
          <p:nvPr/>
        </p:nvSpPr>
        <p:spPr bwMode="auto">
          <a:xfrm>
            <a:off x="3926680" y="2555759"/>
            <a:ext cx="142707" cy="71904"/>
          </a:xfrm>
          <a:custGeom>
            <a:avLst/>
            <a:gdLst>
              <a:gd name="connsiteX0" fmla="*/ 0 w 147470"/>
              <a:gd name="connsiteY0" fmla="*/ 0 h 67141"/>
              <a:gd name="connsiteX1" fmla="*/ 138113 w 147470"/>
              <a:gd name="connsiteY1" fmla="*/ 61912 h 67141"/>
              <a:gd name="connsiteX2" fmla="*/ 123825 w 147470"/>
              <a:gd name="connsiteY2" fmla="*/ 59531 h 6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470" h="67141">
                <a:moveTo>
                  <a:pt x="0" y="0"/>
                </a:moveTo>
                <a:lnTo>
                  <a:pt x="138113" y="61912"/>
                </a:lnTo>
                <a:cubicBezTo>
                  <a:pt x="158751" y="71834"/>
                  <a:pt x="141288" y="65682"/>
                  <a:pt x="123825" y="59531"/>
                </a:cubicBez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4" name="Groupe 43"/>
          <p:cNvGrpSpPr/>
          <p:nvPr/>
        </p:nvGrpSpPr>
        <p:grpSpPr>
          <a:xfrm>
            <a:off x="1106992" y="3022185"/>
            <a:ext cx="2307725" cy="458114"/>
            <a:chOff x="1106992" y="3288621"/>
            <a:chExt cx="2307725" cy="458114"/>
          </a:xfrm>
        </p:grpSpPr>
        <p:sp>
          <p:nvSpPr>
            <p:cNvPr id="33" name="ZoneTexte 32"/>
            <p:cNvSpPr txBox="1"/>
            <p:nvPr/>
          </p:nvSpPr>
          <p:spPr>
            <a:xfrm>
              <a:off x="1106992" y="3293534"/>
              <a:ext cx="356188" cy="453201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p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54117" y="3288623"/>
              <a:ext cx="356188" cy="453201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p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413686" y="3288622"/>
              <a:ext cx="356188" cy="453201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p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058529" y="3288621"/>
              <a:ext cx="356188" cy="453201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p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994457" y="2010592"/>
            <a:ext cx="609960" cy="1033607"/>
            <a:chOff x="994457" y="2010592"/>
            <a:chExt cx="609960" cy="1033607"/>
          </a:xfrm>
        </p:grpSpPr>
        <p:cxnSp>
          <p:nvCxnSpPr>
            <p:cNvPr id="40" name="Connecteur droit 39"/>
            <p:cNvCxnSpPr>
              <a:stCxn id="26" idx="6"/>
              <a:endCxn id="27" idx="3"/>
            </p:cNvCxnSpPr>
            <p:nvPr/>
          </p:nvCxnSpPr>
          <p:spPr bwMode="auto">
            <a:xfrm flipV="1">
              <a:off x="994457" y="2010592"/>
              <a:ext cx="609960" cy="278990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Rectangle 41"/>
            <p:cNvSpPr/>
            <p:nvPr/>
          </p:nvSpPr>
          <p:spPr>
            <a:xfrm>
              <a:off x="1038864" y="2681151"/>
              <a:ext cx="492443" cy="363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kern="0" err="1">
                  <a:solidFill>
                    <a:schemeClr val="tx2"/>
                  </a:solidFill>
                </a:rPr>
                <a:t>tpz</a:t>
              </a:r>
              <a:endParaRPr lang="fr-FR" kern="0">
                <a:solidFill>
                  <a:schemeClr val="tx2"/>
                </a:solidFill>
              </a:endParaRP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4046569" y="2322540"/>
            <a:ext cx="28405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f</a:t>
            </a:r>
            <a:endParaRPr kumimoji="0" lang="fr-FR" sz="2800" b="0" i="0" u="none" strike="noStrike" kern="0" cap="none" spc="0" normalizeH="0" baseline="-25000" noProof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4850377" y="836712"/>
            <a:ext cx="3722139" cy="2763061"/>
            <a:chOff x="4850377" y="1103148"/>
            <a:chExt cx="3722139" cy="2763061"/>
          </a:xfrm>
        </p:grpSpPr>
        <p:sp>
          <p:nvSpPr>
            <p:cNvPr id="38" name="ZoneTexte 37"/>
            <p:cNvSpPr txBox="1"/>
            <p:nvPr/>
          </p:nvSpPr>
          <p:spPr>
            <a:xfrm>
              <a:off x="5459340" y="3352799"/>
              <a:ext cx="2464136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/>
                <a:t>Block </a:t>
              </a:r>
              <a:r>
                <a:rPr lang="fr-FR" sz="2800" kern="0" err="1"/>
                <a:t>diagram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4850377" y="1103148"/>
              <a:ext cx="3722139" cy="2242566"/>
              <a:chOff x="4701332" y="1103148"/>
              <a:chExt cx="3722139" cy="2242566"/>
            </a:xfrm>
          </p:grpSpPr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1332" y="1103148"/>
                <a:ext cx="3600450" cy="2242566"/>
              </a:xfrm>
              <a:prstGeom prst="rect">
                <a:avLst/>
              </a:prstGeom>
            </p:spPr>
          </p:pic>
          <p:sp>
            <p:nvSpPr>
              <p:cNvPr id="48" name="ZoneTexte 47"/>
              <p:cNvSpPr txBox="1"/>
              <p:nvPr/>
            </p:nvSpPr>
            <p:spPr>
              <a:xfrm>
                <a:off x="8019193" y="1172680"/>
                <a:ext cx="404278" cy="51334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lang="fr-FR" sz="2800" kern="0">
                    <a:solidFill>
                      <a:schemeClr val="tx2"/>
                    </a:solidFill>
                  </a:rPr>
                  <a:t>F</a:t>
                </a:r>
                <a:endParaRPr kumimoji="0" lang="fr-FR" sz="2800" b="0" i="0" u="none" strike="noStrike" kern="0" cap="none" spc="0" normalizeH="0" baseline="-25000" noProof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5029200" y="2492025"/>
                <a:ext cx="130029" cy="25117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4701332" y="2353640"/>
                <a:ext cx="284052" cy="5134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lang="fr-FR" sz="2800" kern="0">
                    <a:solidFill>
                      <a:schemeClr val="tx2"/>
                    </a:solidFill>
                  </a:rPr>
                  <a:t>f</a:t>
                </a:r>
                <a:endParaRPr kumimoji="0" lang="fr-FR" sz="2800" b="0" i="0" u="none" strike="noStrike" kern="0" cap="none" spc="0" normalizeH="0" baseline="-25000" noProof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7677668" y="1288219"/>
                <a:ext cx="170932" cy="263774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7541703" y="2860646"/>
                <a:ext cx="383097" cy="25469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7478784" y="2729540"/>
                <a:ext cx="595035" cy="45320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lang="fr-FR" sz="2400" kern="0" err="1">
                    <a:solidFill>
                      <a:schemeClr val="tx2"/>
                    </a:solidFill>
                  </a:rPr>
                  <a:t>tpz</a:t>
                </a:r>
                <a:endParaRPr kumimoji="0" lang="fr-FR" sz="2400" b="0" i="0" u="none" strike="noStrike" kern="0" cap="none" spc="0" normalizeH="0" baseline="-25000" noProof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261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Programmation fonctionnelle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433106" y="1053394"/>
            <a:ext cx="6277789" cy="193899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2400" kern="0"/>
              <a:t>node </a:t>
            </a:r>
            <a:r>
              <a:rPr lang="fr-FR" sz="2400" kern="0" err="1">
                <a:solidFill>
                  <a:schemeClr val="accent4"/>
                </a:solidFill>
              </a:rPr>
              <a:t>SineFlow</a:t>
            </a:r>
            <a:r>
              <a:rPr lang="fr-FR" sz="2400" kern="0"/>
              <a:t> (</a:t>
            </a:r>
            <a:r>
              <a:rPr lang="fr-FR" sz="2400" kern="0">
                <a:solidFill>
                  <a:schemeClr val="tx2"/>
                </a:solidFill>
              </a:rPr>
              <a:t>p</a:t>
            </a:r>
            <a:r>
              <a:rPr lang="fr-FR" sz="2400" kern="0"/>
              <a:t> : </a:t>
            </a:r>
            <a:r>
              <a:rPr lang="fr-FR" sz="2400" kern="0" err="1"/>
              <a:t>float</a:t>
            </a:r>
            <a:r>
              <a:rPr lang="fr-FR" sz="2400" kern="0"/>
              <a:t>) </a:t>
            </a:r>
            <a:r>
              <a:rPr lang="fr-FR" sz="2400" kern="0" err="1"/>
              <a:t>returns</a:t>
            </a:r>
            <a:r>
              <a:rPr lang="fr-FR" sz="2400" kern="0"/>
              <a:t> (</a:t>
            </a:r>
            <a:r>
              <a:rPr lang="fr-FR" sz="2400" kern="0" err="1">
                <a:solidFill>
                  <a:schemeClr val="tx2"/>
                </a:solidFill>
              </a:rPr>
              <a:t>sinf</a:t>
            </a:r>
            <a:r>
              <a:rPr lang="fr-FR" sz="2400" kern="0"/>
              <a:t> : </a:t>
            </a:r>
            <a:r>
              <a:rPr lang="fr-FR" sz="2400" kern="0" err="1"/>
              <a:t>float</a:t>
            </a:r>
            <a:r>
              <a:rPr lang="fr-FR" sz="2400" kern="0"/>
              <a:t>)</a:t>
            </a:r>
            <a:r>
              <a:rPr lang="fr-FR" sz="1200" kern="0"/>
              <a:t> </a:t>
            </a:r>
            <a:r>
              <a:rPr lang="fr-FR" sz="24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let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>
                <a:solidFill>
                  <a:schemeClr val="tx2"/>
                </a:solidFill>
              </a:rPr>
              <a:t>step</a:t>
            </a:r>
            <a:r>
              <a:rPr lang="fr-FR" sz="2400" kern="0"/>
              <a:t> = </a:t>
            </a:r>
            <a:r>
              <a:rPr lang="fr-FR" sz="2400" kern="0" err="1">
                <a:solidFill>
                  <a:schemeClr val="accent4"/>
                </a:solidFill>
              </a:rPr>
              <a:t>Naturals</a:t>
            </a:r>
            <a:r>
              <a:rPr lang="fr-FR" sz="1200" kern="0">
                <a:solidFill>
                  <a:srgbClr val="7030A0"/>
                </a:solidFill>
              </a:rPr>
              <a:t> </a:t>
            </a:r>
            <a:r>
              <a:rPr lang="fr-FR" sz="2400" kern="0"/>
              <a:t>()</a:t>
            </a:r>
            <a:r>
              <a:rPr lang="fr-FR" sz="1200" kern="0"/>
              <a:t> </a:t>
            </a:r>
            <a:r>
              <a:rPr lang="fr-FR" sz="24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>
                <a:solidFill>
                  <a:schemeClr val="tx2"/>
                </a:solidFill>
              </a:rPr>
              <a:t>   </a:t>
            </a:r>
            <a:r>
              <a:rPr lang="fr-FR" sz="2400" kern="0" err="1">
                <a:solidFill>
                  <a:schemeClr val="tx2"/>
                </a:solidFill>
              </a:rPr>
              <a:t>sinf</a:t>
            </a:r>
            <a:r>
              <a:rPr lang="fr-FR" sz="2400" kern="0"/>
              <a:t> = sin</a:t>
            </a:r>
            <a:r>
              <a:rPr lang="fr-FR" sz="1200" kern="0"/>
              <a:t> </a:t>
            </a:r>
            <a:r>
              <a:rPr lang="fr-FR" sz="2400" kern="0"/>
              <a:t>(</a:t>
            </a:r>
            <a:r>
              <a:rPr lang="fr-FR" sz="2400" kern="0" err="1">
                <a:solidFill>
                  <a:schemeClr val="tx2"/>
                </a:solidFill>
              </a:rPr>
              <a:t>step</a:t>
            </a:r>
            <a:r>
              <a:rPr lang="fr-FR" sz="2400" kern="0" err="1"/>
              <a:t>∗</a:t>
            </a:r>
            <a:r>
              <a:rPr lang="fr-FR" sz="2400" kern="0">
                <a:solidFill>
                  <a:schemeClr val="tx2"/>
                </a:solidFill>
              </a:rPr>
              <a:t>p</a:t>
            </a:r>
            <a:r>
              <a:rPr lang="fr-FR" sz="2400" kern="0"/>
              <a:t>∗Pi/180)</a:t>
            </a:r>
            <a:r>
              <a:rPr lang="fr-FR" sz="1200" kern="0"/>
              <a:t> </a:t>
            </a:r>
            <a:r>
              <a:rPr lang="fr-FR" sz="24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tel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39470" y="5085184"/>
            <a:ext cx="4665059" cy="99719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Passe à l’échelle de milliers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de variables et d’équations !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6064" y="3346979"/>
            <a:ext cx="859187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>
                <a:solidFill>
                  <a:schemeClr val="accent4"/>
                </a:solidFill>
              </a:rPr>
              <a:t>SinFlow</a:t>
            </a:r>
            <a:r>
              <a:rPr lang="fr-FR" sz="1200" kern="0"/>
              <a:t> </a:t>
            </a:r>
            <a:r>
              <a:rPr lang="fr-FR" sz="2400" kern="0"/>
              <a:t>(10.) = 0.000, </a:t>
            </a:r>
            <a:r>
              <a:rPr lang="fr-FR" sz="2400"/>
              <a:t>0.174, 0.342, 0.500 , 0.643, 0,767, ...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err="1">
                <a:solidFill>
                  <a:schemeClr val="accent4"/>
                </a:solidFill>
              </a:rPr>
              <a:t>Integrate</a:t>
            </a:r>
            <a:r>
              <a:rPr lang="fr-FR" sz="1200"/>
              <a:t> </a:t>
            </a:r>
            <a:r>
              <a:rPr lang="fr-FR" sz="2400"/>
              <a:t>(</a:t>
            </a:r>
            <a:r>
              <a:rPr lang="fr-FR" sz="2400" err="1">
                <a:solidFill>
                  <a:schemeClr val="accent4"/>
                </a:solidFill>
              </a:rPr>
              <a:t>SinFlow</a:t>
            </a:r>
            <a:r>
              <a:rPr lang="fr-FR" sz="1200">
                <a:solidFill>
                  <a:srgbClr val="7030A0"/>
                </a:solidFill>
              </a:rPr>
              <a:t> </a:t>
            </a:r>
            <a:r>
              <a:rPr lang="fr-FR" sz="2400"/>
              <a:t>(10.)) = 0.000, 0.087,  0.345, .,679, 0.992,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err="1">
                <a:solidFill>
                  <a:schemeClr val="accent4"/>
                </a:solidFill>
              </a:rPr>
              <a:t>Integrate</a:t>
            </a:r>
            <a:r>
              <a:rPr lang="fr-FR" sz="1200"/>
              <a:t> </a:t>
            </a:r>
            <a:r>
              <a:rPr lang="fr-FR" sz="2400"/>
              <a:t>(</a:t>
            </a:r>
            <a:r>
              <a:rPr lang="fr-FR" sz="2400" err="1">
                <a:solidFill>
                  <a:schemeClr val="accent4"/>
                </a:solidFill>
              </a:rPr>
              <a:t>Integrate</a:t>
            </a:r>
            <a:r>
              <a:rPr lang="fr-FR" sz="1200">
                <a:solidFill>
                  <a:srgbClr val="7030A0"/>
                </a:solidFill>
              </a:rPr>
              <a:t> </a:t>
            </a:r>
            <a:r>
              <a:rPr lang="fr-FR" sz="2400"/>
              <a:t>(</a:t>
            </a:r>
            <a:r>
              <a:rPr lang="fr-FR" sz="2400" err="1">
                <a:solidFill>
                  <a:schemeClr val="accent4"/>
                </a:solidFill>
              </a:rPr>
              <a:t>SinFlow</a:t>
            </a:r>
            <a:r>
              <a:rPr lang="fr-FR" sz="1200" err="1">
                <a:solidFill>
                  <a:schemeClr val="accent4"/>
                </a:solidFill>
              </a:rPr>
              <a:t> </a:t>
            </a:r>
            <a:r>
              <a:rPr lang="fr-FR" sz="2400"/>
              <a:t>(10.))) = 0.000, 0.043, 0.215, ...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400" kern="0"/>
          </a:p>
        </p:txBody>
      </p:sp>
    </p:spTree>
    <p:extLst>
      <p:ext uri="{BB962C8B-B14F-4D97-AF65-F5344CB8AC3E}">
        <p14:creationId xmlns:p14="http://schemas.microsoft.com/office/powerpoint/2010/main" val="18452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clef : synchronisme / vibration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8850" y="4653136"/>
            <a:ext cx="8605241" cy="189282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>
                <a:solidFill>
                  <a:schemeClr val="tx2"/>
                </a:solidFill>
              </a:rPr>
              <a:t>Synchrone = temps 0</a:t>
            </a:r>
          </a:p>
          <a:p>
            <a:pPr algn="ctr"/>
            <a:r>
              <a:rPr lang="fr-FR" sz="2800"/>
              <a:t>musiciens et spectateurs negligent la vitesse du son</a:t>
            </a:r>
          </a:p>
          <a:p>
            <a:pPr algn="ctr">
              <a:spcBef>
                <a:spcPts val="600"/>
              </a:spcBef>
            </a:pPr>
            <a:r>
              <a:rPr lang="fr-FR" sz="2800">
                <a:solidFill>
                  <a:schemeClr val="tx2"/>
                </a:solidFill>
              </a:rPr>
              <a:t>Vibration = temps pr</a:t>
            </a:r>
            <a:r>
              <a:rPr lang="en-US" sz="2800">
                <a:solidFill>
                  <a:schemeClr val="tx2"/>
                </a:solidFill>
              </a:rPr>
              <a:t>évisible</a:t>
            </a:r>
            <a:endParaRPr lang="fr-FR" sz="2800">
              <a:solidFill>
                <a:schemeClr val="tx2"/>
              </a:solidFill>
            </a:endParaRPr>
          </a:p>
          <a:p>
            <a:pPr algn="ctr"/>
            <a:r>
              <a:rPr lang="fr-FR" sz="2800"/>
              <a:t>les acousticiens s’occupent de la propagation du son</a:t>
            </a:r>
          </a:p>
        </p:txBody>
      </p:sp>
      <p:pic>
        <p:nvPicPr>
          <p:cNvPr id="7" name="Image 9" descr="Quatuor-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908720"/>
            <a:ext cx="525780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B94C96BB-BF73-854B-849F-3E32348E56A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xmlns="" id="{E1D0CC25-F1A9-5D45-8125-5A69BF508A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xmlns="" id="{1AE35F4E-A3DB-D749-B164-9E2D376B6E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4619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Horloges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537" y="847337"/>
            <a:ext cx="8579863" cy="867930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Traiter des flots évoluant à des rythmes variables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3"/>
                </a:solidFill>
              </a:rPr>
              <a:t>Horloge</a:t>
            </a:r>
            <a:r>
              <a:rPr lang="fr-FR" sz="2400" kern="0"/>
              <a:t> : flot Booléen, horloge de base </a:t>
            </a:r>
            <a:r>
              <a:rPr lang="fr-FR" sz="2400" kern="0">
                <a:solidFill>
                  <a:schemeClr val="accent3"/>
                </a:solidFill>
              </a:rPr>
              <a:t>true</a:t>
            </a:r>
            <a:r>
              <a:rPr lang="fr-FR" sz="2400" kern="0"/>
              <a:t> = </a:t>
            </a:r>
            <a:r>
              <a:rPr lang="fr-FR" sz="2400" kern="0">
                <a:solidFill>
                  <a:schemeClr val="accent3"/>
                </a:solidFill>
              </a:rPr>
              <a:t>T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accent3"/>
                </a:solidFill>
              </a:rPr>
              <a:t>T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accent3"/>
                </a:solidFill>
              </a:rPr>
              <a:t>T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accent3"/>
                </a:solidFill>
              </a:rPr>
              <a:t>... </a:t>
            </a:r>
            <a:endParaRPr kumimoji="0" lang="fr-FR" sz="2400" b="0" i="0" u="none" strike="noStrike" kern="0" cap="none" spc="0" normalizeH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590465"/>
              </p:ext>
            </p:extLst>
          </p:nvPr>
        </p:nvGraphicFramePr>
        <p:xfrm>
          <a:off x="301518" y="1844824"/>
          <a:ext cx="8591872" cy="251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924937182"/>
                    </a:ext>
                  </a:extLst>
                </a:gridCol>
                <a:gridCol w="6863680">
                  <a:extLst>
                    <a:ext uri="{9D8B030D-6E8A-4147-A177-3AD203B41FA5}">
                      <a16:colId xmlns:a16="http://schemas.microsoft.com/office/drawing/2014/main" xmlns="" val="602610838"/>
                    </a:ext>
                  </a:extLst>
                </a:gridCol>
              </a:tblGrid>
              <a:tr h="596303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1     2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3     4     5     6     7     8     9     10    11    12   13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6532803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accent3"/>
                          </a:solidFill>
                        </a:rPr>
                        <a:t>c1</a:t>
                      </a:r>
                    </a:p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(on </a:t>
                      </a:r>
                      <a:r>
                        <a:rPr lang="fr-FR">
                          <a:solidFill>
                            <a:schemeClr val="accent3"/>
                          </a:solidFill>
                        </a:rPr>
                        <a:t>true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accent3"/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     F     </a:t>
                      </a:r>
                      <a:r>
                        <a:rPr lang="fr-FR" baseline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     T     </a:t>
                      </a:r>
                      <a:r>
                        <a:rPr lang="fr-FR" baseline="0" err="1">
                          <a:solidFill>
                            <a:schemeClr val="accent3"/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     </a:t>
                      </a:r>
                      <a:r>
                        <a:rPr lang="fr-FR" baseline="0" err="1">
                          <a:solidFill>
                            <a:schemeClr val="accent3"/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     F   </a:t>
                      </a:r>
                      <a:r>
                        <a:rPr lang="fr-FR" sz="1400" baseline="0">
                          <a:solidFill>
                            <a:schemeClr val="accent3"/>
                          </a:solidFill>
                        </a:rPr>
                        <a:t> 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T     F     T     </a:t>
                      </a:r>
                      <a:r>
                        <a:rPr lang="fr-FR" baseline="0" err="1">
                          <a:solidFill>
                            <a:schemeClr val="accent3"/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  </a:t>
                      </a:r>
                      <a:r>
                        <a:rPr lang="fr-FR" sz="1400" baseline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fr-FR" sz="1600" baseline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fr-FR" sz="1400" baseline="0">
                          <a:solidFill>
                            <a:schemeClr val="accent3"/>
                          </a:solidFill>
                        </a:rPr>
                        <a:t>  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F   </a:t>
                      </a:r>
                      <a:r>
                        <a:rPr lang="fr-FR" sz="1400" baseline="0">
                          <a:solidFill>
                            <a:schemeClr val="accent3"/>
                          </a:solidFill>
                        </a:rPr>
                        <a:t>   </a:t>
                      </a:r>
                      <a:r>
                        <a:rPr lang="fr-FR" baseline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     T      </a:t>
                      </a:r>
                      <a:r>
                        <a:rPr lang="fr-FR" baseline="0">
                          <a:solidFill>
                            <a:schemeClr val="accent4"/>
                          </a:solidFill>
                        </a:rPr>
                        <a:t>   </a:t>
                      </a:r>
                      <a:endParaRPr lang="fr-FR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0866902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/>
                        <a:t> = 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/>
                        <a:t> </a:t>
                      </a:r>
                      <a:r>
                        <a:rPr lang="fr-FR" err="1"/>
                        <a:t>when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c1</a:t>
                      </a:r>
                    </a:p>
                    <a:p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(on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3     4     5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9     10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2782437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/>
                        <a:t> = </a:t>
                      </a:r>
                      <a:r>
                        <a:rPr lang="fr-FR" err="1"/>
                        <a:t>current</a:t>
                      </a:r>
                      <a:r>
                        <a:rPr lang="fr-FR"/>
                        <a:t> (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>
                          <a:solidFill>
                            <a:schemeClr val="tx1"/>
                          </a:solidFill>
                        </a:rPr>
                        <a:t>(on </a:t>
                      </a:r>
                      <a:r>
                        <a:rPr lang="fr-FR">
                          <a:solidFill>
                            <a:schemeClr val="accent3"/>
                          </a:solidFill>
                        </a:rPr>
                        <a:t>true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0     0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3     4     5     5     7     7     9     10    10    10   13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52826784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54414"/>
              </p:ext>
            </p:extLst>
          </p:nvPr>
        </p:nvGraphicFramePr>
        <p:xfrm>
          <a:off x="301518" y="4361367"/>
          <a:ext cx="859187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924937182"/>
                    </a:ext>
                  </a:extLst>
                </a:gridCol>
                <a:gridCol w="6863680">
                  <a:extLst>
                    <a:ext uri="{9D8B030D-6E8A-4147-A177-3AD203B41FA5}">
                      <a16:colId xmlns:a16="http://schemas.microsoft.com/office/drawing/2014/main" xmlns="" val="602610838"/>
                    </a:ext>
                  </a:extLst>
                </a:gridCol>
              </a:tblGrid>
              <a:tr h="596303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2"/>
                          </a:solidFill>
                        </a:rPr>
                        <a:t>c2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(on</a:t>
                      </a:r>
                      <a:r>
                        <a:rPr lang="fr-FR" b="0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accent3"/>
                          </a:solidFill>
                        </a:rPr>
                        <a:t>F     </a:t>
                      </a:r>
                      <a:r>
                        <a:rPr lang="fr-FR" b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="0">
                          <a:solidFill>
                            <a:schemeClr val="accent3"/>
                          </a:solidFill>
                        </a:rPr>
                        <a:t>     </a:t>
                      </a:r>
                      <a:r>
                        <a:rPr lang="fr-FR" b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="0">
                          <a:solidFill>
                            <a:schemeClr val="accent3"/>
                          </a:solidFill>
                        </a:rPr>
                        <a:t>     T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     </a:t>
                      </a:r>
                      <a:r>
                        <a:rPr lang="fr-FR" b="0" baseline="0" err="1">
                          <a:solidFill>
                            <a:schemeClr val="accent3"/>
                          </a:solidFill>
                        </a:rPr>
                        <a:t>T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     F     </a:t>
                      </a:r>
                      <a:r>
                        <a:rPr lang="fr-FR" b="0" baseline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    T     F     </a:t>
                      </a:r>
                      <a:r>
                        <a:rPr lang="fr-FR" b="0" baseline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      T  </a:t>
                      </a:r>
                      <a:r>
                        <a:rPr lang="fr-FR" sz="1400" b="0" baseline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fr-FR" sz="1600" b="0" baseline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fr-FR" sz="1400" b="0" baseline="0">
                          <a:solidFill>
                            <a:schemeClr val="accent3"/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F   </a:t>
                      </a:r>
                      <a:r>
                        <a:rPr lang="fr-FR" sz="1400" b="0" baseline="0">
                          <a:solidFill>
                            <a:schemeClr val="accent3"/>
                          </a:solidFill>
                        </a:rPr>
                        <a:t>   </a:t>
                      </a:r>
                      <a:r>
                        <a:rPr lang="fr-FR" b="0" baseline="0" err="1">
                          <a:solidFill>
                            <a:schemeClr val="accent3"/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/>
                          </a:solidFill>
                        </a:rPr>
                        <a:t>     T </a:t>
                      </a:r>
                      <a:endParaRPr lang="fr-FR" b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254277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 baseline="0"/>
                        <a:t> = 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baseline="0"/>
                        <a:t> </a:t>
                      </a:r>
                      <a:r>
                        <a:rPr lang="fr-FR" baseline="0" err="1"/>
                        <a:t>when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(on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c2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</a:t>
                      </a:r>
                      <a:r>
                        <a:rPr lang="fr-FR" sz="1200" b="0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9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5669693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 err="1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fr-FR" sz="105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(on  </a:t>
                      </a:r>
                      <a:r>
                        <a:rPr lang="fr-FR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err="1">
                          <a:solidFill>
                            <a:schemeClr val="accent1"/>
                          </a:solidFill>
                        </a:rPr>
                        <a:t>nil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1     2    </a:t>
                      </a:r>
                      <a:r>
                        <a:rPr lang="fr-FR" sz="1400" b="0" baseline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3     4     4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7     10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</a:t>
                      </a:r>
                      <a:r>
                        <a:rPr lang="fr-FR" sz="1400" b="0" baseline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5676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20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Horloges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537" y="692696"/>
            <a:ext cx="8270255" cy="480131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Les op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érateurs s’éxécutent au rythme de leurs entrées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299183"/>
              </p:ext>
            </p:extLst>
          </p:nvPr>
        </p:nvGraphicFramePr>
        <p:xfrm>
          <a:off x="301518" y="1268760"/>
          <a:ext cx="8591872" cy="18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210">
                  <a:extLst>
                    <a:ext uri="{9D8B030D-6E8A-4147-A177-3AD203B41FA5}">
                      <a16:colId xmlns:a16="http://schemas.microsoft.com/office/drawing/2014/main" xmlns="" val="2924937182"/>
                    </a:ext>
                  </a:extLst>
                </a:gridCol>
                <a:gridCol w="6769662">
                  <a:extLst>
                    <a:ext uri="{9D8B030D-6E8A-4147-A177-3AD203B41FA5}">
                      <a16:colId xmlns:a16="http://schemas.microsoft.com/office/drawing/2014/main" xmlns="" val="602610838"/>
                    </a:ext>
                  </a:extLst>
                </a:gridCol>
              </a:tblGrid>
              <a:tr h="596303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  1     2    </a:t>
                      </a:r>
                      <a:r>
                        <a:rPr lang="fr-FR" sz="1400" b="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3     4     5     6     7     8     9     10    11    12   13</a:t>
                      </a:r>
                      <a:endParaRPr lang="fr-FR" b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6532803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c1</a:t>
                      </a:r>
                    </a:p>
                    <a:p>
                      <a:r>
                        <a:rPr lang="fr-FR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(on </a:t>
                      </a:r>
                      <a:r>
                        <a:rPr lang="fr-FR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true</a:t>
                      </a:r>
                      <a:r>
                        <a:rPr lang="fr-FR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  F     </a:t>
                      </a:r>
                      <a:r>
                        <a:rPr lang="fr-FR" baseline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  T     </a:t>
                      </a:r>
                      <a:r>
                        <a:rPr lang="fr-FR" baseline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  </a:t>
                      </a:r>
                      <a:r>
                        <a:rPr lang="fr-FR" baseline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  F   </a:t>
                      </a:r>
                      <a:r>
                        <a:rPr lang="fr-FR" sz="140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     F     T     </a:t>
                      </a:r>
                      <a:r>
                        <a:rPr lang="fr-FR" baseline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</a:t>
                      </a:r>
                      <a:r>
                        <a:rPr lang="fr-FR" sz="140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</a:t>
                      </a:r>
                      <a:r>
                        <a:rPr lang="fr-FR" sz="160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</a:t>
                      </a:r>
                      <a:r>
                        <a:rPr lang="fr-FR" sz="140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   </a:t>
                      </a:r>
                      <a:r>
                        <a:rPr lang="fr-FR" sz="140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</a:t>
                      </a:r>
                      <a:r>
                        <a:rPr lang="fr-FR" baseline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F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    T         </a:t>
                      </a:r>
                      <a:endParaRPr lang="fr-FR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0866902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/>
                        <a:t> = 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/>
                        <a:t> </a:t>
                      </a:r>
                      <a:r>
                        <a:rPr lang="fr-FR" err="1"/>
                        <a:t>when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c1</a:t>
                      </a:r>
                    </a:p>
                    <a:p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(on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3     4     5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9     10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2782437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00260"/>
              </p:ext>
            </p:extLst>
          </p:nvPr>
        </p:nvGraphicFramePr>
        <p:xfrm>
          <a:off x="301518" y="3144705"/>
          <a:ext cx="8591872" cy="251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210">
                  <a:extLst>
                    <a:ext uri="{9D8B030D-6E8A-4147-A177-3AD203B41FA5}">
                      <a16:colId xmlns:a16="http://schemas.microsoft.com/office/drawing/2014/main" xmlns="" val="2924937182"/>
                    </a:ext>
                  </a:extLst>
                </a:gridCol>
                <a:gridCol w="6769662">
                  <a:extLst>
                    <a:ext uri="{9D8B030D-6E8A-4147-A177-3AD203B41FA5}">
                      <a16:colId xmlns:a16="http://schemas.microsoft.com/office/drawing/2014/main" xmlns="" val="602610838"/>
                    </a:ext>
                  </a:extLst>
                </a:gridCol>
              </a:tblGrid>
              <a:tr h="596303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c2</a:t>
                      </a:r>
                      <a:r>
                        <a:rPr lang="fr-FR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fr-FR" b="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(on</a:t>
                      </a:r>
                      <a:r>
                        <a:rPr lang="fr-FR" b="0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c1</a:t>
                      </a:r>
                      <a:r>
                        <a:rPr lang="fr-FR" b="0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</a:t>
                      </a:r>
                      <a:endParaRPr lang="fr-FR" b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     </a:t>
                      </a:r>
                      <a:r>
                        <a:rPr lang="fr-FR" b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</a:t>
                      </a:r>
                      <a:r>
                        <a:rPr lang="fr-FR" b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T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F  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T     F  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 T 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sz="16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  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T </a:t>
                      </a:r>
                      <a:endParaRPr lang="fr-FR" b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254277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 baseline="0"/>
                        <a:t> = 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baseline="0"/>
                        <a:t> </a:t>
                      </a:r>
                      <a:r>
                        <a:rPr lang="fr-FR" baseline="0" err="1"/>
                        <a:t>when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(on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c2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</a:t>
                      </a:r>
                      <a:r>
                        <a:rPr lang="fr-FR" sz="1200" b="0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9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5669693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 err="1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fr-FR" sz="105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(on  </a:t>
                      </a:r>
                      <a:r>
                        <a:rPr lang="fr-FR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err="1">
                          <a:solidFill>
                            <a:schemeClr val="accent1"/>
                          </a:solidFill>
                        </a:rPr>
                        <a:t>nil</a:t>
                      </a:r>
                      <a:r>
                        <a:rPr lang="fr-FR" b="0" baseline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1     2    </a:t>
                      </a:r>
                      <a:r>
                        <a:rPr lang="fr-FR" sz="1400" b="0" baseline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3     4     4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7     10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</a:t>
                      </a:r>
                      <a:r>
                        <a:rPr lang="fr-FR" sz="1400" b="0" baseline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5676395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23807378"/>
                  </a:ext>
                </a:extLst>
              </a:tr>
            </a:tbl>
          </a:graphicData>
        </a:graphic>
      </p:graphicFrame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8ABB2B18-68D8-FF4F-AB9C-777887A7EFA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2365" y="5203902"/>
            <a:ext cx="450523" cy="169314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A02D2287-9BF1-D749-88AA-6307D04F1357}"/>
              </a:ext>
            </a:extLst>
          </p:cNvPr>
          <p:cNvCxnSpPr>
            <a:cxnSpLocks/>
          </p:cNvCxnSpPr>
          <p:nvPr/>
        </p:nvCxnSpPr>
        <p:spPr bwMode="auto">
          <a:xfrm>
            <a:off x="335537" y="5203902"/>
            <a:ext cx="450523" cy="169314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5A475BE-CB5C-FC4B-BAEC-218105D56572}"/>
              </a:ext>
            </a:extLst>
          </p:cNvPr>
          <p:cNvSpPr txBox="1"/>
          <p:nvPr/>
        </p:nvSpPr>
        <p:spPr>
          <a:xfrm>
            <a:off x="2127728" y="5060385"/>
            <a:ext cx="2206694" cy="3693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>
                <a:solidFill>
                  <a:schemeClr val="accent1"/>
                </a:solidFill>
              </a:rPr>
              <a:t>horloges diff</a:t>
            </a:r>
            <a:r>
              <a:rPr lang="en-US">
                <a:solidFill>
                  <a:schemeClr val="accent1"/>
                </a:solidFill>
              </a:rPr>
              <a:t>érentes</a:t>
            </a:r>
            <a:endParaRPr lang="fr-FR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8AA2AE7-C1A8-3047-804D-26D81C3E508D}"/>
              </a:ext>
            </a:extLst>
          </p:cNvPr>
          <p:cNvSpPr txBox="1"/>
          <p:nvPr/>
        </p:nvSpPr>
        <p:spPr>
          <a:xfrm>
            <a:off x="2123728" y="5297863"/>
            <a:ext cx="1736373" cy="36933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>
                <a:solidFill>
                  <a:schemeClr val="accent1"/>
                </a:solidFill>
              </a:rPr>
              <a:t>valeur ind</a:t>
            </a:r>
            <a:r>
              <a:rPr lang="en-US">
                <a:solidFill>
                  <a:schemeClr val="accent1"/>
                </a:solidFill>
              </a:rPr>
              <a:t>éfinie</a:t>
            </a:r>
            <a:endParaRPr lang="fr-FR">
              <a:solidFill>
                <a:schemeClr val="accent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9A4A664D-E37D-8F41-B966-0FE184D19F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69193" y="5373216"/>
            <a:ext cx="1250479" cy="20825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BA78DB2E-72EF-604C-AE42-2CAD89DA1337}"/>
              </a:ext>
            </a:extLst>
          </p:cNvPr>
          <p:cNvCxnSpPr>
            <a:cxnSpLocks/>
          </p:cNvCxnSpPr>
          <p:nvPr/>
        </p:nvCxnSpPr>
        <p:spPr bwMode="auto">
          <a:xfrm>
            <a:off x="352365" y="5412151"/>
            <a:ext cx="1267307" cy="161236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D0C94F96-FAD0-5D4E-88A0-B787CA5F7EE4}"/>
              </a:ext>
            </a:extLst>
          </p:cNvPr>
          <p:cNvSpPr txBox="1"/>
          <p:nvPr/>
        </p:nvSpPr>
        <p:spPr>
          <a:xfrm>
            <a:off x="301518" y="5288559"/>
            <a:ext cx="1422184" cy="36298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>
                <a:solidFill>
                  <a:schemeClr val="tx2"/>
                </a:solidFill>
              </a:rPr>
              <a:t>y</a:t>
            </a:r>
            <a:r>
              <a:rPr lang="fr-FR"/>
              <a:t>+current(</a:t>
            </a:r>
            <a:r>
              <a:rPr lang="fr-FR">
                <a:solidFill>
                  <a:schemeClr val="tx2"/>
                </a:solidFill>
              </a:rPr>
              <a:t>z</a:t>
            </a:r>
            <a:r>
              <a:rPr lang="fr-FR"/>
              <a:t>)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xmlns="" id="{96CA95FE-CE01-4F42-B829-C70EFAF31305}"/>
              </a:ext>
            </a:extLst>
          </p:cNvPr>
          <p:cNvCxnSpPr/>
          <p:nvPr/>
        </p:nvCxnSpPr>
        <p:spPr bwMode="auto">
          <a:xfrm flipV="1">
            <a:off x="2267744" y="4869160"/>
            <a:ext cx="0" cy="504056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1277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2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Horloges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5537" y="692696"/>
            <a:ext cx="8270255" cy="480131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Les op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érateurs s’éxécutent au rythme de leurs entrées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741525"/>
              </p:ext>
            </p:extLst>
          </p:nvPr>
        </p:nvGraphicFramePr>
        <p:xfrm>
          <a:off x="301518" y="1268760"/>
          <a:ext cx="8591872" cy="18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234">
                  <a:extLst>
                    <a:ext uri="{9D8B030D-6E8A-4147-A177-3AD203B41FA5}">
                      <a16:colId xmlns:a16="http://schemas.microsoft.com/office/drawing/2014/main" xmlns="" val="2924937182"/>
                    </a:ext>
                  </a:extLst>
                </a:gridCol>
                <a:gridCol w="6553638">
                  <a:extLst>
                    <a:ext uri="{9D8B030D-6E8A-4147-A177-3AD203B41FA5}">
                      <a16:colId xmlns:a16="http://schemas.microsoft.com/office/drawing/2014/main" xmlns="" val="602610838"/>
                    </a:ext>
                  </a:extLst>
                </a:gridCol>
              </a:tblGrid>
              <a:tr h="596303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    1     2    </a:t>
                      </a:r>
                      <a:r>
                        <a:rPr lang="fr-FR" sz="1400" b="0" baseline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3     4     5     6     7     8     9     10    11    12   13</a:t>
                      </a:r>
                      <a:endParaRPr lang="fr-FR" b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6532803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c1</a:t>
                      </a:r>
                    </a:p>
                    <a:p>
                      <a:r>
                        <a:rPr lang="fr-FR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(on </a:t>
                      </a:r>
                      <a:r>
                        <a:rPr lang="fr-FR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B</a:t>
                      </a:r>
                      <a:r>
                        <a:rPr lang="fr-FR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F     </a:t>
                      </a:r>
                      <a:r>
                        <a:rPr lang="fr-FR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T     </a:t>
                      </a:r>
                      <a:r>
                        <a:rPr lang="fr-FR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</a:t>
                      </a:r>
                      <a:r>
                        <a:rPr lang="fr-FR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F   </a:t>
                      </a:r>
                      <a:r>
                        <a:rPr lang="fr-FR" sz="140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     F     T     </a:t>
                      </a:r>
                      <a:r>
                        <a:rPr lang="fr-FR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</a:t>
                      </a:r>
                      <a:r>
                        <a:rPr lang="fr-FR" sz="140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sz="160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sz="140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   </a:t>
                      </a:r>
                      <a:r>
                        <a:rPr lang="fr-FR" sz="140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T         </a:t>
                      </a:r>
                      <a:endParaRPr lang="fr-FR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0866902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/>
                        <a:t> = 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x</a:t>
                      </a:r>
                      <a:r>
                        <a:rPr lang="fr-FR"/>
                        <a:t> </a:t>
                      </a:r>
                      <a:r>
                        <a:rPr lang="fr-FR" err="1"/>
                        <a:t>when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accent3"/>
                          </a:solidFill>
                        </a:rPr>
                        <a:t>c1</a:t>
                      </a:r>
                    </a:p>
                    <a:p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(on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accent4"/>
                          </a:solidFill>
                        </a:rPr>
                        <a:t>c1</a:t>
                      </a:r>
                      <a:r>
                        <a:rPr lang="fr-FR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3     4     5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7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9     10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2782437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678132"/>
              </p:ext>
            </p:extLst>
          </p:nvPr>
        </p:nvGraphicFramePr>
        <p:xfrm>
          <a:off x="301518" y="3144705"/>
          <a:ext cx="859187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234">
                  <a:extLst>
                    <a:ext uri="{9D8B030D-6E8A-4147-A177-3AD203B41FA5}">
                      <a16:colId xmlns:a16="http://schemas.microsoft.com/office/drawing/2014/main" xmlns="" val="2924937182"/>
                    </a:ext>
                  </a:extLst>
                </a:gridCol>
                <a:gridCol w="6553638">
                  <a:extLst>
                    <a:ext uri="{9D8B030D-6E8A-4147-A177-3AD203B41FA5}">
                      <a16:colId xmlns:a16="http://schemas.microsoft.com/office/drawing/2014/main" xmlns="" val="602610838"/>
                    </a:ext>
                  </a:extLst>
                </a:gridCol>
              </a:tblGrid>
              <a:tr h="596303"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c2</a:t>
                      </a:r>
                      <a:r>
                        <a:rPr lang="fr-FR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fr-FR" b="0" baseline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(on</a:t>
                      </a:r>
                      <a:r>
                        <a:rPr lang="fr-FR" b="0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c1</a:t>
                      </a:r>
                      <a:r>
                        <a:rPr lang="fr-FR" b="0" baseline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)</a:t>
                      </a:r>
                      <a:endParaRPr lang="fr-FR" b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     </a:t>
                      </a:r>
                      <a:r>
                        <a:rPr lang="fr-FR" b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</a:t>
                      </a:r>
                      <a:r>
                        <a:rPr lang="fr-FR" b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T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T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F  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T     F  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 T 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sz="16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  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="0" baseline="0" err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   T </a:t>
                      </a:r>
                      <a:endParaRPr lang="fr-FR" b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254277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z</a:t>
                      </a:r>
                      <a:r>
                        <a:rPr lang="fr-FR" baseline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=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</a:rPr>
                        <a:t>y</a:t>
                      </a:r>
                      <a:r>
                        <a:rPr lang="fr-FR" baseline="0"/>
                        <a:t> </a:t>
                      </a:r>
                      <a:r>
                        <a:rPr lang="fr-FR" baseline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when</a:t>
                      </a:r>
                      <a:r>
                        <a:rPr lang="fr-FR" baseline="0"/>
                        <a:t> 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c2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(on</a:t>
                      </a:r>
                      <a:r>
                        <a:rPr lang="fr-FR" baseline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FR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c2</a:t>
                      </a:r>
                      <a:r>
                        <a:rPr lang="fr-FR" baseline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)</a:t>
                      </a:r>
                      <a:endParaRPr lang="fr-FR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  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1     2    </a:t>
                      </a:r>
                      <a:r>
                        <a:rPr lang="fr-FR" sz="14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3     4     5     6    </a:t>
                      </a:r>
                      <a:r>
                        <a:rPr lang="fr-FR" sz="1200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fr-FR" b="0" baseline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7     8     9     10    11    12   13</a:t>
                      </a:r>
                      <a:endParaRPr lang="fr-FR" b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5669693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r>
                        <a:rPr lang="fr-FR" err="1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fr-FR" sz="800" err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fr-FR" sz="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err="1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fr-FR" sz="105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fr-FR">
                          <a:solidFill>
                            <a:schemeClr val="tx1"/>
                          </a:solidFill>
                        </a:rPr>
                        <a:t>(on  </a:t>
                      </a:r>
                      <a:r>
                        <a:rPr lang="fr-FR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err="1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fr-FR" b="0" err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1     2    </a:t>
                      </a:r>
                      <a:r>
                        <a:rPr lang="fr-FR" sz="1400" b="0" baseline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3     4     4     6     7     8     7     10    11    12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13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5676395"/>
                  </a:ext>
                </a:extLst>
              </a:tr>
              <a:tr h="59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2"/>
                          </a:solidFill>
                        </a:rPr>
                        <a:t>y</a:t>
                      </a:r>
                      <a:r>
                        <a:rPr lang="fr-FR" b="0">
                          <a:solidFill>
                            <a:schemeClr val="tx1"/>
                          </a:solidFill>
                        </a:rPr>
                        <a:t>+(4</a:t>
                      </a:r>
                      <a:r>
                        <a:rPr lang="fr-FR" sz="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>
                          <a:solidFill>
                            <a:schemeClr val="tx1"/>
                          </a:solidFill>
                        </a:rPr>
                        <a:t>→</a:t>
                      </a:r>
                      <a:r>
                        <a:rPr lang="fr-FR" sz="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>
                          <a:solidFill>
                            <a:schemeClr val="tx1"/>
                          </a:solidFill>
                        </a:rPr>
                        <a:t>current(</a:t>
                      </a:r>
                      <a:r>
                        <a:rPr lang="fr-FR" b="0">
                          <a:solidFill>
                            <a:schemeClr val="tx2"/>
                          </a:solidFill>
                        </a:rPr>
                        <a:t>z</a:t>
                      </a:r>
                      <a:r>
                        <a:rPr lang="fr-FR" b="0">
                          <a:solidFill>
                            <a:schemeClr val="tx1"/>
                          </a:solidFill>
                        </a:rPr>
                        <a:t>))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1"/>
                          </a:solidFill>
                        </a:rPr>
                        <a:t>(on </a:t>
                      </a:r>
                      <a:r>
                        <a:rPr lang="fr-FR" b="0">
                          <a:solidFill>
                            <a:schemeClr val="accent3"/>
                          </a:solidFill>
                        </a:rPr>
                        <a:t>c1</a:t>
                      </a:r>
                      <a:r>
                        <a:rPr lang="fr-FR" b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fr-FR" sz="1400" b="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6     8     9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6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14 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   16</a:t>
                      </a:r>
                      <a:r>
                        <a:rPr lang="en-US" b="0" baseline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20    </a:t>
                      </a:r>
                      <a:r>
                        <a:rPr lang="fr-FR" b="0" baseline="0">
                          <a:solidFill>
                            <a:schemeClr val="bg1"/>
                          </a:solidFill>
                        </a:rPr>
                        <a:t>11    12    </a:t>
                      </a:r>
                      <a:r>
                        <a:rPr lang="fr-FR" b="0" baseline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3791289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A2C9D1C-CBD5-6246-9228-545A9F1123E4}"/>
              </a:ext>
            </a:extLst>
          </p:cNvPr>
          <p:cNvSpPr txBox="1"/>
          <p:nvPr/>
        </p:nvSpPr>
        <p:spPr>
          <a:xfrm>
            <a:off x="792413" y="5949083"/>
            <a:ext cx="7218643" cy="45320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ération correcte ssi les flots ont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la même horloge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73821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38343" y="1340768"/>
            <a:ext cx="7867315" cy="142962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Lustre, charmant langage flots de données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Esterel et Lustre</a:t>
            </a:r>
            <a:r>
              <a:rPr lang="en-US" sz="2400" dirty="0"/>
              <a:t> </a:t>
            </a:r>
            <a:r>
              <a:rPr lang="en-US" sz="2600" dirty="0"/>
              <a:t>: de la confrontation au mariage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en-US"/>
              <a:t>Acte 3 : Où la concurrence se dévoile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3449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91D2E22-3952-FD40-B1DF-7597B0BEE2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D1815B3-AF2A-4846-BB6C-A396F5C19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553CDAD-A3D0-9646-A540-C42C8FDFB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E4F13215-8692-B444-AAB8-6DD99482F588}"/>
              </a:ext>
            </a:extLst>
          </p:cNvPr>
          <p:cNvSpPr txBox="1">
            <a:spLocks/>
          </p:cNvSpPr>
          <p:nvPr/>
        </p:nvSpPr>
        <p:spPr>
          <a:xfrm>
            <a:off x="228600" y="44624"/>
            <a:ext cx="8686800" cy="64633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>
                <a:sym typeface="Symbol"/>
              </a:rPr>
              <a:t>Rafale</a:t>
            </a:r>
            <a:r>
              <a:rPr lang="en-US" kern="0" dirty="0">
                <a:sym typeface="Symbol"/>
              </a:rPr>
              <a:t> </a:t>
            </a:r>
            <a:r>
              <a:rPr lang="en-US" i="0" kern="0" dirty="0">
                <a:sym typeface="Symbol"/>
              </a:rPr>
              <a:t></a:t>
            </a:r>
            <a:r>
              <a:rPr lang="en-US" kern="0" dirty="0">
                <a:sym typeface="Symbol"/>
              </a:rPr>
              <a:t> Esterel, </a:t>
            </a:r>
            <a:r>
              <a:rPr lang="en-US" kern="0" dirty="0"/>
              <a:t>Airbus </a:t>
            </a:r>
            <a:r>
              <a:rPr lang="en-US" i="0" kern="0" dirty="0">
                <a:sym typeface="Symbol"/>
              </a:rPr>
              <a:t> </a:t>
            </a:r>
            <a:r>
              <a:rPr lang="en-US" kern="0" dirty="0">
                <a:sym typeface="Symbol"/>
              </a:rPr>
              <a:t>SCADE</a:t>
            </a:r>
            <a:endParaRPr lang="fr-FR" kern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F4502C1-6247-0C43-A61F-C51E100402B7}"/>
              </a:ext>
            </a:extLst>
          </p:cNvPr>
          <p:cNvSpPr txBox="1"/>
          <p:nvPr/>
        </p:nvSpPr>
        <p:spPr>
          <a:xfrm>
            <a:off x="1486860" y="3789040"/>
            <a:ext cx="4363695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Solution 1 : combat aérien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8D43918-06C1-084C-8573-DF6FAFE98940}"/>
              </a:ext>
            </a:extLst>
          </p:cNvPr>
          <p:cNvSpPr txBox="1"/>
          <p:nvPr/>
        </p:nvSpPr>
        <p:spPr>
          <a:xfrm>
            <a:off x="1486860" y="4355648"/>
            <a:ext cx="6170279" cy="160351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Solution 2 : unification des langages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800" kern="0" dirty="0"/>
              <a:t>                   </a:t>
            </a:r>
            <a:r>
              <a:rPr lang="fr-FR" sz="2800" kern="0" dirty="0">
                <a:sym typeface="Symbol"/>
              </a:rPr>
              <a:t> Esterel v7, SCADE 6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sym typeface="Symbol"/>
              </a:rPr>
              <a:t>                        (Esterel Technologies)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4" descr="http://www.dassault-aviation.com/wp-content/blogs.dir/1/files/2012/08/033AFA_070522_0025_omnirole_03.jpg">
            <a:extLst>
              <a:ext uri="{FF2B5EF4-FFF2-40B4-BE49-F238E27FC236}">
                <a16:creationId xmlns:a16="http://schemas.microsoft.com/office/drawing/2014/main" xmlns="" id="{4AF1777A-E584-0A47-B470-2380600C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365" y="1988840"/>
            <a:ext cx="2068199" cy="137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ile:Airbus A380 overfly.jpg">
            <a:extLst>
              <a:ext uri="{FF2B5EF4-FFF2-40B4-BE49-F238E27FC236}">
                <a16:creationId xmlns:a16="http://schemas.microsoft.com/office/drawing/2014/main" xmlns="" id="{54CF9D89-C1D6-944F-9AB3-F783BC1A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615" y="908719"/>
            <a:ext cx="4120255" cy="27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A63C856-DE22-B543-9A5B-D7C4F5E74E91}"/>
              </a:ext>
            </a:extLst>
          </p:cNvPr>
          <p:cNvSpPr txBox="1"/>
          <p:nvPr/>
        </p:nvSpPr>
        <p:spPr>
          <a:xfrm>
            <a:off x="1054851" y="6021288"/>
            <a:ext cx="7034298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voir le s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éminaire de Bruno Pagano, le 23/04/2013 </a:t>
            </a:r>
            <a:endParaRPr kumimoji="0" lang="fr-FR" sz="2400" b="0" i="1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86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36712"/>
            <a:ext cx="8458200" cy="5053691"/>
          </a:xfrm>
        </p:spPr>
        <p:txBody>
          <a:bodyPr/>
          <a:lstStyle/>
          <a:p>
            <a:r>
              <a:rPr lang="en-US" sz="2400"/>
              <a:t>La </a:t>
            </a:r>
            <a:r>
              <a:rPr lang="en-US" sz="2400" err="1"/>
              <a:t>même</a:t>
            </a:r>
            <a:r>
              <a:rPr lang="en-US" sz="2400"/>
              <a:t> notion du temps </a:t>
            </a:r>
            <a:r>
              <a:rPr lang="en-US" sz="2400" err="1"/>
              <a:t>comme</a:t>
            </a:r>
            <a:r>
              <a:rPr lang="en-US" sz="2400"/>
              <a:t> suite </a:t>
            </a:r>
            <a:r>
              <a:rPr lang="en-US" sz="2400" err="1">
                <a:solidFill>
                  <a:schemeClr val="tx2"/>
                </a:solidFill>
              </a:rPr>
              <a:t>d’instants</a:t>
            </a:r>
            <a:r>
              <a:rPr lang="en-US" sz="2400">
                <a:solidFill>
                  <a:schemeClr val="tx2"/>
                </a:solidFill>
              </a:rPr>
              <a:t> sans </a:t>
            </a:r>
            <a:r>
              <a:rPr lang="en-US" sz="2400" err="1">
                <a:solidFill>
                  <a:schemeClr val="tx2"/>
                </a:solidFill>
              </a:rPr>
              <a:t>épaisseur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/>
              <a:t>La </a:t>
            </a:r>
            <a:r>
              <a:rPr lang="en-US" sz="2400" err="1"/>
              <a:t>même</a:t>
            </a:r>
            <a:r>
              <a:rPr lang="en-US" sz="2400"/>
              <a:t> vision du </a:t>
            </a:r>
            <a:r>
              <a:rPr lang="en-US" sz="2400" err="1">
                <a:solidFill>
                  <a:schemeClr val="tx2"/>
                </a:solidFill>
              </a:rPr>
              <a:t>parallélisme</a:t>
            </a:r>
            <a:r>
              <a:rPr lang="en-US" sz="2400"/>
              <a:t> et de la </a:t>
            </a:r>
            <a:r>
              <a:rPr lang="en-US" sz="2400">
                <a:solidFill>
                  <a:schemeClr val="tx2"/>
                </a:solidFill>
              </a:rPr>
              <a:t>communication </a:t>
            </a:r>
            <a:r>
              <a:rPr lang="en-US" sz="2400" err="1">
                <a:solidFill>
                  <a:schemeClr val="tx2"/>
                </a:solidFill>
              </a:rPr>
              <a:t>synchrone</a:t>
            </a:r>
            <a:endParaRPr lang="en-US" sz="2400">
              <a:solidFill>
                <a:schemeClr val="tx2"/>
              </a:solidFill>
            </a:endParaRPr>
          </a:p>
          <a:p>
            <a:r>
              <a:rPr lang="en-US" sz="2400"/>
              <a:t>La </a:t>
            </a:r>
            <a:r>
              <a:rPr lang="en-US" sz="2400" err="1"/>
              <a:t>même</a:t>
            </a:r>
            <a:r>
              <a:rPr lang="en-US" sz="2400"/>
              <a:t> conception de </a:t>
            </a:r>
            <a:r>
              <a:rPr lang="en-US" sz="2400" err="1">
                <a:solidFill>
                  <a:schemeClr val="tx2"/>
                </a:solidFill>
              </a:rPr>
              <a:t>mécanismes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 err="1">
                <a:solidFill>
                  <a:schemeClr val="tx2"/>
                </a:solidFill>
              </a:rPr>
              <a:t>d’exécution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 err="1"/>
              <a:t>souples</a:t>
            </a:r>
            <a:endParaRPr lang="fr-FR" sz="2400"/>
          </a:p>
          <a:p>
            <a:r>
              <a:rPr lang="en-US" sz="2400"/>
              <a:t>Des </a:t>
            </a:r>
            <a:r>
              <a:rPr lang="en-US" sz="2400" err="1">
                <a:solidFill>
                  <a:schemeClr val="tx2"/>
                </a:solidFill>
              </a:rPr>
              <a:t>puissances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 err="1">
                <a:solidFill>
                  <a:schemeClr val="tx2"/>
                </a:solidFill>
              </a:rPr>
              <a:t>d’expression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 err="1"/>
              <a:t>équivalentes</a:t>
            </a:r>
            <a:endParaRPr lang="en-US" sz="2400"/>
          </a:p>
          <a:p>
            <a:pPr lvl="1"/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Lustre</a:t>
            </a:r>
            <a:r>
              <a:rPr lang="en-US" sz="2000">
                <a:solidFill>
                  <a:schemeClr val="tx1"/>
                </a:solidFill>
              </a:rPr>
              <a:t> et </a:t>
            </a:r>
            <a:r>
              <a:rPr lang="en-US" sz="2000" err="1">
                <a:solidFill>
                  <a:schemeClr val="tx1"/>
                </a:solidFill>
              </a:rPr>
              <a:t>Esterel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sont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/>
              <a:t>inter-</a:t>
            </a:r>
            <a:r>
              <a:rPr lang="en-US" sz="2000" err="1"/>
              <a:t>traductibles</a:t>
            </a:r>
            <a:endParaRPr lang="en-US" sz="2000"/>
          </a:p>
          <a:p>
            <a:pPr lvl="1"/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Esterel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vers</a:t>
            </a:r>
            <a:r>
              <a:rPr lang="en-US" sz="2000">
                <a:solidFill>
                  <a:schemeClr val="tx1"/>
                </a:solidFill>
              </a:rPr>
              <a:t> circuits </a:t>
            </a:r>
            <a:r>
              <a:rPr lang="en-US" sz="2000" err="1">
                <a:solidFill>
                  <a:schemeClr val="tx1"/>
                </a:solidFill>
              </a:rPr>
              <a:t>(voir cours 4) </a:t>
            </a:r>
            <a:r>
              <a:rPr lang="en-US" sz="2000">
                <a:solidFill>
                  <a:schemeClr val="tx1"/>
                </a:solidFill>
              </a:rPr>
              <a:t>: </a:t>
            </a:r>
            <a:r>
              <a:rPr lang="en-US" sz="2000" err="1"/>
              <a:t>traduction</a:t>
            </a:r>
            <a:r>
              <a:rPr lang="en-US" sz="2000"/>
              <a:t> </a:t>
            </a:r>
            <a:r>
              <a:rPr lang="en-US" sz="2000" err="1"/>
              <a:t>en</a:t>
            </a:r>
            <a:r>
              <a:rPr lang="en-US" sz="2000"/>
              <a:t> </a:t>
            </a:r>
            <a:r>
              <a:rPr lang="en-US" sz="2000" err="1"/>
              <a:t>Lustre+</a:t>
            </a:r>
            <a:r>
              <a:rPr lang="en-US" sz="2000"/>
              <a:t>  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du </a:t>
            </a:r>
            <a:r>
              <a:rPr lang="en-US" sz="2000" err="1">
                <a:solidFill>
                  <a:schemeClr val="tx1"/>
                </a:solidFill>
              </a:rPr>
              <a:t>schéma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de </a:t>
            </a:r>
            <a:r>
              <a:rPr lang="en-US" sz="2000" err="1">
                <a:solidFill>
                  <a:schemeClr val="tx1"/>
                </a:solidFill>
              </a:rPr>
              <a:t>contrôle d’Esterel</a:t>
            </a:r>
            <a:r>
              <a:rPr lang="en-US" sz="2000">
                <a:solidFill>
                  <a:schemeClr val="tx1"/>
                </a:solidFill>
              </a:rPr>
              <a:t> (+ </a:t>
            </a:r>
            <a:r>
              <a:rPr lang="en-US" sz="2000" err="1">
                <a:solidFill>
                  <a:schemeClr val="tx1"/>
                </a:solidFill>
              </a:rPr>
              <a:t>effets</a:t>
            </a:r>
            <a:r>
              <a:rPr lang="en-US" sz="2000">
                <a:solidFill>
                  <a:schemeClr val="tx1"/>
                </a:solidFill>
              </a:rPr>
              <a:t> de </a:t>
            </a:r>
            <a:r>
              <a:rPr lang="en-US" sz="2000" err="1">
                <a:solidFill>
                  <a:schemeClr val="tx1"/>
                </a:solidFill>
              </a:rPr>
              <a:t>bord</a:t>
            </a:r>
            <a:r>
              <a:rPr lang="en-US" sz="2000">
                <a:solidFill>
                  <a:schemeClr val="tx1"/>
                </a:solidFill>
              </a:rPr>
              <a:t> pour les </a:t>
            </a:r>
            <a:r>
              <a:rPr lang="en-US" sz="2000" err="1">
                <a:solidFill>
                  <a:schemeClr val="tx1"/>
                </a:solidFill>
              </a:rPr>
              <a:t>données)</a:t>
            </a:r>
            <a:endParaRPr lang="en-US" sz="2000">
              <a:solidFill>
                <a:schemeClr val="tx1"/>
              </a:solidFill>
            </a:endParaRPr>
          </a:p>
          <a:p>
            <a:r>
              <a:rPr lang="en-US" sz="2400" err="1"/>
              <a:t>Deux</a:t>
            </a:r>
            <a:r>
              <a:rPr lang="en-US" sz="2400"/>
              <a:t> unifications chez </a:t>
            </a:r>
            <a:r>
              <a:rPr lang="en-US" sz="2400" err="1">
                <a:solidFill>
                  <a:schemeClr val="accent4"/>
                </a:solidFill>
              </a:rPr>
              <a:t>Esterel</a:t>
            </a:r>
            <a:r>
              <a:rPr lang="en-US" sz="2400">
                <a:solidFill>
                  <a:schemeClr val="accent4"/>
                </a:solidFill>
              </a:rPr>
              <a:t> Technologies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 2001–2009 : </a:t>
            </a:r>
            <a:r>
              <a:rPr lang="en-US" sz="2000" err="1"/>
              <a:t>Esterel</a:t>
            </a:r>
            <a:r>
              <a:rPr lang="en-US" sz="2000"/>
              <a:t> v7 </a:t>
            </a:r>
            <a:r>
              <a:rPr lang="en-US" sz="2000">
                <a:solidFill>
                  <a:schemeClr val="tx1"/>
                </a:solidFill>
              </a:rPr>
              <a:t>pour les circuits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 2006– : </a:t>
            </a:r>
            <a:r>
              <a:rPr lang="en-US" sz="2000"/>
              <a:t>SCADE 6</a:t>
            </a:r>
            <a:r>
              <a:rPr lang="en-US" sz="2000">
                <a:solidFill>
                  <a:schemeClr val="tx1"/>
                </a:solidFill>
              </a:rPr>
              <a:t> pour le </a:t>
            </a:r>
            <a:r>
              <a:rPr lang="en-US" sz="2000" err="1">
                <a:solidFill>
                  <a:schemeClr val="tx1"/>
                </a:solidFill>
              </a:rPr>
              <a:t>logiciel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embarqué</a:t>
            </a:r>
            <a:r>
              <a:rPr lang="en-US" sz="2000">
                <a:solidFill>
                  <a:schemeClr val="tx1"/>
                </a:solidFill>
              </a:rPr>
              <a:t> critique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Points </a:t>
            </a:r>
            <a:r>
              <a:rPr lang="en-US" err="1"/>
              <a:t>communs</a:t>
            </a:r>
            <a:r>
              <a:rPr lang="en-US"/>
              <a:t> </a:t>
            </a:r>
            <a:r>
              <a:rPr lang="en-US" err="1"/>
              <a:t>Lustre</a:t>
            </a:r>
            <a:r>
              <a:rPr lang="en-US"/>
              <a:t> / </a:t>
            </a:r>
            <a:r>
              <a:rPr lang="en-US" err="1"/>
              <a:t>Esterel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2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095958"/>
          </a:xfrm>
        </p:spPr>
        <p:txBody>
          <a:bodyPr/>
          <a:lstStyle/>
          <a:p>
            <a:r>
              <a:rPr lang="fr-FR"/>
              <a:t>Signal Esterel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 le nom désigne </a:t>
            </a:r>
            <a:r>
              <a:rPr lang="fr-FR"/>
              <a:t>le status et la valeur instantanée</a:t>
            </a:r>
          </a:p>
          <a:p>
            <a:pPr lvl="1"/>
            <a:r>
              <a:rPr lang="fr-FR"/>
              <a:t> asym</a:t>
            </a:r>
            <a:r>
              <a:rPr lang="en-US"/>
              <a:t>étrie : </a:t>
            </a:r>
            <a:r>
              <a:rPr lang="en-US">
                <a:solidFill>
                  <a:schemeClr val="tx1"/>
                </a:solidFill>
              </a:rPr>
              <a:t>absent par défaut et présent si émis</a:t>
            </a:r>
            <a:endParaRPr lang="fr-FR"/>
          </a:p>
          <a:p>
            <a:pPr lvl="1"/>
            <a:r>
              <a:rPr lang="fr-FR">
                <a:solidFill>
                  <a:schemeClr val="tx1"/>
                </a:solidFill>
              </a:rPr>
              <a:t> émission réception </a:t>
            </a:r>
            <a:r>
              <a:rPr lang="fr-FR"/>
              <a:t>explicites </a:t>
            </a:r>
            <a:r>
              <a:rPr lang="fr-FR">
                <a:solidFill>
                  <a:schemeClr val="tx1"/>
                </a:solidFill>
              </a:rPr>
              <a:t>et </a:t>
            </a:r>
            <a:r>
              <a:rPr lang="fr-FR"/>
              <a:t>soumises au contrôle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 la </a:t>
            </a:r>
            <a:r>
              <a:rPr lang="fr-FR"/>
              <a:t>combinaison d’émissions </a:t>
            </a:r>
            <a:r>
              <a:rPr lang="fr-FR">
                <a:solidFill>
                  <a:schemeClr val="tx1"/>
                </a:solidFill>
              </a:rPr>
              <a:t>multiple est possible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Différences Esterel / Lustre</a:t>
            </a:r>
            <a:br>
              <a:rPr lang="fr-FR"/>
            </a:br>
            <a:r>
              <a:rPr lang="fr-FR"/>
              <a:t>1. Signaux vs flots</a:t>
            </a:r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0" y="3645024"/>
            <a:ext cx="9252520" cy="209595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Flot Lustre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 le nom désigne </a:t>
            </a:r>
            <a:r>
              <a:rPr lang="fr-FR" kern="0"/>
              <a:t>la suite infinie des valeurs instantanées</a:t>
            </a:r>
          </a:p>
          <a:p>
            <a:pPr lvl="1"/>
            <a:r>
              <a:rPr lang="fr-FR" kern="0"/>
              <a:t> sym</a:t>
            </a:r>
            <a:r>
              <a:rPr lang="en-US" kern="0"/>
              <a:t>étrie </a:t>
            </a:r>
            <a:r>
              <a:rPr lang="en-US" kern="0">
                <a:solidFill>
                  <a:schemeClr val="tx1"/>
                </a:solidFill>
              </a:rPr>
              <a:t>vrai / faux en booléen</a:t>
            </a:r>
            <a:endParaRPr lang="fr-FR" kern="0">
              <a:solidFill>
                <a:schemeClr val="tx1"/>
              </a:solidFill>
            </a:endParaRPr>
          </a:p>
          <a:p>
            <a:pPr lvl="1"/>
            <a:r>
              <a:rPr lang="fr-FR" kern="0">
                <a:solidFill>
                  <a:schemeClr val="tx1"/>
                </a:solidFill>
              </a:rPr>
              <a:t> émission et réception </a:t>
            </a:r>
            <a:r>
              <a:rPr lang="fr-FR" kern="0"/>
              <a:t>implicites et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fr-FR" kern="0"/>
              <a:t>soumises aux horloges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 la </a:t>
            </a:r>
            <a:r>
              <a:rPr lang="fr-FR" kern="0"/>
              <a:t>combinaison d’émissions </a:t>
            </a:r>
            <a:r>
              <a:rPr lang="fr-FR" kern="0">
                <a:solidFill>
                  <a:schemeClr val="tx1"/>
                </a:solidFill>
              </a:rPr>
              <a:t>multiple est interdite</a:t>
            </a:r>
          </a:p>
        </p:txBody>
      </p:sp>
    </p:spTree>
    <p:extLst>
      <p:ext uri="{BB962C8B-B14F-4D97-AF65-F5344CB8AC3E}">
        <p14:creationId xmlns:p14="http://schemas.microsoft.com/office/powerpoint/2010/main" val="1928139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CA59419C-27CF-614C-AB8F-AFE3F409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67" y="834971"/>
            <a:ext cx="8345066" cy="1332673"/>
          </a:xfrm>
        </p:spPr>
        <p:txBody>
          <a:bodyPr/>
          <a:lstStyle/>
          <a:p>
            <a:r>
              <a:rPr lang="fr-FR" sz="2400"/>
              <a:t>pre(</a:t>
            </a:r>
            <a:r>
              <a:rPr lang="fr-FR" sz="2400">
                <a:solidFill>
                  <a:schemeClr val="tx2"/>
                </a:solidFill>
              </a:rPr>
              <a:t>S</a:t>
            </a:r>
            <a:r>
              <a:rPr lang="fr-FR" sz="2400"/>
              <a:t>)</a:t>
            </a:r>
            <a:r>
              <a:rPr lang="fr-FR" sz="1400"/>
              <a:t> </a:t>
            </a:r>
            <a:r>
              <a:rPr lang="fr-FR" sz="2400"/>
              <a:t>/</a:t>
            </a:r>
            <a:r>
              <a:rPr lang="fr-FR" sz="1400"/>
              <a:t> </a:t>
            </a:r>
            <a:r>
              <a:rPr lang="fr-FR" sz="2400"/>
              <a:t>pre(?</a:t>
            </a:r>
            <a:r>
              <a:rPr lang="fr-FR" sz="2400">
                <a:solidFill>
                  <a:schemeClr val="tx2"/>
                </a:solidFill>
              </a:rPr>
              <a:t>S</a:t>
            </a:r>
            <a:r>
              <a:rPr lang="fr-FR" sz="2400"/>
              <a:t>) = statut /</a:t>
            </a:r>
            <a:r>
              <a:rPr lang="fr-FR" sz="1400"/>
              <a:t> </a:t>
            </a:r>
            <a:r>
              <a:rPr lang="fr-FR" sz="2400"/>
              <a:t>valeur  de </a:t>
            </a:r>
            <a:r>
              <a:rPr lang="fr-FR" sz="2400">
                <a:solidFill>
                  <a:schemeClr val="tx2"/>
                </a:solidFill>
              </a:rPr>
              <a:t>S</a:t>
            </a:r>
            <a:r>
              <a:rPr lang="fr-FR" sz="2400"/>
              <a:t> </a:t>
            </a:r>
            <a:r>
              <a:rPr lang="en-US" sz="2400"/>
              <a:t>à l’instant précédent</a:t>
            </a:r>
            <a:endParaRPr lang="fr-FR" sz="2400"/>
          </a:p>
          <a:p>
            <a:r>
              <a:rPr lang="fr-FR" sz="2400"/>
              <a:t>Import</a:t>
            </a:r>
            <a:r>
              <a:rPr lang="en-US" sz="2400"/>
              <a:t>é de Lustre, </a:t>
            </a:r>
            <a:r>
              <a:rPr lang="en-US" sz="2400">
                <a:solidFill>
                  <a:schemeClr val="accent1"/>
                </a:solidFill>
              </a:rPr>
              <a:t>hélas un peu tard</a:t>
            </a:r>
            <a:r>
              <a:rPr lang="en-US" sz="2400"/>
              <a:t> (2000</a:t>
            </a:r>
            <a:r>
              <a:rPr lang="en-US" sz="1200"/>
              <a:t> </a:t>
            </a:r>
            <a:r>
              <a:rPr lang="en-US" sz="2400"/>
              <a:t>!)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/>
              <a:t>  (pas avant car déjà définissable à partir du noyau)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1ADBAC3-5E07-CC40-BBB7-FE78CC11496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9D0ACC7-03A3-9242-9934-8EBE1D96B1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8A202A1-6A97-074B-A9E6-A438FA112F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39DAA29C-468B-9241-80BA-91860D93B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pre(</a:t>
            </a:r>
            <a:r>
              <a:rPr lang="en-US">
                <a:solidFill>
                  <a:schemeClr val="tx2"/>
                </a:solidFill>
              </a:rPr>
              <a:t>S</a:t>
            </a:r>
            <a:r>
              <a:rPr lang="en-US"/>
              <a:t>) et pre(?</a:t>
            </a:r>
            <a:r>
              <a:rPr lang="en-US">
                <a:solidFill>
                  <a:schemeClr val="tx2"/>
                </a:solidFill>
              </a:rPr>
              <a:t>S</a:t>
            </a:r>
            <a:r>
              <a:rPr lang="en-US"/>
              <a:t>) en Esterel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C5847BC-B4A8-ED40-B052-022E9AD166AE}"/>
              </a:ext>
            </a:extLst>
          </p:cNvPr>
          <p:cNvSpPr txBox="1"/>
          <p:nvPr/>
        </p:nvSpPr>
        <p:spPr>
          <a:xfrm>
            <a:off x="399467" y="2302532"/>
            <a:ext cx="4083169" cy="305929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pre(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) ↔︎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preS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éfini par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/>
              <a:t>	</a:t>
            </a:r>
            <a:r>
              <a:rPr lang="en-US" sz="2400" kern="0" dirty="0"/>
              <a:t>loop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 	   if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400" kern="0" dirty="0"/>
              <a:t>                 pause ; emit </a:t>
            </a:r>
            <a:r>
              <a:rPr lang="en-US" sz="2400" kern="0" dirty="0">
                <a:solidFill>
                  <a:schemeClr val="tx2"/>
                </a:solidFill>
              </a:rPr>
              <a:t>preS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        else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400" kern="0" dirty="0"/>
              <a:t>                 pause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        end if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400" kern="0" dirty="0"/>
              <a:t>        	end loop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2C1C627-909F-034D-884A-91C2599C511D}"/>
              </a:ext>
            </a:extLst>
          </p:cNvPr>
          <p:cNvSpPr txBox="1"/>
          <p:nvPr/>
        </p:nvSpPr>
        <p:spPr>
          <a:xfrm>
            <a:off x="551509" y="5517232"/>
            <a:ext cx="8040984" cy="99719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/>
              <a:t>Mais essentiel pour éviter les cycles de causalité,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/>
              <a:t>(voir prochain cours)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A9B5458-EA63-3D47-96DE-121E3D0378D1}"/>
              </a:ext>
            </a:extLst>
          </p:cNvPr>
          <p:cNvCxnSpPr>
            <a:cxnSpLocks/>
          </p:cNvCxnSpPr>
          <p:nvPr/>
        </p:nvCxnSpPr>
        <p:spPr bwMode="auto">
          <a:xfrm>
            <a:off x="1263563" y="2877416"/>
            <a:ext cx="0" cy="22818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675A1C2-5BC0-8B48-BFED-EC11E61F6BAE}"/>
              </a:ext>
            </a:extLst>
          </p:cNvPr>
          <p:cNvSpPr txBox="1"/>
          <p:nvPr/>
        </p:nvSpPr>
        <p:spPr>
          <a:xfrm>
            <a:off x="5078678" y="3333583"/>
            <a:ext cx="3483646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trop lourd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pour l</a:t>
            </a:r>
            <a:r>
              <a:rPr lang="en-US" sz="2800" kern="0" dirty="0"/>
              <a:t>es utilisateurs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768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Différences Esterel / Lustre</a:t>
            </a:r>
            <a:br>
              <a:rPr lang="fr-FR"/>
            </a:br>
            <a:r>
              <a:rPr lang="fr-FR"/>
              <a:t>2. Traitement du contrôle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497A3133-A941-1E4A-98AB-392FEFCD1FA8}"/>
              </a:ext>
            </a:extLst>
          </p:cNvPr>
          <p:cNvSpPr txBox="1"/>
          <p:nvPr/>
        </p:nvSpPr>
        <p:spPr>
          <a:xfrm>
            <a:off x="4067944" y="1412776"/>
            <a:ext cx="4911922" cy="397031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module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ABRO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(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) returns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local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Aok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Bok, Odone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let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  Aok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= (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or pre(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Aok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)) and not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  Bok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= </a:t>
            </a:r>
            <a:r>
              <a:rPr lang="fr-FR" sz="2400" kern="0" dirty="0"/>
              <a:t>(</a:t>
            </a:r>
            <a:r>
              <a:rPr lang="fr-FR" sz="2400" kern="0" dirty="0">
                <a:solidFill>
                  <a:schemeClr val="tx2"/>
                </a:solidFill>
              </a:rPr>
              <a:t>B</a:t>
            </a:r>
            <a:r>
              <a:rPr lang="fr-FR" sz="2400" kern="0" dirty="0"/>
              <a:t> or pre(</a:t>
            </a:r>
            <a:r>
              <a:rPr lang="fr-FR" sz="2400" kern="0" dirty="0">
                <a:solidFill>
                  <a:schemeClr val="tx2"/>
                </a:solidFill>
              </a:rPr>
              <a:t>Bok</a:t>
            </a:r>
            <a:r>
              <a:rPr lang="fr-FR" sz="2400" kern="0" dirty="0"/>
              <a:t>)) and not </a:t>
            </a:r>
            <a:r>
              <a:rPr lang="fr-FR" sz="2400" kern="0" dirty="0">
                <a:solidFill>
                  <a:schemeClr val="tx2"/>
                </a:solidFill>
              </a:rPr>
              <a:t>R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  O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=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Aok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and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Bok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and not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Odone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and not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R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chemeClr val="tx2"/>
                </a:solidFill>
              </a:rPr>
              <a:t>   Odone</a:t>
            </a:r>
            <a:r>
              <a:rPr lang="fr-FR" sz="2400" kern="0" dirty="0"/>
              <a:t> = (</a:t>
            </a:r>
            <a:r>
              <a:rPr lang="fr-FR" sz="2400" kern="0" dirty="0">
                <a:solidFill>
                  <a:schemeClr val="accent1"/>
                </a:solidFill>
              </a:rPr>
              <a:t>O</a:t>
            </a:r>
            <a:r>
              <a:rPr lang="fr-FR" sz="2400" kern="0" dirty="0"/>
              <a:t> or pre(</a:t>
            </a:r>
            <a:r>
              <a:rPr lang="fr-FR" sz="2400" kern="0" dirty="0">
                <a:solidFill>
                  <a:schemeClr val="tx2"/>
                </a:solidFill>
              </a:rPr>
              <a:t>Odone</a:t>
            </a:r>
            <a:r>
              <a:rPr lang="fr-FR" sz="2400" kern="0" dirty="0"/>
              <a:t>))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            and not </a:t>
            </a:r>
            <a:r>
              <a:rPr lang="fr-FR" sz="2400" kern="0" dirty="0">
                <a:solidFill>
                  <a:schemeClr val="tx2"/>
                </a:solidFill>
              </a:rPr>
              <a:t>R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tel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58D5D8EE-632C-D548-B4ED-F26E8E4271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517495"/>
            <a:ext cx="2980587" cy="30689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A599214-BA4E-4F40-A549-0F7CCC1660FC}"/>
              </a:ext>
            </a:extLst>
          </p:cNvPr>
          <p:cNvSpPr txBox="1"/>
          <p:nvPr/>
        </p:nvSpPr>
        <p:spPr>
          <a:xfrm>
            <a:off x="1643153" y="5700564"/>
            <a:ext cx="5857694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Plus de </a:t>
            </a:r>
            <a:r>
              <a:rPr kumimoji="0" lang="fr-FR" sz="28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Write Things Once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facile….</a:t>
            </a:r>
          </a:p>
        </p:txBody>
      </p:sp>
    </p:spTree>
    <p:extLst>
      <p:ext uri="{BB962C8B-B14F-4D97-AF65-F5344CB8AC3E}">
        <p14:creationId xmlns:p14="http://schemas.microsoft.com/office/powerpoint/2010/main" val="7041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129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Incorporation de Lustre dans Esterel v7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F2BC64C-5723-6642-A702-33566F1C40B2}"/>
              </a:ext>
            </a:extLst>
          </p:cNvPr>
          <p:cNvGrpSpPr/>
          <p:nvPr/>
        </p:nvGrpSpPr>
        <p:grpSpPr>
          <a:xfrm>
            <a:off x="954715" y="908720"/>
            <a:ext cx="7234569" cy="3250121"/>
            <a:chOff x="323528" y="908720"/>
            <a:chExt cx="7234569" cy="325012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D62DE10-C107-774B-9FE3-6354D6DC2EC3}"/>
                </a:ext>
              </a:extLst>
            </p:cNvPr>
            <p:cNvSpPr txBox="1"/>
            <p:nvPr/>
          </p:nvSpPr>
          <p:spPr>
            <a:xfrm>
              <a:off x="1886352" y="908720"/>
              <a:ext cx="5671745" cy="3250121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loop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signal Aok, Bok, Odone in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   sustain {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      </a:t>
              </a:r>
              <a:r>
                <a:rPr lang="fr-FR" sz="2400" kern="0" dirty="0">
                  <a:solidFill>
                    <a:schemeClr val="tx2"/>
                  </a:solidFill>
                </a:rPr>
                <a:t>Aok</a:t>
              </a:r>
              <a:r>
                <a:rPr lang="fr-FR" sz="2400" kern="0" dirty="0"/>
                <a:t> &lt;= (</a:t>
              </a:r>
              <a:r>
                <a:rPr lang="fr-FR" sz="2400" kern="0" dirty="0">
                  <a:solidFill>
                    <a:schemeClr val="tx2"/>
                  </a:solidFill>
                </a:rPr>
                <a:t>A</a:t>
              </a:r>
              <a:r>
                <a:rPr lang="fr-FR" sz="2400" kern="0" dirty="0"/>
                <a:t> or pre(</a:t>
              </a:r>
              <a:r>
                <a:rPr lang="fr-FR" sz="2400" kern="0" dirty="0">
                  <a:solidFill>
                    <a:schemeClr val="tx2"/>
                  </a:solidFill>
                </a:rPr>
                <a:t>Aok</a:t>
              </a:r>
              <a:r>
                <a:rPr lang="fr-FR" sz="2400" kern="0" dirty="0"/>
                <a:t>)),</a:t>
              </a:r>
              <a:endParaRPr lang="fr-FR" sz="2400" kern="0" dirty="0">
                <a:solidFill>
                  <a:schemeClr val="tx2"/>
                </a:solidFill>
              </a:endParaRP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>
                  <a:solidFill>
                    <a:schemeClr val="tx2"/>
                  </a:solidFill>
                </a:rPr>
                <a:t>         Bok</a:t>
              </a:r>
              <a:r>
                <a:rPr lang="fr-FR" sz="2400" kern="0" dirty="0"/>
                <a:t> &lt;= (</a:t>
              </a:r>
              <a:r>
                <a:rPr lang="fr-FR" sz="2400" kern="0" dirty="0">
                  <a:solidFill>
                    <a:schemeClr val="tx2"/>
                  </a:solidFill>
                </a:rPr>
                <a:t>B</a:t>
              </a:r>
              <a:r>
                <a:rPr lang="fr-FR" sz="2400" kern="0" dirty="0"/>
                <a:t> or pre(</a:t>
              </a:r>
              <a:r>
                <a:rPr lang="fr-FR" sz="2400" kern="0" dirty="0">
                  <a:solidFill>
                    <a:schemeClr val="tx2"/>
                  </a:solidFill>
                </a:rPr>
                <a:t>Bok</a:t>
              </a:r>
              <a:r>
                <a:rPr lang="fr-FR" sz="2400" kern="0" dirty="0"/>
                <a:t>)),</a:t>
              </a:r>
              <a:endParaRPr lang="fr-FR" sz="2400" kern="0" dirty="0">
                <a:solidFill>
                  <a:schemeClr val="tx2"/>
                </a:solidFill>
              </a:endParaRP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>
                  <a:solidFill>
                    <a:schemeClr val="accent1"/>
                  </a:solidFill>
                </a:rPr>
                <a:t>         O</a:t>
              </a:r>
              <a:r>
                <a:rPr lang="fr-FR" sz="2400" kern="0" dirty="0"/>
                <a:t> &lt;= </a:t>
              </a:r>
              <a:r>
                <a:rPr lang="fr-FR" sz="2400" kern="0" dirty="0">
                  <a:solidFill>
                    <a:schemeClr val="tx2"/>
                  </a:solidFill>
                </a:rPr>
                <a:t>Aok</a:t>
              </a:r>
              <a:r>
                <a:rPr lang="fr-FR" sz="2400" kern="0" dirty="0"/>
                <a:t> and </a:t>
              </a:r>
              <a:r>
                <a:rPr lang="fr-FR" sz="2400" kern="0" dirty="0">
                  <a:solidFill>
                    <a:schemeClr val="tx2"/>
                  </a:solidFill>
                </a:rPr>
                <a:t>Nok</a:t>
              </a:r>
              <a:r>
                <a:rPr lang="fr-FR" sz="2400" kern="0" dirty="0"/>
                <a:t> and not </a:t>
              </a:r>
              <a:r>
                <a:rPr lang="fr-FR" sz="2400" kern="0" dirty="0">
                  <a:solidFill>
                    <a:schemeClr val="tx2"/>
                  </a:solidFill>
                </a:rPr>
                <a:t>Odone,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>
                  <a:solidFill>
                    <a:schemeClr val="tx2"/>
                  </a:solidFill>
                </a:rPr>
                <a:t>         Odone</a:t>
              </a:r>
              <a:r>
                <a:rPr lang="fr-FR" sz="2400" kern="0" dirty="0"/>
                <a:t> &lt;= (</a:t>
              </a:r>
              <a:r>
                <a:rPr lang="fr-FR" sz="2400" kern="0" dirty="0">
                  <a:solidFill>
                    <a:schemeClr val="accent1"/>
                  </a:solidFill>
                </a:rPr>
                <a:t>O</a:t>
              </a:r>
              <a:r>
                <a:rPr lang="fr-FR" sz="2400" kern="0" dirty="0"/>
                <a:t> or pre(</a:t>
              </a:r>
              <a:r>
                <a:rPr lang="fr-FR" sz="2400" kern="0" dirty="0">
                  <a:solidFill>
                    <a:schemeClr val="tx2"/>
                  </a:solidFill>
                </a:rPr>
                <a:t>Odone</a:t>
              </a:r>
              <a:r>
                <a:rPr lang="fr-FR" sz="2400" kern="0" dirty="0"/>
                <a:t>))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end signal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each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R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D8108A02-E906-D04F-ABB0-267C0EC60FFF}"/>
                </a:ext>
              </a:extLst>
            </p:cNvPr>
            <p:cNvSpPr txBox="1"/>
            <p:nvPr/>
          </p:nvSpPr>
          <p:spPr>
            <a:xfrm>
              <a:off x="323528" y="2293714"/>
              <a:ext cx="1056700" cy="453201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ABRO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xmlns="" id="{81A9D525-430B-2742-AC4C-E3EF90D87E72}"/>
                </a:ext>
              </a:extLst>
            </p:cNvPr>
            <p:cNvCxnSpPr/>
            <p:nvPr/>
          </p:nvCxnSpPr>
          <p:spPr bwMode="auto">
            <a:xfrm>
              <a:off x="1826878" y="1064167"/>
              <a:ext cx="0" cy="291002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6611A705-290E-6C41-9520-633F407F6FAF}"/>
              </a:ext>
            </a:extLst>
          </p:cNvPr>
          <p:cNvGrpSpPr/>
          <p:nvPr/>
        </p:nvGrpSpPr>
        <p:grpSpPr>
          <a:xfrm>
            <a:off x="994660" y="4448733"/>
            <a:ext cx="7154679" cy="1846659"/>
            <a:chOff x="-1045996" y="4437491"/>
            <a:chExt cx="7154679" cy="184665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16C86411-4C2A-EE48-941F-A769E7407304}"/>
                </a:ext>
              </a:extLst>
            </p:cNvPr>
            <p:cNvSpPr txBox="1"/>
            <p:nvPr/>
          </p:nvSpPr>
          <p:spPr>
            <a:xfrm>
              <a:off x="3275856" y="4437491"/>
              <a:ext cx="2832827" cy="1846659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output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;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sustain {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 </a:t>
              </a:r>
              <a:r>
                <a:rPr lang="fr-FR" sz="2400" kern="0" dirty="0">
                  <a:solidFill>
                    <a:schemeClr val="tx2"/>
                  </a:solidFill>
                </a:rPr>
                <a:t>X</a:t>
              </a:r>
              <a:r>
                <a:rPr lang="fr-FR" sz="2400" kern="0" dirty="0"/>
                <a:t> &lt;= </a:t>
              </a:r>
              <a:r>
                <a:rPr lang="fr-FR" sz="2400" kern="0" dirty="0">
                  <a:solidFill>
                    <a:schemeClr val="tx2"/>
                  </a:solidFill>
                </a:rPr>
                <a:t>I</a:t>
              </a:r>
              <a:r>
                <a:rPr lang="fr-FR" sz="2400" kern="0" dirty="0"/>
                <a:t> or </a:t>
              </a:r>
              <a:r>
                <a:rPr lang="fr-FR" sz="2400" kern="0" dirty="0">
                  <a:solidFill>
                    <a:schemeClr val="tx2"/>
                  </a:solidFill>
                </a:rPr>
                <a:t>J</a:t>
              </a:r>
              <a:r>
                <a:rPr lang="fr-FR" sz="2400" kern="0" dirty="0"/>
                <a:t>,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 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 &lt;= not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K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 and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L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}</a:t>
              </a:r>
              <a:endPara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4A447640-9E15-A44D-B53A-5ECB6774B875}"/>
                </a:ext>
              </a:extLst>
            </p:cNvPr>
            <p:cNvSpPr txBox="1"/>
            <p:nvPr/>
          </p:nvSpPr>
          <p:spPr>
            <a:xfrm>
              <a:off x="-1045996" y="4778541"/>
              <a:ext cx="4004622" cy="99719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Combinaison</a:t>
              </a:r>
            </a:p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 dirty="0"/>
                <a:t>(ici implicitement par or)</a:t>
              </a:r>
              <a:endPara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B5BD6857-952D-724D-974D-F0EDE164EF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3848" y="4604736"/>
              <a:ext cx="0" cy="161021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055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clef : synchronisme / vibration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59805" y="4653136"/>
            <a:ext cx="8443337" cy="1892826"/>
          </a:xfrm>
          <a:prstGeom prst="rect">
            <a:avLst/>
          </a:prstGeom>
          <a:noFill/>
          <a:ln w="28575" cmpd="sng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>
                <a:solidFill>
                  <a:schemeClr val="tx2"/>
                </a:solidFill>
              </a:rPr>
              <a:t>Si la pièce est assez petite</a:t>
            </a:r>
          </a:p>
          <a:p>
            <a:pPr algn="ctr"/>
            <a:r>
              <a:rPr lang="fr-FR" sz="2800"/>
              <a:t>La vibration implémente bien le synchronisme</a:t>
            </a:r>
          </a:p>
          <a:p>
            <a:pPr algn="ctr">
              <a:spcBef>
                <a:spcPts val="600"/>
              </a:spcBef>
            </a:pPr>
            <a:r>
              <a:rPr lang="fr-FR" sz="2800">
                <a:solidFill>
                  <a:schemeClr val="tx2"/>
                </a:solidFill>
              </a:rPr>
              <a:t>Mais si l’orchestre est trop grand</a:t>
            </a:r>
          </a:p>
          <a:p>
            <a:pPr algn="ctr"/>
            <a:r>
              <a:rPr lang="fr-FR" sz="2800"/>
              <a:t>Les musiciens ont besoin de </a:t>
            </a:r>
            <a:r>
              <a:rPr lang="fr-FR" sz="2800">
                <a:solidFill>
                  <a:schemeClr val="accent3"/>
                </a:solidFill>
              </a:rPr>
              <a:t>voir</a:t>
            </a:r>
            <a:r>
              <a:rPr lang="fr-FR" sz="2800"/>
              <a:t> le chef d’orchestre</a:t>
            </a:r>
          </a:p>
        </p:txBody>
      </p:sp>
      <p:pic>
        <p:nvPicPr>
          <p:cNvPr id="7" name="Image 9" descr="Quatuor-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908720"/>
            <a:ext cx="525780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DD253063-E863-A443-B207-26094B4CD3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xmlns="" id="{8D0509BE-F139-804A-990C-D61C7BFBC0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xmlns="" id="{9C9A68B4-C6ED-4B4C-B9C8-8D1FF728A8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6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38343" y="1340768"/>
            <a:ext cx="7867315" cy="15065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Lustre, charmant langage flots de données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Esterel et Lustre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: de la confrontation au mariage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Pour ceux qui préfèrent les dessins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130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en-US"/>
              <a:t>Acte 3 : Où la concurrence se dévoile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46624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Statecharts</a:t>
            </a:r>
            <a:r>
              <a:rPr lang="fr-FR"/>
              <a:t>, David Harel (1987)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5872"/>
            <a:ext cx="4789430" cy="56886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41CF92B-E1DE-8344-8FEC-F77C99457F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304" y="1798446"/>
            <a:ext cx="2565792" cy="31345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FF09015-D11E-114E-9B90-6472138B4693}"/>
              </a:ext>
            </a:extLst>
          </p:cNvPr>
          <p:cNvSpPr txBox="1"/>
          <p:nvPr/>
        </p:nvSpPr>
        <p:spPr>
          <a:xfrm>
            <a:off x="5230047" y="5256343"/>
            <a:ext cx="3408305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Un formalisme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graphique fondateur</a:t>
            </a:r>
          </a:p>
        </p:txBody>
      </p:sp>
    </p:spTree>
    <p:extLst>
      <p:ext uri="{BB962C8B-B14F-4D97-AF65-F5344CB8AC3E}">
        <p14:creationId xmlns:p14="http://schemas.microsoft.com/office/powerpoint/2010/main" val="34783850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Statecharts</a:t>
            </a:r>
            <a:r>
              <a:rPr lang="fr-FR"/>
              <a:t>, David Harel (1987)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65256" y="1684392"/>
            <a:ext cx="3724096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err="1">
                <a:ln>
                  <a:noFill/>
                </a:ln>
                <a:effectLst/>
                <a:uLnTx/>
                <a:uFillTx/>
              </a:rPr>
              <a:t>Objectif :</a:t>
            </a:r>
            <a:endParaRPr lang="fr-FR" sz="28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expressivité maximale</a:t>
            </a:r>
            <a:endParaRPr kumimoji="0" lang="fr-FR" sz="2800" b="0" i="0" u="none" strike="noStrike" kern="0" cap="none" spc="0" normalizeH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5872"/>
            <a:ext cx="4789430" cy="56886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25795" y="2880301"/>
            <a:ext cx="4164923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idée initiale</a:t>
            </a:r>
            <a:endParaRPr lang="fr-FR" sz="28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spécifications avioniques</a:t>
            </a:r>
            <a:endParaRPr kumimoji="0" lang="fr-FR" sz="2800" b="0" i="0" u="none" strike="noStrike" kern="0" cap="none" spc="0" normalizeH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25131" y="3911656"/>
            <a:ext cx="3166251" cy="190205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évolution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code exécutable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version industrielle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(</a:t>
            </a:r>
            <a:r>
              <a:rPr lang="fr-FR" sz="2800" kern="0" err="1">
                <a:solidFill>
                  <a:schemeClr val="tx2"/>
                </a:solidFill>
              </a:rPr>
              <a:t>Ilogix</a:t>
            </a:r>
            <a:r>
              <a:rPr lang="fr-FR" sz="2800" kern="0">
                <a:solidFill>
                  <a:schemeClr val="tx2"/>
                </a:solidFill>
              </a:rPr>
              <a:t> → IBM)</a:t>
            </a:r>
            <a:endParaRPr kumimoji="0" lang="fr-FR" sz="2800" b="0" i="0" u="none" strike="noStrike" kern="0" cap="none" spc="0" normalizeH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08522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73236" y="836712"/>
            <a:ext cx="8229600" cy="1449628"/>
          </a:xfrm>
        </p:spPr>
        <p:txBody>
          <a:bodyPr/>
          <a:lstStyle/>
          <a:p>
            <a:r>
              <a:rPr lang="fr-FR">
                <a:solidFill>
                  <a:schemeClr val="accent4"/>
                </a:solidFill>
              </a:rPr>
              <a:t>Sémantique opérationnelle </a:t>
            </a:r>
            <a:r>
              <a:rPr lang="fr-FR"/>
              <a:t>« officielle » , fondée sur les entrelacements de </a:t>
            </a:r>
            <a:r>
              <a:rPr lang="fr-FR" i="1" err="1">
                <a:solidFill>
                  <a:schemeClr val="tx2"/>
                </a:solidFill>
              </a:rPr>
              <a:t>microsteps</a:t>
            </a:r>
            <a:r>
              <a:rPr lang="fr-FR"/>
              <a:t>, avec la décision que </a:t>
            </a:r>
            <a:r>
              <a:rPr lang="fr-FR">
                <a:solidFill>
                  <a:schemeClr val="tx2"/>
                </a:solidFill>
              </a:rPr>
              <a:t>tout programme doit avoir un sens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Problèmes des </a:t>
            </a:r>
            <a:r>
              <a:rPr lang="fr-FR" err="1"/>
              <a:t>Statecharts</a:t>
            </a:r>
            <a:endParaRPr lang="fr-FR"/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373236" y="3788148"/>
            <a:ext cx="8229600" cy="9971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Mais </a:t>
            </a:r>
            <a:r>
              <a:rPr lang="fr-FR" kern="0">
                <a:solidFill>
                  <a:schemeClr val="accent4"/>
                </a:solidFill>
              </a:rPr>
              <a:t>beaucoup d’autres sémantiques</a:t>
            </a:r>
            <a:r>
              <a:rPr lang="fr-FR" kern="0"/>
              <a:t> proposées, chacune cohérente, toute différentes</a:t>
            </a:r>
          </a:p>
        </p:txBody>
      </p:sp>
      <p:sp>
        <p:nvSpPr>
          <p:cNvPr id="9" name="Espace réservé du contenu 6"/>
          <p:cNvSpPr txBox="1">
            <a:spLocks/>
          </p:cNvSpPr>
          <p:nvPr/>
        </p:nvSpPr>
        <p:spPr>
          <a:xfrm>
            <a:off x="373236" y="4811434"/>
            <a:ext cx="8229600" cy="5134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>
                <a:solidFill>
                  <a:schemeClr val="accent1"/>
                </a:solidFill>
              </a:rPr>
              <a:t>Laquelle a raison ?</a:t>
            </a:r>
            <a:r>
              <a:rPr lang="fr-FR" kern="0"/>
              <a:t> </a:t>
            </a:r>
          </a:p>
        </p:txBody>
      </p:sp>
      <p:sp>
        <p:nvSpPr>
          <p:cNvPr id="10" name="Espace réservé du contenu 6"/>
          <p:cNvSpPr txBox="1">
            <a:spLocks/>
          </p:cNvSpPr>
          <p:nvPr/>
        </p:nvSpPr>
        <p:spPr>
          <a:xfrm>
            <a:off x="373236" y="2312430"/>
            <a:ext cx="8229600" cy="14496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La grande liberté pose des </a:t>
            </a:r>
            <a:r>
              <a:rPr lang="fr-FR" kern="0">
                <a:solidFill>
                  <a:schemeClr val="accent1"/>
                </a:solidFill>
              </a:rPr>
              <a:t>problèmes d’interprétations des constructions</a:t>
            </a:r>
            <a:r>
              <a:rPr lang="fr-FR" kern="0"/>
              <a:t> (ex. transitions traversant librement les niveaux)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0062" y="5445224"/>
            <a:ext cx="8182774" cy="101646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bIns="64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Nous :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aucune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sauf une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sémantique synchrone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qui </a:t>
            </a:r>
            <a:r>
              <a:rPr lang="fr-FR" sz="2800" kern="0"/>
              <a:t>demanderait des restrictions syntaxiques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273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66700" y="1196752"/>
            <a:ext cx="8229600" cy="2508379"/>
          </a:xfrm>
        </p:spPr>
        <p:txBody>
          <a:bodyPr/>
          <a:lstStyle/>
          <a:p>
            <a:r>
              <a:rPr lang="fr-FR"/>
              <a:t>Outil industriel inspiré de </a:t>
            </a:r>
            <a:r>
              <a:rPr lang="fr-FR" err="1"/>
              <a:t>Statecharts</a:t>
            </a:r>
            <a:r>
              <a:rPr lang="fr-FR"/>
              <a:t> et couplé à Simulink</a:t>
            </a:r>
          </a:p>
          <a:p>
            <a:r>
              <a:rPr lang="fr-FR"/>
              <a:t>Très utilisé pour la simulation en automobile, avionique, etc.</a:t>
            </a:r>
          </a:p>
          <a:p>
            <a:r>
              <a:rPr lang="fr-FR"/>
              <a:t>Avec génération de code C </a:t>
            </a:r>
            <a:r>
              <a:rPr lang="fr-FR" err="1"/>
              <a:t>embarquable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Stateflow</a:t>
            </a:r>
            <a:r>
              <a:rPr lang="en-US"/>
              <a:t> (The </a:t>
            </a:r>
            <a:r>
              <a:rPr lang="en-US" err="1"/>
              <a:t>Mathworks</a:t>
            </a:r>
            <a:r>
              <a:rPr lang="en-US"/>
              <a:t>), UML, etc.</a:t>
            </a:r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266700" y="3789040"/>
            <a:ext cx="8610600" cy="19790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Mais </a:t>
            </a:r>
            <a:r>
              <a:rPr lang="fr-FR" kern="0">
                <a:solidFill>
                  <a:schemeClr val="accent1"/>
                </a:solidFill>
              </a:rPr>
              <a:t>refus du vrai parallélisme</a:t>
            </a:r>
            <a:r>
              <a:rPr lang="fr-FR" kern="0"/>
              <a:t>, traitement par blocs et règles complexes</a:t>
            </a:r>
          </a:p>
          <a:p>
            <a:r>
              <a:rPr lang="fr-FR" kern="0"/>
              <a:t>Soyons francs : </a:t>
            </a:r>
            <a:r>
              <a:rPr lang="fr-FR" kern="0">
                <a:solidFill>
                  <a:schemeClr val="accent1"/>
                </a:solidFill>
              </a:rPr>
              <a:t>sémantique mal fichue </a:t>
            </a:r>
            <a:r>
              <a:rPr lang="fr-FR" kern="0"/>
              <a:t>(dommage, la solution était connue !)</a:t>
            </a:r>
          </a:p>
        </p:txBody>
      </p:sp>
    </p:spTree>
    <p:extLst>
      <p:ext uri="{BB962C8B-B14F-4D97-AF65-F5344CB8AC3E}">
        <p14:creationId xmlns:p14="http://schemas.microsoft.com/office/powerpoint/2010/main" val="12303942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en-US"/>
              <a:t> </a:t>
            </a:r>
            <a:r>
              <a:rPr lang="fr-FR"/>
              <a:t>Ordre gauche-droite haut-bas (lecture)</a:t>
            </a: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995936" y="908720"/>
            <a:ext cx="1008112" cy="1152128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1691680" y="1196752"/>
            <a:ext cx="1008112" cy="1152128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5940152" y="1700808"/>
            <a:ext cx="1512168" cy="216024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à coins arrondis 10"/>
          <p:cNvSpPr/>
          <p:nvPr/>
        </p:nvSpPr>
        <p:spPr bwMode="auto">
          <a:xfrm>
            <a:off x="3779912" y="2492896"/>
            <a:ext cx="1584176" cy="86409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3203848" y="3861048"/>
            <a:ext cx="2664296" cy="165618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3635896" y="422108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4716016" y="422108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4211960" y="4869160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572000" y="908720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95736" y="118739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948264" y="1691454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907038" y="2483542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411094" y="3851694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970934" y="4149080"/>
            <a:ext cx="38504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51054" y="4149080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46998" y="478779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à coins arrondis 24"/>
          <p:cNvSpPr/>
          <p:nvPr/>
        </p:nvSpPr>
        <p:spPr bwMode="auto">
          <a:xfrm>
            <a:off x="6300192" y="2420888"/>
            <a:ext cx="792088" cy="57606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à coins arrondis 25"/>
          <p:cNvSpPr/>
          <p:nvPr/>
        </p:nvSpPr>
        <p:spPr bwMode="auto">
          <a:xfrm>
            <a:off x="6300192" y="3140968"/>
            <a:ext cx="792088" cy="57606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660232" y="2420888"/>
            <a:ext cx="38504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660232" y="314096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0563" y="6003357"/>
            <a:ext cx="8765541" cy="60939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Bouger </a:t>
            </a:r>
            <a:r>
              <a:rPr kumimoji="0" lang="fr-FR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1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ou </a:t>
            </a:r>
            <a:r>
              <a:rPr kumimoji="0" lang="fr-FR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2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de 1 pixel </a:t>
            </a:r>
            <a:r>
              <a:rPr kumimoji="0" lang="fr-FR" sz="3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⇅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change le comportement !</a:t>
            </a:r>
          </a:p>
        </p:txBody>
      </p:sp>
      <p:cxnSp>
        <p:nvCxnSpPr>
          <p:cNvPr id="12" name="Connecteur droit 11"/>
          <p:cNvCxnSpPr/>
          <p:nvPr/>
        </p:nvCxnSpPr>
        <p:spPr bwMode="auto">
          <a:xfrm flipV="1">
            <a:off x="1295636" y="908720"/>
            <a:ext cx="6840760" cy="4608512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/>
          <p:nvPr/>
        </p:nvCxnSpPr>
        <p:spPr bwMode="auto">
          <a:xfrm>
            <a:off x="1312723" y="908720"/>
            <a:ext cx="6840760" cy="4608512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6200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Ordre</a:t>
            </a:r>
            <a:r>
              <a:rPr lang="en-US"/>
              <a:t> </a:t>
            </a:r>
            <a:r>
              <a:rPr lang="en-US" err="1"/>
              <a:t>d’exécution</a:t>
            </a:r>
            <a:r>
              <a:rPr lang="en-US"/>
              <a:t> = </a:t>
            </a:r>
            <a:r>
              <a:rPr lang="en-US" err="1"/>
              <a:t>ordre</a:t>
            </a:r>
            <a:r>
              <a:rPr lang="en-US"/>
              <a:t> de </a:t>
            </a:r>
            <a:r>
              <a:rPr lang="en-US" err="1"/>
              <a:t>création</a:t>
            </a:r>
            <a:endParaRPr lang="fr-FR"/>
          </a:p>
        </p:txBody>
      </p:sp>
      <p:sp>
        <p:nvSpPr>
          <p:cNvPr id="29" name="Rectangle à coins arrondis 28">
            <a:extLst>
              <a:ext uri="{FF2B5EF4-FFF2-40B4-BE49-F238E27FC236}">
                <a16:creationId xmlns:a16="http://schemas.microsoft.com/office/drawing/2014/main" xmlns="" id="{1528AD83-77AA-2348-ADA7-78E208525A21}"/>
              </a:ext>
            </a:extLst>
          </p:cNvPr>
          <p:cNvSpPr/>
          <p:nvPr/>
        </p:nvSpPr>
        <p:spPr bwMode="auto">
          <a:xfrm>
            <a:off x="3995936" y="908720"/>
            <a:ext cx="1008112" cy="1152128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xmlns="" id="{F60CB2BD-5F1C-3C42-8B78-A48209D66B96}"/>
              </a:ext>
            </a:extLst>
          </p:cNvPr>
          <p:cNvSpPr/>
          <p:nvPr/>
        </p:nvSpPr>
        <p:spPr bwMode="auto">
          <a:xfrm>
            <a:off x="1691680" y="1196752"/>
            <a:ext cx="1008112" cy="1152128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xmlns="" id="{3ED463D7-CEC4-AF40-8A91-9E2AA62839DE}"/>
              </a:ext>
            </a:extLst>
          </p:cNvPr>
          <p:cNvSpPr/>
          <p:nvPr/>
        </p:nvSpPr>
        <p:spPr bwMode="auto">
          <a:xfrm>
            <a:off x="5940152" y="1700808"/>
            <a:ext cx="1512168" cy="216024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xmlns="" id="{3FAD6356-E9B4-F247-938A-11403E2F506F}"/>
              </a:ext>
            </a:extLst>
          </p:cNvPr>
          <p:cNvSpPr/>
          <p:nvPr/>
        </p:nvSpPr>
        <p:spPr bwMode="auto">
          <a:xfrm>
            <a:off x="3779912" y="2492896"/>
            <a:ext cx="1584176" cy="86409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à coins arrondis 34">
            <a:extLst>
              <a:ext uri="{FF2B5EF4-FFF2-40B4-BE49-F238E27FC236}">
                <a16:creationId xmlns:a16="http://schemas.microsoft.com/office/drawing/2014/main" xmlns="" id="{7F311698-FEAF-FB4A-8CA6-E188CFCFD965}"/>
              </a:ext>
            </a:extLst>
          </p:cNvPr>
          <p:cNvSpPr/>
          <p:nvPr/>
        </p:nvSpPr>
        <p:spPr bwMode="auto">
          <a:xfrm>
            <a:off x="3203848" y="3861048"/>
            <a:ext cx="2664296" cy="165618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xmlns="" id="{42E9E28F-5DAE-C642-83EC-F8F07BA6099A}"/>
              </a:ext>
            </a:extLst>
          </p:cNvPr>
          <p:cNvSpPr/>
          <p:nvPr/>
        </p:nvSpPr>
        <p:spPr bwMode="auto">
          <a:xfrm>
            <a:off x="3635896" y="422108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à coins arrondis 36">
            <a:extLst>
              <a:ext uri="{FF2B5EF4-FFF2-40B4-BE49-F238E27FC236}">
                <a16:creationId xmlns:a16="http://schemas.microsoft.com/office/drawing/2014/main" xmlns="" id="{FBBEA935-4EFB-9342-9880-2F5B25D332D6}"/>
              </a:ext>
            </a:extLst>
          </p:cNvPr>
          <p:cNvSpPr/>
          <p:nvPr/>
        </p:nvSpPr>
        <p:spPr bwMode="auto">
          <a:xfrm>
            <a:off x="4716016" y="422108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à coins arrondis 37">
            <a:extLst>
              <a:ext uri="{FF2B5EF4-FFF2-40B4-BE49-F238E27FC236}">
                <a16:creationId xmlns:a16="http://schemas.microsoft.com/office/drawing/2014/main" xmlns="" id="{B2ED3F2D-26C6-6746-8F1E-3E809DF8959B}"/>
              </a:ext>
            </a:extLst>
          </p:cNvPr>
          <p:cNvSpPr/>
          <p:nvPr/>
        </p:nvSpPr>
        <p:spPr bwMode="auto">
          <a:xfrm>
            <a:off x="4211960" y="4869160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376C14B4-9BD2-3847-8D1B-9FE8DE9C8845}"/>
              </a:ext>
            </a:extLst>
          </p:cNvPr>
          <p:cNvSpPr txBox="1"/>
          <p:nvPr/>
        </p:nvSpPr>
        <p:spPr>
          <a:xfrm>
            <a:off x="4572000" y="908720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8572500D-2D9A-BF47-AA7D-D186F21FEE94}"/>
              </a:ext>
            </a:extLst>
          </p:cNvPr>
          <p:cNvSpPr txBox="1"/>
          <p:nvPr/>
        </p:nvSpPr>
        <p:spPr>
          <a:xfrm>
            <a:off x="2195736" y="118739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E18D4E67-463A-5E40-A8EA-2C52864B4C42}"/>
              </a:ext>
            </a:extLst>
          </p:cNvPr>
          <p:cNvSpPr txBox="1"/>
          <p:nvPr/>
        </p:nvSpPr>
        <p:spPr>
          <a:xfrm>
            <a:off x="6948264" y="1691454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5DF06DEF-7401-2645-B55C-4D9C307A3417}"/>
              </a:ext>
            </a:extLst>
          </p:cNvPr>
          <p:cNvSpPr txBox="1"/>
          <p:nvPr/>
        </p:nvSpPr>
        <p:spPr>
          <a:xfrm>
            <a:off x="4907038" y="2483542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0536BEC1-D20A-184E-B437-045A148C698F}"/>
              </a:ext>
            </a:extLst>
          </p:cNvPr>
          <p:cNvSpPr txBox="1"/>
          <p:nvPr/>
        </p:nvSpPr>
        <p:spPr>
          <a:xfrm>
            <a:off x="5411094" y="3851694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4C82AA18-CEA6-2E40-9BFF-E2905A3E25B2}"/>
              </a:ext>
            </a:extLst>
          </p:cNvPr>
          <p:cNvSpPr txBox="1"/>
          <p:nvPr/>
        </p:nvSpPr>
        <p:spPr>
          <a:xfrm>
            <a:off x="3970934" y="4149080"/>
            <a:ext cx="38504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5C8EB838-2A4E-3044-BDC4-61AFD96DDF2B}"/>
              </a:ext>
            </a:extLst>
          </p:cNvPr>
          <p:cNvSpPr txBox="1"/>
          <p:nvPr/>
        </p:nvSpPr>
        <p:spPr>
          <a:xfrm>
            <a:off x="5051054" y="4149080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0ECAF2D0-EBF2-2B4B-A378-53D05574055E}"/>
              </a:ext>
            </a:extLst>
          </p:cNvPr>
          <p:cNvSpPr txBox="1"/>
          <p:nvPr/>
        </p:nvSpPr>
        <p:spPr>
          <a:xfrm>
            <a:off x="4546998" y="478779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Rectangle à coins arrondis 46">
            <a:extLst>
              <a:ext uri="{FF2B5EF4-FFF2-40B4-BE49-F238E27FC236}">
                <a16:creationId xmlns:a16="http://schemas.microsoft.com/office/drawing/2014/main" xmlns="" id="{0E8D3C9A-16E8-2B42-8977-ECA882D7BC30}"/>
              </a:ext>
            </a:extLst>
          </p:cNvPr>
          <p:cNvSpPr/>
          <p:nvPr/>
        </p:nvSpPr>
        <p:spPr bwMode="auto">
          <a:xfrm>
            <a:off x="6300192" y="2420888"/>
            <a:ext cx="792088" cy="57606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tangle à coins arrondis 47">
            <a:extLst>
              <a:ext uri="{FF2B5EF4-FFF2-40B4-BE49-F238E27FC236}">
                <a16:creationId xmlns:a16="http://schemas.microsoft.com/office/drawing/2014/main" xmlns="" id="{2B9A3F87-CA58-5D4D-9BDB-5CB373326EDA}"/>
              </a:ext>
            </a:extLst>
          </p:cNvPr>
          <p:cNvSpPr/>
          <p:nvPr/>
        </p:nvSpPr>
        <p:spPr bwMode="auto">
          <a:xfrm>
            <a:off x="6300192" y="3140968"/>
            <a:ext cx="792088" cy="57606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D7978CB8-21DB-A544-A763-A47E033EB3A6}"/>
              </a:ext>
            </a:extLst>
          </p:cNvPr>
          <p:cNvSpPr txBox="1"/>
          <p:nvPr/>
        </p:nvSpPr>
        <p:spPr>
          <a:xfrm>
            <a:off x="6660232" y="2420888"/>
            <a:ext cx="38504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201553B2-82DC-E04E-9882-854CA3426B76}"/>
              </a:ext>
            </a:extLst>
          </p:cNvPr>
          <p:cNvSpPr txBox="1"/>
          <p:nvPr/>
        </p:nvSpPr>
        <p:spPr>
          <a:xfrm>
            <a:off x="6660232" y="314096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F32706D3-A225-3C45-A745-910172C86CF1}"/>
              </a:ext>
            </a:extLst>
          </p:cNvPr>
          <p:cNvCxnSpPr/>
          <p:nvPr/>
        </p:nvCxnSpPr>
        <p:spPr bwMode="auto">
          <a:xfrm flipV="1">
            <a:off x="1295636" y="908720"/>
            <a:ext cx="6840760" cy="4608512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2AC6BEA6-2E4B-D64C-A47B-59A6BE8D6453}"/>
              </a:ext>
            </a:extLst>
          </p:cNvPr>
          <p:cNvCxnSpPr/>
          <p:nvPr/>
        </p:nvCxnSpPr>
        <p:spPr bwMode="auto">
          <a:xfrm>
            <a:off x="1312723" y="908720"/>
            <a:ext cx="6840760" cy="4608512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267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en-US" err="1"/>
              <a:t>Réordonnancement</a:t>
            </a:r>
            <a:r>
              <a:rPr lang="en-US"/>
              <a:t> </a:t>
            </a:r>
            <a:r>
              <a:rPr lang="en-US" err="1"/>
              <a:t>manuel</a:t>
            </a:r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 flipH="1">
            <a:off x="669456" y="5770712"/>
            <a:ext cx="7661072" cy="86793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Plus règles de renumérotation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géné</a:t>
            </a:r>
            <a:r>
              <a:rPr lang="fr-FR" sz="2400" kern="0" err="1"/>
              <a:t>rale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</a:t>
            </a:r>
          </a:p>
          <a:p>
            <a:pPr marL="201168" indent="-201168"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noProof="0"/>
              <a:t>changement local de priorités, </a:t>
            </a:r>
            <a:r>
              <a:rPr lang="fr-FR" sz="2400" i="1" kern="0" noProof="0" err="1"/>
              <a:t>cut</a:t>
            </a:r>
            <a:r>
              <a:rPr lang="fr-FR" sz="2400" i="1" kern="0" noProof="0"/>
              <a:t> &amp; </a:t>
            </a:r>
            <a:r>
              <a:rPr lang="fr-FR" sz="2400" i="1" kern="0" noProof="0" err="1"/>
              <a:t>paste</a:t>
            </a:r>
            <a:r>
              <a:rPr lang="fr-FR" sz="2400" kern="0" noProof="0"/>
              <a:t> d’états., etc.</a:t>
            </a:r>
          </a:p>
        </p:txBody>
      </p: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xmlns="" id="{5D8808AF-518F-134B-8A20-974FBE41EAD2}"/>
              </a:ext>
            </a:extLst>
          </p:cNvPr>
          <p:cNvSpPr/>
          <p:nvPr/>
        </p:nvSpPr>
        <p:spPr bwMode="auto">
          <a:xfrm>
            <a:off x="3995936" y="908720"/>
            <a:ext cx="1008112" cy="1152128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xmlns="" id="{AB4FA300-B031-D245-9EC1-C2746E4B3B6D}"/>
              </a:ext>
            </a:extLst>
          </p:cNvPr>
          <p:cNvSpPr/>
          <p:nvPr/>
        </p:nvSpPr>
        <p:spPr bwMode="auto">
          <a:xfrm>
            <a:off x="1691680" y="1196752"/>
            <a:ext cx="1008112" cy="1152128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xmlns="" id="{CBCB76D4-5524-FD40-B0BF-2B6DE0ECE2B5}"/>
              </a:ext>
            </a:extLst>
          </p:cNvPr>
          <p:cNvSpPr/>
          <p:nvPr/>
        </p:nvSpPr>
        <p:spPr bwMode="auto">
          <a:xfrm>
            <a:off x="5940152" y="1700808"/>
            <a:ext cx="1512168" cy="216024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à coins arrondis 34">
            <a:extLst>
              <a:ext uri="{FF2B5EF4-FFF2-40B4-BE49-F238E27FC236}">
                <a16:creationId xmlns:a16="http://schemas.microsoft.com/office/drawing/2014/main" xmlns="" id="{93D2CBA8-C72C-3C4A-97CB-34E985D616E2}"/>
              </a:ext>
            </a:extLst>
          </p:cNvPr>
          <p:cNvSpPr/>
          <p:nvPr/>
        </p:nvSpPr>
        <p:spPr bwMode="auto">
          <a:xfrm>
            <a:off x="3779912" y="2492896"/>
            <a:ext cx="1584176" cy="86409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xmlns="" id="{8FB09DA1-CB0E-C647-9CD7-C7DB43D4404D}"/>
              </a:ext>
            </a:extLst>
          </p:cNvPr>
          <p:cNvSpPr/>
          <p:nvPr/>
        </p:nvSpPr>
        <p:spPr bwMode="auto">
          <a:xfrm>
            <a:off x="3203848" y="3861048"/>
            <a:ext cx="2664296" cy="165618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à coins arrondis 36">
            <a:extLst>
              <a:ext uri="{FF2B5EF4-FFF2-40B4-BE49-F238E27FC236}">
                <a16:creationId xmlns:a16="http://schemas.microsoft.com/office/drawing/2014/main" xmlns="" id="{14DAE47D-B1E3-2445-896F-0F101DFC37A7}"/>
              </a:ext>
            </a:extLst>
          </p:cNvPr>
          <p:cNvSpPr/>
          <p:nvPr/>
        </p:nvSpPr>
        <p:spPr bwMode="auto">
          <a:xfrm>
            <a:off x="3635896" y="422108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à coins arrondis 37">
            <a:extLst>
              <a:ext uri="{FF2B5EF4-FFF2-40B4-BE49-F238E27FC236}">
                <a16:creationId xmlns:a16="http://schemas.microsoft.com/office/drawing/2014/main" xmlns="" id="{B173E243-CF54-374D-8FAC-74E68BD18C3C}"/>
              </a:ext>
            </a:extLst>
          </p:cNvPr>
          <p:cNvSpPr/>
          <p:nvPr/>
        </p:nvSpPr>
        <p:spPr bwMode="auto">
          <a:xfrm>
            <a:off x="4716016" y="4221088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xmlns="" id="{2D49B3AE-8F2D-A04C-AAA4-293B9FF9E3AE}"/>
              </a:ext>
            </a:extLst>
          </p:cNvPr>
          <p:cNvSpPr/>
          <p:nvPr/>
        </p:nvSpPr>
        <p:spPr bwMode="auto">
          <a:xfrm>
            <a:off x="4211960" y="4869160"/>
            <a:ext cx="720080" cy="50405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1364CF7A-7323-5647-B668-83365ACC83E8}"/>
              </a:ext>
            </a:extLst>
          </p:cNvPr>
          <p:cNvSpPr txBox="1"/>
          <p:nvPr/>
        </p:nvSpPr>
        <p:spPr>
          <a:xfrm>
            <a:off x="4572000" y="908720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43015946-D1B1-8742-A17C-555833B49C87}"/>
              </a:ext>
            </a:extLst>
          </p:cNvPr>
          <p:cNvSpPr txBox="1"/>
          <p:nvPr/>
        </p:nvSpPr>
        <p:spPr>
          <a:xfrm>
            <a:off x="2195736" y="118739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E7E83162-42DA-7D4D-B2C6-001770DC1FD1}"/>
              </a:ext>
            </a:extLst>
          </p:cNvPr>
          <p:cNvSpPr txBox="1"/>
          <p:nvPr/>
        </p:nvSpPr>
        <p:spPr>
          <a:xfrm>
            <a:off x="6948264" y="1691454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272FF447-E06D-F547-B497-56A1CE3738A8}"/>
              </a:ext>
            </a:extLst>
          </p:cNvPr>
          <p:cNvSpPr txBox="1"/>
          <p:nvPr/>
        </p:nvSpPr>
        <p:spPr>
          <a:xfrm>
            <a:off x="4907038" y="2483542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B4A1DE75-91F5-BB4F-B8A3-0C927FBD9DA8}"/>
              </a:ext>
            </a:extLst>
          </p:cNvPr>
          <p:cNvSpPr txBox="1"/>
          <p:nvPr/>
        </p:nvSpPr>
        <p:spPr>
          <a:xfrm>
            <a:off x="5411094" y="3851694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70FF9D86-6673-A547-B0CC-26CEBE24B6AC}"/>
              </a:ext>
            </a:extLst>
          </p:cNvPr>
          <p:cNvSpPr txBox="1"/>
          <p:nvPr/>
        </p:nvSpPr>
        <p:spPr>
          <a:xfrm>
            <a:off x="3970934" y="4149080"/>
            <a:ext cx="38504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E5EC5080-5BC9-8247-83E9-65045E954DEE}"/>
              </a:ext>
            </a:extLst>
          </p:cNvPr>
          <p:cNvSpPr txBox="1"/>
          <p:nvPr/>
        </p:nvSpPr>
        <p:spPr>
          <a:xfrm>
            <a:off x="5051054" y="4149080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0B42F797-739F-0147-A756-81F44E6B480B}"/>
              </a:ext>
            </a:extLst>
          </p:cNvPr>
          <p:cNvSpPr txBox="1"/>
          <p:nvPr/>
        </p:nvSpPr>
        <p:spPr>
          <a:xfrm>
            <a:off x="4546998" y="478779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Rectangle à coins arrondis 47">
            <a:extLst>
              <a:ext uri="{FF2B5EF4-FFF2-40B4-BE49-F238E27FC236}">
                <a16:creationId xmlns:a16="http://schemas.microsoft.com/office/drawing/2014/main" xmlns="" id="{EA17A8D3-61A4-3E43-9091-4F1B321CAA5B}"/>
              </a:ext>
            </a:extLst>
          </p:cNvPr>
          <p:cNvSpPr/>
          <p:nvPr/>
        </p:nvSpPr>
        <p:spPr bwMode="auto">
          <a:xfrm>
            <a:off x="6300192" y="2420888"/>
            <a:ext cx="792088" cy="57606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Rectangle à coins arrondis 48">
            <a:extLst>
              <a:ext uri="{FF2B5EF4-FFF2-40B4-BE49-F238E27FC236}">
                <a16:creationId xmlns:a16="http://schemas.microsoft.com/office/drawing/2014/main" xmlns="" id="{9AD2AEBA-864A-3447-A4C7-39967C9B13EB}"/>
              </a:ext>
            </a:extLst>
          </p:cNvPr>
          <p:cNvSpPr/>
          <p:nvPr/>
        </p:nvSpPr>
        <p:spPr bwMode="auto">
          <a:xfrm>
            <a:off x="6300192" y="3140968"/>
            <a:ext cx="792088" cy="57606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31EC7BF-C8DE-4549-A563-7AFDCAE654C8}"/>
              </a:ext>
            </a:extLst>
          </p:cNvPr>
          <p:cNvSpPr txBox="1"/>
          <p:nvPr/>
        </p:nvSpPr>
        <p:spPr>
          <a:xfrm>
            <a:off x="6660232" y="2420888"/>
            <a:ext cx="38504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8DA08B09-8661-2A4A-ACD5-575AD1D67388}"/>
              </a:ext>
            </a:extLst>
          </p:cNvPr>
          <p:cNvSpPr txBox="1"/>
          <p:nvPr/>
        </p:nvSpPr>
        <p:spPr>
          <a:xfrm>
            <a:off x="6660232" y="3140968"/>
            <a:ext cx="385042" cy="5134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1168" indent="-201168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sz="2800" b="0" i="1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fr-FR" sz="2800" b="0" i="1" u="none" strike="noStrike" kern="0" cap="none" spc="0" normalizeH="0" noProof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0D5FB331-2CE9-A349-BAB2-84E7E5ECAB42}"/>
              </a:ext>
            </a:extLst>
          </p:cNvPr>
          <p:cNvCxnSpPr/>
          <p:nvPr/>
        </p:nvCxnSpPr>
        <p:spPr bwMode="auto">
          <a:xfrm flipV="1">
            <a:off x="1295636" y="908720"/>
            <a:ext cx="6840760" cy="4608512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00B11FC7-3BF5-AE43-A5E9-F0D4A26EE544}"/>
              </a:ext>
            </a:extLst>
          </p:cNvPr>
          <p:cNvCxnSpPr/>
          <p:nvPr/>
        </p:nvCxnSpPr>
        <p:spPr bwMode="auto">
          <a:xfrm>
            <a:off x="1312723" y="908720"/>
            <a:ext cx="6840760" cy="4608512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336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ARGOS (F. </a:t>
            </a:r>
            <a:r>
              <a:rPr lang="fr-FR" err="1"/>
              <a:t>Maraninchi, 1991</a:t>
            </a:r>
            <a:r>
              <a:rPr lang="fr-FR"/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F3C5D07-1DF2-0549-8C7F-AD3251E89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764704"/>
            <a:ext cx="3138349" cy="58772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63FF89E-ABEC-864E-9205-A095E5CBE34B}"/>
              </a:ext>
            </a:extLst>
          </p:cNvPr>
          <p:cNvSpPr txBox="1"/>
          <p:nvPr/>
        </p:nvSpPr>
        <p:spPr>
          <a:xfrm>
            <a:off x="4211960" y="3861048"/>
            <a:ext cx="4248472" cy="1951303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Aussi inspir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 de Statecharts</a:t>
            </a:r>
          </a:p>
          <a:p>
            <a:pPr algn="ctr"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Automates parall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èles et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hi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érarchiques bien </a:t>
            </a:r>
            <a:r>
              <a:rPr lang="en-US" sz="2400" kern="0" dirty="0"/>
              <a:t>structurés</a:t>
            </a:r>
          </a:p>
          <a:p>
            <a:pPr algn="ctr"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rigueur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et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modularité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742EBDC-F05B-AC42-BC46-AAD9AEE5C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628800"/>
            <a:ext cx="1584176" cy="17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603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AAC24C8A-008B-1547-8E00-E5ED88C962D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0FB8373-04D8-A148-8F26-CA4C1BDD7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139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6A92486-6E29-F54C-B76F-BE330BAAF9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CE898745-BBCB-A044-BCBB-117007C3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SCADE 5 = Lustre en dessins + Automates</a:t>
            </a:r>
          </a:p>
        </p:txBody>
      </p:sp>
      <p:pic>
        <p:nvPicPr>
          <p:cNvPr id="7" name="Picture 1030" descr="D:\UserGG\Marketing\SCADE\SUP-C\SCADE 6\CC in SCADE 5.jpg">
            <a:extLst>
              <a:ext uri="{FF2B5EF4-FFF2-40B4-BE49-F238E27FC236}">
                <a16:creationId xmlns:a16="http://schemas.microsoft.com/office/drawing/2014/main" xmlns="" id="{7EA5F937-949F-D343-9E1E-99986D09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301" y="908720"/>
            <a:ext cx="4267200" cy="353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31" descr="D:\MARKETING\Presentations\SCADE 6.0\whatsnew\ssm.png">
            <a:extLst>
              <a:ext uri="{FF2B5EF4-FFF2-40B4-BE49-F238E27FC236}">
                <a16:creationId xmlns:a16="http://schemas.microsoft.com/office/drawing/2014/main" xmlns="" id="{B9712AC1-4A6A-B64C-83DA-D597F10F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751" y="4337720"/>
            <a:ext cx="3502025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Freeform 1032">
            <a:extLst>
              <a:ext uri="{FF2B5EF4-FFF2-40B4-BE49-F238E27FC236}">
                <a16:creationId xmlns:a16="http://schemas.microsoft.com/office/drawing/2014/main" xmlns="" id="{205994F5-EC2C-304B-A5C3-8B36D638F889}"/>
              </a:ext>
            </a:extLst>
          </p:cNvPr>
          <p:cNvSpPr>
            <a:spLocks/>
          </p:cNvSpPr>
          <p:nvPr/>
        </p:nvSpPr>
        <p:spPr bwMode="auto">
          <a:xfrm>
            <a:off x="2860576" y="2356520"/>
            <a:ext cx="3505200" cy="1981200"/>
          </a:xfrm>
          <a:custGeom>
            <a:avLst/>
            <a:gdLst>
              <a:gd name="T0" fmla="*/ 1440 w 2208"/>
              <a:gd name="T1" fmla="*/ 0 h 1248"/>
              <a:gd name="T2" fmla="*/ 1824 w 2208"/>
              <a:gd name="T3" fmla="*/ 0 h 1248"/>
              <a:gd name="T4" fmla="*/ 2208 w 2208"/>
              <a:gd name="T5" fmla="*/ 1248 h 1248"/>
              <a:gd name="T6" fmla="*/ 0 w 2208"/>
              <a:gd name="T7" fmla="*/ 1248 h 1248"/>
              <a:gd name="T8" fmla="*/ 1440 w 2208"/>
              <a:gd name="T9" fmla="*/ 0 h 1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8"/>
              <a:gd name="T16" fmla="*/ 0 h 1248"/>
              <a:gd name="T17" fmla="*/ 2208 w 2208"/>
              <a:gd name="T18" fmla="*/ 1248 h 12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8" h="1248">
                <a:moveTo>
                  <a:pt x="1440" y="0"/>
                </a:moveTo>
                <a:lnTo>
                  <a:pt x="1824" y="0"/>
                </a:lnTo>
                <a:lnTo>
                  <a:pt x="2208" y="1248"/>
                </a:lnTo>
                <a:lnTo>
                  <a:pt x="0" y="1248"/>
                </a:lnTo>
                <a:lnTo>
                  <a:pt x="1440" y="0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 w="952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CFB1E6A-E234-B348-8B45-B8BE6CD3AC7D}"/>
              </a:ext>
            </a:extLst>
          </p:cNvPr>
          <p:cNvSpPr txBox="1"/>
          <p:nvPr/>
        </p:nvSpPr>
        <p:spPr>
          <a:xfrm>
            <a:off x="991433" y="5944679"/>
            <a:ext cx="7160935" cy="51334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Verilog 1993 → nucl</a:t>
            </a:r>
            <a:r>
              <a:rPr lang="en-US" sz="2800" kern="0" dirty="0"/>
              <a:t>éa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ire,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Airbus A380, etc.</a:t>
            </a:r>
          </a:p>
        </p:txBody>
      </p:sp>
    </p:spTree>
    <p:extLst>
      <p:ext uri="{BB962C8B-B14F-4D97-AF65-F5344CB8AC3E}">
        <p14:creationId xmlns:p14="http://schemas.microsoft.com/office/powerpoint/2010/main" val="31598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B4F4A9C-D4C1-7E43-9274-9A5E553C1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4967" y="3826904"/>
            <a:ext cx="1539196" cy="15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70C2909-F8ED-124B-BE15-951490A33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2024529"/>
          </a:xfrm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/>
              <a:t>R</a:t>
            </a:r>
            <a:r>
              <a:rPr lang="en-US"/>
              <a:t>éconcilier parallélisme et déterminisme.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/>
              <a:t>en n’accordant </a:t>
            </a:r>
            <a:r>
              <a:rPr lang="en-US">
                <a:solidFill>
                  <a:schemeClr val="tx2"/>
                </a:solidFill>
              </a:rPr>
              <a:t>aucun temps</a:t>
            </a:r>
            <a:r>
              <a:rPr lang="en-US"/>
              <a:t> à l’administration :</a:t>
            </a:r>
          </a:p>
          <a:p>
            <a:pPr marL="0" indent="0" algn="ctr">
              <a:buNone/>
            </a:pPr>
            <a:r>
              <a:rPr lang="en-US"/>
              <a:t>Calculs et communications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conceptuellement instantanés 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14C628F-0011-894E-8DF6-3B679758DEC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BBC46AA-B386-364F-90B8-CFADBDFBE9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757C8F6-71EC-0C40-87FF-7D711E97F9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9F0B1452-40C2-214F-8137-6F44A30F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504" y="14019"/>
            <a:ext cx="9175503" cy="1200329"/>
          </a:xfrm>
        </p:spPr>
        <p:txBody>
          <a:bodyPr/>
          <a:lstStyle/>
          <a:p>
            <a:r>
              <a:rPr lang="fr-FR"/>
              <a:t>L</a:t>
            </a:r>
            <a:r>
              <a:rPr lang="en-US"/>
              <a:t>’idée fondamentale du modèle synchrone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73DD21C-35F9-3141-BFB0-17456E016401}"/>
              </a:ext>
            </a:extLst>
          </p:cNvPr>
          <p:cNvSpPr txBox="1"/>
          <p:nvPr/>
        </p:nvSpPr>
        <p:spPr>
          <a:xfrm>
            <a:off x="433037" y="3356992"/>
            <a:ext cx="8502506" cy="51334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Equivalent : acheter </a:t>
            </a:r>
            <a:r>
              <a:rPr lang="en-US" sz="2800" kern="0" dirty="0"/>
              <a:t>un ordinateur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infiniment rapide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80535A58-1F9C-4747-B4F3-11462EB9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131" y="4639771"/>
            <a:ext cx="2033836" cy="183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DC3B271-0264-BA4C-8909-6B8C45B5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4828" y="4764891"/>
            <a:ext cx="1779480" cy="177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tun-tirage.e-monsite.com/medias/album/smiley-question.jpg">
            <a:extLst>
              <a:ext uri="{FF2B5EF4-FFF2-40B4-BE49-F238E27FC236}">
                <a16:creationId xmlns:a16="http://schemas.microsoft.com/office/drawing/2014/main" xmlns="" id="{2E3BA45F-8446-0B4A-89A9-AC130D7E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932" y="4885968"/>
            <a:ext cx="1408532" cy="15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encrypted-tbn1.gstatic.com/images?q=tbn:ANd9GcTSP0DP69DiezX_n0Vr_mr1Nyj0nJOwTfN8ln1SC2rBquooK3QSJA">
            <a:extLst>
              <a:ext uri="{FF2B5EF4-FFF2-40B4-BE49-F238E27FC236}">
                <a16:creationId xmlns:a16="http://schemas.microsoft.com/office/drawing/2014/main" xmlns="" id="{C27528B2-ECE4-6B4D-9CDA-2BE547D9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38" y="4427232"/>
            <a:ext cx="1296144" cy="12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0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SyncCharts (1995)</a:t>
            </a:r>
            <a:r>
              <a:rPr lang="fr-FR"/>
              <a:t>, AGEL, Esterel Studio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523210-71F3-2840-B2EA-4344742BAC60}"/>
              </a:ext>
            </a:extLst>
          </p:cNvPr>
          <p:cNvSpPr txBox="1"/>
          <p:nvPr/>
        </p:nvSpPr>
        <p:spPr>
          <a:xfrm>
            <a:off x="829862" y="1537479"/>
            <a:ext cx="3762568" cy="325935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Charles Andr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é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I3S Sophia-Antipolice*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kumimoji="0" lang="en-US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Garder la puissance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et la rigueur d’Esterel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dans des dessins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à la Statecharts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2900FDE-48DF-5E4E-8106-0E970D455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988840"/>
            <a:ext cx="1744988" cy="23566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A90EE1F-1D9E-BC4B-8EF4-38F81C937F79}"/>
              </a:ext>
            </a:extLst>
          </p:cNvPr>
          <p:cNvSpPr txBox="1"/>
          <p:nvPr/>
        </p:nvSpPr>
        <p:spPr>
          <a:xfrm>
            <a:off x="488649" y="6214578"/>
            <a:ext cx="8166702" cy="318549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* Merveilleux nom 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écrit dans</a:t>
            </a: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l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’adresse d’une lettre envoyée </a:t>
            </a:r>
            <a:r>
              <a:rPr lang="en-US" sz="1400" i="1" kern="0" dirty="0"/>
              <a:t>à mon labo par le Ministère de l’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intérieur !</a:t>
            </a:r>
            <a:r>
              <a:rPr kumimoji="0" lang="fr-FR" sz="14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74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E4299FB-56E9-1448-9A98-88AB060166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A7CFA36-0DB3-7249-AA03-D80AAB19B8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23DC239-A911-4E47-B5AA-ED99545CCF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FBD6D9A1-FC36-4246-B1F5-B38546A6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ABRO en Esterel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C723A11-AF63-A447-8C9B-B47857D8FFA2}"/>
              </a:ext>
            </a:extLst>
          </p:cNvPr>
          <p:cNvSpPr txBox="1"/>
          <p:nvPr/>
        </p:nvSpPr>
        <p:spPr>
          <a:xfrm>
            <a:off x="4926158" y="1479600"/>
            <a:ext cx="4259500" cy="3108543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loop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abort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     {</a:t>
            </a:r>
            <a:r>
              <a:rPr lang="en-US" sz="1200" kern="0" dirty="0"/>
              <a:t> </a:t>
            </a:r>
            <a:r>
              <a:rPr lang="en-US" sz="2800" kern="0" dirty="0"/>
              <a:t>await </a:t>
            </a: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 || await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  <a:r>
              <a:rPr lang="en-US" sz="1200" kern="0" dirty="0"/>
              <a:t> </a:t>
            </a:r>
            <a:r>
              <a:rPr lang="en-US" sz="2800" kern="0" dirty="0"/>
              <a:t>}</a:t>
            </a:r>
            <a:r>
              <a:rPr lang="en-US" sz="1200" kern="0" dirty="0"/>
              <a:t> </a:t>
            </a:r>
            <a:r>
              <a:rPr lang="en-US" sz="2800" kern="0" dirty="0"/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emit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1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        </a:t>
            </a:r>
            <a:r>
              <a:rPr lang="en-US" sz="2800" kern="0" dirty="0"/>
              <a:t>halt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when </a:t>
            </a:r>
            <a:r>
              <a:rPr lang="en-US" sz="2800" kern="0" dirty="0">
                <a:solidFill>
                  <a:schemeClr val="tx2"/>
                </a:solidFill>
              </a:rPr>
              <a:t>R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noProof="0" dirty="0"/>
              <a:t>end loop</a:t>
            </a:r>
            <a:endParaRPr kumimoji="0" lang="fr-FR" sz="2800" b="0" i="0" u="none" strike="noStrike" kern="0" cap="none" spc="0" normalizeH="0" noProof="0" dirty="0" err="1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2F76763-1C00-7348-9826-0FF0A25E874E}"/>
              </a:ext>
            </a:extLst>
          </p:cNvPr>
          <p:cNvGrpSpPr/>
          <p:nvPr/>
        </p:nvGrpSpPr>
        <p:grpSpPr>
          <a:xfrm>
            <a:off x="251520" y="867600"/>
            <a:ext cx="4390107" cy="4269330"/>
            <a:chOff x="786274" y="2048920"/>
            <a:chExt cx="4390107" cy="4269330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xmlns="" id="{71A95433-96A9-9444-BA8E-BFD6B01FB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60261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xmlns="" id="{DF0C02DE-A4B7-6949-BD9E-FA018286E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629" y="46545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xmlns="" id="{EB7CB69F-4B6E-8C45-946B-6CB714295E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144" y="3501262"/>
              <a:ext cx="1287353" cy="118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xmlns="" id="{EB85C418-1574-CA48-BD67-85FF77932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671" y="3482321"/>
              <a:ext cx="1288885" cy="1201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xmlns="" id="{72F3126F-8270-A040-A558-D70517965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7503" y="4894654"/>
              <a:ext cx="1313051" cy="115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BE19DDAC-B9AB-E14C-93CE-293977A44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144" y="4883150"/>
              <a:ext cx="1325247" cy="117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xmlns="" id="{C0B8ECF0-6245-1F4A-9A98-25F892312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4" y="3575049"/>
              <a:ext cx="775" cy="2444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5FB97839-B334-0848-9228-4830759E9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1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38B34D7B-EDE9-7040-82FD-58DF78CFE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3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B</a:t>
              </a:r>
              <a:r>
                <a:rPr lang="fr-FR" sz="1200" dirty="0"/>
                <a:t> </a:t>
              </a:r>
              <a:r>
                <a:rPr lang="fr-FR" sz="2400" dirty="0"/>
                <a:t>/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EDC9E6ED-DABA-8F45-A713-5DDDC5C3F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005" y="5395913"/>
              <a:ext cx="798296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9323C31E-69D7-8747-8D42-3F21C1C3A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572" y="5337124"/>
              <a:ext cx="812724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B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6DDF447F-BBB4-BE4C-A8F7-1447A246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388" y="4553583"/>
              <a:ext cx="115640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A B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>
                  <a:solidFill>
                    <a:schemeClr val="accent1"/>
                  </a:solidFill>
                </a:rPr>
                <a:t>O </a:t>
              </a:r>
            </a:p>
          </p:txBody>
        </p:sp>
        <p:sp>
          <p:nvSpPr>
            <p:cNvPr id="20" name="Arc 16">
              <a:extLst>
                <a:ext uri="{FF2B5EF4-FFF2-40B4-BE49-F238E27FC236}">
                  <a16:creationId xmlns:a16="http://schemas.microsoft.com/office/drawing/2014/main" xmlns="" id="{43F73FE7-2E1E-6B4A-937A-5A9E3042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098" y="2452468"/>
              <a:ext cx="522287" cy="481012"/>
            </a:xfrm>
            <a:custGeom>
              <a:avLst/>
              <a:gdLst>
                <a:gd name="T0" fmla="*/ 0 w 21600"/>
                <a:gd name="T1" fmla="*/ 0 h 21600"/>
                <a:gd name="T2" fmla="*/ 522287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Arc 17">
              <a:extLst>
                <a:ext uri="{FF2B5EF4-FFF2-40B4-BE49-F238E27FC236}">
                  <a16:creationId xmlns:a16="http://schemas.microsoft.com/office/drawing/2014/main" xmlns="" id="{2071413B-6BCD-D441-A94B-A794EE7F3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279" y="2452468"/>
              <a:ext cx="530225" cy="488475"/>
            </a:xfrm>
            <a:custGeom>
              <a:avLst/>
              <a:gdLst>
                <a:gd name="T0" fmla="*/ 0 w 21600"/>
                <a:gd name="T1" fmla="*/ 481012 h 21600"/>
                <a:gd name="T2" fmla="*/ 520691 w 21600"/>
                <a:gd name="T3" fmla="*/ 0 h 21600"/>
                <a:gd name="T4" fmla="*/ 522287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Arc 18">
              <a:extLst>
                <a:ext uri="{FF2B5EF4-FFF2-40B4-BE49-F238E27FC236}">
                  <a16:creationId xmlns:a16="http://schemas.microsoft.com/office/drawing/2014/main" xmlns="" id="{E5C0982C-A44F-A04D-AE65-417A975D64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35685" y="2935046"/>
              <a:ext cx="520700" cy="481012"/>
            </a:xfrm>
            <a:custGeom>
              <a:avLst/>
              <a:gdLst>
                <a:gd name="T0" fmla="*/ 0 w 21600"/>
                <a:gd name="T1" fmla="*/ 481012 h 21600"/>
                <a:gd name="T2" fmla="*/ 519109 w 21600"/>
                <a:gd name="T3" fmla="*/ 0 h 21600"/>
                <a:gd name="T4" fmla="*/ 52070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rc 19">
              <a:extLst>
                <a:ext uri="{FF2B5EF4-FFF2-40B4-BE49-F238E27FC236}">
                  <a16:creationId xmlns:a16="http://schemas.microsoft.com/office/drawing/2014/main" xmlns="" id="{B28C4345-84A3-1F40-A6CB-A50189470A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23279" y="2947988"/>
              <a:ext cx="520700" cy="481012"/>
            </a:xfrm>
            <a:custGeom>
              <a:avLst/>
              <a:gdLst>
                <a:gd name="T0" fmla="*/ 0 w 21600"/>
                <a:gd name="T1" fmla="*/ 0 h 21600"/>
                <a:gd name="T2" fmla="*/ 520700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xmlns="" id="{04BCEC52-BEB4-1549-ADF5-A985CFBE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414" y="2048920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/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25" name="Arc 22">
              <a:extLst>
                <a:ext uri="{FF2B5EF4-FFF2-40B4-BE49-F238E27FC236}">
                  <a16:creationId xmlns:a16="http://schemas.microsoft.com/office/drawing/2014/main" xmlns="" id="{C2EEE744-DFFD-2F4B-9841-922952C30AEA}"/>
                </a:ext>
              </a:extLst>
            </p:cNvPr>
            <p:cNvSpPr>
              <a:spLocks/>
            </p:cNvSpPr>
            <p:nvPr/>
          </p:nvSpPr>
          <p:spPr bwMode="auto">
            <a:xfrm rot="13740000">
              <a:off x="1010725" y="3574955"/>
              <a:ext cx="611301" cy="1060203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Arc 23">
              <a:extLst>
                <a:ext uri="{FF2B5EF4-FFF2-40B4-BE49-F238E27FC236}">
                  <a16:creationId xmlns:a16="http://schemas.microsoft.com/office/drawing/2014/main" xmlns="" id="{CE4DD49E-8872-764A-9011-092EFF07C689}"/>
                </a:ext>
              </a:extLst>
            </p:cNvPr>
            <p:cNvSpPr>
              <a:spLocks/>
            </p:cNvSpPr>
            <p:nvPr/>
          </p:nvSpPr>
          <p:spPr bwMode="auto">
            <a:xfrm rot="2940000">
              <a:off x="1766079" y="2921000"/>
              <a:ext cx="603250" cy="1060450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rc 24">
              <a:extLst>
                <a:ext uri="{FF2B5EF4-FFF2-40B4-BE49-F238E27FC236}">
                  <a16:creationId xmlns:a16="http://schemas.microsoft.com/office/drawing/2014/main" xmlns="" id="{EB79CC56-9624-D646-B4A3-53AB40D6A5E3}"/>
                </a:ext>
              </a:extLst>
            </p:cNvPr>
            <p:cNvSpPr>
              <a:spLocks/>
            </p:cNvSpPr>
            <p:nvPr/>
          </p:nvSpPr>
          <p:spPr bwMode="auto">
            <a:xfrm rot="7860000">
              <a:off x="3870634" y="3585111"/>
              <a:ext cx="632907" cy="1048558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rc 25">
              <a:extLst>
                <a:ext uri="{FF2B5EF4-FFF2-40B4-BE49-F238E27FC236}">
                  <a16:creationId xmlns:a16="http://schemas.microsoft.com/office/drawing/2014/main" xmlns="" id="{D30CB342-5130-584D-8826-C20D62C8CE73}"/>
                </a:ext>
              </a:extLst>
            </p:cNvPr>
            <p:cNvSpPr>
              <a:spLocks/>
            </p:cNvSpPr>
            <p:nvPr/>
          </p:nvSpPr>
          <p:spPr bwMode="auto">
            <a:xfrm rot="18660000">
              <a:off x="3145617" y="2921000"/>
              <a:ext cx="603250" cy="1060450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xmlns="" id="{6CE60130-F5CC-154A-8A3A-C57CB6164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068" y="291939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0" name="Arc 27">
              <a:extLst>
                <a:ext uri="{FF2B5EF4-FFF2-40B4-BE49-F238E27FC236}">
                  <a16:creationId xmlns:a16="http://schemas.microsoft.com/office/drawing/2014/main" xmlns="" id="{E0AB5E55-C37B-0448-8E74-C1B057A7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79" y="4786322"/>
              <a:ext cx="2234425" cy="1379528"/>
            </a:xfrm>
            <a:custGeom>
              <a:avLst/>
              <a:gdLst>
                <a:gd name="T0" fmla="*/ 2660650 w 21600"/>
                <a:gd name="T1" fmla="*/ 0 h 21600"/>
                <a:gd name="T2" fmla="*/ 0 w 21600"/>
                <a:gd name="T3" fmla="*/ 136525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Arc 28">
              <a:extLst>
                <a:ext uri="{FF2B5EF4-FFF2-40B4-BE49-F238E27FC236}">
                  <a16:creationId xmlns:a16="http://schemas.microsoft.com/office/drawing/2014/main" xmlns="" id="{A8A54644-C5AF-ED40-9E01-0A3FF7AF9E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17017" y="3429000"/>
              <a:ext cx="2226487" cy="1357322"/>
            </a:xfrm>
            <a:custGeom>
              <a:avLst/>
              <a:gdLst>
                <a:gd name="T0" fmla="*/ 2660650 w 21600"/>
                <a:gd name="T1" fmla="*/ 1365250 h 21600"/>
                <a:gd name="T2" fmla="*/ 0 w 21600"/>
                <a:gd name="T3" fmla="*/ 0 h 21600"/>
                <a:gd name="T4" fmla="*/ 26606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2931010D-F59A-6C49-ABB8-D7C842ED3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28" y="291382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xmlns="" id="{4CB7188B-999D-F74C-9B62-42263F3E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580" y="4567638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R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D34194A3-D835-A446-9D1C-915D577F613A}"/>
                </a:ext>
              </a:extLst>
            </p:cNvPr>
            <p:cNvCxnSpPr/>
            <p:nvPr/>
          </p:nvCxnSpPr>
          <p:spPr bwMode="auto">
            <a:xfrm rot="16200000" flipH="1">
              <a:off x="2647335" y="3173606"/>
              <a:ext cx="216362" cy="232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xmlns="" id="{B126FF35-3CD0-F24A-96C9-21A980EC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32829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5">
              <a:extLst>
                <a:ext uri="{FF2B5EF4-FFF2-40B4-BE49-F238E27FC236}">
                  <a16:creationId xmlns:a16="http://schemas.microsoft.com/office/drawing/2014/main" xmlns="" id="{BA8D69AC-B8CC-DE44-B973-DA8E10AD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29" y="46545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980833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E4299FB-56E9-1448-9A98-88AB060166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A7CFA36-0DB3-7249-AA03-D80AAB19B8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23DC239-A911-4E47-B5AA-ED99545CCF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FBD6D9A1-FC36-4246-B1F5-B38546A6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ABRO en SyncCharts</a:t>
            </a:r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2F76763-1C00-7348-9826-0FF0A25E874E}"/>
              </a:ext>
            </a:extLst>
          </p:cNvPr>
          <p:cNvGrpSpPr/>
          <p:nvPr/>
        </p:nvGrpSpPr>
        <p:grpSpPr>
          <a:xfrm>
            <a:off x="251520" y="867058"/>
            <a:ext cx="4390107" cy="4269330"/>
            <a:chOff x="786274" y="2048920"/>
            <a:chExt cx="4390107" cy="4269330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xmlns="" id="{71A95433-96A9-9444-BA8E-BFD6B01FB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60261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xmlns="" id="{DF0C02DE-A4B7-6949-BD9E-FA018286E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629" y="46545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xmlns="" id="{EB7CB69F-4B6E-8C45-946B-6CB714295E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144" y="3501262"/>
              <a:ext cx="1287353" cy="118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xmlns="" id="{EB85C418-1574-CA48-BD67-85FF77932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671" y="3482321"/>
              <a:ext cx="1288885" cy="1201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xmlns="" id="{72F3126F-8270-A040-A558-D70517965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7503" y="4894654"/>
              <a:ext cx="1313051" cy="115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BE19DDAC-B9AB-E14C-93CE-293977A44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144" y="4883150"/>
              <a:ext cx="1325247" cy="117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xmlns="" id="{C0B8ECF0-6245-1F4A-9A98-25F892312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4" y="3575049"/>
              <a:ext cx="775" cy="2444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5FB97839-B334-0848-9228-4830759E9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1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38B34D7B-EDE9-7040-82FD-58DF78CFE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3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B</a:t>
              </a:r>
              <a:r>
                <a:rPr lang="fr-FR" sz="1200" dirty="0"/>
                <a:t> </a:t>
              </a:r>
              <a:r>
                <a:rPr lang="fr-FR" sz="2400" dirty="0"/>
                <a:t>/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EDC9E6ED-DABA-8F45-A713-5DDDC5C3F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005" y="5395913"/>
              <a:ext cx="798296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9323C31E-69D7-8747-8D42-3F21C1C3A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572" y="5337124"/>
              <a:ext cx="812724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B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6DDF447F-BBB4-BE4C-A8F7-1447A246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388" y="4553583"/>
              <a:ext cx="115640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A B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>
                  <a:solidFill>
                    <a:schemeClr val="accent1"/>
                  </a:solidFill>
                </a:rPr>
                <a:t>O </a:t>
              </a:r>
            </a:p>
          </p:txBody>
        </p:sp>
        <p:sp>
          <p:nvSpPr>
            <p:cNvPr id="20" name="Arc 16">
              <a:extLst>
                <a:ext uri="{FF2B5EF4-FFF2-40B4-BE49-F238E27FC236}">
                  <a16:creationId xmlns:a16="http://schemas.microsoft.com/office/drawing/2014/main" xmlns="" id="{43F73FE7-2E1E-6B4A-937A-5A9E3042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098" y="2452468"/>
              <a:ext cx="522287" cy="481012"/>
            </a:xfrm>
            <a:custGeom>
              <a:avLst/>
              <a:gdLst>
                <a:gd name="T0" fmla="*/ 0 w 21600"/>
                <a:gd name="T1" fmla="*/ 0 h 21600"/>
                <a:gd name="T2" fmla="*/ 522287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Arc 17">
              <a:extLst>
                <a:ext uri="{FF2B5EF4-FFF2-40B4-BE49-F238E27FC236}">
                  <a16:creationId xmlns:a16="http://schemas.microsoft.com/office/drawing/2014/main" xmlns="" id="{2071413B-6BCD-D441-A94B-A794EE7F3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279" y="2452468"/>
              <a:ext cx="530225" cy="488475"/>
            </a:xfrm>
            <a:custGeom>
              <a:avLst/>
              <a:gdLst>
                <a:gd name="T0" fmla="*/ 0 w 21600"/>
                <a:gd name="T1" fmla="*/ 481012 h 21600"/>
                <a:gd name="T2" fmla="*/ 520691 w 21600"/>
                <a:gd name="T3" fmla="*/ 0 h 21600"/>
                <a:gd name="T4" fmla="*/ 522287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Arc 18">
              <a:extLst>
                <a:ext uri="{FF2B5EF4-FFF2-40B4-BE49-F238E27FC236}">
                  <a16:creationId xmlns:a16="http://schemas.microsoft.com/office/drawing/2014/main" xmlns="" id="{E5C0982C-A44F-A04D-AE65-417A975D64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35685" y="2935046"/>
              <a:ext cx="520700" cy="481012"/>
            </a:xfrm>
            <a:custGeom>
              <a:avLst/>
              <a:gdLst>
                <a:gd name="T0" fmla="*/ 0 w 21600"/>
                <a:gd name="T1" fmla="*/ 481012 h 21600"/>
                <a:gd name="T2" fmla="*/ 519109 w 21600"/>
                <a:gd name="T3" fmla="*/ 0 h 21600"/>
                <a:gd name="T4" fmla="*/ 52070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rc 19">
              <a:extLst>
                <a:ext uri="{FF2B5EF4-FFF2-40B4-BE49-F238E27FC236}">
                  <a16:creationId xmlns:a16="http://schemas.microsoft.com/office/drawing/2014/main" xmlns="" id="{B28C4345-84A3-1F40-A6CB-A50189470A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23279" y="2947988"/>
              <a:ext cx="520700" cy="481012"/>
            </a:xfrm>
            <a:custGeom>
              <a:avLst/>
              <a:gdLst>
                <a:gd name="T0" fmla="*/ 0 w 21600"/>
                <a:gd name="T1" fmla="*/ 0 h 21600"/>
                <a:gd name="T2" fmla="*/ 520700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xmlns="" id="{04BCEC52-BEB4-1549-ADF5-A985CFBE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414" y="2048920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/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25" name="Arc 22">
              <a:extLst>
                <a:ext uri="{FF2B5EF4-FFF2-40B4-BE49-F238E27FC236}">
                  <a16:creationId xmlns:a16="http://schemas.microsoft.com/office/drawing/2014/main" xmlns="" id="{C2EEE744-DFFD-2F4B-9841-922952C30AEA}"/>
                </a:ext>
              </a:extLst>
            </p:cNvPr>
            <p:cNvSpPr>
              <a:spLocks/>
            </p:cNvSpPr>
            <p:nvPr/>
          </p:nvSpPr>
          <p:spPr bwMode="auto">
            <a:xfrm rot="13740000">
              <a:off x="1010725" y="3574955"/>
              <a:ext cx="611301" cy="1060203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Arc 23">
              <a:extLst>
                <a:ext uri="{FF2B5EF4-FFF2-40B4-BE49-F238E27FC236}">
                  <a16:creationId xmlns:a16="http://schemas.microsoft.com/office/drawing/2014/main" xmlns="" id="{CE4DD49E-8872-764A-9011-092EFF07C689}"/>
                </a:ext>
              </a:extLst>
            </p:cNvPr>
            <p:cNvSpPr>
              <a:spLocks/>
            </p:cNvSpPr>
            <p:nvPr/>
          </p:nvSpPr>
          <p:spPr bwMode="auto">
            <a:xfrm rot="2940000">
              <a:off x="1766079" y="2921000"/>
              <a:ext cx="603250" cy="1060450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rc 24">
              <a:extLst>
                <a:ext uri="{FF2B5EF4-FFF2-40B4-BE49-F238E27FC236}">
                  <a16:creationId xmlns:a16="http://schemas.microsoft.com/office/drawing/2014/main" xmlns="" id="{EB79CC56-9624-D646-B4A3-53AB40D6A5E3}"/>
                </a:ext>
              </a:extLst>
            </p:cNvPr>
            <p:cNvSpPr>
              <a:spLocks/>
            </p:cNvSpPr>
            <p:nvPr/>
          </p:nvSpPr>
          <p:spPr bwMode="auto">
            <a:xfrm rot="7860000">
              <a:off x="3870634" y="3585111"/>
              <a:ext cx="632907" cy="1048558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rc 25">
              <a:extLst>
                <a:ext uri="{FF2B5EF4-FFF2-40B4-BE49-F238E27FC236}">
                  <a16:creationId xmlns:a16="http://schemas.microsoft.com/office/drawing/2014/main" xmlns="" id="{D30CB342-5130-584D-8826-C20D62C8CE73}"/>
                </a:ext>
              </a:extLst>
            </p:cNvPr>
            <p:cNvSpPr>
              <a:spLocks/>
            </p:cNvSpPr>
            <p:nvPr/>
          </p:nvSpPr>
          <p:spPr bwMode="auto">
            <a:xfrm rot="18660000">
              <a:off x="3145617" y="2921000"/>
              <a:ext cx="603250" cy="1060450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xmlns="" id="{6CE60130-F5CC-154A-8A3A-C57CB6164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068" y="291939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0" name="Arc 27">
              <a:extLst>
                <a:ext uri="{FF2B5EF4-FFF2-40B4-BE49-F238E27FC236}">
                  <a16:creationId xmlns:a16="http://schemas.microsoft.com/office/drawing/2014/main" xmlns="" id="{E0AB5E55-C37B-0448-8E74-C1B057A7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79" y="4786322"/>
              <a:ext cx="2234425" cy="1379528"/>
            </a:xfrm>
            <a:custGeom>
              <a:avLst/>
              <a:gdLst>
                <a:gd name="T0" fmla="*/ 2660650 w 21600"/>
                <a:gd name="T1" fmla="*/ 0 h 21600"/>
                <a:gd name="T2" fmla="*/ 0 w 21600"/>
                <a:gd name="T3" fmla="*/ 136525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Arc 28">
              <a:extLst>
                <a:ext uri="{FF2B5EF4-FFF2-40B4-BE49-F238E27FC236}">
                  <a16:creationId xmlns:a16="http://schemas.microsoft.com/office/drawing/2014/main" xmlns="" id="{A8A54644-C5AF-ED40-9E01-0A3FF7AF9E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17017" y="3429000"/>
              <a:ext cx="2226487" cy="1357322"/>
            </a:xfrm>
            <a:custGeom>
              <a:avLst/>
              <a:gdLst>
                <a:gd name="T0" fmla="*/ 2660650 w 21600"/>
                <a:gd name="T1" fmla="*/ 1365250 h 21600"/>
                <a:gd name="T2" fmla="*/ 0 w 21600"/>
                <a:gd name="T3" fmla="*/ 0 h 21600"/>
                <a:gd name="T4" fmla="*/ 26606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2931010D-F59A-6C49-ABB8-D7C842ED3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28" y="291382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xmlns="" id="{4CB7188B-999D-F74C-9B62-42263F3E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580" y="4567638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R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D34194A3-D835-A446-9D1C-915D577F613A}"/>
                </a:ext>
              </a:extLst>
            </p:cNvPr>
            <p:cNvCxnSpPr/>
            <p:nvPr/>
          </p:nvCxnSpPr>
          <p:spPr bwMode="auto">
            <a:xfrm rot="16200000" flipH="1">
              <a:off x="2647335" y="3173606"/>
              <a:ext cx="216362" cy="232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xmlns="" id="{B126FF35-3CD0-F24A-96C9-21A980EC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32829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5">
              <a:extLst>
                <a:ext uri="{FF2B5EF4-FFF2-40B4-BE49-F238E27FC236}">
                  <a16:creationId xmlns:a16="http://schemas.microsoft.com/office/drawing/2014/main" xmlns="" id="{BA8D69AC-B8CC-DE44-B973-DA8E10AD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29" y="46545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C1AFDFB7-13F4-5F49-BA51-F5CBB99447E6}"/>
              </a:ext>
            </a:extLst>
          </p:cNvPr>
          <p:cNvSpPr txBox="1"/>
          <p:nvPr/>
        </p:nvSpPr>
        <p:spPr>
          <a:xfrm>
            <a:off x="769778" y="5431654"/>
            <a:ext cx="7465505" cy="997196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Hi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érarchie et parallélisme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→ </a:t>
            </a:r>
            <a:r>
              <a:rPr lang="en-US" sz="2400" kern="0" dirty="0"/>
              <a:t>=</a:t>
            </a:r>
            <a:r>
              <a:rPr lang="en-US" sz="2800" kern="0" dirty="0"/>
              <a:t> abort,  → </a:t>
            </a:r>
            <a:r>
              <a:rPr lang="en-US" sz="2400" kern="0" dirty="0"/>
              <a:t>=</a:t>
            </a:r>
            <a:r>
              <a:rPr lang="en-US" sz="2800" kern="0" dirty="0"/>
              <a:t> weak abort,  → = terminaison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38" name="Groupe 16">
            <a:extLst>
              <a:ext uri="{FF2B5EF4-FFF2-40B4-BE49-F238E27FC236}">
                <a16:creationId xmlns:a16="http://schemas.microsoft.com/office/drawing/2014/main" xmlns="" id="{19EF780B-3EB8-6C4A-B46E-E269D73ECF59}"/>
              </a:ext>
            </a:extLst>
          </p:cNvPr>
          <p:cNvGrpSpPr/>
          <p:nvPr/>
        </p:nvGrpSpPr>
        <p:grpSpPr>
          <a:xfrm>
            <a:off x="4856084" y="906223"/>
            <a:ext cx="4127500" cy="4191000"/>
            <a:chOff x="2438400" y="1447800"/>
            <a:chExt cx="4127500" cy="4191000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xmlns="" id="{6276C8DA-3771-E24D-901F-0536C1A20565}"/>
                </a:ext>
              </a:extLst>
            </p:cNvPr>
            <p:cNvGrpSpPr/>
            <p:nvPr/>
          </p:nvGrpSpPr>
          <p:grpSpPr>
            <a:xfrm>
              <a:off x="2438400" y="1447800"/>
              <a:ext cx="4127500" cy="4191000"/>
              <a:chOff x="2438400" y="1447800"/>
              <a:chExt cx="4127500" cy="4191000"/>
            </a:xfrm>
          </p:grpSpPr>
          <p:pic>
            <p:nvPicPr>
              <p:cNvPr id="44" name="Picture 2" descr="D:\Berry\Slides Reference\2000\ASE2000\Sans titre - 1.png">
                <a:extLst>
                  <a:ext uri="{FF2B5EF4-FFF2-40B4-BE49-F238E27FC236}">
                    <a16:creationId xmlns:a16="http://schemas.microsoft.com/office/drawing/2014/main" xmlns="" id="{404E909C-A449-0542-A74C-EC2A2484C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38400" y="1447800"/>
                <a:ext cx="4127500" cy="419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2949D340-7B9C-0B4E-BF4E-8917089ED17E}"/>
                  </a:ext>
                </a:extLst>
              </p:cNvPr>
              <p:cNvSpPr/>
              <p:nvPr/>
            </p:nvSpPr>
            <p:spPr bwMode="auto">
              <a:xfrm>
                <a:off x="2786050" y="3286124"/>
                <a:ext cx="142876" cy="285752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3F513E87-FCEC-1649-A95E-F3A178A7224B}"/>
                  </a:ext>
                </a:extLst>
              </p:cNvPr>
              <p:cNvSpPr/>
              <p:nvPr/>
            </p:nvSpPr>
            <p:spPr bwMode="auto">
              <a:xfrm>
                <a:off x="4311859" y="3857628"/>
                <a:ext cx="142876" cy="14287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EB2E0317-831F-134D-8A02-19A55BCA5B3C}"/>
                  </a:ext>
                </a:extLst>
              </p:cNvPr>
              <p:cNvSpPr/>
              <p:nvPr/>
            </p:nvSpPr>
            <p:spPr bwMode="auto">
              <a:xfrm>
                <a:off x="5022585" y="3833192"/>
                <a:ext cx="142876" cy="14287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C307D283-5C33-1F48-B7F0-558957767F84}"/>
                  </a:ext>
                </a:extLst>
              </p:cNvPr>
              <p:cNvSpPr/>
              <p:nvPr/>
            </p:nvSpPr>
            <p:spPr bwMode="auto">
              <a:xfrm>
                <a:off x="5008731" y="4793114"/>
                <a:ext cx="142876" cy="14287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04FC29E2-62FE-CB43-9116-76F092D18121}"/>
                </a:ext>
              </a:extLst>
            </p:cNvPr>
            <p:cNvSpPr/>
            <p:nvPr/>
          </p:nvSpPr>
          <p:spPr bwMode="auto">
            <a:xfrm>
              <a:off x="4097172" y="3694707"/>
              <a:ext cx="461986" cy="40011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A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 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/</a:t>
              </a:r>
              <a:endParaRPr kumimoji="0" lang="fr-FR" sz="20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7BF1948B-8919-C949-9A1C-E7E87539D4E6}"/>
                </a:ext>
              </a:extLst>
            </p:cNvPr>
            <p:cNvSpPr/>
            <p:nvPr/>
          </p:nvSpPr>
          <p:spPr bwMode="auto">
            <a:xfrm>
              <a:off x="5234294" y="3679372"/>
              <a:ext cx="461986" cy="40011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B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 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/</a:t>
              </a:r>
              <a:endParaRPr kumimoji="0" lang="fr-FR" sz="20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3782872-CE5C-6E4B-B50C-0E182ABE46F5}"/>
                </a:ext>
              </a:extLst>
            </p:cNvPr>
            <p:cNvSpPr/>
            <p:nvPr/>
          </p:nvSpPr>
          <p:spPr bwMode="auto">
            <a:xfrm>
              <a:off x="2643174" y="2600262"/>
              <a:ext cx="476412" cy="40011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R</a:t>
              </a:r>
              <a:r>
                <a: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 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/</a:t>
              </a:r>
              <a:endParaRPr kumimoji="0" lang="fr-FR" sz="20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D90FCD8D-0DED-924F-B77D-C810C0C0BD71}"/>
                </a:ext>
              </a:extLst>
            </p:cNvPr>
            <p:cNvSpPr/>
            <p:nvPr/>
          </p:nvSpPr>
          <p:spPr bwMode="auto">
            <a:xfrm>
              <a:off x="5011458" y="4671964"/>
              <a:ext cx="524503" cy="40011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/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 </a:t>
              </a: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Arial" charset="0"/>
                </a:rPr>
                <a:t>O</a:t>
              </a: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9" name="Ellipse 48">
            <a:extLst>
              <a:ext uri="{FF2B5EF4-FFF2-40B4-BE49-F238E27FC236}">
                <a16:creationId xmlns:a16="http://schemas.microsoft.com/office/drawing/2014/main" xmlns="" id="{4394D99C-33CA-8048-A190-1271C0DE46B0}"/>
              </a:ext>
            </a:extLst>
          </p:cNvPr>
          <p:cNvSpPr/>
          <p:nvPr/>
        </p:nvSpPr>
        <p:spPr bwMode="auto">
          <a:xfrm>
            <a:off x="860973" y="6130179"/>
            <a:ext cx="103762" cy="103762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xmlns="" id="{2444B4E3-0227-6B45-9E80-8BF2BADFCB52}"/>
              </a:ext>
            </a:extLst>
          </p:cNvPr>
          <p:cNvSpPr/>
          <p:nvPr/>
        </p:nvSpPr>
        <p:spPr bwMode="auto">
          <a:xfrm rot="5400000">
            <a:off x="5418964" y="6096653"/>
            <a:ext cx="84778" cy="145483"/>
          </a:xfrm>
          <a:prstGeom prst="triangle">
            <a:avLst/>
          </a:prstGeom>
          <a:solidFill>
            <a:srgbClr val="00B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3425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  <a:endParaRPr lang="fr-FR" dirty="0"/>
          </a:p>
        </p:txBody>
      </p:sp>
      <p:sp>
        <p:nvSpPr>
          <p:cNvPr id="4" name="Titre 4"/>
          <p:cNvSpPr txBox="1">
            <a:spLocks/>
          </p:cNvSpPr>
          <p:nvPr/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/>
              <a:t>ABCRO : Draw Things Once (DTO)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19238"/>
            <a:ext cx="4597400" cy="3670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447800"/>
            <a:ext cx="33718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608709" y="5410200"/>
            <a:ext cx="2180085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n-US" sz="2800" dirty="0">
                <a:solidFill>
                  <a:schemeClr val="tx1"/>
                </a:solidFill>
              </a:rPr>
              <a:t>automate plat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531242" y="5410200"/>
            <a:ext cx="3039294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n-US" sz="2800" dirty="0">
                <a:solidFill>
                  <a:schemeClr val="tx1"/>
                </a:solidFill>
              </a:rPr>
              <a:t>SyncChart, </a:t>
            </a:r>
            <a:r>
              <a:rPr lang="en-US" sz="2800" dirty="0">
                <a:solidFill>
                  <a:schemeClr val="tx2"/>
                </a:solidFill>
              </a:rPr>
              <a:t>linéaire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375482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SyncCharts </a:t>
            </a:r>
            <a:r>
              <a:rPr lang="fr-FR"/>
              <a:t>→ AGEL → Esterel Studio</a:t>
            </a:r>
          </a:p>
        </p:txBody>
      </p:sp>
      <p:pic>
        <p:nvPicPr>
          <p:cNvPr id="6" name="Picture 2" descr="img8">
            <a:extLst>
              <a:ext uri="{FF2B5EF4-FFF2-40B4-BE49-F238E27FC236}">
                <a16:creationId xmlns:a16="http://schemas.microsoft.com/office/drawing/2014/main" xmlns="" id="{C79F6BE8-AA0E-7A41-873B-50F85520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3" y="764704"/>
            <a:ext cx="8929375" cy="542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CBD0CD2-6FC1-2B4B-B2A8-A6D0B60E7FA5}"/>
              </a:ext>
            </a:extLst>
          </p:cNvPr>
          <p:cNvSpPr txBox="1"/>
          <p:nvPr/>
        </p:nvSpPr>
        <p:spPr>
          <a:xfrm>
            <a:off x="1692846" y="6169744"/>
            <a:ext cx="5758308" cy="39305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Protocole de lien rapide Xilinx, par Satnam Singh</a:t>
            </a:r>
          </a:p>
        </p:txBody>
      </p:sp>
    </p:spTree>
    <p:extLst>
      <p:ext uri="{BB962C8B-B14F-4D97-AF65-F5344CB8AC3E}">
        <p14:creationId xmlns:p14="http://schemas.microsoft.com/office/powerpoint/2010/main" val="18644848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38343" y="1340768"/>
            <a:ext cx="7867315" cy="2003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Lustre, charmant langage flots de données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Esterel et Lustre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: de la confrontation au mariage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Pour ceux qui préfèrent les dessins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La modernité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145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en-US"/>
              <a:t>Acte 3 : Où la concurrence se dévoile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329351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SCADE 6, Esterel Technologies</a:t>
            </a:r>
            <a:br>
              <a:rPr lang="fr-FR"/>
            </a:br>
            <a:r>
              <a:rPr lang="fr-FR"/>
              <a:t>Esterel / </a:t>
            </a:r>
            <a:r>
              <a:rPr lang="fr-FR" err="1"/>
              <a:t>SyncCharts</a:t>
            </a:r>
            <a:r>
              <a:rPr lang="fr-FR"/>
              <a:t> + Lustre / SCADE 5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392635" cy="35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à coins arrondis 6"/>
          <p:cNvSpPr/>
          <p:nvPr/>
        </p:nvSpPr>
        <p:spPr bwMode="auto">
          <a:xfrm>
            <a:off x="1259632" y="1628800"/>
            <a:ext cx="2304256" cy="273630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3635896" y="1628800"/>
            <a:ext cx="1799423" cy="237626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5496388" y="1624622"/>
            <a:ext cx="2423649" cy="2988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1043608" y="1556792"/>
            <a:ext cx="7056784" cy="381642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B6524EA-07D4-9D46-920D-07F93BC12D7F}"/>
              </a:ext>
            </a:extLst>
          </p:cNvPr>
          <p:cNvSpPr txBox="1"/>
          <p:nvPr/>
        </p:nvSpPr>
        <p:spPr>
          <a:xfrm>
            <a:off x="3357477" y="5432424"/>
            <a:ext cx="2484976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Cruise Control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EB2344C-779B-DE44-9650-B8D981603C1C}"/>
              </a:ext>
            </a:extLst>
          </p:cNvPr>
          <p:cNvSpPr txBox="1"/>
          <p:nvPr/>
        </p:nvSpPr>
        <p:spPr>
          <a:xfrm>
            <a:off x="1941787" y="5997612"/>
            <a:ext cx="5187639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Licence universitaire disponible</a:t>
            </a:r>
          </a:p>
        </p:txBody>
      </p:sp>
    </p:spTree>
    <p:extLst>
      <p:ext uri="{BB962C8B-B14F-4D97-AF65-F5344CB8AC3E}">
        <p14:creationId xmlns:p14="http://schemas.microsoft.com/office/powerpoint/2010/main" val="19729860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système KIELER pour </a:t>
            </a:r>
            <a:r>
              <a:rPr lang="fr-FR" err="1"/>
              <a:t>ScCharts</a:t>
            </a: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296"/>
            <a:ext cx="9144000" cy="54120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9442" y="6216159"/>
            <a:ext cx="7685117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1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Voir le séminaire du 14/03/2017 par R. von </a:t>
            </a:r>
            <a:r>
              <a:rPr kumimoji="0" lang="fr-FR" sz="2400" b="0" i="1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Hanxleden</a:t>
            </a:r>
            <a:r>
              <a:rPr kumimoji="0" lang="fr-FR" sz="2400" b="0" i="1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862558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2970EB4-C33D-1F47-B166-1EB1B81879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9EBCB5A-2046-4D42-ABAE-69A5DE3B36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AC1EE53-6A11-5443-B15C-2A596A58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148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C5CAD97-E80C-B846-B129-58401BBB3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01A3D93-0BE9-AE48-AA0B-63F2DDE94835}"/>
              </a:ext>
            </a:extLst>
          </p:cNvPr>
          <p:cNvSpPr txBox="1"/>
          <p:nvPr/>
        </p:nvSpPr>
        <p:spPr>
          <a:xfrm>
            <a:off x="3396838" y="2936304"/>
            <a:ext cx="2350323" cy="76719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400" kern="0" dirty="0">
                <a:latin typeface="Comic Sans MS" panose="030F0902030302020204" pitchFamily="66" charset="0"/>
              </a:rPr>
              <a:t>Epilogue</a:t>
            </a:r>
            <a:endParaRPr kumimoji="0" lang="fr-FR" sz="44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8595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Connecteur droit avec flèche 176"/>
          <p:cNvCxnSpPr>
            <a:stCxn id="12" idx="3"/>
            <a:endCxn id="24" idx="1"/>
          </p:cNvCxnSpPr>
          <p:nvPr/>
        </p:nvCxnSpPr>
        <p:spPr bwMode="auto">
          <a:xfrm>
            <a:off x="3418391" y="3786988"/>
            <a:ext cx="1141353" cy="456188"/>
          </a:xfrm>
          <a:prstGeom prst="straightConnector1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149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Arbre généalogique du Synchrone (?)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8145" y="1592774"/>
            <a:ext cx="1143262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Esterel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13061" y="731941"/>
            <a:ext cx="1896673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Reactive ML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29958" y="730382"/>
            <a:ext cx="1691489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Reactive C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766" y="2915345"/>
            <a:ext cx="1741182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Statecharts</a:t>
            </a:r>
            <a:endParaRPr kumimoji="0" lang="fr-FR" sz="2400" b="0" i="0" u="none" strike="noStrike" kern="0" cap="none" spc="0" normalizeH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429018" y="3560387"/>
            <a:ext cx="989373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Argos</a:t>
            </a:r>
            <a:endParaRPr kumimoji="0" lang="fr-FR" sz="2400" b="0" i="0" u="sng" strike="noStrike" kern="0" cap="none" spc="0" normalizeH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9282" y="3762067"/>
            <a:ext cx="1040670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Lustre</a:t>
            </a:r>
            <a:endParaRPr kumimoji="0" lang="fr-FR" sz="2400" b="0" i="0" u="none" strike="noStrike" kern="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8496" y="5749493"/>
            <a:ext cx="1042273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Signal</a:t>
            </a:r>
            <a:endParaRPr kumimoji="0" lang="fr-FR" sz="2400" b="0" i="0" u="none" strike="noStrike" kern="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71800" y="6081346"/>
            <a:ext cx="1024639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Sildex</a:t>
            </a:r>
            <a:endParaRPr kumimoji="0" lang="fr-FR" sz="2400" b="0" i="0" u="sng" strike="noStrike" kern="0" cap="none" spc="0" normalizeH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588224" y="1652725"/>
            <a:ext cx="1433406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ScL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(DE)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76256" y="2338500"/>
            <a:ext cx="2169184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ScCharts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(DE)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36351" y="1101817"/>
            <a:ext cx="3124573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Quartz / Averest (DE)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444028" y="4231749"/>
            <a:ext cx="510076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2z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281407" y="1171086"/>
            <a:ext cx="1468672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Céu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(BR)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747176" y="2941018"/>
            <a:ext cx="2202847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MARTE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(UML)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59744" y="4016575"/>
            <a:ext cx="1553630" cy="45320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Esterel</a:t>
            </a:r>
            <a:r>
              <a:rPr kumimoji="0" lang="en-US" sz="2400" b="0" i="0" u="sng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v7</a:t>
            </a:r>
            <a:endParaRPr kumimoji="0" lang="fr-FR" sz="2400" b="0" i="0" u="sng" strike="noStrike" kern="0" cap="none" spc="0" normalizeH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230208" y="4215220"/>
            <a:ext cx="1502334" cy="45320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SCADE 6</a:t>
            </a:r>
            <a:endParaRPr kumimoji="0" lang="fr-FR" sz="2400" b="0" i="0" u="sng" strike="noStrike" kern="0" cap="none" spc="0" normalizeH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520332" y="4720792"/>
            <a:ext cx="1245854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SCADE</a:t>
            </a:r>
            <a:endParaRPr kumimoji="0" lang="fr-FR" sz="2400" b="0" i="0" u="sng" strike="noStrike" kern="0" cap="none" spc="0" normalizeH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869145" y="2119822"/>
            <a:ext cx="1776448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sng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SyncCharts</a:t>
            </a:r>
            <a:endParaRPr kumimoji="0" lang="fr-FR" sz="2400" b="0" i="0" u="sng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9" name="Connecteur droit avec flèche 28"/>
          <p:cNvCxnSpPr>
            <a:stCxn id="6" idx="3"/>
            <a:endCxn id="10" idx="1"/>
          </p:cNvCxnSpPr>
          <p:nvPr/>
        </p:nvCxnSpPr>
        <p:spPr bwMode="auto">
          <a:xfrm flipV="1">
            <a:off x="1251407" y="956983"/>
            <a:ext cx="878551" cy="86239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Connecteur droit avec flèche 29"/>
          <p:cNvCxnSpPr>
            <a:stCxn id="10" idx="3"/>
            <a:endCxn id="9" idx="1"/>
          </p:cNvCxnSpPr>
          <p:nvPr/>
        </p:nvCxnSpPr>
        <p:spPr bwMode="auto">
          <a:xfrm>
            <a:off x="3821447" y="956983"/>
            <a:ext cx="591614" cy="155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onnecteur droit avec flèche 33"/>
          <p:cNvCxnSpPr>
            <a:stCxn id="6" idx="3"/>
            <a:endCxn id="27" idx="1"/>
          </p:cNvCxnSpPr>
          <p:nvPr/>
        </p:nvCxnSpPr>
        <p:spPr bwMode="auto">
          <a:xfrm>
            <a:off x="1251407" y="1819375"/>
            <a:ext cx="1617738" cy="52704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Connecteur droit avec flèche 36"/>
          <p:cNvCxnSpPr>
            <a:stCxn id="6" idx="3"/>
            <a:endCxn id="20" idx="1"/>
          </p:cNvCxnSpPr>
          <p:nvPr/>
        </p:nvCxnSpPr>
        <p:spPr bwMode="auto">
          <a:xfrm flipV="1">
            <a:off x="1251407" y="1341883"/>
            <a:ext cx="1384944" cy="47749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Connecteur droit avec flèche 39"/>
          <p:cNvCxnSpPr>
            <a:stCxn id="6" idx="3"/>
            <a:endCxn id="22" idx="1"/>
          </p:cNvCxnSpPr>
          <p:nvPr/>
        </p:nvCxnSpPr>
        <p:spPr bwMode="auto">
          <a:xfrm flipV="1">
            <a:off x="1251407" y="1411152"/>
            <a:ext cx="6030000" cy="4082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Connecteur droit avec flèche 42"/>
          <p:cNvCxnSpPr>
            <a:stCxn id="6" idx="3"/>
            <a:endCxn id="18" idx="1"/>
          </p:cNvCxnSpPr>
          <p:nvPr/>
        </p:nvCxnSpPr>
        <p:spPr bwMode="auto">
          <a:xfrm>
            <a:off x="1251407" y="1819375"/>
            <a:ext cx="5336817" cy="7341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Connecteur droit avec flèche 45"/>
          <p:cNvCxnSpPr>
            <a:stCxn id="18" idx="2"/>
            <a:endCxn id="19" idx="0"/>
          </p:cNvCxnSpPr>
          <p:nvPr/>
        </p:nvCxnSpPr>
        <p:spPr bwMode="auto">
          <a:xfrm>
            <a:off x="7304927" y="2132856"/>
            <a:ext cx="655921" cy="20564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Connecteur droit avec flèche 48"/>
          <p:cNvCxnSpPr>
            <a:stCxn id="11" idx="3"/>
            <a:endCxn id="27" idx="1"/>
          </p:cNvCxnSpPr>
          <p:nvPr/>
        </p:nvCxnSpPr>
        <p:spPr bwMode="auto">
          <a:xfrm flipV="1">
            <a:off x="1824948" y="2346423"/>
            <a:ext cx="1044197" cy="80898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Connecteur droit avec flèche 52"/>
          <p:cNvCxnSpPr>
            <a:stCxn id="14" idx="3"/>
            <a:endCxn id="26" idx="1"/>
          </p:cNvCxnSpPr>
          <p:nvPr/>
        </p:nvCxnSpPr>
        <p:spPr bwMode="auto">
          <a:xfrm>
            <a:off x="1219952" y="3988668"/>
            <a:ext cx="1300380" cy="958725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Connecteur droit avec flèche 54"/>
          <p:cNvCxnSpPr>
            <a:stCxn id="14" idx="3"/>
            <a:endCxn id="12" idx="1"/>
          </p:cNvCxnSpPr>
          <p:nvPr/>
        </p:nvCxnSpPr>
        <p:spPr bwMode="auto">
          <a:xfrm flipV="1">
            <a:off x="1219952" y="3786988"/>
            <a:ext cx="1209066" cy="20168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Connecteur droit avec flèche 57"/>
          <p:cNvCxnSpPr>
            <a:stCxn id="11" idx="3"/>
            <a:endCxn id="12" idx="1"/>
          </p:cNvCxnSpPr>
          <p:nvPr/>
        </p:nvCxnSpPr>
        <p:spPr bwMode="auto">
          <a:xfrm>
            <a:off x="1824948" y="3155411"/>
            <a:ext cx="604070" cy="63157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Connecteur droit avec flèche 63"/>
          <p:cNvCxnSpPr>
            <a:stCxn id="14" idx="3"/>
            <a:endCxn id="21" idx="1"/>
          </p:cNvCxnSpPr>
          <p:nvPr/>
        </p:nvCxnSpPr>
        <p:spPr bwMode="auto">
          <a:xfrm>
            <a:off x="1219952" y="3988668"/>
            <a:ext cx="1224076" cy="46968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Connecteur droit avec flèche 66"/>
          <p:cNvCxnSpPr>
            <a:stCxn id="27" idx="3"/>
            <a:endCxn id="25" idx="1"/>
          </p:cNvCxnSpPr>
          <p:nvPr/>
        </p:nvCxnSpPr>
        <p:spPr bwMode="auto">
          <a:xfrm>
            <a:off x="4645593" y="2346423"/>
            <a:ext cx="2584615" cy="209539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Connecteur droit avec flèche 69"/>
          <p:cNvCxnSpPr>
            <a:stCxn id="26" idx="3"/>
            <a:endCxn id="25" idx="1"/>
          </p:cNvCxnSpPr>
          <p:nvPr/>
        </p:nvCxnSpPr>
        <p:spPr bwMode="auto">
          <a:xfrm flipV="1">
            <a:off x="3766186" y="4441821"/>
            <a:ext cx="3464022" cy="50557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Connecteur droit avec flèche 76"/>
          <p:cNvCxnSpPr>
            <a:stCxn id="27" idx="3"/>
            <a:endCxn id="24" idx="1"/>
          </p:cNvCxnSpPr>
          <p:nvPr/>
        </p:nvCxnSpPr>
        <p:spPr bwMode="auto">
          <a:xfrm flipH="1">
            <a:off x="4559744" y="2346423"/>
            <a:ext cx="85849" cy="189675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Connecteur droit avec flèche 80"/>
          <p:cNvCxnSpPr>
            <a:stCxn id="21" idx="3"/>
            <a:endCxn id="24" idx="1"/>
          </p:cNvCxnSpPr>
          <p:nvPr/>
        </p:nvCxnSpPr>
        <p:spPr bwMode="auto">
          <a:xfrm flipV="1">
            <a:off x="2954104" y="4243176"/>
            <a:ext cx="1605640" cy="21517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Connecteur droit avec flèche 83"/>
          <p:cNvCxnSpPr>
            <a:stCxn id="27" idx="3"/>
            <a:endCxn id="23" idx="1"/>
          </p:cNvCxnSpPr>
          <p:nvPr/>
        </p:nvCxnSpPr>
        <p:spPr bwMode="auto">
          <a:xfrm>
            <a:off x="4645593" y="2346423"/>
            <a:ext cx="2101583" cy="83466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cteur droit avec flèche 86"/>
          <p:cNvCxnSpPr>
            <a:stCxn id="27" idx="3"/>
            <a:endCxn id="19" idx="1"/>
          </p:cNvCxnSpPr>
          <p:nvPr/>
        </p:nvCxnSpPr>
        <p:spPr bwMode="auto">
          <a:xfrm>
            <a:off x="4645593" y="2346423"/>
            <a:ext cx="2230663" cy="23214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Connecteur droit avec flèche 91"/>
          <p:cNvCxnSpPr>
            <a:cxnSpLocks/>
            <a:stCxn id="6" idx="3"/>
            <a:endCxn id="24" idx="1"/>
          </p:cNvCxnSpPr>
          <p:nvPr/>
        </p:nvCxnSpPr>
        <p:spPr bwMode="auto">
          <a:xfrm>
            <a:off x="1251407" y="1819375"/>
            <a:ext cx="3308337" cy="242380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Connecteur droit avec flèche 105"/>
          <p:cNvCxnSpPr>
            <a:stCxn id="15" idx="3"/>
            <a:endCxn id="16" idx="1"/>
          </p:cNvCxnSpPr>
          <p:nvPr/>
        </p:nvCxnSpPr>
        <p:spPr bwMode="auto">
          <a:xfrm>
            <a:off x="1180769" y="5976094"/>
            <a:ext cx="1591031" cy="331853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Connecteur droit avec flèche 154"/>
          <p:cNvCxnSpPr>
            <a:stCxn id="14" idx="3"/>
            <a:endCxn id="24" idx="1"/>
          </p:cNvCxnSpPr>
          <p:nvPr/>
        </p:nvCxnSpPr>
        <p:spPr bwMode="auto">
          <a:xfrm>
            <a:off x="1219952" y="3988668"/>
            <a:ext cx="3339792" cy="25450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Connecteur droit avec flèche 156"/>
          <p:cNvCxnSpPr>
            <a:stCxn id="24" idx="3"/>
            <a:endCxn id="25" idx="1"/>
          </p:cNvCxnSpPr>
          <p:nvPr/>
        </p:nvCxnSpPr>
        <p:spPr bwMode="auto">
          <a:xfrm>
            <a:off x="6113374" y="4243176"/>
            <a:ext cx="1116834" cy="198645"/>
          </a:xfrm>
          <a:prstGeom prst="straightConnector1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3BD88FB3-E88D-404B-BB1B-DBA8C16B5563}"/>
              </a:ext>
            </a:extLst>
          </p:cNvPr>
          <p:cNvSpPr txBox="1"/>
          <p:nvPr/>
        </p:nvSpPr>
        <p:spPr>
          <a:xfrm>
            <a:off x="4106753" y="5661248"/>
            <a:ext cx="1709122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strike="noStrike" kern="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Polychrony</a:t>
            </a:r>
            <a:endParaRPr kumimoji="0" lang="fr-FR" sz="2400" b="0" i="0" strike="noStrike" kern="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xmlns="" id="{33EF1B0A-94B5-854B-8677-414C978C4328}"/>
              </a:ext>
            </a:extLst>
          </p:cNvPr>
          <p:cNvCxnSpPr>
            <a:cxnSpLocks/>
            <a:stCxn id="15" idx="3"/>
            <a:endCxn id="48" idx="1"/>
          </p:cNvCxnSpPr>
          <p:nvPr/>
        </p:nvCxnSpPr>
        <p:spPr bwMode="auto">
          <a:xfrm flipV="1">
            <a:off x="1180769" y="5901314"/>
            <a:ext cx="2925984" cy="7478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xmlns="" id="{DF7EAF8A-B3AB-384B-979C-F72D58B70DAC}"/>
              </a:ext>
            </a:extLst>
          </p:cNvPr>
          <p:cNvCxnSpPr>
            <a:cxnSpLocks/>
            <a:stCxn id="27" idx="2"/>
            <a:endCxn id="24" idx="1"/>
          </p:cNvCxnSpPr>
          <p:nvPr/>
        </p:nvCxnSpPr>
        <p:spPr bwMode="auto">
          <a:xfrm>
            <a:off x="3757369" y="2573023"/>
            <a:ext cx="802375" cy="167015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xmlns="" id="{0EE23D26-36E4-9849-8587-3F94AB40DCA2}"/>
              </a:ext>
            </a:extLst>
          </p:cNvPr>
          <p:cNvCxnSpPr>
            <a:cxnSpLocks/>
            <a:stCxn id="12" idx="3"/>
            <a:endCxn id="27" idx="2"/>
          </p:cNvCxnSpPr>
          <p:nvPr/>
        </p:nvCxnSpPr>
        <p:spPr bwMode="auto">
          <a:xfrm flipV="1">
            <a:off x="3418391" y="2573023"/>
            <a:ext cx="338978" cy="1213965"/>
          </a:xfrm>
          <a:prstGeom prst="straightConnector1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xmlns="" id="{12200453-3690-6640-A04C-1575E723866A}"/>
              </a:ext>
            </a:extLst>
          </p:cNvPr>
          <p:cNvSpPr txBox="1"/>
          <p:nvPr/>
        </p:nvSpPr>
        <p:spPr>
          <a:xfrm>
            <a:off x="2636351" y="5196643"/>
            <a:ext cx="2480166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Lucid Synchrone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B4E9BBF3-7932-0647-BB6C-617D886BA275}"/>
              </a:ext>
            </a:extLst>
          </p:cNvPr>
          <p:cNvSpPr txBox="1"/>
          <p:nvPr/>
        </p:nvSpPr>
        <p:spPr>
          <a:xfrm>
            <a:off x="5491721" y="4845832"/>
            <a:ext cx="1160895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Lucy-N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xmlns="" id="{28CE1AE8-1E16-B243-A967-10BACE4829E1}"/>
              </a:ext>
            </a:extLst>
          </p:cNvPr>
          <p:cNvSpPr txBox="1"/>
          <p:nvPr/>
        </p:nvSpPr>
        <p:spPr>
          <a:xfrm>
            <a:off x="6202752" y="5351404"/>
            <a:ext cx="938077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Z</a:t>
            </a:r>
            <a:r>
              <a:rPr lang="en-US" sz="2400" kern="0" dirty="0">
                <a:solidFill>
                  <a:srgbClr val="7030A0"/>
                </a:solidFill>
              </a:rPr>
              <a:t>elus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xmlns="" id="{B45B2389-39B8-8B48-A89D-1B1AC69529A1}"/>
              </a:ext>
            </a:extLst>
          </p:cNvPr>
          <p:cNvCxnSpPr>
            <a:stCxn id="104" idx="3"/>
          </p:cNvCxnSpPr>
          <p:nvPr/>
        </p:nvCxnSpPr>
        <p:spPr bwMode="auto">
          <a:xfrm flipV="1">
            <a:off x="5116517" y="5173993"/>
            <a:ext cx="404773" cy="262716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xmlns="" id="{34A8501C-319F-D744-A0E2-5BE89D6236BC}"/>
              </a:ext>
            </a:extLst>
          </p:cNvPr>
          <p:cNvCxnSpPr>
            <a:cxnSpLocks/>
            <a:stCxn id="104" idx="3"/>
            <a:endCxn id="110" idx="1"/>
          </p:cNvCxnSpPr>
          <p:nvPr/>
        </p:nvCxnSpPr>
        <p:spPr bwMode="auto">
          <a:xfrm>
            <a:off x="5116517" y="5436709"/>
            <a:ext cx="1086235" cy="141296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xmlns="" id="{9001D1A8-A849-404F-8363-96A609122FB0}"/>
              </a:ext>
            </a:extLst>
          </p:cNvPr>
          <p:cNvCxnSpPr>
            <a:cxnSpLocks/>
            <a:stCxn id="14" idx="3"/>
            <a:endCxn id="104" idx="1"/>
          </p:cNvCxnSpPr>
          <p:nvPr/>
        </p:nvCxnSpPr>
        <p:spPr bwMode="auto">
          <a:xfrm>
            <a:off x="1219952" y="3988668"/>
            <a:ext cx="1416399" cy="144804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0F21B8FB-E3C0-1D4B-BAC6-001A13BF07AE}"/>
              </a:ext>
            </a:extLst>
          </p:cNvPr>
          <p:cNvSpPr txBox="1"/>
          <p:nvPr/>
        </p:nvSpPr>
        <p:spPr>
          <a:xfrm>
            <a:off x="6866373" y="727389"/>
            <a:ext cx="1383712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REScala</a:t>
            </a:r>
            <a:endParaRPr kumimoji="0" lang="fr-FR" sz="2400" b="0" i="0" u="none" strike="noStrike" kern="0" cap="none" spc="0" normalizeH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xmlns="" id="{8505B02F-DADB-8B40-8391-6BA716E6C6C2}"/>
              </a:ext>
            </a:extLst>
          </p:cNvPr>
          <p:cNvCxnSpPr/>
          <p:nvPr/>
        </p:nvCxnSpPr>
        <p:spPr bwMode="auto">
          <a:xfrm>
            <a:off x="6274759" y="952431"/>
            <a:ext cx="591614" cy="1559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9390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2068" y="1196752"/>
            <a:ext cx="8519864" cy="100950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600" dirty="0">
                <a:solidFill>
                  <a:schemeClr val="bg1">
                    <a:lumMod val="75000"/>
                  </a:schemeClr>
                </a:solidFill>
              </a:rPr>
              <a:t>De la voiture robot aux systèmes réactifs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synchrones</a:t>
            </a:r>
            <a:endParaRPr lang="fr-FR" sz="2600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600" dirty="0"/>
              <a:t>Les méthodes classiques, avantages et d</a:t>
            </a:r>
            <a:r>
              <a:rPr lang="en-US" sz="2600" dirty="0"/>
              <a:t>éfauts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1 : La jeunesse d’Esterel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334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42541E88-F16D-964E-A0CB-D42FF14D482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F42A688-8D59-5348-8012-4E3984DCAD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5684EE2-8FCB-344B-87B0-8F31A48FE6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669B4F3-55D1-FF49-87EC-0E86A5A6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Automates : ABRO</a:t>
            </a:r>
          </a:p>
        </p:txBody>
      </p:sp>
      <p:grpSp>
        <p:nvGrpSpPr>
          <p:cNvPr id="6" name="Groupe 38">
            <a:extLst>
              <a:ext uri="{FF2B5EF4-FFF2-40B4-BE49-F238E27FC236}">
                <a16:creationId xmlns:a16="http://schemas.microsoft.com/office/drawing/2014/main" xmlns="" id="{05AF8FD5-1D66-FF44-9D52-A06CCEE70D80}"/>
              </a:ext>
            </a:extLst>
          </p:cNvPr>
          <p:cNvGrpSpPr/>
          <p:nvPr/>
        </p:nvGrpSpPr>
        <p:grpSpPr>
          <a:xfrm>
            <a:off x="4499992" y="1052736"/>
            <a:ext cx="4390107" cy="4269330"/>
            <a:chOff x="786274" y="2048920"/>
            <a:chExt cx="4390107" cy="4269330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xmlns="" id="{02B2D144-71D2-C94C-91D5-D5B631C2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60261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xmlns="" id="{C27ABF10-8178-1040-8861-8347CF499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629" y="46545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xmlns="" id="{52E419F3-5223-2844-BB4E-F4A1A0F978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144" y="3501262"/>
              <a:ext cx="1287353" cy="118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xmlns="" id="{72C1831E-7A52-6449-918C-56CCCD327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671" y="3482321"/>
              <a:ext cx="1288885" cy="1201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xmlns="" id="{3850A6CF-82A5-4D45-BA20-A87EB40B9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7503" y="4894654"/>
              <a:ext cx="1313051" cy="115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B92FB8C9-33BE-4944-B56C-4380D997A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144" y="4883150"/>
              <a:ext cx="1325247" cy="117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xmlns="" id="{9E70DF6F-7573-6546-A551-67C091272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4" y="3575049"/>
              <a:ext cx="775" cy="2444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5A287D7E-9648-504A-B925-92C74B981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1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3E0E8687-526E-0047-940F-C6D6D09F1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3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B</a:t>
              </a:r>
              <a:r>
                <a:rPr lang="fr-FR" sz="1200" dirty="0"/>
                <a:t> </a:t>
              </a:r>
              <a:r>
                <a:rPr lang="fr-FR" sz="2400" dirty="0"/>
                <a:t>/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7574D59B-02AD-8F41-936C-A6755126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005" y="5395913"/>
              <a:ext cx="798296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F2AED271-047D-6045-B575-A613D2F1A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572" y="5337124"/>
              <a:ext cx="812724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B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81DC15BA-3F8A-4940-8B69-B0511BC68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388" y="4553583"/>
              <a:ext cx="115640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A B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>
                  <a:solidFill>
                    <a:schemeClr val="accent1"/>
                  </a:solidFill>
                </a:rPr>
                <a:t>O </a:t>
              </a:r>
            </a:p>
          </p:txBody>
        </p:sp>
        <p:sp>
          <p:nvSpPr>
            <p:cNvPr id="20" name="Arc 16">
              <a:extLst>
                <a:ext uri="{FF2B5EF4-FFF2-40B4-BE49-F238E27FC236}">
                  <a16:creationId xmlns:a16="http://schemas.microsoft.com/office/drawing/2014/main" xmlns="" id="{9DBA34B5-5F52-DA41-85C5-12E600B92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098" y="2452468"/>
              <a:ext cx="522287" cy="481012"/>
            </a:xfrm>
            <a:custGeom>
              <a:avLst/>
              <a:gdLst>
                <a:gd name="T0" fmla="*/ 0 w 21600"/>
                <a:gd name="T1" fmla="*/ 0 h 21600"/>
                <a:gd name="T2" fmla="*/ 522287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Arc 17">
              <a:extLst>
                <a:ext uri="{FF2B5EF4-FFF2-40B4-BE49-F238E27FC236}">
                  <a16:creationId xmlns:a16="http://schemas.microsoft.com/office/drawing/2014/main" xmlns="" id="{AA4E5E33-2782-F844-BAA9-20E93D13D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279" y="2452468"/>
              <a:ext cx="530225" cy="488475"/>
            </a:xfrm>
            <a:custGeom>
              <a:avLst/>
              <a:gdLst>
                <a:gd name="T0" fmla="*/ 0 w 21600"/>
                <a:gd name="T1" fmla="*/ 481012 h 21600"/>
                <a:gd name="T2" fmla="*/ 520691 w 21600"/>
                <a:gd name="T3" fmla="*/ 0 h 21600"/>
                <a:gd name="T4" fmla="*/ 522287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Arc 18">
              <a:extLst>
                <a:ext uri="{FF2B5EF4-FFF2-40B4-BE49-F238E27FC236}">
                  <a16:creationId xmlns:a16="http://schemas.microsoft.com/office/drawing/2014/main" xmlns="" id="{454B4139-8EEC-0D47-9B63-98CF4ACF170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35685" y="2935046"/>
              <a:ext cx="520700" cy="481012"/>
            </a:xfrm>
            <a:custGeom>
              <a:avLst/>
              <a:gdLst>
                <a:gd name="T0" fmla="*/ 0 w 21600"/>
                <a:gd name="T1" fmla="*/ 481012 h 21600"/>
                <a:gd name="T2" fmla="*/ 519109 w 21600"/>
                <a:gd name="T3" fmla="*/ 0 h 21600"/>
                <a:gd name="T4" fmla="*/ 52070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rc 19">
              <a:extLst>
                <a:ext uri="{FF2B5EF4-FFF2-40B4-BE49-F238E27FC236}">
                  <a16:creationId xmlns:a16="http://schemas.microsoft.com/office/drawing/2014/main" xmlns="" id="{86CCB5C2-F9B7-F74B-8952-33B79B12EB9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23279" y="2947988"/>
              <a:ext cx="520700" cy="481012"/>
            </a:xfrm>
            <a:custGeom>
              <a:avLst/>
              <a:gdLst>
                <a:gd name="T0" fmla="*/ 0 w 21600"/>
                <a:gd name="T1" fmla="*/ 0 h 21600"/>
                <a:gd name="T2" fmla="*/ 520700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xmlns="" id="{86600FCA-4B42-4F4E-A4F6-0E97941B2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414" y="2048920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/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26" name="Arc 22">
              <a:extLst>
                <a:ext uri="{FF2B5EF4-FFF2-40B4-BE49-F238E27FC236}">
                  <a16:creationId xmlns:a16="http://schemas.microsoft.com/office/drawing/2014/main" xmlns="" id="{9D89BB34-F11A-C344-A67A-D22ABC6A4267}"/>
                </a:ext>
              </a:extLst>
            </p:cNvPr>
            <p:cNvSpPr>
              <a:spLocks/>
            </p:cNvSpPr>
            <p:nvPr/>
          </p:nvSpPr>
          <p:spPr bwMode="auto">
            <a:xfrm rot="13740000">
              <a:off x="1010725" y="3574955"/>
              <a:ext cx="611301" cy="1060203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rc 23">
              <a:extLst>
                <a:ext uri="{FF2B5EF4-FFF2-40B4-BE49-F238E27FC236}">
                  <a16:creationId xmlns:a16="http://schemas.microsoft.com/office/drawing/2014/main" xmlns="" id="{D7E5AB9C-92D9-CF4B-A827-07C62C0CE52B}"/>
                </a:ext>
              </a:extLst>
            </p:cNvPr>
            <p:cNvSpPr>
              <a:spLocks/>
            </p:cNvSpPr>
            <p:nvPr/>
          </p:nvSpPr>
          <p:spPr bwMode="auto">
            <a:xfrm rot="2940000">
              <a:off x="1766079" y="2921000"/>
              <a:ext cx="603250" cy="1060450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rc 24">
              <a:extLst>
                <a:ext uri="{FF2B5EF4-FFF2-40B4-BE49-F238E27FC236}">
                  <a16:creationId xmlns:a16="http://schemas.microsoft.com/office/drawing/2014/main" xmlns="" id="{43E8D5BF-781A-1845-816C-DB12D20B076B}"/>
                </a:ext>
              </a:extLst>
            </p:cNvPr>
            <p:cNvSpPr>
              <a:spLocks/>
            </p:cNvSpPr>
            <p:nvPr/>
          </p:nvSpPr>
          <p:spPr bwMode="auto">
            <a:xfrm rot="7860000">
              <a:off x="3870634" y="3585111"/>
              <a:ext cx="632907" cy="1048558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Arc 25">
              <a:extLst>
                <a:ext uri="{FF2B5EF4-FFF2-40B4-BE49-F238E27FC236}">
                  <a16:creationId xmlns:a16="http://schemas.microsoft.com/office/drawing/2014/main" xmlns="" id="{7F9573D7-AAAA-4746-A2C2-B7A68E3E6130}"/>
                </a:ext>
              </a:extLst>
            </p:cNvPr>
            <p:cNvSpPr>
              <a:spLocks/>
            </p:cNvSpPr>
            <p:nvPr/>
          </p:nvSpPr>
          <p:spPr bwMode="auto">
            <a:xfrm rot="18660000">
              <a:off x="3145617" y="2921000"/>
              <a:ext cx="603250" cy="1060450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xmlns="" id="{F06D3CCF-9FA5-154E-9B08-83F788F2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068" y="291939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1" name="Arc 27">
              <a:extLst>
                <a:ext uri="{FF2B5EF4-FFF2-40B4-BE49-F238E27FC236}">
                  <a16:creationId xmlns:a16="http://schemas.microsoft.com/office/drawing/2014/main" xmlns="" id="{D5B55780-D197-6C44-B07A-C129BACE3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79" y="4786322"/>
              <a:ext cx="2234425" cy="1379528"/>
            </a:xfrm>
            <a:custGeom>
              <a:avLst/>
              <a:gdLst>
                <a:gd name="T0" fmla="*/ 2660650 w 21600"/>
                <a:gd name="T1" fmla="*/ 0 h 21600"/>
                <a:gd name="T2" fmla="*/ 0 w 21600"/>
                <a:gd name="T3" fmla="*/ 136525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Arc 28">
              <a:extLst>
                <a:ext uri="{FF2B5EF4-FFF2-40B4-BE49-F238E27FC236}">
                  <a16:creationId xmlns:a16="http://schemas.microsoft.com/office/drawing/2014/main" xmlns="" id="{0A069E39-8E67-4848-A734-74DFC464BF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17017" y="3429000"/>
              <a:ext cx="2226487" cy="1357322"/>
            </a:xfrm>
            <a:custGeom>
              <a:avLst/>
              <a:gdLst>
                <a:gd name="T0" fmla="*/ 2660650 w 21600"/>
                <a:gd name="T1" fmla="*/ 1365250 h 21600"/>
                <a:gd name="T2" fmla="*/ 0 w 21600"/>
                <a:gd name="T3" fmla="*/ 0 h 21600"/>
                <a:gd name="T4" fmla="*/ 26606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xmlns="" id="{3ABB74F9-D6A8-AC42-910B-4472237F1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28" y="291382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xmlns="" id="{70946FBE-C326-044F-AECC-E4E56F838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580" y="4567638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R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xmlns="" id="{B9E3D1BF-366B-0D49-B88F-19E1C9E15A02}"/>
                </a:ext>
              </a:extLst>
            </p:cNvPr>
            <p:cNvCxnSpPr>
              <a:endCxn id="31" idx="0"/>
            </p:cNvCxnSpPr>
            <p:nvPr/>
          </p:nvCxnSpPr>
          <p:spPr bwMode="auto">
            <a:xfrm rot="16200000" flipH="1">
              <a:off x="2647335" y="3173606"/>
              <a:ext cx="216362" cy="232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Oval 20">
              <a:extLst>
                <a:ext uri="{FF2B5EF4-FFF2-40B4-BE49-F238E27FC236}">
                  <a16:creationId xmlns:a16="http://schemas.microsoft.com/office/drawing/2014/main" xmlns="" id="{3176C178-B923-A443-89CF-6DEB274AA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32829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xmlns="" id="{FD551310-75C1-4C44-9855-993B84ABA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29" y="46545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225348BB-47E2-FF43-9186-0FD239AD9113}"/>
              </a:ext>
            </a:extLst>
          </p:cNvPr>
          <p:cNvSpPr txBox="1"/>
          <p:nvPr/>
        </p:nvSpPr>
        <p:spPr>
          <a:xfrm>
            <a:off x="179512" y="1628800"/>
            <a:ext cx="3985386" cy="1449628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Emettre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d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ès que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 et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  <a:r>
              <a:rPr lang="en-US" sz="2800" kern="0" dirty="0"/>
              <a:t> sont arrivés.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Réinitialiser à chaque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A8FA1930-E01B-1A4C-B6CA-E2809BE31D21}"/>
              </a:ext>
            </a:extLst>
          </p:cNvPr>
          <p:cNvSpPr txBox="1"/>
          <p:nvPr/>
        </p:nvSpPr>
        <p:spPr>
          <a:xfrm>
            <a:off x="207564" y="3521821"/>
            <a:ext cx="3929282" cy="197900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Beaucoup de copies :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3 </a:t>
            </a:r>
            <a:r>
              <a:rPr lang="fr-FR" sz="2800" kern="0" dirty="0">
                <a:solidFill>
                  <a:schemeClr val="tx2"/>
                </a:solidFill>
              </a:rPr>
              <a:t>A</a:t>
            </a:r>
            <a:r>
              <a:rPr lang="fr-FR" sz="2800" kern="0" dirty="0"/>
              <a:t>, 3 </a:t>
            </a:r>
            <a:r>
              <a:rPr lang="fr-FR" sz="2800" kern="0" dirty="0">
                <a:solidFill>
                  <a:schemeClr val="tx2"/>
                </a:solidFill>
              </a:rPr>
              <a:t>B</a:t>
            </a:r>
            <a:r>
              <a:rPr lang="fr-FR" sz="2800" kern="0" dirty="0"/>
              <a:t>, 4 </a:t>
            </a:r>
            <a:r>
              <a:rPr lang="fr-FR" sz="2800" kern="0" dirty="0">
                <a:solidFill>
                  <a:schemeClr val="tx2"/>
                </a:solidFill>
              </a:rPr>
              <a:t>R</a:t>
            </a:r>
            <a:r>
              <a:rPr lang="fr-FR" sz="2800" kern="0" dirty="0"/>
              <a:t>,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3 </a:t>
            </a:r>
            <a:r>
              <a:rPr lang="fr-FR" sz="2800" kern="0" dirty="0">
                <a:solidFill>
                  <a:schemeClr val="accent1"/>
                </a:solidFill>
              </a:rPr>
              <a:t>O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algn="ctr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800" kern="0" dirty="0"/>
              <a:t>Ambig</a:t>
            </a:r>
            <a:r>
              <a:rPr lang="en-US" sz="2800" kern="0" dirty="0"/>
              <a:t>u</a:t>
            </a:r>
            <a:r>
              <a:rPr lang="en-US" sz="1400" kern="0" dirty="0"/>
              <a:t> </a:t>
            </a:r>
            <a:r>
              <a:rPr lang="en-US" sz="2800" kern="0" dirty="0"/>
              <a:t>: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quid si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chemeClr val="tx2"/>
                </a:solidFill>
              </a:rPr>
              <a:t>R </a:t>
            </a:r>
            <a:r>
              <a:rPr lang="en-US" sz="2800" kern="0" dirty="0"/>
              <a:t>?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210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9A4CF92-6FE9-5145-A117-E0782D0561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5BDA5C1-2BAC-9148-BF65-02F06214CC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0ED6E55-08A5-3548-92E7-0ABF86B1A6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FE48D31E-B3A6-6246-B367-A7E37935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ABCRO : explosion exponentielle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4037313-38FB-ED41-89F1-334F49FB63F4}"/>
              </a:ext>
            </a:extLst>
          </p:cNvPr>
          <p:cNvSpPr txBox="1"/>
          <p:nvPr/>
        </p:nvSpPr>
        <p:spPr>
          <a:xfrm>
            <a:off x="1079612" y="1052736"/>
            <a:ext cx="6984776" cy="997196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Emettre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d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ès que  </a:t>
            </a: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,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  <a:r>
              <a:rPr lang="en-US" sz="2800" kern="0" dirty="0"/>
              <a:t> et </a:t>
            </a:r>
            <a:r>
              <a:rPr lang="en-US" sz="2800" kern="0" dirty="0">
                <a:solidFill>
                  <a:schemeClr val="tx2"/>
                </a:solidFill>
              </a:rPr>
              <a:t>C</a:t>
            </a:r>
            <a:r>
              <a:rPr lang="en-US" sz="2800" kern="0" dirty="0"/>
              <a:t> sont arrivés.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Réinitialiser à chaque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CACC6303-E34E-764B-A61A-F9A4E445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2411713"/>
            <a:ext cx="4597400" cy="3670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937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</a:t>
            </a:r>
            <a:r>
              <a:rPr lang="en-US" dirty="0"/>
              <a:t>âches et s</a:t>
            </a:r>
            <a:r>
              <a:rPr lang="fr-FR" dirty="0"/>
              <a:t>ystèmes d’exploitation</a:t>
            </a: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-63815" y="908720"/>
            <a:ext cx="8991600" cy="55430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T</a:t>
            </a:r>
            <a:r>
              <a:rPr lang="fr-FR" kern="0" dirty="0">
                <a:solidFill>
                  <a:schemeClr val="tx1"/>
                </a:solidFill>
              </a:rPr>
              <a:t>âche unique périodique :</a:t>
            </a:r>
            <a:r>
              <a:rPr lang="fr-FR" kern="0" dirty="0"/>
              <a:t> automates programmables</a:t>
            </a:r>
          </a:p>
          <a:p>
            <a:pPr lvl="1"/>
            <a:r>
              <a:rPr lang="fr-FR" kern="0" dirty="0">
                <a:solidFill>
                  <a:schemeClr val="bg1"/>
                </a:solidFill>
              </a:rPr>
              <a:t> </a:t>
            </a:r>
            <a:r>
              <a:rPr lang="fr-FR" kern="0" dirty="0">
                <a:solidFill>
                  <a:schemeClr val="accent2"/>
                </a:solidFill>
              </a:rPr>
              <a:t>déterminisme,</a:t>
            </a:r>
            <a:r>
              <a:rPr lang="fr-FR" kern="0" dirty="0">
                <a:solidFill>
                  <a:schemeClr val="accent4"/>
                </a:solidFill>
              </a:rPr>
              <a:t> </a:t>
            </a:r>
            <a:r>
              <a:rPr lang="fr-FR" kern="0" dirty="0">
                <a:solidFill>
                  <a:schemeClr val="tx1"/>
                </a:solidFill>
              </a:rPr>
              <a:t>mais</a:t>
            </a:r>
            <a:r>
              <a:rPr lang="fr-FR" kern="0" dirty="0">
                <a:solidFill>
                  <a:schemeClr val="accent4"/>
                </a:solidFill>
              </a:rPr>
              <a:t> </a:t>
            </a:r>
            <a:r>
              <a:rPr lang="fr-FR" kern="0" dirty="0">
                <a:solidFill>
                  <a:schemeClr val="accent1"/>
                </a:solidFill>
              </a:rPr>
              <a:t>expressivité faible</a:t>
            </a:r>
            <a:r>
              <a:rPr lang="fr-FR" kern="0" dirty="0"/>
              <a:t> </a:t>
            </a:r>
          </a:p>
          <a:p>
            <a:pPr lvl="1">
              <a:spcAft>
                <a:spcPts val="1200"/>
              </a:spcAft>
            </a:pPr>
            <a:r>
              <a:rPr lang="fr-FR" kern="0" dirty="0">
                <a:solidFill>
                  <a:schemeClr val="bg1"/>
                </a:solidFill>
              </a:rPr>
              <a:t> </a:t>
            </a:r>
            <a:r>
              <a:rPr lang="fr-FR" kern="0" dirty="0">
                <a:solidFill>
                  <a:schemeClr val="accent1"/>
                </a:solidFill>
              </a:rPr>
              <a:t>contrôle du temps</a:t>
            </a:r>
            <a:r>
              <a:rPr lang="fr-FR" kern="0" dirty="0">
                <a:solidFill>
                  <a:schemeClr val="accent5"/>
                </a:solidFill>
              </a:rPr>
              <a:t> </a:t>
            </a:r>
            <a:r>
              <a:rPr lang="fr-FR" kern="0" dirty="0">
                <a:solidFill>
                  <a:schemeClr val="tx1"/>
                </a:solidFill>
              </a:rPr>
              <a:t>rudimentaire (détection de dépassement)</a:t>
            </a:r>
          </a:p>
          <a:p>
            <a:r>
              <a:rPr lang="fr-FR" kern="0" dirty="0">
                <a:solidFill>
                  <a:schemeClr val="tx1"/>
                </a:solidFill>
              </a:rPr>
              <a:t>Tâches multiples avec ordonnancement fixe</a:t>
            </a:r>
          </a:p>
          <a:p>
            <a:pPr lvl="1"/>
            <a:r>
              <a:rPr lang="fr-FR" kern="0" dirty="0">
                <a:solidFill>
                  <a:schemeClr val="bg1"/>
                </a:solidFill>
              </a:rPr>
              <a:t> </a:t>
            </a:r>
            <a:r>
              <a:rPr lang="fr-FR" kern="0" dirty="0">
                <a:solidFill>
                  <a:schemeClr val="accent2"/>
                </a:solidFill>
              </a:rPr>
              <a:t>déterminisme</a:t>
            </a:r>
            <a:r>
              <a:rPr lang="fr-FR" kern="0" dirty="0">
                <a:solidFill>
                  <a:schemeClr val="tx1"/>
                </a:solidFill>
              </a:rPr>
              <a:t>, </a:t>
            </a:r>
            <a:r>
              <a:rPr lang="fr-FR" kern="0" dirty="0">
                <a:solidFill>
                  <a:schemeClr val="accent2"/>
                </a:solidFill>
              </a:rPr>
              <a:t>puissance</a:t>
            </a:r>
            <a:r>
              <a:rPr lang="fr-FR" kern="0" dirty="0">
                <a:solidFill>
                  <a:schemeClr val="tx1"/>
                </a:solidFill>
              </a:rPr>
              <a:t>, </a:t>
            </a:r>
            <a:r>
              <a:rPr lang="fr-FR" kern="0" dirty="0">
                <a:solidFill>
                  <a:schemeClr val="accent2"/>
                </a:solidFill>
              </a:rPr>
              <a:t>automatisation</a:t>
            </a:r>
            <a:r>
              <a:rPr lang="fr-FR" kern="0" dirty="0">
                <a:solidFill>
                  <a:schemeClr val="tx1"/>
                </a:solidFill>
              </a:rPr>
              <a:t> (</a:t>
            </a:r>
            <a:r>
              <a:rPr lang="fr-FR" kern="0" dirty="0" err="1">
                <a:solidFill>
                  <a:schemeClr val="accent4"/>
                </a:solidFill>
              </a:rPr>
              <a:t>Sildex</a:t>
            </a:r>
            <a:r>
              <a:rPr lang="fr-FR" kern="0">
                <a:solidFill>
                  <a:schemeClr val="tx1"/>
                </a:solidFill>
              </a:rPr>
              <a:t>, </a:t>
            </a:r>
            <a:r>
              <a:rPr lang="fr-FR" kern="0" err="1">
                <a:solidFill>
                  <a:schemeClr val="accent4"/>
                </a:solidFill>
              </a:rPr>
              <a:t>Ptolemy</a:t>
            </a:r>
            <a:r>
              <a:rPr lang="fr-FR" ker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fr-FR" kern="0">
                <a:solidFill>
                  <a:schemeClr val="bg1"/>
                </a:solidFill>
              </a:rPr>
              <a:t> </a:t>
            </a:r>
            <a:r>
              <a:rPr lang="fr-FR" kern="0">
                <a:solidFill>
                  <a:schemeClr val="accent2"/>
                </a:solidFill>
              </a:rPr>
              <a:t>critères variés</a:t>
            </a:r>
            <a:r>
              <a:rPr lang="fr-FR" kern="0">
                <a:solidFill>
                  <a:schemeClr val="tx1"/>
                </a:solidFill>
              </a:rPr>
              <a:t> : au plus tôt, </a:t>
            </a:r>
            <a:r>
              <a:rPr lang="fr-FR" i="1" kern="0" err="1">
                <a:solidFill>
                  <a:schemeClr val="tx1"/>
                </a:solidFill>
              </a:rPr>
              <a:t>earliest</a:t>
            </a:r>
            <a:r>
              <a:rPr lang="fr-FR" i="1" kern="0">
                <a:solidFill>
                  <a:schemeClr val="tx1"/>
                </a:solidFill>
              </a:rPr>
              <a:t> deadline first</a:t>
            </a:r>
            <a:r>
              <a:rPr lang="fr-FR" kern="0">
                <a:solidFill>
                  <a:schemeClr val="tx1"/>
                </a:solidFill>
              </a:rPr>
              <a:t>, etc. </a:t>
            </a:r>
          </a:p>
          <a:p>
            <a:pPr lvl="1">
              <a:spcAft>
                <a:spcPts val="1200"/>
              </a:spcAft>
            </a:pPr>
            <a:r>
              <a:rPr lang="fr-FR" kern="0">
                <a:solidFill>
                  <a:schemeClr val="bg1"/>
                </a:solidFill>
              </a:rPr>
              <a:t> </a:t>
            </a:r>
            <a:r>
              <a:rPr lang="fr-FR" kern="0">
                <a:solidFill>
                  <a:schemeClr val="accent1"/>
                </a:solidFill>
              </a:rPr>
              <a:t>difficulté de passage à l’échelle : </a:t>
            </a:r>
            <a:r>
              <a:rPr lang="fr-FR" kern="0">
                <a:solidFill>
                  <a:schemeClr val="tx1"/>
                </a:solidFill>
              </a:rPr>
              <a:t>réserver à l’</a:t>
            </a:r>
            <a:r>
              <a:rPr lang="fr-FR" kern="0" err="1">
                <a:solidFill>
                  <a:schemeClr val="tx1"/>
                </a:solidFill>
              </a:rPr>
              <a:t>implem</a:t>
            </a:r>
            <a:r>
              <a:rPr lang="fr-FR" kern="0">
                <a:solidFill>
                  <a:schemeClr val="tx1"/>
                </a:solidFill>
              </a:rPr>
              <a:t>. finale</a:t>
            </a:r>
            <a:endParaRPr lang="fr-FR" kern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fr-FR" kern="0"/>
              <a:t>Tâches interruptibles, ordonnancement dynamique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kern="0"/>
              <a:t>  (OS classiques), r</a:t>
            </a:r>
            <a:r>
              <a:rPr lang="en-US" kern="0"/>
              <a:t>éseaux asynchrones</a:t>
            </a:r>
            <a:endParaRPr lang="fr-FR" kern="0"/>
          </a:p>
          <a:p>
            <a:pPr lvl="1"/>
            <a:r>
              <a:rPr lang="fr-FR" kern="0">
                <a:solidFill>
                  <a:schemeClr val="bg1"/>
                </a:solidFill>
              </a:rPr>
              <a:t> </a:t>
            </a:r>
            <a:r>
              <a:rPr lang="fr-FR" kern="0">
                <a:solidFill>
                  <a:schemeClr val="accent1"/>
                </a:solidFill>
              </a:rPr>
              <a:t>indéterminisme </a:t>
            </a:r>
            <a:r>
              <a:rPr lang="fr-FR" kern="0">
                <a:solidFill>
                  <a:schemeClr val="tx1"/>
                </a:solidFill>
              </a:rPr>
              <a:t>de l’exécution</a:t>
            </a:r>
          </a:p>
          <a:p>
            <a:pPr lvl="1"/>
            <a:r>
              <a:rPr lang="fr-FR" kern="0">
                <a:solidFill>
                  <a:schemeClr val="bg1"/>
                </a:solidFill>
              </a:rPr>
              <a:t> </a:t>
            </a:r>
            <a:r>
              <a:rPr lang="fr-FR" kern="0">
                <a:solidFill>
                  <a:schemeClr val="accent5"/>
                </a:solidFill>
              </a:rPr>
              <a:t>variables partagées</a:t>
            </a:r>
            <a:r>
              <a:rPr lang="fr-FR" kern="0">
                <a:solidFill>
                  <a:schemeClr val="tx1"/>
                </a:solidFill>
              </a:rPr>
              <a:t> difficiles à contrôler</a:t>
            </a:r>
          </a:p>
          <a:p>
            <a:pPr lvl="1"/>
            <a:r>
              <a:rPr lang="fr-FR" kern="0">
                <a:solidFill>
                  <a:schemeClr val="bg1"/>
                </a:solidFill>
              </a:rPr>
              <a:t> </a:t>
            </a:r>
            <a:r>
              <a:rPr lang="fr-FR" kern="0">
                <a:solidFill>
                  <a:schemeClr val="tx1"/>
                </a:solidFill>
              </a:rPr>
              <a:t>impossibilité de</a:t>
            </a:r>
            <a:r>
              <a:rPr lang="fr-FR" kern="0">
                <a:solidFill>
                  <a:schemeClr val="accent1"/>
                </a:solidFill>
              </a:rPr>
              <a:t> vérifier les contraintes temporelles</a:t>
            </a:r>
            <a:r>
              <a:rPr lang="fr-FR" ker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2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problème des variables partagées</a:t>
            </a:r>
          </a:p>
        </p:txBody>
      </p:sp>
      <p:grpSp>
        <p:nvGrpSpPr>
          <p:cNvPr id="43" name="Grouper 42"/>
          <p:cNvGrpSpPr/>
          <p:nvPr/>
        </p:nvGrpSpPr>
        <p:grpSpPr>
          <a:xfrm>
            <a:off x="2433109" y="764704"/>
            <a:ext cx="4155115" cy="2095959"/>
            <a:chOff x="1487299" y="690955"/>
            <a:chExt cx="4155115" cy="2095959"/>
          </a:xfrm>
        </p:grpSpPr>
        <p:sp>
          <p:nvSpPr>
            <p:cNvPr id="6" name="ZoneTexte 5"/>
            <p:cNvSpPr txBox="1"/>
            <p:nvPr/>
          </p:nvSpPr>
          <p:spPr>
            <a:xfrm>
              <a:off x="1487299" y="1337286"/>
              <a:ext cx="1640193" cy="1449628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 tâche 1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x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Cambria Math" charset="0"/>
                  <a:ea typeface="Cambria Math" charset="0"/>
                  <a:cs typeface="Cambria Math" charset="0"/>
                </a:rPr>
                <a:t>:=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+mj-lt"/>
                  <a:ea typeface="Calibri" charset="0"/>
                  <a:cs typeface="Calibri" charset="0"/>
                </a:rPr>
                <a:t>x+1</a:t>
              </a:r>
              <a:r>
                <a:rPr kumimoji="0" lang="fr-FR" sz="12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+mj-lt"/>
                  <a:ea typeface="Calibri" charset="0"/>
                  <a:cs typeface="Calibri" charset="0"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+mj-lt"/>
                  <a:ea typeface="Calibri" charset="0"/>
                  <a:cs typeface="Calibri" charset="0"/>
                </a:rPr>
                <a:t>;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 err="1">
                  <a:latin typeface="+mj-lt"/>
                  <a:ea typeface="Calibri" charset="0"/>
                  <a:cs typeface="Calibri" charset="0"/>
                </a:rPr>
                <a:t>print</a:t>
              </a:r>
              <a:r>
                <a:rPr lang="fr-FR" sz="2800" kern="0">
                  <a:latin typeface="+mj-lt"/>
                  <a:ea typeface="Calibri" charset="0"/>
                  <a:cs typeface="Calibri" charset="0"/>
                </a:rPr>
                <a:t>(x)</a:t>
              </a:r>
              <a:r>
                <a:rPr lang="fr-FR" sz="1200" kern="0">
                  <a:latin typeface="+mj-lt"/>
                  <a:ea typeface="Calibri" charset="0"/>
                  <a:cs typeface="Calibri" charset="0"/>
                </a:rPr>
                <a:t> </a:t>
              </a:r>
              <a:r>
                <a:rPr lang="fr-FR" sz="2800" kern="0">
                  <a:latin typeface="+mj-lt"/>
                  <a:ea typeface="Calibri" charset="0"/>
                  <a:cs typeface="Calibri" charset="0"/>
                </a:rPr>
                <a:t>;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067944" y="1337286"/>
              <a:ext cx="1574470" cy="997196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tâche 2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x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ea typeface="Cambria Math" charset="0"/>
                  <a:cs typeface="Cambria Math" charset="0"/>
                </a:rPr>
                <a:t>:=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 x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ea typeface="Cambria Math" charset="0"/>
                  <a:cs typeface="Cambria Math" charset="0"/>
                </a:rPr>
                <a:t>∗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2</a:t>
              </a:r>
              <a:r>
                <a:rPr kumimoji="0" lang="fr-FR" sz="12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ea typeface="Calibri" charset="0"/>
                  <a:cs typeface="Calibri" charset="0"/>
                </a:rPr>
                <a:t>;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55776" y="690955"/>
              <a:ext cx="1782860" cy="513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800" kern="0" err="1"/>
                <a:t>int</a:t>
              </a:r>
              <a:r>
                <a:rPr lang="fr-FR" sz="2800" kern="0"/>
                <a:t> x </a:t>
              </a:r>
              <a:r>
                <a:rPr lang="fr-FR" sz="2800" kern="0">
                  <a:latin typeface="Cambria Math" charset="0"/>
                  <a:ea typeface="Cambria Math" charset="0"/>
                  <a:cs typeface="Cambria Math" charset="0"/>
                </a:rPr>
                <a:t>:= </a:t>
              </a:r>
              <a:r>
                <a:rPr lang="fr-FR" sz="2800" kern="0"/>
                <a:t>1 ;</a:t>
              </a:r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4876024" y="3135360"/>
            <a:ext cx="3712517" cy="3111438"/>
            <a:chOff x="5035947" y="2477096"/>
            <a:chExt cx="3712517" cy="3111438"/>
          </a:xfrm>
        </p:grpSpPr>
        <p:grpSp>
          <p:nvGrpSpPr>
            <p:cNvPr id="38" name="Grouper 37"/>
            <p:cNvGrpSpPr/>
            <p:nvPr/>
          </p:nvGrpSpPr>
          <p:grpSpPr>
            <a:xfrm>
              <a:off x="5213418" y="3068960"/>
              <a:ext cx="3463038" cy="2414077"/>
              <a:chOff x="5213418" y="3068960"/>
              <a:chExt cx="3463038" cy="2414077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5213418" y="3068960"/>
                <a:ext cx="1640193" cy="1834348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ts val="300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tâche 1</a:t>
                </a:r>
              </a:p>
              <a:p>
                <a:pPr fontAlgn="base">
                  <a:lnSpc>
                    <a:spcPct val="105000"/>
                  </a:lnSpc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</a:rPr>
                  <a:t>x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Cambria Math" charset="0"/>
                    <a:ea typeface="Cambria Math" charset="0"/>
                    <a:cs typeface="Cambria Math" charset="0"/>
                  </a:rPr>
                  <a:t>:=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</a:rPr>
                  <a:t>x+1</a:t>
                </a:r>
                <a:r>
                  <a:rPr kumimoji="0" lang="fr-FR" sz="12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</a:rPr>
                  <a:t>;</a:t>
                </a:r>
              </a:p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lang="fr-FR" sz="2800" kern="0" err="1">
                    <a:latin typeface="+mj-lt"/>
                    <a:ea typeface="Calibri" charset="0"/>
                    <a:cs typeface="Calibri" charset="0"/>
                  </a:rPr>
                  <a:t>print</a:t>
                </a:r>
                <a:r>
                  <a:rPr lang="fr-FR" sz="2800" kern="0">
                    <a:latin typeface="+mj-lt"/>
                    <a:ea typeface="Calibri" charset="0"/>
                    <a:cs typeface="Calibri" charset="0"/>
                  </a:rPr>
                  <a:t>(x)</a:t>
                </a:r>
                <a:r>
                  <a:rPr lang="fr-FR" sz="1200" kern="0"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fr-FR" sz="2800" kern="0">
                    <a:latin typeface="+mj-lt"/>
                    <a:ea typeface="Calibri" charset="0"/>
                    <a:cs typeface="Calibri" charset="0"/>
                  </a:rPr>
                  <a:t>;</a:t>
                </a:r>
                <a:endPara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101986" y="3068960"/>
                <a:ext cx="1574470" cy="99719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fontAlgn="base">
                  <a:lnSpc>
                    <a:spcPct val="105000"/>
                  </a:lnSpc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tâche 2</a:t>
                </a:r>
              </a:p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</a:rPr>
                  <a:t>x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mbria Math" charset="0"/>
                    <a:cs typeface="Cambria Math" charset="0"/>
                  </a:rPr>
                  <a:t>:=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 x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mbria Math" charset="0"/>
                    <a:cs typeface="Cambria Math" charset="0"/>
                  </a:rPr>
                  <a:t>∗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2</a:t>
                </a:r>
                <a:r>
                  <a:rPr kumimoji="0" lang="fr-FR" sz="12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;</a:t>
                </a:r>
              </a:p>
            </p:txBody>
          </p:sp>
          <p:cxnSp>
            <p:nvCxnSpPr>
              <p:cNvPr id="23" name="Connecteur droit avec flèche 22"/>
              <p:cNvCxnSpPr/>
              <p:nvPr/>
            </p:nvCxnSpPr>
            <p:spPr bwMode="auto">
              <a:xfrm flipH="1">
                <a:off x="6777101" y="3824312"/>
                <a:ext cx="367729" cy="28054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Connecteur droit avec flèche 24"/>
              <p:cNvCxnSpPr/>
              <p:nvPr/>
            </p:nvCxnSpPr>
            <p:spPr bwMode="auto">
              <a:xfrm>
                <a:off x="6426205" y="4829355"/>
                <a:ext cx="367729" cy="28054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6" name="ZoneTexte 25"/>
              <p:cNvSpPr txBox="1"/>
              <p:nvPr/>
            </p:nvSpPr>
            <p:spPr>
              <a:xfrm>
                <a:off x="6759788" y="4969627"/>
                <a:ext cx="385042" cy="513410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5879749" y="2477096"/>
              <a:ext cx="2024913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exécution 2</a:t>
              </a: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035947" y="2980813"/>
              <a:ext cx="3712517" cy="2607721"/>
            </a:xfrm>
            <a:prstGeom prst="rect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800500" y="3135360"/>
            <a:ext cx="3603993" cy="2981627"/>
            <a:chOff x="853342" y="3001025"/>
            <a:chExt cx="3603993" cy="2981627"/>
          </a:xfrm>
        </p:grpSpPr>
        <p:grpSp>
          <p:nvGrpSpPr>
            <p:cNvPr id="27" name="Grouper 26"/>
            <p:cNvGrpSpPr/>
            <p:nvPr/>
          </p:nvGrpSpPr>
          <p:grpSpPr>
            <a:xfrm>
              <a:off x="968539" y="3547594"/>
              <a:ext cx="3463038" cy="2414077"/>
              <a:chOff x="1043608" y="3085342"/>
              <a:chExt cx="3463038" cy="2414077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1043608" y="3085342"/>
                <a:ext cx="1640193" cy="1834348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tâche 1</a:t>
                </a:r>
              </a:p>
              <a:p>
                <a:pPr fontAlgn="base">
                  <a:lnSpc>
                    <a:spcPct val="105000"/>
                  </a:lnSpc>
                  <a:spcAft>
                    <a:spcPts val="300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</a:rPr>
                  <a:t>x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Cambria Math" charset="0"/>
                    <a:ea typeface="Cambria Math" charset="0"/>
                    <a:cs typeface="Cambria Math" charset="0"/>
                  </a:rPr>
                  <a:t>:=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</a:rPr>
                  <a:t>x+1</a:t>
                </a:r>
                <a:r>
                  <a:rPr kumimoji="0" lang="fr-FR" sz="12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latin typeface="+mj-lt"/>
                    <a:ea typeface="Calibri" charset="0"/>
                    <a:cs typeface="Calibri" charset="0"/>
                  </a:rPr>
                  <a:t>;</a:t>
                </a:r>
              </a:p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lang="fr-FR" sz="2800" kern="0" err="1">
                    <a:latin typeface="+mj-lt"/>
                    <a:ea typeface="Calibri" charset="0"/>
                    <a:cs typeface="Calibri" charset="0"/>
                  </a:rPr>
                  <a:t>print</a:t>
                </a:r>
                <a:r>
                  <a:rPr lang="fr-FR" sz="2800" kern="0">
                    <a:latin typeface="+mj-lt"/>
                    <a:ea typeface="Calibri" charset="0"/>
                    <a:cs typeface="Calibri" charset="0"/>
                  </a:rPr>
                  <a:t>(x)</a:t>
                </a:r>
                <a:r>
                  <a:rPr lang="fr-FR" sz="1200" kern="0">
                    <a:latin typeface="+mj-lt"/>
                    <a:ea typeface="Calibri" charset="0"/>
                    <a:cs typeface="Calibri" charset="0"/>
                  </a:rPr>
                  <a:t> </a:t>
                </a:r>
                <a:r>
                  <a:rPr lang="fr-FR" sz="2800" kern="0">
                    <a:latin typeface="+mj-lt"/>
                    <a:ea typeface="Calibri" charset="0"/>
                    <a:cs typeface="Calibri" charset="0"/>
                  </a:rPr>
                  <a:t>;</a:t>
                </a:r>
                <a:endPara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2932176" y="3085342"/>
                <a:ext cx="1574470" cy="1381917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fontAlgn="base">
                  <a:lnSpc>
                    <a:spcPct val="105000"/>
                  </a:lnSpc>
                  <a:spcAft>
                    <a:spcPts val="300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tâche 2</a:t>
                </a:r>
              </a:p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</a:rPr>
                  <a:t>x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mbria Math" charset="0"/>
                    <a:cs typeface="Cambria Math" charset="0"/>
                  </a:rPr>
                  <a:t>:=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 x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mbria Math" charset="0"/>
                    <a:cs typeface="Cambria Math" charset="0"/>
                  </a:rPr>
                  <a:t>∗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2</a:t>
                </a:r>
                <a:r>
                  <a:rPr kumimoji="0" lang="fr-FR" sz="12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 </a:t>
                </a: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  <a:ea typeface="Calibri" charset="0"/>
                    <a:cs typeface="Calibri" charset="0"/>
                  </a:rPr>
                  <a:t>;</a:t>
                </a:r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 bwMode="auto">
              <a:xfrm>
                <a:off x="2607291" y="3840694"/>
                <a:ext cx="367729" cy="28054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Connecteur droit avec flèche 16"/>
              <p:cNvCxnSpPr/>
              <p:nvPr/>
            </p:nvCxnSpPr>
            <p:spPr bwMode="auto">
              <a:xfrm flipH="1">
                <a:off x="2411760" y="4239919"/>
                <a:ext cx="531867" cy="260077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Connecteur droit avec flèche 18"/>
              <p:cNvCxnSpPr/>
              <p:nvPr/>
            </p:nvCxnSpPr>
            <p:spPr bwMode="auto">
              <a:xfrm>
                <a:off x="2256395" y="4845737"/>
                <a:ext cx="367729" cy="28054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0" name="ZoneTexte 19"/>
              <p:cNvSpPr txBox="1"/>
              <p:nvPr/>
            </p:nvSpPr>
            <p:spPr>
              <a:xfrm>
                <a:off x="2589978" y="4986009"/>
                <a:ext cx="385042" cy="513410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853342" y="3508958"/>
              <a:ext cx="3603993" cy="2473694"/>
            </a:xfrm>
            <a:prstGeom prst="rect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88635" y="3001025"/>
              <a:ext cx="2024913" cy="51341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exécution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48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99864" y="1861125"/>
            <a:ext cx="8744272" cy="4642040"/>
          </a:xfrm>
        </p:spPr>
        <p:txBody>
          <a:bodyPr/>
          <a:lstStyle/>
          <a:p>
            <a:r>
              <a:rPr lang="fr-FR" sz="2300" dirty="0">
                <a:solidFill>
                  <a:schemeClr val="tx2"/>
                </a:solidFill>
              </a:rPr>
              <a:t>13/01/2010</a:t>
            </a:r>
            <a:r>
              <a:rPr lang="fr-FR" sz="2300" dirty="0"/>
              <a:t> </a:t>
            </a:r>
            <a:r>
              <a:rPr lang="fr-FR" sz="2300" dirty="0">
                <a:solidFill>
                  <a:schemeClr val="tx2"/>
                </a:solidFill>
              </a:rPr>
              <a:t>:</a:t>
            </a:r>
            <a:r>
              <a:rPr lang="fr-FR" sz="2300" dirty="0"/>
              <a:t> Parallélisme synchrone et vibratoire</a:t>
            </a:r>
          </a:p>
          <a:p>
            <a:r>
              <a:rPr lang="fr-FR" sz="2300" dirty="0">
                <a:solidFill>
                  <a:schemeClr val="tx2"/>
                </a:solidFill>
              </a:rPr>
              <a:t>16/04/2013 : </a:t>
            </a:r>
            <a:r>
              <a:rPr lang="fr-FR" sz="2300" dirty="0"/>
              <a:t>Systèmes réactifs logiciels, le design du langage synchrone Esterel v5</a:t>
            </a:r>
          </a:p>
          <a:p>
            <a:r>
              <a:rPr lang="fr-FR" sz="2300" dirty="0">
                <a:solidFill>
                  <a:schemeClr val="tx2"/>
                </a:solidFill>
              </a:rPr>
              <a:t>23/04/2013 : </a:t>
            </a:r>
            <a:r>
              <a:rPr lang="fr-FR" sz="2300" dirty="0"/>
              <a:t>La compilation logicielle d'Esterel v5</a:t>
            </a:r>
          </a:p>
          <a:p>
            <a:r>
              <a:rPr lang="fr-FR" sz="2300" dirty="0">
                <a:solidFill>
                  <a:schemeClr val="tx2"/>
                </a:solidFill>
              </a:rPr>
              <a:t>14/05/2013 : </a:t>
            </a:r>
            <a:r>
              <a:rPr lang="fr-FR" sz="2300" dirty="0"/>
              <a:t>La conception de circuits  synchrones et multi-horloges en Esterel v7</a:t>
            </a:r>
          </a:p>
          <a:p>
            <a:r>
              <a:rPr lang="fr-FR" sz="2300" dirty="0">
                <a:solidFill>
                  <a:schemeClr val="tx2"/>
                </a:solidFill>
              </a:rPr>
              <a:t>21/05/2013 :  </a:t>
            </a:r>
            <a:r>
              <a:rPr lang="fr-FR" sz="2300" dirty="0"/>
              <a:t>Synthèse matérielle et compilation logicielle d'Esterel v7</a:t>
            </a:r>
            <a:endParaRPr lang="fr-FR" sz="2300" dirty="0">
              <a:solidFill>
                <a:schemeClr val="tx2"/>
              </a:solidFill>
            </a:endParaRPr>
          </a:p>
          <a:p>
            <a:r>
              <a:rPr lang="fr-FR" sz="2300" dirty="0">
                <a:solidFill>
                  <a:schemeClr val="tx2"/>
                </a:solidFill>
              </a:rPr>
              <a:t>15/01/2015 : </a:t>
            </a:r>
            <a:r>
              <a:rPr lang="fr-FR" sz="2300" dirty="0"/>
              <a:t>Esterel, de la recherche à l’industrie: la vision labo</a:t>
            </a:r>
          </a:p>
          <a:p>
            <a:r>
              <a:rPr lang="fr-FR" sz="2300" dirty="0">
                <a:solidFill>
                  <a:schemeClr val="tx2"/>
                </a:solidFill>
              </a:rPr>
              <a:t>15/01/2015 : </a:t>
            </a:r>
            <a:r>
              <a:rPr lang="fr-FR" sz="2300" dirty="0"/>
              <a:t>Esterel, de la recherche à l’industrie: la vision industrielle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ce cours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8641" y="813451"/>
            <a:ext cx="8766719" cy="93256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Unifier, intégrer et approfondir des présentations </a:t>
            </a:r>
            <a:r>
              <a:rPr lang="fr-FR" sz="2600" kern="0" dirty="0"/>
              <a:t>partielles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600" kern="0" dirty="0"/>
              <a:t>dans les cours précédents à Paris et Sophia-Antipolis</a:t>
            </a:r>
            <a:endParaRPr kumimoji="0" lang="fr-FR" sz="26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767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CSP, ADA : asynchronisme+ rendez-vous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685800" y="3352577"/>
            <a:ext cx="8229600" cy="2508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00025" indent="-200025">
              <a:spcBef>
                <a:spcPct val="0"/>
              </a:spcBef>
              <a:buFont typeface="Arial" charset="0"/>
              <a:buChar char="•"/>
            </a:pPr>
            <a:r>
              <a:rPr lang="fr-FR" kern="0"/>
              <a:t>P et Q  sont asynchrones, mais communiquent de façon localement synchrone</a:t>
            </a:r>
          </a:p>
          <a:p>
            <a:pPr marL="200025" indent="-200025">
              <a:buFont typeface="Arial" charset="0"/>
              <a:buChar char="•"/>
            </a:pPr>
            <a:r>
              <a:rPr lang="fr-FR" kern="0"/>
              <a:t>A ce moment, </a:t>
            </a:r>
            <a:r>
              <a:rPr lang="fr-FR" kern="0">
                <a:solidFill>
                  <a:schemeClr val="accent3"/>
                </a:solidFill>
              </a:rPr>
              <a:t>chacun sait ce que sait l’autre</a:t>
            </a:r>
          </a:p>
          <a:p>
            <a:pPr marL="200025" indent="-200025">
              <a:buFont typeface="Arial" charset="0"/>
              <a:buChar char="•"/>
            </a:pPr>
            <a:r>
              <a:rPr lang="fr-FR" kern="0"/>
              <a:t>Les rendez-vous sont ordonnancés de manière non-déterministe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905000" y="1980977"/>
            <a:ext cx="762000" cy="735013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74863" y="2100040"/>
            <a:ext cx="422275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/>
              <a:t>P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791200" y="1980977"/>
            <a:ext cx="734400" cy="735013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26625" y="2104159"/>
            <a:ext cx="463550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/>
              <a:t>Q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2667000" y="2349277"/>
            <a:ext cx="3124200" cy="14288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 type="stealth" w="lg" len="med"/>
            <a:tailEnd type="stealth" w="lg" len="med"/>
          </a:ln>
        </p:spPr>
      </p:cxnSp>
      <p:pic>
        <p:nvPicPr>
          <p:cNvPr id="13" name="Picture 14" descr="Hands014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196752"/>
            <a:ext cx="1981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513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CSP : rendez-vous localement synchrone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133600" y="1387475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303463" y="1506538"/>
            <a:ext cx="422275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P</a:t>
            </a:r>
            <a:endParaRPr lang="fr-FR" sz="280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019800" y="1387475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169025" y="1506538"/>
            <a:ext cx="463550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Q</a:t>
            </a:r>
            <a:endParaRPr lang="fr-FR" sz="2800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2133600" y="3444875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303463" y="3563938"/>
            <a:ext cx="444500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R</a:t>
            </a:r>
            <a:endParaRPr lang="fr-FR" sz="2800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6019800" y="3444875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6189663" y="3563938"/>
            <a:ext cx="422275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S</a:t>
            </a:r>
            <a:endParaRPr lang="fr-FR" sz="2800"/>
          </a:p>
        </p:txBody>
      </p:sp>
      <p:cxnSp>
        <p:nvCxnSpPr>
          <p:cNvPr id="14" name="Straight Arrow Connector 15"/>
          <p:cNvCxnSpPr>
            <a:cxnSpLocks noChangeShapeType="1"/>
          </p:cNvCxnSpPr>
          <p:nvPr/>
        </p:nvCxnSpPr>
        <p:spPr bwMode="auto">
          <a:xfrm flipV="1">
            <a:off x="2895600" y="1768475"/>
            <a:ext cx="3124200" cy="1588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4457700" y="1882775"/>
            <a:ext cx="1588" cy="3348038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7"/>
          <p:cNvCxnSpPr>
            <a:cxnSpLocks noChangeShapeType="1"/>
          </p:cNvCxnSpPr>
          <p:nvPr/>
        </p:nvCxnSpPr>
        <p:spPr bwMode="auto">
          <a:xfrm rot="16200000" flipH="1">
            <a:off x="4457700" y="2420938"/>
            <a:ext cx="1587" cy="3348038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 type="arrow" w="med" len="med"/>
            <a:tailEnd/>
          </a:ln>
        </p:spPr>
      </p:cxnSp>
      <p:cxnSp>
        <p:nvCxnSpPr>
          <p:cNvPr id="17" name="Straight Arrow Connector 18"/>
          <p:cNvCxnSpPr>
            <a:cxnSpLocks noChangeShapeType="1"/>
          </p:cNvCxnSpPr>
          <p:nvPr/>
        </p:nvCxnSpPr>
        <p:spPr bwMode="auto">
          <a:xfrm rot="5400000">
            <a:off x="1866901" y="2795587"/>
            <a:ext cx="1295400" cy="3175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 rot="5400000">
            <a:off x="5753894" y="2796381"/>
            <a:ext cx="1295400" cy="1588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 type="arrow" w="med" len="med"/>
            <a:tailEnd/>
          </a:ln>
        </p:spPr>
      </p:cxnSp>
      <p:cxnSp>
        <p:nvCxnSpPr>
          <p:cNvPr id="19" name="Straight Connector 20"/>
          <p:cNvCxnSpPr>
            <a:cxnSpLocks noChangeShapeType="1"/>
          </p:cNvCxnSpPr>
          <p:nvPr/>
        </p:nvCxnSpPr>
        <p:spPr bwMode="auto">
          <a:xfrm rot="5400000">
            <a:off x="3690144" y="1034256"/>
            <a:ext cx="1436688" cy="3444875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21"/>
          <p:cNvCxnSpPr>
            <a:cxnSpLocks noChangeShapeType="1"/>
          </p:cNvCxnSpPr>
          <p:nvPr/>
        </p:nvCxnSpPr>
        <p:spPr bwMode="auto">
          <a:xfrm>
            <a:off x="1447800" y="17684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21" name="Straight Arrow Connector 22"/>
          <p:cNvCxnSpPr>
            <a:cxnSpLocks noChangeShapeType="1"/>
          </p:cNvCxnSpPr>
          <p:nvPr/>
        </p:nvCxnSpPr>
        <p:spPr bwMode="auto">
          <a:xfrm>
            <a:off x="1447800" y="38258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3"/>
          <p:cNvCxnSpPr>
            <a:cxnSpLocks noChangeShapeType="1"/>
          </p:cNvCxnSpPr>
          <p:nvPr/>
        </p:nvCxnSpPr>
        <p:spPr bwMode="auto">
          <a:xfrm>
            <a:off x="6781800" y="17684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4"/>
          <p:cNvCxnSpPr>
            <a:cxnSpLocks noChangeShapeType="1"/>
          </p:cNvCxnSpPr>
          <p:nvPr/>
        </p:nvCxnSpPr>
        <p:spPr bwMode="auto">
          <a:xfrm>
            <a:off x="6781800" y="38258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pic>
        <p:nvPicPr>
          <p:cNvPr id="24" name="Picture 25" descr="Hands014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6" descr="Hands014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362200"/>
            <a:ext cx="396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7" descr="Hands014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8" descr="Hands014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396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9" descr="Hands014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130675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0" descr="Hands014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72486" flipV="1">
            <a:off x="3886200" y="2301875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790355" y="5033105"/>
            <a:ext cx="7563289" cy="5232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/>
              <a:t>Bien contrôlable, mais asychrone, lourd et lent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BC4F5EFC-C2DC-9A47-988D-88391BA4CC91}"/>
              </a:ext>
            </a:extLst>
          </p:cNvPr>
          <p:cNvSpPr txBox="1"/>
          <p:nvPr/>
        </p:nvSpPr>
        <p:spPr>
          <a:xfrm>
            <a:off x="685800" y="5951885"/>
            <a:ext cx="3762568" cy="45320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1" u="none" strike="noStrike" kern="0" cap="none" spc="0" normalizeH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Voir cours du 2 avril 2013 </a:t>
            </a:r>
          </a:p>
        </p:txBody>
      </p:sp>
    </p:spTree>
    <p:extLst>
      <p:ext uri="{BB962C8B-B14F-4D97-AF65-F5344CB8AC3E}">
        <p14:creationId xmlns:p14="http://schemas.microsoft.com/office/powerpoint/2010/main" val="106814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ADA : ajout de files d’attente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133600" y="1387475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303463" y="1506538"/>
            <a:ext cx="422275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P</a:t>
            </a:r>
            <a:endParaRPr lang="fr-FR" sz="2800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2133600" y="3444875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303463" y="3563938"/>
            <a:ext cx="444500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R</a:t>
            </a:r>
            <a:endParaRPr lang="fr-FR" sz="2800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6019800" y="3429000"/>
            <a:ext cx="762000" cy="762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fr-FR" sz="2800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6189663" y="3548063"/>
            <a:ext cx="422275" cy="523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S</a:t>
            </a:r>
            <a:endParaRPr lang="fr-FR" sz="2800"/>
          </a:p>
        </p:txBody>
      </p:sp>
      <p:cxnSp>
        <p:nvCxnSpPr>
          <p:cNvPr id="14" name="Straight Arrow Connector 15"/>
          <p:cNvCxnSpPr>
            <a:cxnSpLocks noChangeShapeType="1"/>
            <a:stCxn id="6" idx="6"/>
            <a:endCxn id="41" idx="1"/>
          </p:cNvCxnSpPr>
          <p:nvPr/>
        </p:nvCxnSpPr>
        <p:spPr bwMode="auto">
          <a:xfrm>
            <a:off x="2895600" y="1768475"/>
            <a:ext cx="3404592" cy="0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16"/>
          <p:cNvCxnSpPr>
            <a:cxnSpLocks noChangeShapeType="1"/>
          </p:cNvCxnSpPr>
          <p:nvPr/>
        </p:nvCxnSpPr>
        <p:spPr bwMode="auto">
          <a:xfrm flipV="1">
            <a:off x="2856963" y="3979572"/>
            <a:ext cx="3183229" cy="26609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7"/>
          <p:cNvCxnSpPr>
            <a:cxnSpLocks noChangeShapeType="1"/>
          </p:cNvCxnSpPr>
          <p:nvPr/>
        </p:nvCxnSpPr>
        <p:spPr bwMode="auto">
          <a:xfrm flipV="1">
            <a:off x="3337471" y="3658514"/>
            <a:ext cx="2716458" cy="30240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 type="arrow" w="med" len="med"/>
            <a:tailEnd/>
          </a:ln>
        </p:spPr>
      </p:cxnSp>
      <p:cxnSp>
        <p:nvCxnSpPr>
          <p:cNvPr id="17" name="Straight Arrow Connector 18"/>
          <p:cNvCxnSpPr>
            <a:cxnSpLocks noChangeShapeType="1"/>
          </p:cNvCxnSpPr>
          <p:nvPr/>
        </p:nvCxnSpPr>
        <p:spPr bwMode="auto">
          <a:xfrm rot="5400000">
            <a:off x="1866901" y="2795587"/>
            <a:ext cx="1295400" cy="3175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  <a:stCxn id="41" idx="2"/>
            <a:endCxn id="12" idx="0"/>
          </p:cNvCxnSpPr>
          <p:nvPr/>
        </p:nvCxnSpPr>
        <p:spPr bwMode="auto">
          <a:xfrm>
            <a:off x="6341132" y="1901833"/>
            <a:ext cx="59668" cy="1527167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 type="arrow" w="med" len="med"/>
            <a:tailEnd/>
          </a:ln>
        </p:spPr>
      </p:cxnSp>
      <p:cxnSp>
        <p:nvCxnSpPr>
          <p:cNvPr id="19" name="Straight Connector 20"/>
          <p:cNvCxnSpPr>
            <a:cxnSpLocks noChangeShapeType="1"/>
            <a:stCxn id="8" idx="3"/>
            <a:endCxn id="38" idx="0"/>
          </p:cNvCxnSpPr>
          <p:nvPr/>
        </p:nvCxnSpPr>
        <p:spPr bwMode="auto">
          <a:xfrm flipH="1">
            <a:off x="3296531" y="2021264"/>
            <a:ext cx="3763325" cy="1473600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21"/>
          <p:cNvCxnSpPr>
            <a:cxnSpLocks noChangeShapeType="1"/>
          </p:cNvCxnSpPr>
          <p:nvPr/>
        </p:nvCxnSpPr>
        <p:spPr bwMode="auto">
          <a:xfrm>
            <a:off x="1447800" y="17684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21" name="Straight Arrow Connector 22"/>
          <p:cNvCxnSpPr>
            <a:cxnSpLocks noChangeShapeType="1"/>
          </p:cNvCxnSpPr>
          <p:nvPr/>
        </p:nvCxnSpPr>
        <p:spPr bwMode="auto">
          <a:xfrm>
            <a:off x="1447800" y="38258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grpSp>
        <p:nvGrpSpPr>
          <p:cNvPr id="31" name="Grouper 30"/>
          <p:cNvGrpSpPr/>
          <p:nvPr/>
        </p:nvGrpSpPr>
        <p:grpSpPr>
          <a:xfrm>
            <a:off x="6948264" y="1370856"/>
            <a:ext cx="1447800" cy="762000"/>
            <a:chOff x="6019800" y="1387475"/>
            <a:chExt cx="1447800" cy="762000"/>
          </a:xfrm>
        </p:grpSpPr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6019800" y="1387475"/>
              <a:ext cx="762000" cy="762000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endParaRPr lang="fr-FR" sz="2800"/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6169025" y="1506538"/>
              <a:ext cx="463550" cy="5238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/>
                <a:t>Q</a:t>
              </a:r>
              <a:endParaRPr lang="fr-FR" sz="2800"/>
            </a:p>
          </p:txBody>
        </p:sp>
        <p:cxnSp>
          <p:nvCxnSpPr>
            <p:cNvPr id="22" name="Straight Arrow Connector 23"/>
            <p:cNvCxnSpPr>
              <a:cxnSpLocks noChangeShapeType="1"/>
            </p:cNvCxnSpPr>
            <p:nvPr/>
          </p:nvCxnSpPr>
          <p:spPr bwMode="auto">
            <a:xfrm>
              <a:off x="6781800" y="1768475"/>
              <a:ext cx="685800" cy="1588"/>
            </a:xfrm>
            <a:prstGeom prst="straightConnector1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23" name="Straight Arrow Connector 24"/>
          <p:cNvCxnSpPr>
            <a:cxnSpLocks noChangeShapeType="1"/>
          </p:cNvCxnSpPr>
          <p:nvPr/>
        </p:nvCxnSpPr>
        <p:spPr bwMode="auto">
          <a:xfrm>
            <a:off x="6781800" y="3825875"/>
            <a:ext cx="6858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grpSp>
        <p:nvGrpSpPr>
          <p:cNvPr id="39" name="Grouper 38"/>
          <p:cNvGrpSpPr/>
          <p:nvPr/>
        </p:nvGrpSpPr>
        <p:grpSpPr>
          <a:xfrm>
            <a:off x="3173711" y="3494864"/>
            <a:ext cx="163760" cy="266716"/>
            <a:chOff x="3252293" y="3879843"/>
            <a:chExt cx="163760" cy="266716"/>
          </a:xfrm>
        </p:grpSpPr>
        <p:sp>
          <p:nvSpPr>
            <p:cNvPr id="37" name="Rectangle 36"/>
            <p:cNvSpPr/>
            <p:nvPr/>
          </p:nvSpPr>
          <p:spPr bwMode="auto">
            <a:xfrm>
              <a:off x="3252293" y="3879843"/>
              <a:ext cx="81880" cy="26671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334173" y="3879843"/>
              <a:ext cx="81880" cy="26671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6300192" y="1635117"/>
            <a:ext cx="163760" cy="266716"/>
            <a:chOff x="3252293" y="3879843"/>
            <a:chExt cx="163760" cy="266716"/>
          </a:xfrm>
        </p:grpSpPr>
        <p:sp>
          <p:nvSpPr>
            <p:cNvPr id="41" name="Rectangle 40"/>
            <p:cNvSpPr/>
            <p:nvPr/>
          </p:nvSpPr>
          <p:spPr bwMode="auto">
            <a:xfrm>
              <a:off x="3252293" y="3879843"/>
              <a:ext cx="81880" cy="26671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334173" y="3879843"/>
              <a:ext cx="81880" cy="26671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2" name="Connecteur droit avec flèche 51"/>
          <p:cNvCxnSpPr>
            <a:stCxn id="37" idx="1"/>
          </p:cNvCxnSpPr>
          <p:nvPr/>
        </p:nvCxnSpPr>
        <p:spPr bwMode="auto">
          <a:xfrm flipH="1">
            <a:off x="2897746" y="3628222"/>
            <a:ext cx="275965" cy="5513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Connecteur droit avec flèche 54"/>
          <p:cNvCxnSpPr>
            <a:stCxn id="42" idx="3"/>
            <a:endCxn id="8" idx="2"/>
          </p:cNvCxnSpPr>
          <p:nvPr/>
        </p:nvCxnSpPr>
        <p:spPr bwMode="auto">
          <a:xfrm flipV="1">
            <a:off x="6463952" y="1751856"/>
            <a:ext cx="484312" cy="1661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ZoneTexte 58"/>
          <p:cNvSpPr txBox="1">
            <a:spLocks noChangeArrowheads="1"/>
          </p:cNvSpPr>
          <p:nvPr/>
        </p:nvSpPr>
        <p:spPr bwMode="auto">
          <a:xfrm>
            <a:off x="1839522" y="4740275"/>
            <a:ext cx="5464958" cy="95410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/>
              <a:t>Gestion d’exceptions compliquée</a:t>
            </a:r>
          </a:p>
          <a:p>
            <a:pPr algn="ctr"/>
            <a:r>
              <a:rPr lang="fr-FR" sz="2800"/>
              <a:t>souvent restrictions d’utilisation</a:t>
            </a:r>
          </a:p>
        </p:txBody>
      </p:sp>
    </p:spTree>
    <p:extLst>
      <p:ext uri="{BB962C8B-B14F-4D97-AF65-F5344CB8AC3E}">
        <p14:creationId xmlns:p14="http://schemas.microsoft.com/office/powerpoint/2010/main" val="134686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68E5648-07F2-4A47-B4AD-BC5D6B91318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D915CB65-F4A6-634D-B0A9-5DB381D1EE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973B382-128C-9D45-8ED7-BC8152526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E823443-3D64-B64A-8895-C5D1592A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 dirty="0"/>
              <a:t>Réseaux de Kahn</a:t>
            </a:r>
            <a:br>
              <a:rPr lang="fr-FR" dirty="0"/>
            </a:br>
            <a:endParaRPr lang="fr-FR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1DECC160-3EF7-5842-B11A-B3BD54B7236D}"/>
              </a:ext>
            </a:extLst>
          </p:cNvPr>
          <p:cNvSpPr txBox="1">
            <a:spLocks/>
          </p:cNvSpPr>
          <p:nvPr/>
        </p:nvSpPr>
        <p:spPr>
          <a:xfrm>
            <a:off x="0" y="4005064"/>
            <a:ext cx="9144000" cy="2132892"/>
          </a:xfrm>
          <a:prstGeom prst="rect">
            <a:avLst/>
          </a:prstGeom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Nœuds séquentiels, ou récursivement réseaux de Kahn</a:t>
            </a:r>
          </a:p>
          <a:p>
            <a:r>
              <a:rPr lang="fr-FR" kern="0" dirty="0" err="1">
                <a:solidFill>
                  <a:schemeClr val="tx2"/>
                </a:solidFill>
              </a:rPr>
              <a:t>get</a:t>
            </a:r>
            <a:r>
              <a:rPr lang="fr-FR" kern="0" dirty="0"/>
              <a:t> bloquant, </a:t>
            </a:r>
            <a:r>
              <a:rPr lang="fr-FR" kern="0" dirty="0" err="1">
                <a:solidFill>
                  <a:schemeClr val="tx2"/>
                </a:solidFill>
              </a:rPr>
              <a:t>send</a:t>
            </a:r>
            <a:r>
              <a:rPr lang="fr-FR" kern="0" dirty="0"/>
              <a:t> non-bloquant</a:t>
            </a:r>
          </a:p>
          <a:p>
            <a:pPr>
              <a:buFont typeface="Arial" pitchFamily="34" charset="0"/>
              <a:buNone/>
            </a:pPr>
            <a:r>
              <a:rPr lang="fr-FR" kern="0" dirty="0"/>
              <a:t>  </a:t>
            </a:r>
            <a:r>
              <a:rPr lang="fr-FR" kern="0" dirty="0">
                <a:sym typeface="Symbol"/>
              </a:rPr>
              <a:t> </a:t>
            </a:r>
            <a:r>
              <a:rPr lang="fr-FR" kern="0" dirty="0"/>
              <a:t>files FIFO non bornées</a:t>
            </a:r>
          </a:p>
          <a:p>
            <a:r>
              <a:rPr lang="fr-FR" kern="0" dirty="0"/>
              <a:t>Asynchronisme des calculs, mais </a:t>
            </a:r>
            <a:r>
              <a:rPr lang="fr-FR" kern="0" dirty="0">
                <a:solidFill>
                  <a:schemeClr val="accent2"/>
                </a:solidFill>
              </a:rPr>
              <a:t>d</a:t>
            </a:r>
            <a:r>
              <a:rPr lang="en-US" kern="0" dirty="0">
                <a:solidFill>
                  <a:schemeClr val="accent2"/>
                </a:solidFill>
              </a:rPr>
              <a:t>é</a:t>
            </a:r>
            <a:r>
              <a:rPr lang="fr-FR" kern="0" dirty="0">
                <a:solidFill>
                  <a:schemeClr val="accent2"/>
                </a:solidFill>
              </a:rPr>
              <a:t>terminisme des r</a:t>
            </a:r>
            <a:r>
              <a:rPr lang="en-US" kern="0" dirty="0">
                <a:solidFill>
                  <a:schemeClr val="accent2"/>
                </a:solidFill>
              </a:rPr>
              <a:t>ésultats</a:t>
            </a:r>
            <a:endParaRPr lang="fr-FR" kern="0" dirty="0">
              <a:solidFill>
                <a:schemeClr val="accent2"/>
              </a:solidFill>
            </a:endParaRPr>
          </a:p>
        </p:txBody>
      </p:sp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xmlns="" id="{DE01AA6F-6B13-2E48-A78B-52608C730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42214"/>
              </p:ext>
            </p:extLst>
          </p:nvPr>
        </p:nvGraphicFramePr>
        <p:xfrm>
          <a:off x="2613360" y="934570"/>
          <a:ext cx="6345237" cy="290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" name="Visio" r:id="rId4" imgW="6344602" imgH="2906554" progId="Visio.Drawing.11">
                  <p:embed/>
                </p:oleObj>
              </mc:Choice>
              <mc:Fallback>
                <p:oleObj name="Visio" r:id="rId4" imgW="6344602" imgH="2906554" progId="Visio.Drawing.11">
                  <p:embed/>
                  <p:pic>
                    <p:nvPicPr>
                      <p:cNvPr id="4" name="Object 8">
                        <a:extLst>
                          <a:ext uri="{FF2B5EF4-FFF2-40B4-BE49-F238E27FC236}">
                            <a16:creationId xmlns:a16="http://schemas.microsoft.com/office/drawing/2014/main" xmlns="" id="{EB60B0CF-5BEF-E040-B08C-32519325FF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360" y="934570"/>
                        <a:ext cx="6345237" cy="290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8FB9FAC8-A35E-644C-B7E6-D1FBA9E2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"/>
          </a:blip>
          <a:srcRect/>
          <a:stretch>
            <a:fillRect/>
          </a:stretch>
        </p:blipFill>
        <p:spPr bwMode="auto">
          <a:xfrm>
            <a:off x="285720" y="1000108"/>
            <a:ext cx="2198048" cy="277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455C3AB-2958-D34C-81D0-FAB04BF64DA8}"/>
              </a:ext>
            </a:extLst>
          </p:cNvPr>
          <p:cNvSpPr/>
          <p:nvPr/>
        </p:nvSpPr>
        <p:spPr>
          <a:xfrm>
            <a:off x="555940" y="5820806"/>
            <a:ext cx="8032120" cy="4809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 bIns="64800" anchor="ctr" anchorCtr="0">
            <a:spAutoFit/>
          </a:bodyPr>
          <a:lstStyle/>
          <a:p>
            <a:pPr algn="ctr"/>
            <a:r>
              <a:rPr lang="en-US" sz="2400" kern="0" dirty="0"/>
              <a:t>Élégants, superbe sémantique, mais restant asynchrones</a:t>
            </a:r>
          </a:p>
        </p:txBody>
      </p:sp>
    </p:spTree>
    <p:extLst>
      <p:ext uri="{BB962C8B-B14F-4D97-AF65-F5344CB8AC3E}">
        <p14:creationId xmlns:p14="http://schemas.microsoft.com/office/powerpoint/2010/main" val="30685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2068" y="1196752"/>
            <a:ext cx="8519864" cy="15065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600" dirty="0">
                <a:solidFill>
                  <a:schemeClr val="bg1">
                    <a:lumMod val="75000"/>
                  </a:schemeClr>
                </a:solidFill>
              </a:rPr>
              <a:t>De la voiture robot aux systèmes réactifs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synchrones</a:t>
            </a:r>
            <a:endParaRPr lang="fr-FR" sz="2600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600" dirty="0">
                <a:solidFill>
                  <a:schemeClr val="bg1">
                    <a:lumMod val="75000"/>
                  </a:schemeClr>
                </a:solidFill>
              </a:rPr>
              <a:t>Les méthodes classiques, avantages et d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éfauts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Naissance et adolescence d’Esterel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1 : La jeunesse d’Esterel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954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5780" y="1509783"/>
            <a:ext cx="8832440" cy="1772793"/>
          </a:xfrm>
        </p:spPr>
        <p:txBody>
          <a:bodyPr/>
          <a:lstStyle/>
          <a:p>
            <a:r>
              <a:rPr lang="fr-FR"/>
              <a:t>Mette les </a:t>
            </a:r>
            <a:r>
              <a:rPr lang="fr-FR">
                <a:solidFill>
                  <a:schemeClr val="tx2"/>
                </a:solidFill>
              </a:rPr>
              <a:t>événements</a:t>
            </a:r>
            <a:r>
              <a:rPr lang="fr-FR"/>
              <a:t> au centre de la programmation </a:t>
            </a:r>
            <a:r>
              <a:rPr lang="fr-FR">
                <a:solidFill>
                  <a:schemeClr val="accent3"/>
                </a:solidFill>
              </a:rPr>
              <a:t>et les traiter de façon uniforme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 entrées : </a:t>
            </a:r>
            <a:r>
              <a:rPr lang="fr-FR"/>
              <a:t>seconde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>
                <a:solidFill>
                  <a:schemeClr val="accent4"/>
                </a:solidFill>
              </a:rPr>
              <a:t> </a:t>
            </a:r>
            <a:r>
              <a:rPr lang="fr-FR"/>
              <a:t>clic_roue</a:t>
            </a:r>
          </a:p>
          <a:p>
            <a:pPr lvl="1"/>
            <a:r>
              <a:rPr lang="fr-FR">
                <a:solidFill>
                  <a:schemeClr val="tx1"/>
                </a:solidFill>
              </a:rPr>
              <a:t> événements dérivés :</a:t>
            </a:r>
            <a:r>
              <a:rPr lang="fr-FR"/>
              <a:t> scotch</a:t>
            </a:r>
            <a:r>
              <a:rPr lang="fr-FR">
                <a:solidFill>
                  <a:schemeClr val="tx1"/>
                </a:solidFill>
              </a:rPr>
              <a:t>,</a:t>
            </a:r>
            <a:r>
              <a:rPr lang="fr-FR"/>
              <a:t> </a:t>
            </a:r>
            <a:r>
              <a:rPr lang="fr-FR" err="1"/>
              <a:t>ligne_départ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200329"/>
          </a:xfrm>
        </p:spPr>
        <p:txBody>
          <a:bodyPr/>
          <a:lstStyle/>
          <a:p>
            <a:r>
              <a:rPr lang="fr-FR"/>
              <a:t>Nouveaux principes de programmation</a:t>
            </a:r>
            <a:br>
              <a:rPr lang="fr-FR"/>
            </a:br>
            <a:r>
              <a:rPr lang="fr-FR"/>
              <a:t> </a:t>
            </a:r>
            <a:r>
              <a:rPr lang="fr-FR" sz="3200"/>
              <a:t>J-P. </a:t>
            </a:r>
            <a:r>
              <a:rPr lang="fr-FR" sz="3200" err="1"/>
              <a:t>Marmorat</a:t>
            </a:r>
            <a:r>
              <a:rPr lang="fr-FR" sz="3200"/>
              <a:t>, J-P. Rigault (1982)</a:t>
            </a:r>
            <a:endParaRPr lang="fr-FR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228600" y="3428984"/>
            <a:ext cx="8303840" cy="17081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Définir le contrôle par des </a:t>
            </a:r>
            <a:r>
              <a:rPr lang="fr-FR" kern="0">
                <a:solidFill>
                  <a:schemeClr val="accent3"/>
                </a:solidFill>
              </a:rPr>
              <a:t>instructions temporelles</a:t>
            </a:r>
          </a:p>
          <a:p>
            <a:pPr lvl="1"/>
            <a:r>
              <a:rPr lang="fr-FR" kern="0">
                <a:solidFill>
                  <a:schemeClr val="accent3"/>
                </a:solidFill>
              </a:rPr>
              <a:t> attendre </a:t>
            </a:r>
            <a:r>
              <a:rPr lang="fr-FR" kern="0"/>
              <a:t>événement</a:t>
            </a:r>
          </a:p>
          <a:p>
            <a:pPr lvl="1"/>
            <a:r>
              <a:rPr lang="fr-FR" kern="0">
                <a:solidFill>
                  <a:schemeClr val="accent3"/>
                </a:solidFill>
              </a:rPr>
              <a:t> jusqu’à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fr-FR" kern="0"/>
              <a:t>événement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fr-FR" kern="0">
                <a:solidFill>
                  <a:schemeClr val="accent3"/>
                </a:solidFill>
              </a:rPr>
              <a:t>faire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mr-IN" kern="0">
                <a:solidFill>
                  <a:schemeClr val="tx1"/>
                </a:solidFill>
              </a:rPr>
              <a:t>…</a:t>
            </a:r>
            <a:endParaRPr lang="fr-FR" kern="0">
              <a:solidFill>
                <a:schemeClr val="tx1"/>
              </a:solidFill>
            </a:endParaRPr>
          </a:p>
          <a:p>
            <a:pPr lvl="1"/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fr-FR" kern="0">
                <a:solidFill>
                  <a:schemeClr val="accent3"/>
                </a:solidFill>
              </a:rPr>
              <a:t>tous les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fr-FR" kern="0"/>
              <a:t>événement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fr-FR" kern="0">
                <a:solidFill>
                  <a:schemeClr val="accent3"/>
                </a:solidFill>
              </a:rPr>
              <a:t>faire</a:t>
            </a:r>
            <a:r>
              <a:rPr lang="fr-FR" kern="0">
                <a:solidFill>
                  <a:schemeClr val="tx1"/>
                </a:solidFill>
              </a:rPr>
              <a:t> </a:t>
            </a:r>
            <a:r>
              <a:rPr lang="mr-IN" kern="0">
                <a:solidFill>
                  <a:schemeClr val="tx1"/>
                </a:solidFill>
              </a:rPr>
              <a:t>…</a:t>
            </a:r>
            <a:endParaRPr lang="fr-FR" kern="0">
              <a:solidFill>
                <a:schemeClr val="tx1"/>
              </a:solidFill>
            </a:endParaRPr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>
          <a:xfrm>
            <a:off x="228600" y="5283552"/>
            <a:ext cx="8303840" cy="9325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Parallélisme </a:t>
            </a:r>
            <a:r>
              <a:rPr lang="fr-FR" kern="0">
                <a:solidFill>
                  <a:schemeClr val="accent3"/>
                </a:solidFill>
              </a:rPr>
              <a:t>synchrone</a:t>
            </a:r>
            <a:r>
              <a:rPr lang="fr-FR" kern="0"/>
              <a:t>, le grand simplificateur</a:t>
            </a:r>
          </a:p>
          <a:p>
            <a:pPr lvl="1"/>
            <a:r>
              <a:rPr lang="fr-FR" kern="0">
                <a:solidFill>
                  <a:schemeClr val="tx1"/>
                </a:solidFill>
              </a:rPr>
              <a:t> événements vus</a:t>
            </a:r>
            <a:r>
              <a:rPr lang="fr-FR" kern="0">
                <a:solidFill>
                  <a:schemeClr val="accent3"/>
                </a:solidFill>
              </a:rPr>
              <a:t> simultanément </a:t>
            </a:r>
            <a:r>
              <a:rPr lang="fr-FR" kern="0">
                <a:solidFill>
                  <a:schemeClr val="tx1"/>
                </a:solidFill>
              </a:rPr>
              <a:t>partout</a:t>
            </a:r>
          </a:p>
        </p:txBody>
      </p:sp>
    </p:spTree>
    <p:extLst>
      <p:ext uri="{BB962C8B-B14F-4D97-AF65-F5344CB8AC3E}">
        <p14:creationId xmlns:p14="http://schemas.microsoft.com/office/powerpoint/2010/main" val="125924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00329"/>
          </a:xfrm>
        </p:spPr>
        <p:txBody>
          <a:bodyPr/>
          <a:lstStyle/>
          <a:p>
            <a:r>
              <a:rPr lang="fr-FR"/>
              <a:t>Spécifier </a:t>
            </a:r>
            <a:r>
              <a:rPr lang="fr-FR">
                <a:solidFill>
                  <a:schemeClr val="accent3"/>
                </a:solidFill>
              </a:rPr>
              <a:t>comme on pense</a:t>
            </a:r>
            <a:br>
              <a:rPr lang="fr-FR">
                <a:solidFill>
                  <a:schemeClr val="accent3"/>
                </a:solidFill>
              </a:rPr>
            </a:br>
            <a:r>
              <a:rPr lang="fr-FR"/>
              <a:t>et non pas </a:t>
            </a:r>
            <a:r>
              <a:rPr lang="fr-FR">
                <a:solidFill>
                  <a:schemeClr val="accent4"/>
                </a:solidFill>
              </a:rPr>
              <a:t>comme fait la machine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4623" y="5782043"/>
            <a:ext cx="5187639" cy="48013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+ suivi et mesures des courbes, etc.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4623" y="1511099"/>
            <a:ext cx="8408071" cy="397031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u="sng" kern="0" noProof="0"/>
              <a:t>Premier tour</a:t>
            </a:r>
            <a:r>
              <a:rPr lang="fr-FR" sz="2400" kern="0" noProof="0"/>
              <a:t> : 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vitesse</a:t>
            </a:r>
            <a:r>
              <a:rPr kumimoji="0" lang="fr-FR" sz="1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(10)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attendre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ligne_départ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3"/>
                </a:solidFill>
              </a:rPr>
              <a:t>jusqu’à </a:t>
            </a:r>
            <a:r>
              <a:rPr lang="fr-FR" sz="2400" kern="0" err="1">
                <a:solidFill>
                  <a:schemeClr val="tx2"/>
                </a:solidFill>
              </a:rPr>
              <a:t>ligne_départ</a:t>
            </a:r>
            <a:r>
              <a:rPr lang="fr-FR" sz="2400" kern="0">
                <a:solidFill>
                  <a:schemeClr val="tx2"/>
                </a:solidFill>
              </a:rPr>
              <a:t> </a:t>
            </a:r>
            <a:r>
              <a:rPr lang="fr-FR" sz="2400" kern="0">
                <a:solidFill>
                  <a:schemeClr val="accent3"/>
                </a:solidFill>
              </a:rPr>
              <a:t>faire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3"/>
                </a:solidFill>
              </a:rPr>
              <a:t> </a:t>
            </a:r>
            <a:r>
              <a:rPr lang="fr-FR" sz="2400" kern="0"/>
              <a:t>  </a:t>
            </a:r>
            <a:r>
              <a:rPr lang="fr-FR" sz="2400" kern="0" err="1"/>
              <a:t>scotch_num</a:t>
            </a:r>
            <a:r>
              <a:rPr lang="fr-FR" sz="2400" kern="0"/>
              <a:t> := 0</a:t>
            </a:r>
            <a:r>
              <a:rPr lang="fr-FR" sz="1200" kern="0"/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>
                <a:solidFill>
                  <a:schemeClr val="accent3"/>
                </a:solidFill>
              </a:rPr>
              <a:t>tous les </a:t>
            </a:r>
            <a:r>
              <a:rPr lang="fr-FR" sz="2400" kern="0">
                <a:solidFill>
                  <a:schemeClr val="tx2"/>
                </a:solidFill>
              </a:rPr>
              <a:t>scotch</a:t>
            </a:r>
            <a:r>
              <a:rPr lang="fr-FR" sz="2400" kern="0">
                <a:solidFill>
                  <a:schemeClr val="accent3"/>
                </a:solidFill>
              </a:rPr>
              <a:t> faire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   </a:t>
            </a:r>
            <a:r>
              <a:rPr lang="fr-FR" sz="2400" kern="0" err="1"/>
              <a:t>scotch_num</a:t>
            </a:r>
            <a:r>
              <a:rPr lang="fr-FR" sz="2400" kern="0"/>
              <a:t> := scotch_num+1</a:t>
            </a:r>
            <a:r>
              <a:rPr lang="fr-FR" sz="1200" kern="0"/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   longueur</a:t>
            </a:r>
            <a:r>
              <a:rPr lang="fr-FR" sz="1600" kern="0"/>
              <a:t> </a:t>
            </a:r>
            <a:r>
              <a:rPr lang="fr-FR" sz="2400" kern="0"/>
              <a:t>[</a:t>
            </a:r>
            <a:r>
              <a:rPr lang="fr-FR" sz="2400" kern="0" err="1"/>
              <a:t>scotch_num</a:t>
            </a:r>
            <a:r>
              <a:rPr lang="fr-FR" sz="2400" kern="0"/>
              <a:t>] := 0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3"/>
                </a:solidFill>
              </a:rPr>
              <a:t>      tous les </a:t>
            </a:r>
            <a:r>
              <a:rPr lang="fr-FR" sz="2400" kern="0" err="1">
                <a:solidFill>
                  <a:schemeClr val="tx2"/>
                </a:solidFill>
              </a:rPr>
              <a:t>clic_roue</a:t>
            </a:r>
            <a:r>
              <a:rPr lang="fr-FR" sz="2400" kern="0">
                <a:solidFill>
                  <a:schemeClr val="accent4"/>
                </a:solidFill>
              </a:rPr>
              <a:t> </a:t>
            </a:r>
            <a:r>
              <a:rPr lang="fr-FR" sz="2400" kern="0">
                <a:solidFill>
                  <a:schemeClr val="accent3"/>
                </a:solidFill>
              </a:rPr>
              <a:t>faire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3"/>
                </a:solidFill>
              </a:rPr>
              <a:t>         </a:t>
            </a:r>
            <a:r>
              <a:rPr lang="fr-FR" sz="2400" kern="0"/>
              <a:t> longueur</a:t>
            </a:r>
            <a:r>
              <a:rPr lang="fr-FR" sz="1600" kern="0"/>
              <a:t> </a:t>
            </a:r>
            <a:r>
              <a:rPr lang="fr-FR" sz="2400" kern="0"/>
              <a:t>[</a:t>
            </a:r>
            <a:r>
              <a:rPr lang="fr-FR" sz="2400" kern="0" err="1"/>
              <a:t>scotch_num</a:t>
            </a:r>
            <a:r>
              <a:rPr lang="fr-FR" sz="2400" kern="0"/>
              <a:t>] := longueur</a:t>
            </a:r>
            <a:r>
              <a:rPr lang="fr-FR" sz="1200" kern="0"/>
              <a:t> </a:t>
            </a:r>
            <a:r>
              <a:rPr lang="fr-FR" sz="2400" kern="0"/>
              <a:t>[</a:t>
            </a:r>
            <a:r>
              <a:rPr lang="fr-FR" sz="2400" kern="0" err="1"/>
              <a:t>scotch_num</a:t>
            </a:r>
            <a:r>
              <a:rPr lang="fr-FR" sz="2400" kern="0"/>
              <a:t>] + 1</a:t>
            </a:r>
            <a:r>
              <a:rPr lang="fr-FR" sz="1200" kern="0"/>
              <a:t> </a:t>
            </a:r>
            <a:r>
              <a:rPr lang="fr-FR" sz="2400" kern="0"/>
              <a:t>;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2535EA73-3ED8-8A44-95D7-4EA9FCE7575F}"/>
              </a:ext>
            </a:extLst>
          </p:cNvPr>
          <p:cNvGrpSpPr/>
          <p:nvPr/>
        </p:nvGrpSpPr>
        <p:grpSpPr>
          <a:xfrm>
            <a:off x="4211960" y="2640867"/>
            <a:ext cx="2853483" cy="460502"/>
            <a:chOff x="4211960" y="2640867"/>
            <a:chExt cx="2853483" cy="46050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91796209-86F0-6C4A-A5CE-3B6C667F94F9}"/>
                </a:ext>
              </a:extLst>
            </p:cNvPr>
            <p:cNvSpPr txBox="1"/>
            <p:nvPr/>
          </p:nvSpPr>
          <p:spPr>
            <a:xfrm>
              <a:off x="5338688" y="2640867"/>
              <a:ext cx="1726755" cy="460502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txBody>
            <a:bodyPr wrap="none" tIns="36000" bIns="36000" rtlCol="0" anchor="ctr" anchorCtr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pr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éemption</a:t>
              </a:r>
              <a:endPara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xmlns="" id="{8E0D69B9-AA07-3940-971F-0ECE2DD69FC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11960" y="2896519"/>
              <a:ext cx="112672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920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960811"/>
          </a:xfrm>
        </p:spPr>
        <p:txBody>
          <a:bodyPr/>
          <a:lstStyle/>
          <a:p>
            <a:r>
              <a:rPr lang="fr-FR"/>
              <a:t>Proposer un langage de spécification parlant </a:t>
            </a:r>
            <a:r>
              <a:rPr lang="fr-FR">
                <a:solidFill>
                  <a:schemeClr val="accent3"/>
                </a:solidFill>
              </a:rPr>
              <a:t>réellement</a:t>
            </a:r>
            <a:r>
              <a:rPr lang="fr-FR"/>
              <a:t> du temps et des événements</a:t>
            </a:r>
          </a:p>
          <a:p>
            <a:r>
              <a:rPr lang="fr-FR"/>
              <a:t>Lui donner une vraie </a:t>
            </a:r>
            <a:r>
              <a:rPr lang="fr-FR">
                <a:solidFill>
                  <a:schemeClr val="accent3"/>
                </a:solidFill>
              </a:rPr>
              <a:t>sémantique formelle</a:t>
            </a:r>
          </a:p>
          <a:p>
            <a:r>
              <a:rPr lang="fr-FR"/>
              <a:t>Le faire évoluer vers un vrai </a:t>
            </a:r>
            <a:r>
              <a:rPr lang="fr-FR">
                <a:solidFill>
                  <a:schemeClr val="tx2"/>
                </a:solidFill>
              </a:rPr>
              <a:t>langage de programmation compilable</a:t>
            </a:r>
            <a:r>
              <a:rPr lang="fr-FR"/>
              <a:t> pour embarquer les programmes dans de vraies applications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44625"/>
            <a:ext cx="9144000" cy="720080"/>
          </a:xfrm>
        </p:spPr>
        <p:txBody>
          <a:bodyPr/>
          <a:lstStyle/>
          <a:p>
            <a:r>
              <a:rPr lang="fr-FR"/>
              <a:t>1983 : Irruption de la science informatique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7583" y="908720"/>
            <a:ext cx="8388835" cy="190205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Esterel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: </a:t>
            </a:r>
            <a:r>
              <a:rPr lang="en-US" sz="2800" kern="0">
                <a:solidFill>
                  <a:schemeClr val="tx2"/>
                </a:solidFill>
              </a:rPr>
              <a:t>t</a:t>
            </a:r>
            <a:r>
              <a:rPr kumimoji="0" lang="en-US" sz="2800" b="0" i="0" u="none" strike="noStrike" kern="0" cap="none" spc="0" normalizeH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owards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a synchronous and semantically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>
                <a:solidFill>
                  <a:schemeClr val="tx2"/>
                </a:solidFill>
              </a:rPr>
              <a:t>sound high-level language for real time applications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Gérard Berry, Sabine Moisan, Jean-Paul Rigault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i="1" kern="0"/>
              <a:t>Proc. IEEE 1883</a:t>
            </a:r>
            <a:r>
              <a:rPr kumimoji="0" lang="fr-FR" sz="2800" b="0" i="1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Real-Time </a:t>
            </a:r>
            <a:r>
              <a:rPr kumimoji="0" lang="fr-FR" sz="2800" b="0" i="1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Systems</a:t>
            </a:r>
            <a:r>
              <a:rPr kumimoji="0" lang="fr-FR" sz="2800" b="0" i="1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Symposium</a:t>
            </a:r>
          </a:p>
        </p:txBody>
      </p:sp>
    </p:spTree>
    <p:extLst>
      <p:ext uri="{BB962C8B-B14F-4D97-AF65-F5344CB8AC3E}">
        <p14:creationId xmlns:p14="http://schemas.microsoft.com/office/powerpoint/2010/main" val="58280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686800" cy="646113"/>
          </a:xfrm>
          <a:prstGeom prst="rect">
            <a:avLst/>
          </a:prstGeom>
        </p:spPr>
        <p:txBody>
          <a:bodyPr/>
          <a:lstStyle/>
          <a:p>
            <a:r>
              <a:rPr lang="fr-FR"/>
              <a:t>Les balbutiements d’Esterel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6507" y="690563"/>
            <a:ext cx="4783682" cy="596471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2800" i="1" kern="0" noProof="0"/>
              <a:t>affectation, appel de fonction</a:t>
            </a:r>
            <a:endParaRPr kumimoji="0" lang="fr-FR" sz="2800" b="0" i="1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ts val="600"/>
              </a:spcAft>
            </a:pPr>
            <a:r>
              <a:rPr kumimoji="0" lang="fr-FR" sz="2800" b="0" i="0" u="sng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nothing</a:t>
            </a:r>
          </a:p>
          <a:p>
            <a:pPr fontAlgn="base">
              <a:spcAft>
                <a:spcPts val="600"/>
              </a:spcAft>
            </a:pPr>
            <a:r>
              <a:rPr lang="fr-FR" sz="2800" u="sng" kern="0"/>
              <a:t>pause</a:t>
            </a:r>
          </a:p>
          <a:p>
            <a:pPr fontAlgn="base">
              <a:spcAft>
                <a:spcPts val="600"/>
              </a:spcAft>
            </a:pPr>
            <a:r>
              <a:rPr lang="fr-FR" sz="2800" u="sng" kern="0" err="1"/>
              <a:t>emit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</a:p>
          <a:p>
            <a:pPr fontAlgn="base">
              <a:spcAft>
                <a:spcPts val="600"/>
              </a:spcAft>
            </a:pPr>
            <a:r>
              <a:rPr lang="fr-FR" sz="2800" u="sng" kern="0"/>
              <a:t>if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tx2"/>
                </a:solidFill>
              </a:rPr>
              <a:t>S</a:t>
            </a:r>
            <a:r>
              <a:rPr lang="fr-FR" sz="2800" kern="0"/>
              <a:t> </a:t>
            </a:r>
            <a:r>
              <a:rPr lang="fr-FR" sz="2800" u="sng" kern="0" err="1"/>
              <a:t>then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  <a:r>
              <a:rPr lang="fr-FR" sz="2800" kern="0"/>
              <a:t> </a:t>
            </a:r>
            <a:r>
              <a:rPr lang="fr-FR" sz="2800" u="sng" kern="0"/>
              <a:t>fi</a:t>
            </a:r>
            <a:endParaRPr kumimoji="0" lang="fr-FR" sz="2800" b="0" i="0" u="sng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ts val="600"/>
              </a:spcAft>
            </a:pPr>
            <a:r>
              <a:rPr kumimoji="0" lang="fr-FR" sz="2800" b="0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14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 </a:t>
            </a:r>
            <a:r>
              <a:rPr kumimoji="0" lang="fr-FR" sz="2800" b="0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q</a:t>
            </a:r>
          </a:p>
          <a:p>
            <a:pPr fontAlgn="base">
              <a:spcAft>
                <a:spcPts val="600"/>
              </a:spcAft>
            </a:pPr>
            <a:r>
              <a:rPr kumimoji="0" lang="fr-FR" sz="2800" b="0" i="0" u="sng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loop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sng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end</a:t>
            </a:r>
            <a:r>
              <a:rPr lang="fr-FR" sz="2800" kern="0"/>
              <a:t>			</a:t>
            </a:r>
            <a:endParaRPr lang="fr-FR" sz="2800" u="sng" kern="0">
              <a:solidFill>
                <a:schemeClr val="accent1"/>
              </a:solidFill>
            </a:endParaRPr>
          </a:p>
          <a:p>
            <a:pPr fontAlgn="base">
              <a:spcAft>
                <a:spcPts val="600"/>
              </a:spcAft>
            </a:pPr>
            <a:r>
              <a:rPr kumimoji="0" lang="fr-FR" sz="2800" b="0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// </a:t>
            </a:r>
            <a:r>
              <a:rPr kumimoji="0" lang="fr-FR" sz="2800" b="0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q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up</a:t>
            </a:r>
            <a:r>
              <a:rPr lang="fr-FR" sz="2800" kern="0"/>
              <a:t>-</a:t>
            </a:r>
            <a:r>
              <a:rPr lang="fr-FR" sz="2800" u="sng" kern="0"/>
              <a:t>to</a:t>
            </a:r>
            <a:r>
              <a:rPr lang="fr-FR" sz="2800" kern="0"/>
              <a:t> c</a:t>
            </a:r>
            <a:r>
              <a:rPr lang="fr-FR" sz="2800" i="1" kern="0"/>
              <a:t> </a:t>
            </a:r>
            <a:r>
              <a:rPr lang="fr-FR" sz="2800" kern="0"/>
              <a:t>[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sng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do</a:t>
            </a:r>
            <a:r>
              <a:rPr kumimoji="0" lang="fr-FR" sz="2800" b="0" i="0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800" kern="0">
                <a:solidFill>
                  <a:schemeClr val="accent5"/>
                </a:solidFill>
              </a:rPr>
              <a:t>[</a:t>
            </a:r>
            <a:r>
              <a:rPr kumimoji="0" lang="fr-FR" sz="2800" b="0" i="0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 </a:t>
            </a:r>
            <a:r>
              <a:rPr kumimoji="0" lang="fr-FR" sz="2800" b="0" i="0" u="sng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terminate</a:t>
            </a:r>
            <a:r>
              <a:rPr kumimoji="0" lang="fr-FR" sz="2800" b="0" i="0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strike="noStrike" kern="0" cap="none" spc="0" normalizeH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>
                <a:solidFill>
                  <a:schemeClr val="accent5"/>
                </a:solidFill>
              </a:rPr>
              <a:t>[</a:t>
            </a:r>
            <a:r>
              <a:rPr lang="fr-FR" sz="2800" u="sng" kern="0">
                <a:solidFill>
                  <a:schemeClr val="accent3"/>
                </a:solidFill>
              </a:rPr>
              <a:t> </a:t>
            </a:r>
            <a:r>
              <a:rPr lang="fr-FR" sz="2800" u="sng" kern="0" err="1"/>
              <a:t>abnormal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4"/>
                </a:solidFill>
              </a:rPr>
              <a:t>q</a:t>
            </a:r>
            <a:r>
              <a:rPr lang="fr-FR" sz="2800" kern="0">
                <a:solidFill>
                  <a:schemeClr val="tx2"/>
                </a:solidFill>
              </a:rPr>
              <a:t> </a:t>
            </a:r>
            <a:r>
              <a:rPr lang="fr-FR" sz="2800" kern="0">
                <a:solidFill>
                  <a:schemeClr val="accent5"/>
                </a:solidFill>
              </a:rPr>
              <a:t>]</a:t>
            </a:r>
            <a:r>
              <a:rPr lang="fr-FR" sz="2800" kern="0"/>
              <a:t> </a:t>
            </a:r>
            <a:r>
              <a:rPr lang="fr-FR" sz="2800" u="sng" kern="0"/>
              <a:t>end</a:t>
            </a:r>
            <a:endParaRPr kumimoji="0" lang="fr-FR" sz="2800" b="0" strike="noStrike" kern="0" cap="none" spc="0" normalizeH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366507" y="4869160"/>
            <a:ext cx="0" cy="115212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76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B602C27-6BC5-B94E-9D86-7ACFF3F32B9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1BD6A97-E8A0-FD44-A8A9-F84F97FA48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C90B827-AFA4-674B-B212-88EAE3312F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C0F8083-410F-FF4D-B1EC-761C6AF9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Jouer avec </a:t>
            </a:r>
            <a:r>
              <a:rPr lang="fr-FR">
                <a:solidFill>
                  <a:schemeClr val="accent3"/>
                </a:solidFill>
              </a:rPr>
              <a:t>les</a:t>
            </a:r>
            <a:r>
              <a:rPr lang="fr-FR"/>
              <a:t> temps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720F58-BCED-D743-BED4-2B518797FBA7}"/>
              </a:ext>
            </a:extLst>
          </p:cNvPr>
          <p:cNvSpPr/>
          <p:nvPr/>
        </p:nvSpPr>
        <p:spPr>
          <a:xfrm>
            <a:off x="4877088" y="2276872"/>
            <a:ext cx="4233045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up</a:t>
            </a:r>
            <a:r>
              <a:rPr lang="fr-FR" sz="2800" kern="0"/>
              <a:t>-</a:t>
            </a:r>
            <a:r>
              <a:rPr lang="fr-FR" sz="2800" u="sng" kern="0"/>
              <a:t>to</a:t>
            </a:r>
            <a:r>
              <a:rPr lang="fr-FR" sz="2800" kern="0"/>
              <a:t> 100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[</a:t>
            </a:r>
            <a:r>
              <a:rPr lang="fr-FR" sz="2800" kern="0">
                <a:solidFill>
                  <a:schemeClr val="tx2"/>
                </a:solidFill>
              </a:rPr>
              <a:t>Meter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do</a:t>
            </a:r>
            <a:r>
              <a:rPr lang="fr-FR" sz="2800" kern="0"/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u="sng" kern="0"/>
              <a:t>up</a:t>
            </a:r>
            <a:r>
              <a:rPr lang="fr-FR" sz="2800" kern="0"/>
              <a:t>-</a:t>
            </a:r>
            <a:r>
              <a:rPr lang="fr-FR" sz="2800" u="sng" kern="0"/>
              <a:t>to </a:t>
            </a:r>
            <a:r>
              <a:rPr lang="fr-FR" sz="2800" kern="0"/>
              <a:t>15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[</a:t>
            </a:r>
            <a:r>
              <a:rPr lang="fr-FR" sz="2800" kern="0">
                <a:solidFill>
                  <a:schemeClr val="tx2"/>
                </a:solidFill>
              </a:rPr>
              <a:t>Second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u="sng" kern="0"/>
              <a:t>do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4"/>
                </a:solidFill>
              </a:rPr>
              <a:t>Run </a:t>
            </a:r>
            <a:r>
              <a:rPr lang="fr-FR" sz="2800" u="sng" kern="0"/>
              <a:t>end</a:t>
            </a:r>
            <a:r>
              <a:rPr lang="fr-FR" sz="2800" kern="0"/>
              <a:t>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u="sng" kern="0"/>
              <a:t>terminate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 err="1"/>
              <a:t>abnormal</a:t>
            </a:r>
            <a:r>
              <a:rPr lang="fr-FR" sz="2800" kern="0"/>
              <a:t> </a:t>
            </a:r>
            <a:r>
              <a:rPr lang="fr-FR" sz="2800" u="sng" kern="0"/>
              <a:t>emit</a:t>
            </a:r>
            <a:r>
              <a:rPr lang="fr-FR" sz="2800" kern="0">
                <a:solidFill>
                  <a:schemeClr val="tx2"/>
                </a:solidFill>
              </a:rPr>
              <a:t> TooFast</a:t>
            </a:r>
            <a:r>
              <a:rPr lang="fr-FR" sz="2800" kern="0">
                <a:solidFill>
                  <a:schemeClr val="accent5"/>
                </a:solidFill>
              </a:rPr>
              <a:t> </a:t>
            </a:r>
            <a:r>
              <a:rPr lang="fr-FR" sz="2800" u="sng" kern="0"/>
              <a:t>end</a:t>
            </a:r>
            <a:endParaRPr lang="fr-FR" sz="2800" kern="0">
              <a:solidFill>
                <a:schemeClr val="accent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765247-B78C-0140-9BE7-D1827536C8F5}"/>
              </a:ext>
            </a:extLst>
          </p:cNvPr>
          <p:cNvSpPr/>
          <p:nvPr/>
        </p:nvSpPr>
        <p:spPr>
          <a:xfrm>
            <a:off x="475928" y="2276872"/>
            <a:ext cx="4233045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up</a:t>
            </a:r>
            <a:r>
              <a:rPr lang="fr-FR" sz="2800" kern="0"/>
              <a:t>-</a:t>
            </a:r>
            <a:r>
              <a:rPr lang="fr-FR" sz="2800" u="sng" kern="0"/>
              <a:t>to</a:t>
            </a:r>
            <a:r>
              <a:rPr lang="fr-FR" sz="2800" kern="0"/>
              <a:t> 15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[</a:t>
            </a:r>
            <a:r>
              <a:rPr lang="fr-FR" sz="2800" kern="0">
                <a:solidFill>
                  <a:schemeClr val="tx2"/>
                </a:solidFill>
              </a:rPr>
              <a:t>Second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do</a:t>
            </a:r>
            <a:r>
              <a:rPr lang="fr-FR" sz="2800" kern="0"/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u="sng" kern="0"/>
              <a:t>up</a:t>
            </a:r>
            <a:r>
              <a:rPr lang="fr-FR" sz="2800" kern="0"/>
              <a:t>-</a:t>
            </a:r>
            <a:r>
              <a:rPr lang="fr-FR" sz="2800" u="sng" kern="0"/>
              <a:t>to </a:t>
            </a:r>
            <a:r>
              <a:rPr lang="fr-FR" sz="2800" kern="0"/>
              <a:t>100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[</a:t>
            </a:r>
            <a:r>
              <a:rPr lang="fr-FR" sz="2800" kern="0">
                <a:solidFill>
                  <a:schemeClr val="tx2"/>
                </a:solidFill>
              </a:rPr>
              <a:t>Meter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u="sng" kern="0"/>
              <a:t>do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4"/>
                </a:solidFill>
              </a:rPr>
              <a:t>Run </a:t>
            </a:r>
            <a:r>
              <a:rPr lang="fr-FR" sz="2800" u="sng" kern="0"/>
              <a:t>end;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u="sng" kern="0"/>
              <a:t>terminate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 err="1"/>
              <a:t>abnormal</a:t>
            </a:r>
            <a:r>
              <a:rPr lang="fr-FR" sz="2800" kern="0"/>
              <a:t> </a:t>
            </a:r>
            <a:r>
              <a:rPr lang="fr-FR" sz="2800" u="sng" kern="0"/>
              <a:t>emit</a:t>
            </a:r>
            <a:r>
              <a:rPr lang="fr-FR" sz="2800" kern="0">
                <a:solidFill>
                  <a:schemeClr val="tx2"/>
                </a:solidFill>
              </a:rPr>
              <a:t> TooSlow</a:t>
            </a:r>
            <a:r>
              <a:rPr lang="fr-FR" sz="2800" kern="0">
                <a:solidFill>
                  <a:schemeClr val="accent5"/>
                </a:solidFill>
              </a:rPr>
              <a:t> </a:t>
            </a:r>
            <a:r>
              <a:rPr lang="fr-FR" sz="2800" u="sng" kern="0"/>
              <a:t>end</a:t>
            </a:r>
            <a:endParaRPr lang="fr-FR" sz="2800" kern="0">
              <a:solidFill>
                <a:schemeClr val="accent5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C74D445-1CA9-6648-B1B4-CA38D459CC60}"/>
              </a:ext>
            </a:extLst>
          </p:cNvPr>
          <p:cNvSpPr txBox="1"/>
          <p:nvPr/>
        </p:nvSpPr>
        <p:spPr>
          <a:xfrm>
            <a:off x="827584" y="980728"/>
            <a:ext cx="2824812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courir 100m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3"/>
                </a:solidFill>
              </a:rPr>
              <a:t>en moins de 15s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A173AFB-E760-F343-A66A-E61A55778D81}"/>
              </a:ext>
            </a:extLst>
          </p:cNvPr>
          <p:cNvSpPr txBox="1"/>
          <p:nvPr/>
        </p:nvSpPr>
        <p:spPr>
          <a:xfrm>
            <a:off x="4708973" y="981885"/>
            <a:ext cx="3884398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courir 15s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3"/>
                </a:solidFill>
              </a:rPr>
              <a:t>mais pas plus de 100m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02F0B215-5807-FC4B-B9A9-8331AAFF1211}"/>
              </a:ext>
            </a:extLst>
          </p:cNvPr>
          <p:cNvCxnSpPr>
            <a:cxnSpLocks/>
          </p:cNvCxnSpPr>
          <p:nvPr/>
        </p:nvCxnSpPr>
        <p:spPr bwMode="auto">
          <a:xfrm>
            <a:off x="4499992" y="980728"/>
            <a:ext cx="0" cy="437013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14AC0B95-E1D4-3740-9AF2-532050712ED2}"/>
              </a:ext>
            </a:extLst>
          </p:cNvPr>
          <p:cNvCxnSpPr/>
          <p:nvPr/>
        </p:nvCxnSpPr>
        <p:spPr bwMode="auto">
          <a:xfrm>
            <a:off x="907842" y="2060848"/>
            <a:ext cx="2664296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5C0BCAC9-04A9-EE41-84AF-E7719B337A6D}"/>
              </a:ext>
            </a:extLst>
          </p:cNvPr>
          <p:cNvCxnSpPr>
            <a:cxnSpLocks/>
          </p:cNvCxnSpPr>
          <p:nvPr/>
        </p:nvCxnSpPr>
        <p:spPr bwMode="auto">
          <a:xfrm>
            <a:off x="4788024" y="2036418"/>
            <a:ext cx="3744416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4581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1E76C64-0F20-8F4E-BAE7-45BA5F88C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399D47A-3B50-C44B-884E-0E202C710D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344C698-A99D-8E47-A556-923CD69AF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0EB01DD-5E27-214A-A798-0981CE860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6B25A4F5-201F-8F46-90C4-1033A0E9A975}"/>
              </a:ext>
            </a:extLst>
          </p:cNvPr>
          <p:cNvGrpSpPr/>
          <p:nvPr/>
        </p:nvGrpSpPr>
        <p:grpSpPr>
          <a:xfrm>
            <a:off x="1111944" y="1628800"/>
            <a:ext cx="6920112" cy="3546172"/>
            <a:chOff x="1042788" y="769795"/>
            <a:chExt cx="6920112" cy="354617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1F2A0066-B4F6-AD45-BBCA-106CFCAB1390}"/>
                </a:ext>
              </a:extLst>
            </p:cNvPr>
            <p:cNvSpPr txBox="1"/>
            <p:nvPr/>
          </p:nvSpPr>
          <p:spPr>
            <a:xfrm>
              <a:off x="1042788" y="2518552"/>
              <a:ext cx="6805812" cy="1797415"/>
            </a:xfrm>
            <a:prstGeom prst="rect">
              <a:avLst/>
            </a:prstGeom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omic Sans MS" panose="030F0902030302020204" pitchFamily="66" charset="0"/>
                </a:rPr>
                <a:t>Pi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omic Sans MS" panose="030F0902030302020204" pitchFamily="66" charset="0"/>
                </a:rPr>
                <a:t>èce en cinq actes,</a:t>
              </a:r>
              <a:endPara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endParaRPr>
            </a:p>
            <a:p>
              <a:pPr algn="ctr" fontAlgn="base">
                <a:lnSpc>
                  <a:spcPct val="105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en-US" sz="3200" kern="0" dirty="0">
                  <a:latin typeface="Comic Sans MS" panose="030F0902030302020204" pitchFamily="66" charset="0"/>
                </a:rPr>
                <a:t>avec un intermède, un entracte</a:t>
              </a:r>
            </a:p>
            <a:p>
              <a:pPr algn="ctr" fontAlgn="base">
                <a:lnSpc>
                  <a:spcPct val="105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en-US" sz="3200" kern="0" dirty="0">
                  <a:latin typeface="Comic Sans MS" panose="030F0902030302020204" pitchFamily="66" charset="0"/>
                </a:rPr>
                <a:t>et un épilogue</a:t>
              </a:r>
              <a:endParaRPr kumimoji="0" lang="fr-FR" sz="3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6F497576-C634-1741-999D-370CAE284F13}"/>
                </a:ext>
              </a:extLst>
            </p:cNvPr>
            <p:cNvSpPr txBox="1"/>
            <p:nvPr/>
          </p:nvSpPr>
          <p:spPr>
            <a:xfrm>
              <a:off x="1080888" y="769795"/>
              <a:ext cx="6882012" cy="1255728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3600" dirty="0">
                  <a:latin typeface="Comic Sans MS" panose="030F0902030302020204" pitchFamily="66" charset="0"/>
                </a:rPr>
                <a:t>Principes, idées et styles</a:t>
              </a:r>
              <a:br>
                <a:rPr lang="fr-FR" sz="3600" dirty="0">
                  <a:latin typeface="Comic Sans MS" panose="030F0902030302020204" pitchFamily="66" charset="0"/>
                </a:rPr>
              </a:br>
              <a:r>
                <a:rPr lang="fr-FR" sz="3600" dirty="0">
                  <a:latin typeface="Comic Sans MS" panose="030F0902030302020204" pitchFamily="66" charset="0"/>
                </a:rPr>
                <a:t>pour la programmation réactive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395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Evolution de l’instruction de préemption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915019" y="1124744"/>
            <a:ext cx="3606702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up</a:t>
            </a:r>
            <a:r>
              <a:rPr lang="fr-FR" sz="2800" kern="0"/>
              <a:t>-</a:t>
            </a:r>
            <a:r>
              <a:rPr lang="fr-FR" sz="2800" u="sng" kern="0"/>
              <a:t>to</a:t>
            </a:r>
            <a:r>
              <a:rPr lang="fr-FR" sz="2800" kern="0"/>
              <a:t> </a:t>
            </a:r>
            <a:r>
              <a:rPr lang="fr-FR" sz="2800" i="1" kern="0"/>
              <a:t>c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[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kern="0"/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/>
              <a:t>do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  <a:r>
              <a:rPr lang="fr-FR" sz="2800" kern="0"/>
              <a:t> 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5"/>
                </a:solidFill>
              </a:rPr>
              <a:t>[</a:t>
            </a:r>
            <a:r>
              <a:rPr lang="fr-FR" sz="2800" kern="0">
                <a:solidFill>
                  <a:schemeClr val="accent3"/>
                </a:solidFill>
              </a:rPr>
              <a:t> </a:t>
            </a:r>
            <a:r>
              <a:rPr lang="fr-FR" sz="2800" u="sng" kern="0" err="1"/>
              <a:t>terminate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5"/>
                </a:solidFill>
              </a:rPr>
              <a:t>]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u="sng" kern="0">
                <a:solidFill>
                  <a:schemeClr val="accent5"/>
                </a:solidFill>
              </a:rPr>
              <a:t>[</a:t>
            </a:r>
            <a:r>
              <a:rPr lang="fr-FR" sz="2800" u="sng" kern="0">
                <a:solidFill>
                  <a:schemeClr val="accent3"/>
                </a:solidFill>
              </a:rPr>
              <a:t> </a:t>
            </a:r>
            <a:r>
              <a:rPr lang="fr-FR" sz="2800" u="sng" kern="0" err="1"/>
              <a:t>abnormal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4"/>
                </a:solidFill>
              </a:rPr>
              <a:t>q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accent5"/>
                </a:solidFill>
              </a:rPr>
              <a:t>] </a:t>
            </a:r>
            <a:r>
              <a:rPr lang="fr-FR" sz="2800" u="sng" kern="0"/>
              <a:t>end</a:t>
            </a:r>
            <a:endParaRPr lang="fr-FR" sz="2800" kern="0">
              <a:solidFill>
                <a:schemeClr val="accent5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 flipV="1">
            <a:off x="898401" y="2120356"/>
            <a:ext cx="2039144" cy="36004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>
            <a:off x="898401" y="2120356"/>
            <a:ext cx="2039144" cy="36004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Grouper 27"/>
          <p:cNvGrpSpPr/>
          <p:nvPr/>
        </p:nvGrpSpPr>
        <p:grpSpPr>
          <a:xfrm>
            <a:off x="4411665" y="1182337"/>
            <a:ext cx="5128887" cy="1815882"/>
            <a:chOff x="3741864" y="2503085"/>
            <a:chExt cx="5128887" cy="1815882"/>
          </a:xfrm>
        </p:grpSpPr>
        <p:sp>
          <p:nvSpPr>
            <p:cNvPr id="8" name="Rectangle 7"/>
            <p:cNvSpPr/>
            <p:nvPr/>
          </p:nvSpPr>
          <p:spPr>
            <a:xfrm>
              <a:off x="4694287" y="2503085"/>
              <a:ext cx="417646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lang="fr-FR" sz="2800" kern="0"/>
                <a:t>do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 err="1"/>
                <a:t>watching</a:t>
              </a:r>
              <a:r>
                <a:rPr lang="fr-FR" sz="2800" kern="0">
                  <a:solidFill>
                    <a:schemeClr val="accent5"/>
                  </a:solidFill>
                </a:rPr>
                <a:t> </a:t>
              </a:r>
              <a:r>
                <a:rPr lang="fr-FR" sz="2800" i="1" kern="0"/>
                <a:t>c</a:t>
              </a:r>
              <a:r>
                <a:rPr lang="fr-FR" sz="2800" kern="0">
                  <a:solidFill>
                    <a:schemeClr val="tx2"/>
                  </a:solidFill>
                </a:rPr>
                <a:t> S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accent5"/>
                  </a:solidFill>
                </a:rPr>
                <a:t>[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timeout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accent4"/>
                  </a:solidFill>
                </a:rPr>
                <a:t>q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end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accent5"/>
                  </a:solidFill>
                </a:rPr>
                <a:t>]</a:t>
              </a:r>
            </a:p>
          </p:txBody>
        </p:sp>
        <p:grpSp>
          <p:nvGrpSpPr>
            <p:cNvPr id="18" name="Grouper 17"/>
            <p:cNvGrpSpPr/>
            <p:nvPr/>
          </p:nvGrpSpPr>
          <p:grpSpPr>
            <a:xfrm>
              <a:off x="3741864" y="3129776"/>
              <a:ext cx="564578" cy="539852"/>
              <a:chOff x="3741864" y="1977648"/>
              <a:chExt cx="564578" cy="539852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3752284" y="1977648"/>
                <a:ext cx="184731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endPara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3741864" y="2004090"/>
                <a:ext cx="564578" cy="513410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>
                    <a:ln>
                      <a:noFill/>
                    </a:ln>
                    <a:effectLst/>
                    <a:uLnTx/>
                    <a:uFillTx/>
                  </a:rPr>
                  <a:t>v2</a:t>
                </a:r>
              </a:p>
            </p:txBody>
          </p:sp>
        </p:grpSp>
        <p:cxnSp>
          <p:nvCxnSpPr>
            <p:cNvPr id="9" name="Connecteur droit 8"/>
            <p:cNvCxnSpPr/>
            <p:nvPr/>
          </p:nvCxnSpPr>
          <p:spPr bwMode="auto">
            <a:xfrm>
              <a:off x="4572000" y="2678377"/>
              <a:ext cx="11151" cy="156814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er 28"/>
          <p:cNvGrpSpPr/>
          <p:nvPr/>
        </p:nvGrpSpPr>
        <p:grpSpPr>
          <a:xfrm>
            <a:off x="3942819" y="3506232"/>
            <a:ext cx="5597733" cy="1938992"/>
            <a:chOff x="3273018" y="4242975"/>
            <a:chExt cx="5597733" cy="1938992"/>
          </a:xfrm>
        </p:grpSpPr>
        <p:sp>
          <p:nvSpPr>
            <p:cNvPr id="12" name="Rectangle 11"/>
            <p:cNvSpPr/>
            <p:nvPr/>
          </p:nvSpPr>
          <p:spPr>
            <a:xfrm>
              <a:off x="4694287" y="4242975"/>
              <a:ext cx="41764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lang="fr-FR" sz="2800" kern="0"/>
                <a:t>abort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 err="1"/>
                <a:t>when</a:t>
              </a:r>
              <a:r>
                <a:rPr lang="fr-FR" sz="2800" kern="0">
                  <a:solidFill>
                    <a:schemeClr val="accent5"/>
                  </a:solidFill>
                </a:rPr>
                <a:t> </a:t>
              </a:r>
              <a:r>
                <a:rPr lang="fr-FR" sz="2800" i="1" kern="0"/>
                <a:t>c</a:t>
              </a:r>
              <a:r>
                <a:rPr lang="fr-FR" sz="2800" i="1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tx2"/>
                  </a:solidFill>
                </a:rPr>
                <a:t>S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accent5"/>
                  </a:solidFill>
                </a:rPr>
                <a:t>[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do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accent4"/>
                  </a:solidFill>
                </a:rPr>
                <a:t>q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end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accent5"/>
                  </a:solidFill>
                </a:rPr>
                <a:t>]</a:t>
              </a:r>
            </a:p>
            <a:p>
              <a:pPr fontAlgn="base">
                <a:spcAft>
                  <a:spcPct val="0"/>
                </a:spcAft>
              </a:pPr>
              <a:r>
                <a:rPr lang="fr-FR" sz="800" i="1" kern="0">
                  <a:solidFill>
                    <a:schemeClr val="tx2"/>
                  </a:solidFill>
                </a:rPr>
                <a:t> </a:t>
              </a:r>
              <a:endParaRPr lang="fr-FR" sz="2800" kern="0">
                <a:solidFill>
                  <a:schemeClr val="accent5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273018" y="4881122"/>
              <a:ext cx="1136850" cy="54476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v5</a:t>
              </a:r>
              <a:r>
                <a:rPr kumimoji="0" lang="fr-FR" sz="14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/</a:t>
              </a:r>
              <a:r>
                <a:rPr kumimoji="0" lang="fr-FR" sz="12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v7</a:t>
              </a:r>
            </a:p>
          </p:txBody>
        </p:sp>
        <p:cxnSp>
          <p:nvCxnSpPr>
            <p:cNvPr id="21" name="Connecteur droit 20"/>
            <p:cNvCxnSpPr/>
            <p:nvPr/>
          </p:nvCxnSpPr>
          <p:spPr bwMode="auto">
            <a:xfrm>
              <a:off x="4583151" y="4433952"/>
              <a:ext cx="0" cy="154588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Connecteur droit 31"/>
          <p:cNvCxnSpPr/>
          <p:nvPr/>
        </p:nvCxnSpPr>
        <p:spPr bwMode="auto">
          <a:xfrm>
            <a:off x="803883" y="1357629"/>
            <a:ext cx="11151" cy="156814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3455AB6A-BF2C-554B-B558-B75E2034AB4B}"/>
              </a:ext>
            </a:extLst>
          </p:cNvPr>
          <p:cNvSpPr txBox="1"/>
          <p:nvPr/>
        </p:nvSpPr>
        <p:spPr>
          <a:xfrm>
            <a:off x="611560" y="3457442"/>
            <a:ext cx="2744662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i="1" kern="0">
                <a:solidFill>
                  <a:schemeClr val="accent1"/>
                </a:solidFill>
              </a:rPr>
              <a:t>trop compliqué !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F6AF7343-F8A4-7448-91C9-7113AD60874E}"/>
              </a:ext>
            </a:extLst>
          </p:cNvPr>
          <p:cNvCxnSpPr>
            <a:cxnSpLocks/>
          </p:cNvCxnSpPr>
          <p:nvPr/>
        </p:nvCxnSpPr>
        <p:spPr bwMode="auto">
          <a:xfrm flipV="1">
            <a:off x="1979712" y="3026804"/>
            <a:ext cx="1" cy="546212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4542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B602C27-6BC5-B94E-9D86-7ACFF3F32B9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1BD6A97-E8A0-FD44-A8A9-F84F97FA48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C90B827-AFA4-674B-B212-88EAE3312F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C0F8083-410F-FF4D-B1EC-761C6AF9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Jouer avec </a:t>
            </a:r>
            <a:r>
              <a:rPr lang="fr-FR">
                <a:solidFill>
                  <a:schemeClr val="accent3"/>
                </a:solidFill>
              </a:rPr>
              <a:t>les</a:t>
            </a:r>
            <a:r>
              <a:rPr lang="fr-FR"/>
              <a:t> temps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765247-B78C-0140-9BE7-D1827536C8F5}"/>
              </a:ext>
            </a:extLst>
          </p:cNvPr>
          <p:cNvSpPr/>
          <p:nvPr/>
        </p:nvSpPr>
        <p:spPr>
          <a:xfrm>
            <a:off x="651756" y="2391777"/>
            <a:ext cx="3056148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abort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abort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   run </a:t>
            </a:r>
            <a:r>
              <a:rPr lang="fr-FR" sz="2800" kern="0">
                <a:solidFill>
                  <a:schemeClr val="accent4"/>
                </a:solidFill>
              </a:rPr>
              <a:t>Run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4"/>
                </a:solidFill>
              </a:rPr>
              <a:t> </a:t>
            </a:r>
            <a:r>
              <a:rPr lang="fr-FR" sz="2800" kern="0"/>
              <a:t>  when 100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>
                <a:solidFill>
                  <a:schemeClr val="tx2"/>
                </a:solidFill>
              </a:rPr>
              <a:t>Meter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u="sng" kern="0">
                <a:solidFill>
                  <a:schemeClr val="accent4"/>
                </a:solidFill>
              </a:rPr>
              <a:t>  </a:t>
            </a:r>
            <a:endParaRPr lang="fr-FR" sz="2800" u="sng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when </a:t>
            </a:r>
            <a:r>
              <a:rPr lang="fr-FR" sz="2800" kern="0"/>
              <a:t>15</a:t>
            </a:r>
            <a:r>
              <a:rPr lang="fr-FR" sz="2800" i="1" kern="0">
                <a:solidFill>
                  <a:schemeClr val="tx2"/>
                </a:solidFill>
              </a:rPr>
              <a:t> </a:t>
            </a:r>
            <a:r>
              <a:rPr lang="fr-FR" sz="2800" kern="0">
                <a:solidFill>
                  <a:schemeClr val="tx2"/>
                </a:solidFill>
              </a:rPr>
              <a:t>Second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endParaRPr lang="fr-FR" sz="2800" kern="0" err="1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   emit</a:t>
            </a:r>
            <a:r>
              <a:rPr lang="fr-FR" sz="2800" kern="0">
                <a:solidFill>
                  <a:schemeClr val="tx2"/>
                </a:solidFill>
              </a:rPr>
              <a:t> TooSlow</a:t>
            </a:r>
            <a:endParaRPr lang="fr-FR" sz="2800" kern="0">
              <a:solidFill>
                <a:schemeClr val="accent5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end abort</a:t>
            </a:r>
            <a:endParaRPr lang="fr-FR" sz="2800" kern="0">
              <a:solidFill>
                <a:schemeClr val="accent5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C74D445-1CA9-6648-B1B4-CA38D459CC60}"/>
              </a:ext>
            </a:extLst>
          </p:cNvPr>
          <p:cNvSpPr txBox="1"/>
          <p:nvPr/>
        </p:nvSpPr>
        <p:spPr>
          <a:xfrm>
            <a:off x="733010" y="1021883"/>
            <a:ext cx="2893640" cy="997196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C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ourir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100m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en moins de</a:t>
            </a:r>
            <a:r>
              <a:rPr lang="fr-FR" sz="2800" kern="0" dirty="0">
                <a:solidFill>
                  <a:schemeClr val="tx2"/>
                </a:solidFill>
              </a:rPr>
              <a:t> 15s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A173AFB-E760-F343-A66A-E61A55778D81}"/>
              </a:ext>
            </a:extLst>
          </p:cNvPr>
          <p:cNvSpPr txBox="1"/>
          <p:nvPr/>
        </p:nvSpPr>
        <p:spPr>
          <a:xfrm>
            <a:off x="4708973" y="1011229"/>
            <a:ext cx="3884398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C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ourir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15s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mais pas plus de</a:t>
            </a:r>
            <a:r>
              <a:rPr lang="fr-FR" sz="2800" kern="0" dirty="0">
                <a:solidFill>
                  <a:schemeClr val="tx2"/>
                </a:solidFill>
              </a:rPr>
              <a:t> 100m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02F0B215-5807-FC4B-B9A9-8331AAFF1211}"/>
              </a:ext>
            </a:extLst>
          </p:cNvPr>
          <p:cNvCxnSpPr>
            <a:cxnSpLocks/>
          </p:cNvCxnSpPr>
          <p:nvPr/>
        </p:nvCxnSpPr>
        <p:spPr bwMode="auto">
          <a:xfrm>
            <a:off x="4215467" y="990062"/>
            <a:ext cx="76910" cy="46989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43F252-2E30-014A-BFC7-439B2EB51E26}"/>
              </a:ext>
            </a:extLst>
          </p:cNvPr>
          <p:cNvSpPr/>
          <p:nvPr/>
        </p:nvSpPr>
        <p:spPr>
          <a:xfrm>
            <a:off x="5066996" y="2386608"/>
            <a:ext cx="3168352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abort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abort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   run </a:t>
            </a:r>
            <a:r>
              <a:rPr lang="fr-FR" sz="2800" kern="0">
                <a:solidFill>
                  <a:schemeClr val="accent4"/>
                </a:solidFill>
              </a:rPr>
              <a:t>Run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4"/>
                </a:solidFill>
              </a:rPr>
              <a:t> </a:t>
            </a:r>
            <a:r>
              <a:rPr lang="fr-FR" sz="2800" kern="0"/>
              <a:t>  when 15</a:t>
            </a:r>
            <a:r>
              <a:rPr lang="fr-FR" sz="2800" kern="0">
                <a:solidFill>
                  <a:schemeClr val="tx2"/>
                </a:solidFill>
              </a:rPr>
              <a:t> Second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r>
              <a:rPr lang="fr-FR" sz="2800" u="sng" kern="0">
                <a:solidFill>
                  <a:schemeClr val="accent4"/>
                </a:solidFill>
              </a:rPr>
              <a:t>  </a:t>
            </a:r>
            <a:endParaRPr lang="fr-FR" sz="2800" u="sng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when </a:t>
            </a:r>
            <a:r>
              <a:rPr lang="fr-FR" sz="2800" kern="0"/>
              <a:t>100</a:t>
            </a:r>
            <a:r>
              <a:rPr lang="fr-FR" sz="2800" kern="0">
                <a:solidFill>
                  <a:schemeClr val="tx2"/>
                </a:solidFill>
              </a:rPr>
              <a:t> Meter</a:t>
            </a:r>
            <a:r>
              <a:rPr lang="fr-FR" sz="1200" i="1" kern="0">
                <a:solidFill>
                  <a:schemeClr val="tx2"/>
                </a:solidFill>
              </a:rPr>
              <a:t> </a:t>
            </a:r>
            <a:endParaRPr lang="fr-FR" sz="2800" kern="0" err="1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   emit</a:t>
            </a:r>
            <a:r>
              <a:rPr lang="fr-FR" sz="2800" kern="0">
                <a:solidFill>
                  <a:schemeClr val="tx2"/>
                </a:solidFill>
              </a:rPr>
              <a:t> TooFast</a:t>
            </a:r>
            <a:endParaRPr lang="fr-FR" sz="2800" kern="0">
              <a:solidFill>
                <a:schemeClr val="accent5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end abort</a:t>
            </a:r>
            <a:endParaRPr lang="fr-FR" sz="2800" kern="0">
              <a:solidFill>
                <a:schemeClr val="accent5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1A3364C0-C5E6-E041-922D-6D3781775189}"/>
              </a:ext>
            </a:extLst>
          </p:cNvPr>
          <p:cNvCxnSpPr>
            <a:cxnSpLocks/>
          </p:cNvCxnSpPr>
          <p:nvPr/>
        </p:nvCxnSpPr>
        <p:spPr bwMode="auto">
          <a:xfrm>
            <a:off x="907842" y="2060848"/>
            <a:ext cx="2563376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0F43F50A-CAD6-574D-8A2D-418C053506B5}"/>
              </a:ext>
            </a:extLst>
          </p:cNvPr>
          <p:cNvCxnSpPr>
            <a:cxnSpLocks/>
          </p:cNvCxnSpPr>
          <p:nvPr/>
        </p:nvCxnSpPr>
        <p:spPr bwMode="auto">
          <a:xfrm>
            <a:off x="4778964" y="2036418"/>
            <a:ext cx="3744416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7783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E4EDA4C-B77F-8E49-9450-026CB173119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EB8340EE-5F5F-3547-BD5B-293F547B56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3073ED9-B6E4-D147-B9B8-C1BA56A4DF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BAF20F3F-E818-BF4C-8F8F-12920854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Abro en Esterel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1272919-35D5-E040-BCAA-22BB76A78609}"/>
              </a:ext>
            </a:extLst>
          </p:cNvPr>
          <p:cNvSpPr txBox="1"/>
          <p:nvPr/>
        </p:nvSpPr>
        <p:spPr>
          <a:xfrm>
            <a:off x="4926158" y="1639932"/>
            <a:ext cx="4259500" cy="3108543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loop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abort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     {</a:t>
            </a:r>
            <a:r>
              <a:rPr lang="en-US" sz="1200" kern="0" dirty="0"/>
              <a:t> </a:t>
            </a:r>
            <a:r>
              <a:rPr lang="en-US" sz="2800" kern="0" dirty="0"/>
              <a:t>await </a:t>
            </a: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 || await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  <a:r>
              <a:rPr lang="en-US" sz="1200" kern="0" dirty="0"/>
              <a:t> </a:t>
            </a:r>
            <a:r>
              <a:rPr lang="en-US" sz="2800" kern="0" dirty="0"/>
              <a:t>}</a:t>
            </a:r>
            <a:r>
              <a:rPr lang="en-US" sz="1200" kern="0" dirty="0"/>
              <a:t> </a:t>
            </a:r>
            <a:r>
              <a:rPr lang="en-US" sz="2800" kern="0" dirty="0"/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emit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1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        </a:t>
            </a:r>
            <a:r>
              <a:rPr lang="en-US" sz="2800" kern="0" dirty="0"/>
              <a:t>halt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when </a:t>
            </a:r>
            <a:r>
              <a:rPr lang="en-US" sz="2800" kern="0" dirty="0">
                <a:solidFill>
                  <a:schemeClr val="tx2"/>
                </a:solidFill>
              </a:rPr>
              <a:t>R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noProof="0" dirty="0"/>
              <a:t>end loop</a:t>
            </a:r>
            <a:endParaRPr kumimoji="0" lang="fr-FR" sz="2800" b="0" i="0" u="none" strike="noStrike" kern="0" cap="none" spc="0" normalizeH="0" noProof="0" dirty="0" err="1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95D79CC0-AA53-E245-BBBB-4E671FD43750}"/>
              </a:ext>
            </a:extLst>
          </p:cNvPr>
          <p:cNvGrpSpPr/>
          <p:nvPr/>
        </p:nvGrpSpPr>
        <p:grpSpPr>
          <a:xfrm>
            <a:off x="325909" y="1052736"/>
            <a:ext cx="4390107" cy="4269330"/>
            <a:chOff x="786274" y="2048920"/>
            <a:chExt cx="4390107" cy="4269330"/>
          </a:xfrm>
        </p:grpSpPr>
        <p:sp>
          <p:nvSpPr>
            <p:cNvPr id="40" name="Oval 3">
              <a:extLst>
                <a:ext uri="{FF2B5EF4-FFF2-40B4-BE49-F238E27FC236}">
                  <a16:creationId xmlns:a16="http://schemas.microsoft.com/office/drawing/2014/main" xmlns="" id="{79AAE374-A130-9C45-93E2-7E95B2C14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60261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" name="Oval 4">
              <a:extLst>
                <a:ext uri="{FF2B5EF4-FFF2-40B4-BE49-F238E27FC236}">
                  <a16:creationId xmlns:a16="http://schemas.microsoft.com/office/drawing/2014/main" xmlns="" id="{073C4E88-B55C-FE4C-91D9-9015B4AB4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629" y="46545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xmlns="" id="{AC8B6EB4-B610-634B-96AC-1FEDFF4284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144" y="3501262"/>
              <a:ext cx="1287353" cy="118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Line 7">
              <a:extLst>
                <a:ext uri="{FF2B5EF4-FFF2-40B4-BE49-F238E27FC236}">
                  <a16:creationId xmlns:a16="http://schemas.microsoft.com/office/drawing/2014/main" xmlns="" id="{6FE38DCC-2CC5-3641-8FDC-94B478C77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671" y="3482321"/>
              <a:ext cx="1288885" cy="1201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Line 8">
              <a:extLst>
                <a:ext uri="{FF2B5EF4-FFF2-40B4-BE49-F238E27FC236}">
                  <a16:creationId xmlns:a16="http://schemas.microsoft.com/office/drawing/2014/main" xmlns="" id="{F662BEE0-27D0-6F41-907E-7CEA346E60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7503" y="4894654"/>
              <a:ext cx="1313051" cy="115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" name="Line 9">
              <a:extLst>
                <a:ext uri="{FF2B5EF4-FFF2-40B4-BE49-F238E27FC236}">
                  <a16:creationId xmlns:a16="http://schemas.microsoft.com/office/drawing/2014/main" xmlns="" id="{E229636A-6201-D64E-98FC-A54214B6B0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144" y="4883150"/>
              <a:ext cx="1325247" cy="117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Line 10">
              <a:extLst>
                <a:ext uri="{FF2B5EF4-FFF2-40B4-BE49-F238E27FC236}">
                  <a16:creationId xmlns:a16="http://schemas.microsoft.com/office/drawing/2014/main" xmlns="" id="{3A9B12D9-2890-FC46-9186-79E2DC392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4" y="3575049"/>
              <a:ext cx="775" cy="2444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Rectangle 11">
              <a:extLst>
                <a:ext uri="{FF2B5EF4-FFF2-40B4-BE49-F238E27FC236}">
                  <a16:creationId xmlns:a16="http://schemas.microsoft.com/office/drawing/2014/main" xmlns="" id="{5D21F477-99C5-474F-B4A9-F60B666EF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1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48" name="Rectangle 12">
              <a:extLst>
                <a:ext uri="{FF2B5EF4-FFF2-40B4-BE49-F238E27FC236}">
                  <a16:creationId xmlns:a16="http://schemas.microsoft.com/office/drawing/2014/main" xmlns="" id="{ED44EFE0-6D87-834E-A776-18D24C93C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3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B</a:t>
              </a:r>
              <a:r>
                <a:rPr lang="fr-FR" sz="1200" dirty="0"/>
                <a:t> </a:t>
              </a:r>
              <a:r>
                <a:rPr lang="fr-FR" sz="2400" dirty="0"/>
                <a:t>/</a:t>
              </a:r>
            </a:p>
          </p:txBody>
        </p: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xmlns="" id="{6DE9E2E4-A07D-7447-ADE0-9E413219F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005" y="5395913"/>
              <a:ext cx="798296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50" name="Rectangle 14">
              <a:extLst>
                <a:ext uri="{FF2B5EF4-FFF2-40B4-BE49-F238E27FC236}">
                  <a16:creationId xmlns:a16="http://schemas.microsoft.com/office/drawing/2014/main" xmlns="" id="{191EFD89-AA7A-6C46-A535-D34FBF9F9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572" y="5337124"/>
              <a:ext cx="812724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B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51" name="Rectangle 15">
              <a:extLst>
                <a:ext uri="{FF2B5EF4-FFF2-40B4-BE49-F238E27FC236}">
                  <a16:creationId xmlns:a16="http://schemas.microsoft.com/office/drawing/2014/main" xmlns="" id="{77B61433-DD0C-E74E-BBE8-44855959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388" y="4553583"/>
              <a:ext cx="115640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A B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>
                  <a:solidFill>
                    <a:schemeClr val="accent1"/>
                  </a:solidFill>
                </a:rPr>
                <a:t>O </a:t>
              </a:r>
            </a:p>
          </p:txBody>
        </p:sp>
        <p:sp>
          <p:nvSpPr>
            <p:cNvPr id="52" name="Arc 16">
              <a:extLst>
                <a:ext uri="{FF2B5EF4-FFF2-40B4-BE49-F238E27FC236}">
                  <a16:creationId xmlns:a16="http://schemas.microsoft.com/office/drawing/2014/main" xmlns="" id="{1BDEA0E3-9936-F044-91EE-1F7139B65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098" y="2452468"/>
              <a:ext cx="522287" cy="481012"/>
            </a:xfrm>
            <a:custGeom>
              <a:avLst/>
              <a:gdLst>
                <a:gd name="T0" fmla="*/ 0 w 21600"/>
                <a:gd name="T1" fmla="*/ 0 h 21600"/>
                <a:gd name="T2" fmla="*/ 522287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Arc 17">
              <a:extLst>
                <a:ext uri="{FF2B5EF4-FFF2-40B4-BE49-F238E27FC236}">
                  <a16:creationId xmlns:a16="http://schemas.microsoft.com/office/drawing/2014/main" xmlns="" id="{5BD40B2C-1A8D-994C-880C-C9FC6C335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279" y="2452468"/>
              <a:ext cx="530225" cy="488475"/>
            </a:xfrm>
            <a:custGeom>
              <a:avLst/>
              <a:gdLst>
                <a:gd name="T0" fmla="*/ 0 w 21600"/>
                <a:gd name="T1" fmla="*/ 481012 h 21600"/>
                <a:gd name="T2" fmla="*/ 520691 w 21600"/>
                <a:gd name="T3" fmla="*/ 0 h 21600"/>
                <a:gd name="T4" fmla="*/ 522287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Arc 18">
              <a:extLst>
                <a:ext uri="{FF2B5EF4-FFF2-40B4-BE49-F238E27FC236}">
                  <a16:creationId xmlns:a16="http://schemas.microsoft.com/office/drawing/2014/main" xmlns="" id="{1A565476-C895-6B4E-BBD1-95671A95596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35685" y="2935046"/>
              <a:ext cx="520700" cy="481012"/>
            </a:xfrm>
            <a:custGeom>
              <a:avLst/>
              <a:gdLst>
                <a:gd name="T0" fmla="*/ 0 w 21600"/>
                <a:gd name="T1" fmla="*/ 481012 h 21600"/>
                <a:gd name="T2" fmla="*/ 519109 w 21600"/>
                <a:gd name="T3" fmla="*/ 0 h 21600"/>
                <a:gd name="T4" fmla="*/ 52070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Arc 19">
              <a:extLst>
                <a:ext uri="{FF2B5EF4-FFF2-40B4-BE49-F238E27FC236}">
                  <a16:creationId xmlns:a16="http://schemas.microsoft.com/office/drawing/2014/main" xmlns="" id="{C8A9DF17-64E9-FD44-84C5-1D930B39972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23279" y="2947988"/>
              <a:ext cx="520700" cy="481012"/>
            </a:xfrm>
            <a:custGeom>
              <a:avLst/>
              <a:gdLst>
                <a:gd name="T0" fmla="*/ 0 w 21600"/>
                <a:gd name="T1" fmla="*/ 0 h 21600"/>
                <a:gd name="T2" fmla="*/ 520700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xmlns="" id="{5A0D9405-6849-6446-B452-B0EC6E815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414" y="2048920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/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57" name="Arc 22">
              <a:extLst>
                <a:ext uri="{FF2B5EF4-FFF2-40B4-BE49-F238E27FC236}">
                  <a16:creationId xmlns:a16="http://schemas.microsoft.com/office/drawing/2014/main" xmlns="" id="{CF2AD4AA-EEFF-324A-B4EF-DED49691FE4F}"/>
                </a:ext>
              </a:extLst>
            </p:cNvPr>
            <p:cNvSpPr>
              <a:spLocks/>
            </p:cNvSpPr>
            <p:nvPr/>
          </p:nvSpPr>
          <p:spPr bwMode="auto">
            <a:xfrm rot="13740000">
              <a:off x="1010725" y="3574955"/>
              <a:ext cx="611301" cy="1060203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Arc 23">
              <a:extLst>
                <a:ext uri="{FF2B5EF4-FFF2-40B4-BE49-F238E27FC236}">
                  <a16:creationId xmlns:a16="http://schemas.microsoft.com/office/drawing/2014/main" xmlns="" id="{033E2B27-C7C7-2849-8353-D347524C17E0}"/>
                </a:ext>
              </a:extLst>
            </p:cNvPr>
            <p:cNvSpPr>
              <a:spLocks/>
            </p:cNvSpPr>
            <p:nvPr/>
          </p:nvSpPr>
          <p:spPr bwMode="auto">
            <a:xfrm rot="2940000">
              <a:off x="1766079" y="2921000"/>
              <a:ext cx="603250" cy="1060450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Arc 24">
              <a:extLst>
                <a:ext uri="{FF2B5EF4-FFF2-40B4-BE49-F238E27FC236}">
                  <a16:creationId xmlns:a16="http://schemas.microsoft.com/office/drawing/2014/main" xmlns="" id="{80E227C1-96F3-AE49-BA02-858D892E820B}"/>
                </a:ext>
              </a:extLst>
            </p:cNvPr>
            <p:cNvSpPr>
              <a:spLocks/>
            </p:cNvSpPr>
            <p:nvPr/>
          </p:nvSpPr>
          <p:spPr bwMode="auto">
            <a:xfrm rot="7860000">
              <a:off x="3870634" y="3585111"/>
              <a:ext cx="632907" cy="1048558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Arc 25">
              <a:extLst>
                <a:ext uri="{FF2B5EF4-FFF2-40B4-BE49-F238E27FC236}">
                  <a16:creationId xmlns:a16="http://schemas.microsoft.com/office/drawing/2014/main" xmlns="" id="{E6384474-2006-6E41-BC24-A206D643F7FA}"/>
                </a:ext>
              </a:extLst>
            </p:cNvPr>
            <p:cNvSpPr>
              <a:spLocks/>
            </p:cNvSpPr>
            <p:nvPr/>
          </p:nvSpPr>
          <p:spPr bwMode="auto">
            <a:xfrm rot="18660000">
              <a:off x="3145617" y="2921000"/>
              <a:ext cx="603250" cy="1060450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Rectangle 26">
              <a:extLst>
                <a:ext uri="{FF2B5EF4-FFF2-40B4-BE49-F238E27FC236}">
                  <a16:creationId xmlns:a16="http://schemas.microsoft.com/office/drawing/2014/main" xmlns="" id="{C473571C-E2CF-224F-A031-9852ECB05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068" y="291939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62" name="Arc 27">
              <a:extLst>
                <a:ext uri="{FF2B5EF4-FFF2-40B4-BE49-F238E27FC236}">
                  <a16:creationId xmlns:a16="http://schemas.microsoft.com/office/drawing/2014/main" xmlns="" id="{67690C43-5D46-6044-A11E-9D28B7B43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79" y="4786322"/>
              <a:ext cx="2234425" cy="1379528"/>
            </a:xfrm>
            <a:custGeom>
              <a:avLst/>
              <a:gdLst>
                <a:gd name="T0" fmla="*/ 2660650 w 21600"/>
                <a:gd name="T1" fmla="*/ 0 h 21600"/>
                <a:gd name="T2" fmla="*/ 0 w 21600"/>
                <a:gd name="T3" fmla="*/ 136525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Arc 28">
              <a:extLst>
                <a:ext uri="{FF2B5EF4-FFF2-40B4-BE49-F238E27FC236}">
                  <a16:creationId xmlns:a16="http://schemas.microsoft.com/office/drawing/2014/main" xmlns="" id="{4D5B3089-18E9-044E-A64A-35550107570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96379" y="3429000"/>
              <a:ext cx="2247124" cy="1357322"/>
            </a:xfrm>
            <a:custGeom>
              <a:avLst/>
              <a:gdLst>
                <a:gd name="T0" fmla="*/ 2660650 w 21600"/>
                <a:gd name="T1" fmla="*/ 1365250 h 21600"/>
                <a:gd name="T2" fmla="*/ 0 w 21600"/>
                <a:gd name="T3" fmla="*/ 0 h 21600"/>
                <a:gd name="T4" fmla="*/ 26606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xmlns="" id="{6DF19701-104F-B44C-B80F-58BF4AC1B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28" y="291382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65" name="Rectangle 30">
              <a:extLst>
                <a:ext uri="{FF2B5EF4-FFF2-40B4-BE49-F238E27FC236}">
                  <a16:creationId xmlns:a16="http://schemas.microsoft.com/office/drawing/2014/main" xmlns="" id="{21D7D2A7-B34A-914B-B17B-CAD8E03AF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580" y="4567638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R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xmlns="" id="{4214D6A3-A155-F449-A744-EF1ADA27E3C0}"/>
                </a:ext>
              </a:extLst>
            </p:cNvPr>
            <p:cNvCxnSpPr>
              <a:endCxn id="68" idx="0"/>
            </p:cNvCxnSpPr>
            <p:nvPr/>
          </p:nvCxnSpPr>
          <p:spPr bwMode="auto">
            <a:xfrm rot="16200000" flipH="1">
              <a:off x="2647335" y="3173606"/>
              <a:ext cx="216362" cy="232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7" name="Oval 20">
              <a:extLst>
                <a:ext uri="{FF2B5EF4-FFF2-40B4-BE49-F238E27FC236}">
                  <a16:creationId xmlns:a16="http://schemas.microsoft.com/office/drawing/2014/main" xmlns="" id="{8BF5043E-B301-ED4B-AC88-108B0696B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32829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Oval 5">
              <a:extLst>
                <a:ext uri="{FF2B5EF4-FFF2-40B4-BE49-F238E27FC236}">
                  <a16:creationId xmlns:a16="http://schemas.microsoft.com/office/drawing/2014/main" xmlns="" id="{51470E71-702A-534D-8917-F1440EC2F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29" y="46545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65E0A245-8FFD-7D45-B5EF-96D242061229}"/>
              </a:ext>
            </a:extLst>
          </p:cNvPr>
          <p:cNvSpPr txBox="1"/>
          <p:nvPr/>
        </p:nvSpPr>
        <p:spPr>
          <a:xfrm>
            <a:off x="714214" y="5733256"/>
            <a:ext cx="7715574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Mais encore ambig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 : quid de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etc?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613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E2F2989-1917-624D-B26F-B3374F62122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209FDD1-8898-D547-A484-343CBA2071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3DFC90C-B59B-B748-A13D-529646AE20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4E1C1F3A-90F8-194F-A75D-1E66D86A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ABCRO : de l</a:t>
            </a:r>
            <a:r>
              <a:rPr lang="en-US"/>
              <a:t>’exponentiel au linéaire !</a:t>
            </a:r>
            <a:endParaRPr lang="fr-FR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234FFFB9-F933-7343-BA76-288F0610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6180"/>
            <a:ext cx="4597400" cy="3670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1E9720E-7037-6C47-AC9D-9872B9048D65}"/>
              </a:ext>
            </a:extLst>
          </p:cNvPr>
          <p:cNvSpPr txBox="1"/>
          <p:nvPr/>
        </p:nvSpPr>
        <p:spPr>
          <a:xfrm>
            <a:off x="5580112" y="980727"/>
            <a:ext cx="2999184" cy="4185761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loop</a:t>
            </a:r>
            <a:endParaRPr lang="en-US" sz="2800" kern="0" dirty="0"/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/>
              <a:t>   abort</a:t>
            </a: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/>
              <a:t>       {</a:t>
            </a:r>
            <a:r>
              <a:rPr lang="en-US" sz="1200" kern="0" dirty="0"/>
              <a:t>        </a:t>
            </a:r>
            <a:r>
              <a:rPr lang="en-US" sz="2800" kern="0" dirty="0"/>
              <a:t>await </a:t>
            </a: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 </a:t>
            </a: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/>
              <a:t>         || await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         </a:t>
            </a:r>
            <a:r>
              <a:rPr lang="en-US" sz="2800" kern="0" dirty="0"/>
              <a:t>|| await</a:t>
            </a:r>
            <a:r>
              <a:rPr lang="en-US" sz="2800" kern="0" dirty="0">
                <a:solidFill>
                  <a:schemeClr val="tx2"/>
                </a:solidFill>
              </a:rPr>
              <a:t> C</a:t>
            </a:r>
            <a:r>
              <a:rPr lang="en-US" sz="1200" kern="0" dirty="0"/>
              <a:t> </a:t>
            </a: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1200" kern="0" dirty="0"/>
              <a:t>                  </a:t>
            </a:r>
            <a:r>
              <a:rPr lang="en-US" sz="2800" kern="0" dirty="0"/>
              <a:t>}</a:t>
            </a:r>
            <a:r>
              <a:rPr lang="en-US" sz="1200" kern="0" dirty="0"/>
              <a:t> </a:t>
            </a:r>
            <a:r>
              <a:rPr lang="en-US" sz="2800" kern="0" dirty="0"/>
              <a:t>;</a:t>
            </a: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emit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1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        </a:t>
            </a:r>
            <a:r>
              <a:rPr lang="en-US" sz="2800" kern="0" dirty="0"/>
              <a:t>halt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dirty="0"/>
              <a:t>   when </a:t>
            </a:r>
            <a:r>
              <a:rPr lang="en-US" sz="2800" kern="0" dirty="0">
                <a:solidFill>
                  <a:schemeClr val="tx2"/>
                </a:solidFill>
              </a:rPr>
              <a:t>R</a:t>
            </a:r>
            <a:endParaRPr lang="en-US" sz="2800" kern="0" dirty="0"/>
          </a:p>
          <a:p>
            <a:pPr marL="201168" indent="-201168" fontAlgn="base">
              <a:lnSpc>
                <a:spcPct val="95000"/>
              </a:lnSpc>
              <a:spcAft>
                <a:spcPct val="0"/>
              </a:spcAft>
            </a:pPr>
            <a:r>
              <a:rPr lang="en-US" sz="2800" kern="0" noProof="0" dirty="0"/>
              <a:t>end loop</a:t>
            </a:r>
            <a:endParaRPr kumimoji="0" lang="fr-FR" sz="2800" b="0" i="0" u="none" strike="noStrike" kern="0" cap="none" spc="0" normalizeH="0" noProof="0" dirty="0" err="1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CD99FA6-0FFB-3545-A236-9F577275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193870"/>
            <a:ext cx="1396715" cy="149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BA4251E-7AF1-BB40-9A39-05796A2DD106}"/>
              </a:ext>
            </a:extLst>
          </p:cNvPr>
          <p:cNvSpPr txBox="1"/>
          <p:nvPr/>
        </p:nvSpPr>
        <p:spPr>
          <a:xfrm>
            <a:off x="3275856" y="5667265"/>
            <a:ext cx="4406976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WTO = Write Things Once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687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7E9E017-D893-3041-A945-73D8A3CA02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D46450F-39E1-BD4A-9F2C-39DF12D713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FED6C44-5BE1-BC43-A5CF-D515FA4BF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8D2F1D7-501E-ED42-9F7D-858FF8849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4312B2C-D085-C347-B890-C0CBA4FB4390}"/>
              </a:ext>
            </a:extLst>
          </p:cNvPr>
          <p:cNvSpPr txBox="1"/>
          <p:nvPr/>
        </p:nvSpPr>
        <p:spPr>
          <a:xfrm>
            <a:off x="3131541" y="2271924"/>
            <a:ext cx="2880917" cy="209595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rPr>
              <a:t>Acte 2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000" kern="0" dirty="0">
                <a:latin typeface="Comic Sans MS" panose="030F0902030302020204" pitchFamily="66" charset="0"/>
              </a:rPr>
              <a:t>Esterel Pur</a:t>
            </a: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77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3946" y="1340768"/>
            <a:ext cx="8519864" cy="5124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Un premier noyau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2 : Esterel Pur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0436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C1221987-7983-6740-A105-BD7CB059C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8048"/>
            <a:ext cx="8610600" cy="25083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/>
              <a:t>Ex</a:t>
            </a:r>
            <a:r>
              <a:rPr lang="en-US"/>
              <a:t>écution par une série </a:t>
            </a:r>
            <a:r>
              <a:rPr lang="en-US">
                <a:solidFill>
                  <a:schemeClr val="accent3"/>
                </a:solidFill>
              </a:rPr>
              <a:t>d’instants</a:t>
            </a:r>
            <a:r>
              <a:rPr lang="en-US"/>
              <a:t> sans épaisseur</a:t>
            </a:r>
            <a:endParaRPr lang="fr-FR"/>
          </a:p>
          <a:p>
            <a:pPr marL="514350" indent="-514350">
              <a:buFont typeface="+mj-lt"/>
              <a:buAutoNum type="arabicPeriod"/>
            </a:pPr>
            <a:r>
              <a:rPr lang="fr-FR"/>
              <a:t>Signaux </a:t>
            </a:r>
            <a:r>
              <a:rPr lang="fr-FR">
                <a:solidFill>
                  <a:schemeClr val="tx2"/>
                </a:solidFill>
              </a:rPr>
              <a:t>S</a:t>
            </a:r>
            <a:r>
              <a:rPr lang="fr-FR"/>
              <a:t>, </a:t>
            </a:r>
            <a:r>
              <a:rPr lang="fr-FR">
                <a:solidFill>
                  <a:schemeClr val="tx2"/>
                </a:solidFill>
              </a:rPr>
              <a:t>S1</a:t>
            </a:r>
            <a:r>
              <a:rPr lang="fr-FR"/>
              <a:t>, </a:t>
            </a:r>
            <a:r>
              <a:rPr lang="fr-FR">
                <a:solidFill>
                  <a:schemeClr val="tx2"/>
                </a:solidFill>
              </a:rPr>
              <a:t>S2</a:t>
            </a:r>
            <a:r>
              <a:rPr lang="fr-FR"/>
              <a:t>,…, chacun ayant un </a:t>
            </a:r>
            <a:r>
              <a:rPr lang="fr-FR">
                <a:solidFill>
                  <a:schemeClr val="accent3"/>
                </a:solidFill>
              </a:rPr>
              <a:t>statut</a:t>
            </a:r>
            <a:r>
              <a:rPr lang="fr-FR"/>
              <a:t> </a:t>
            </a:r>
            <a:r>
              <a:rPr lang="fr-FR">
                <a:solidFill>
                  <a:schemeClr val="accent3"/>
                </a:solidFill>
              </a:rPr>
              <a:t>pr</a:t>
            </a:r>
            <a:r>
              <a:rPr lang="en-US">
                <a:solidFill>
                  <a:schemeClr val="accent3"/>
                </a:solidFill>
              </a:rPr>
              <a:t>ésent</a:t>
            </a:r>
            <a:r>
              <a:rPr lang="en-US"/>
              <a:t> ou </a:t>
            </a:r>
            <a:r>
              <a:rPr lang="en-US">
                <a:solidFill>
                  <a:schemeClr val="accent3"/>
                </a:solidFill>
              </a:rPr>
              <a:t>absent </a:t>
            </a:r>
            <a:r>
              <a:rPr lang="en-US"/>
              <a:t>à chaque instant, vu </a:t>
            </a:r>
            <a:r>
              <a:rPr lang="en-US">
                <a:solidFill>
                  <a:schemeClr val="accent3"/>
                </a:solidFill>
              </a:rPr>
              <a:t>identiquement</a:t>
            </a:r>
            <a:r>
              <a:rPr lang="en-US"/>
              <a:t> par toutes les instructions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 premier jeu d’instructions très simples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59FF6DFF-06BD-3543-BD4B-451AA7BA6EA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DA18687-40D4-E94B-A444-049A03B23C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3275B63-23E7-B548-ACA9-423D0DE037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B42BE633-4EFC-1345-AA96-0D0AE59B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noyau synchrone de base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41A6615-ED61-274A-B956-2639A9495B15}"/>
              </a:ext>
            </a:extLst>
          </p:cNvPr>
          <p:cNvSpPr txBox="1"/>
          <p:nvPr/>
        </p:nvSpPr>
        <p:spPr>
          <a:xfrm>
            <a:off x="1187624" y="3284984"/>
            <a:ext cx="4297971" cy="32593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::= nothing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800" kern="0" dirty="0"/>
              <a:t>  | pause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</a:t>
            </a:r>
            <a:r>
              <a:rPr lang="fr-FR" sz="2800" kern="0" dirty="0"/>
              <a:t> </a:t>
            </a:r>
            <a:r>
              <a:rPr lang="fr-FR" sz="2400" kern="0" dirty="0"/>
              <a:t> </a:t>
            </a:r>
            <a:r>
              <a:rPr lang="fr-FR" sz="2800" kern="0" dirty="0"/>
              <a:t> | emit </a:t>
            </a:r>
            <a:r>
              <a:rPr lang="fr-FR" sz="2800" kern="0" dirty="0">
                <a:solidFill>
                  <a:schemeClr val="tx2"/>
                </a:solidFill>
              </a:rPr>
              <a:t>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800" kern="0" dirty="0"/>
              <a:t>  | if </a:t>
            </a:r>
            <a:r>
              <a:rPr lang="fr-FR" sz="2800" kern="0" dirty="0">
                <a:solidFill>
                  <a:schemeClr val="tx2"/>
                </a:solidFill>
              </a:rPr>
              <a:t>S</a:t>
            </a:r>
            <a:r>
              <a:rPr lang="fr-FR" sz="2800" kern="0" dirty="0"/>
              <a:t> then </a:t>
            </a:r>
            <a:r>
              <a:rPr lang="fr-FR" sz="2800" kern="0" dirty="0">
                <a:solidFill>
                  <a:schemeClr val="accent4"/>
                </a:solidFill>
              </a:rPr>
              <a:t>q</a:t>
            </a:r>
            <a:r>
              <a:rPr lang="fr-FR" sz="2800" kern="0" dirty="0"/>
              <a:t> else </a:t>
            </a:r>
            <a:r>
              <a:rPr lang="fr-FR" sz="2800" kern="0" dirty="0">
                <a:solidFill>
                  <a:schemeClr val="accent4"/>
                </a:solidFill>
              </a:rPr>
              <a:t>r</a:t>
            </a:r>
            <a:r>
              <a:rPr lang="fr-FR" sz="2800" kern="0" dirty="0"/>
              <a:t> end</a:t>
            </a:r>
            <a:endParaRPr lang="fr-FR" sz="2800" i="1" kern="0" dirty="0">
              <a:solidFill>
                <a:schemeClr val="tx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000" kern="0" dirty="0"/>
              <a:t> </a:t>
            </a:r>
            <a:r>
              <a:rPr lang="fr-FR" sz="2800" kern="0" dirty="0"/>
              <a:t>   | </a:t>
            </a:r>
            <a:r>
              <a:rPr lang="fr-FR" sz="2800" kern="0" dirty="0">
                <a:solidFill>
                  <a:schemeClr val="accent4"/>
                </a:solidFill>
              </a:rPr>
              <a:t>p</a:t>
            </a:r>
            <a:r>
              <a:rPr lang="fr-FR" sz="2800" i="1" kern="0" dirty="0">
                <a:solidFill>
                  <a:schemeClr val="accent4"/>
                </a:solidFill>
              </a:rPr>
              <a:t> </a:t>
            </a:r>
            <a:r>
              <a:rPr lang="fr-FR" sz="2800" kern="0" dirty="0"/>
              <a:t>; </a:t>
            </a:r>
            <a:r>
              <a:rPr lang="fr-FR" sz="2800" kern="0" dirty="0">
                <a:solidFill>
                  <a:schemeClr val="accent4"/>
                </a:solidFill>
              </a:rPr>
              <a:t>q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800" kern="0" dirty="0"/>
              <a:t>  | loop </a:t>
            </a:r>
            <a:r>
              <a:rPr lang="fr-FR" sz="2800" kern="0" dirty="0">
                <a:solidFill>
                  <a:schemeClr val="accent4"/>
                </a:solidFill>
              </a:rPr>
              <a:t>p</a:t>
            </a:r>
            <a:r>
              <a:rPr lang="fr-FR" sz="2800" i="1" kern="0" dirty="0">
                <a:solidFill>
                  <a:schemeClr val="accent4"/>
                </a:solidFill>
              </a:rPr>
              <a:t> </a:t>
            </a:r>
            <a:r>
              <a:rPr lang="fr-FR" sz="2800" kern="0" dirty="0"/>
              <a:t>end</a:t>
            </a:r>
            <a:endParaRPr lang="fr-FR" sz="2800" i="1" kern="0" dirty="0">
              <a:solidFill>
                <a:schemeClr val="accent4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800" kern="0" dirty="0"/>
              <a:t>  | </a:t>
            </a:r>
            <a:r>
              <a:rPr lang="fr-FR" sz="2800" kern="0" dirty="0">
                <a:solidFill>
                  <a:schemeClr val="accent4"/>
                </a:solidFill>
              </a:rPr>
              <a:t>p</a:t>
            </a:r>
            <a:r>
              <a:rPr lang="fr-FR" sz="2800" i="1" kern="0" dirty="0">
                <a:solidFill>
                  <a:schemeClr val="accent4"/>
                </a:solidFill>
              </a:rPr>
              <a:t> </a:t>
            </a:r>
            <a:r>
              <a:rPr lang="fr-FR" sz="2800" i="1" kern="0" dirty="0"/>
              <a:t>||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4"/>
                </a:solidFill>
              </a:rPr>
              <a:t>q</a:t>
            </a:r>
            <a:endParaRPr lang="fr-FR" sz="2800" kern="0" dirty="0">
              <a:solidFill>
                <a:schemeClr val="tx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015C677-4D23-A245-A15A-77425DD8955E}"/>
              </a:ext>
            </a:extLst>
          </p:cNvPr>
          <p:cNvSpPr txBox="1"/>
          <p:nvPr/>
        </p:nvSpPr>
        <p:spPr>
          <a:xfrm>
            <a:off x="633046" y="5134708"/>
            <a:ext cx="383438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F9F0E22-89AE-F14C-8AFD-0CB8868B9D29}"/>
              </a:ext>
            </a:extLst>
          </p:cNvPr>
          <p:cNvSpPr txBox="1"/>
          <p:nvPr/>
        </p:nvSpPr>
        <p:spPr>
          <a:xfrm>
            <a:off x="404446" y="5108331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6C7099E-AC8E-094D-A997-F716062F8575}"/>
              </a:ext>
            </a:extLst>
          </p:cNvPr>
          <p:cNvSpPr txBox="1"/>
          <p:nvPr/>
        </p:nvSpPr>
        <p:spPr>
          <a:xfrm>
            <a:off x="1072662" y="6594231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719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if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pause</a:t>
            </a:r>
            <a:r>
              <a:rPr lang="fr-FR" sz="1050" kern="0" dirty="0"/>
              <a:t> </a:t>
            </a:r>
            <a:r>
              <a:rPr lang="fr-FR" sz="2400" kern="0" dirty="0"/>
              <a:t>; emit </a:t>
            </a:r>
            <a:r>
              <a:rPr lang="fr-FR" sz="2400" kern="0" dirty="0">
                <a:solidFill>
                  <a:schemeClr val="tx2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Y </a:t>
            </a:r>
            <a:r>
              <a:rPr lang="fr-FR" sz="2400" kern="0" dirty="0"/>
              <a:t>end</a:t>
            </a:r>
            <a:r>
              <a:rPr lang="fr-FR" sz="14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pause</a:t>
            </a:r>
            <a:r>
              <a:rPr lang="fr-FR" sz="14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</p:spTree>
    <p:extLst>
      <p:ext uri="{BB962C8B-B14F-4D97-AF65-F5344CB8AC3E}">
        <p14:creationId xmlns:p14="http://schemas.microsoft.com/office/powerpoint/2010/main" val="4166965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1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if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then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050" kern="0" dirty="0"/>
              <a:t> </a:t>
            </a:r>
            <a:r>
              <a:rPr lang="fr-FR" sz="2400" kern="0" dirty="0"/>
              <a:t>; emit </a:t>
            </a:r>
            <a:r>
              <a:rPr lang="fr-FR" sz="2400" kern="0" dirty="0">
                <a:solidFill>
                  <a:schemeClr val="tx2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I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X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2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Y </a:t>
            </a:r>
            <a:r>
              <a:rPr lang="fr-FR" sz="2400" kern="0" dirty="0"/>
              <a:t>end</a:t>
            </a:r>
            <a:r>
              <a:rPr lang="fr-FR" sz="14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pause</a:t>
            </a:r>
            <a:r>
              <a:rPr lang="fr-FR" sz="14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16183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</p:txBody>
      </p:sp>
    </p:spTree>
    <p:extLst>
      <p:ext uri="{BB962C8B-B14F-4D97-AF65-F5344CB8AC3E}">
        <p14:creationId xmlns:p14="http://schemas.microsoft.com/office/powerpoint/2010/main" val="226644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d</a:t>
            </a:r>
            <a:r>
              <a:rPr lang="en-US"/>
              <a:t>ébut du 2</a:t>
            </a:r>
            <a:r>
              <a:rPr lang="en-US" baseline="30000"/>
              <a:t>e</a:t>
            </a:r>
            <a:r>
              <a:rPr lang="en-US"/>
              <a:t> instant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accent1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if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emit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pau</a:t>
            </a:r>
            <a:r>
              <a:rPr kumimoji="0" lang="fr-FR" sz="2400" b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400" kern="0" dirty="0">
                <a:solidFill>
                  <a:schemeClr val="accent2"/>
                </a:solidFill>
              </a:rPr>
              <a:t>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1618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xmlns="" id="{5D6E208D-9A82-D04E-9FFD-3806CCEDF34F}"/>
              </a:ext>
            </a:extLst>
          </p:cNvPr>
          <p:cNvSpPr/>
          <p:nvPr/>
        </p:nvSpPr>
        <p:spPr bwMode="auto">
          <a:xfrm flipH="1">
            <a:off x="4716016" y="4725144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5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EE4E0B1-C991-8945-8028-AD95CB4F1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D46450F-39E1-BD4A-9F2C-39DF12D713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FED6C44-5BE1-BC43-A5CF-D515FA4BF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8D2F1D7-501E-ED42-9F7D-858FF8849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4312B2C-D085-C347-B890-C0CBA4FB4390}"/>
              </a:ext>
            </a:extLst>
          </p:cNvPr>
          <p:cNvSpPr txBox="1"/>
          <p:nvPr/>
        </p:nvSpPr>
        <p:spPr>
          <a:xfrm>
            <a:off x="1933297" y="2271924"/>
            <a:ext cx="5277407" cy="209595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</a:rPr>
              <a:t>Acte 1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4000" kern="0" dirty="0">
                <a:latin typeface="Comic Sans MS" panose="030F0902030302020204" pitchFamily="66" charset="0"/>
              </a:rPr>
              <a:t>La jeunesse d</a:t>
            </a:r>
            <a:r>
              <a:rPr lang="en-US" sz="4000" kern="0" dirty="0">
                <a:latin typeface="Comic Sans MS" panose="030F0902030302020204" pitchFamily="66" charset="0"/>
              </a:rPr>
              <a:t>’Esterel</a:t>
            </a: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68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d</a:t>
            </a:r>
            <a:r>
              <a:rPr lang="en-US"/>
              <a:t>ébut du 2</a:t>
            </a:r>
            <a:r>
              <a:rPr lang="en-US" baseline="30000"/>
              <a:t>e</a:t>
            </a:r>
            <a:r>
              <a:rPr lang="en-US"/>
              <a:t> instant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accent1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if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pau</a:t>
            </a:r>
            <a:r>
              <a:rPr kumimoji="0" lang="fr-FR" sz="2400" b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400" kern="0" dirty="0">
                <a:solidFill>
                  <a:schemeClr val="accent2"/>
                </a:solidFill>
              </a:rPr>
              <a:t>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1618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xmlns="" id="{0C0C539F-9C72-F042-91BE-B4FD5D7B4D66}"/>
              </a:ext>
            </a:extLst>
          </p:cNvPr>
          <p:cNvSpPr/>
          <p:nvPr/>
        </p:nvSpPr>
        <p:spPr bwMode="auto">
          <a:xfrm flipH="1">
            <a:off x="4788024" y="2025459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46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fin du 2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X,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if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9633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423F3497-C62C-804F-B03E-4A0A0E3F9B1A}"/>
              </a:ext>
            </a:extLst>
          </p:cNvPr>
          <p:cNvCxnSpPr/>
          <p:nvPr/>
        </p:nvCxnSpPr>
        <p:spPr bwMode="auto">
          <a:xfrm flipH="1">
            <a:off x="683568" y="2636912"/>
            <a:ext cx="1800200" cy="1440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xmlns="" id="{067E717A-B669-344F-B0C9-B72385BBFD85}"/>
              </a:ext>
            </a:extLst>
          </p:cNvPr>
          <p:cNvSpPr/>
          <p:nvPr/>
        </p:nvSpPr>
        <p:spPr bwMode="auto">
          <a:xfrm flipH="1">
            <a:off x="4788024" y="2025459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36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fin du 2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X,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if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9633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423F3497-C62C-804F-B03E-4A0A0E3F9B1A}"/>
              </a:ext>
            </a:extLst>
          </p:cNvPr>
          <p:cNvCxnSpPr/>
          <p:nvPr/>
        </p:nvCxnSpPr>
        <p:spPr bwMode="auto">
          <a:xfrm flipH="1">
            <a:off x="683568" y="2636912"/>
            <a:ext cx="1800200" cy="1440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EEDF05FA-94CC-7445-9186-A39C370EF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622" y="1772816"/>
            <a:ext cx="0" cy="1008112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xmlns="" id="{69C84D85-D2CA-4348-8136-358F6C2BB6FE}"/>
              </a:ext>
            </a:extLst>
          </p:cNvPr>
          <p:cNvSpPr/>
          <p:nvPr/>
        </p:nvSpPr>
        <p:spPr bwMode="auto">
          <a:xfrm flipH="1">
            <a:off x="4788024" y="2025459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09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fin du 2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X,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if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pause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9633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423F3497-C62C-804F-B03E-4A0A0E3F9B1A}"/>
              </a:ext>
            </a:extLst>
          </p:cNvPr>
          <p:cNvCxnSpPr/>
          <p:nvPr/>
        </p:nvCxnSpPr>
        <p:spPr bwMode="auto">
          <a:xfrm flipH="1">
            <a:off x="683568" y="2636912"/>
            <a:ext cx="1800200" cy="1440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EEDF05FA-94CC-7445-9186-A39C370EF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622" y="1772816"/>
            <a:ext cx="0" cy="1008112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DBC53879-790D-3246-B133-23B3D22B4615}"/>
              </a:ext>
            </a:extLst>
          </p:cNvPr>
          <p:cNvCxnSpPr>
            <a:cxnSpLocks/>
          </p:cNvCxnSpPr>
          <p:nvPr/>
        </p:nvCxnSpPr>
        <p:spPr bwMode="auto">
          <a:xfrm>
            <a:off x="611560" y="1844824"/>
            <a:ext cx="94462" cy="346210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xmlns="" id="{4C08FEF7-9300-1547-9C8B-433CEE83C78A}"/>
              </a:ext>
            </a:extLst>
          </p:cNvPr>
          <p:cNvSpPr/>
          <p:nvPr/>
        </p:nvSpPr>
        <p:spPr bwMode="auto">
          <a:xfrm flipH="1">
            <a:off x="4788024" y="2025459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96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fin du 2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X,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if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else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400" kern="0" dirty="0"/>
              <a:t>pause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9633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423F3497-C62C-804F-B03E-4A0A0E3F9B1A}"/>
              </a:ext>
            </a:extLst>
          </p:cNvPr>
          <p:cNvCxnSpPr/>
          <p:nvPr/>
        </p:nvCxnSpPr>
        <p:spPr bwMode="auto">
          <a:xfrm flipH="1">
            <a:off x="683568" y="2636912"/>
            <a:ext cx="1800200" cy="1440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EEDF05FA-94CC-7445-9186-A39C370EF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622" y="1772816"/>
            <a:ext cx="0" cy="1008112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DBC53879-790D-3246-B133-23B3D22B4615}"/>
              </a:ext>
            </a:extLst>
          </p:cNvPr>
          <p:cNvCxnSpPr>
            <a:cxnSpLocks/>
          </p:cNvCxnSpPr>
          <p:nvPr/>
        </p:nvCxnSpPr>
        <p:spPr bwMode="auto">
          <a:xfrm>
            <a:off x="611560" y="1844824"/>
            <a:ext cx="94462" cy="346210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DA3B3252-B30A-4647-8F4B-8936C3D9EE04}"/>
              </a:ext>
            </a:extLst>
          </p:cNvPr>
          <p:cNvCxnSpPr>
            <a:cxnSpLocks/>
          </p:cNvCxnSpPr>
          <p:nvPr/>
        </p:nvCxnSpPr>
        <p:spPr bwMode="auto">
          <a:xfrm flipH="1">
            <a:off x="779784" y="2258844"/>
            <a:ext cx="407840" cy="162044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xmlns="" id="{9FE026DB-0C6E-0A4A-8887-7ECE119136F2}"/>
              </a:ext>
            </a:extLst>
          </p:cNvPr>
          <p:cNvSpPr/>
          <p:nvPr/>
        </p:nvSpPr>
        <p:spPr bwMode="auto">
          <a:xfrm flipH="1">
            <a:off x="4788024" y="2025459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77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fin du 2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X,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if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then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05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preI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else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I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  <a:r>
              <a:rPr lang="fr-FR" sz="12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Y</a:t>
            </a: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X</a:t>
            </a:r>
            <a:r>
              <a:rPr lang="fr-FR" sz="2400" kern="0" dirty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96333" cy="144962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423F3497-C62C-804F-B03E-4A0A0E3F9B1A}"/>
              </a:ext>
            </a:extLst>
          </p:cNvPr>
          <p:cNvCxnSpPr/>
          <p:nvPr/>
        </p:nvCxnSpPr>
        <p:spPr bwMode="auto">
          <a:xfrm flipH="1">
            <a:off x="683568" y="2636912"/>
            <a:ext cx="1800200" cy="1440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EEDF05FA-94CC-7445-9186-A39C370EF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622" y="1772816"/>
            <a:ext cx="0" cy="1008112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DBC53879-790D-3246-B133-23B3D22B4615}"/>
              </a:ext>
            </a:extLst>
          </p:cNvPr>
          <p:cNvCxnSpPr>
            <a:cxnSpLocks/>
          </p:cNvCxnSpPr>
          <p:nvPr/>
        </p:nvCxnSpPr>
        <p:spPr bwMode="auto">
          <a:xfrm>
            <a:off x="611560" y="1844824"/>
            <a:ext cx="94462" cy="346210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DA3B3252-B30A-4647-8F4B-8936C3D9EE04}"/>
              </a:ext>
            </a:extLst>
          </p:cNvPr>
          <p:cNvCxnSpPr>
            <a:cxnSpLocks/>
          </p:cNvCxnSpPr>
          <p:nvPr/>
        </p:nvCxnSpPr>
        <p:spPr bwMode="auto">
          <a:xfrm flipH="1">
            <a:off x="779784" y="2258844"/>
            <a:ext cx="407840" cy="162044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xmlns="" id="{B833B9B2-28C5-D24D-8FFC-A2F2F6A556C3}"/>
              </a:ext>
            </a:extLst>
          </p:cNvPr>
          <p:cNvSpPr/>
          <p:nvPr/>
        </p:nvSpPr>
        <p:spPr bwMode="auto">
          <a:xfrm flipH="1">
            <a:off x="4788024" y="2025459"/>
            <a:ext cx="504056" cy="216024"/>
          </a:xfrm>
          <a:prstGeom prst="right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08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4B4610C-C97B-BD47-A9BE-800003B4F4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C1CBCC-1F29-4A47-94DD-1A30BA64AB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8922EA-6509-DA4C-9F14-6E476E98F5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2F9DDB1-E147-0C4E-BCEF-A42001C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Exemple, d</a:t>
            </a:r>
            <a:r>
              <a:rPr lang="en-US"/>
              <a:t>ébut du </a:t>
            </a:r>
            <a:r>
              <a:rPr lang="fr-FR"/>
              <a:t>3</a:t>
            </a:r>
            <a:r>
              <a:rPr lang="fr-FR" baseline="30000"/>
              <a:t>e</a:t>
            </a:r>
            <a:r>
              <a:rPr lang="fr-FR"/>
              <a:t> instant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B122CF-C785-A248-9C53-351E281343E8}"/>
              </a:ext>
            </a:extLst>
          </p:cNvPr>
          <p:cNvSpPr txBox="1"/>
          <p:nvPr/>
        </p:nvSpPr>
        <p:spPr>
          <a:xfrm>
            <a:off x="228373" y="741405"/>
            <a:ext cx="4201791" cy="552151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input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J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if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then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400" u="sng" kern="0" dirty="0">
                <a:solidFill>
                  <a:schemeClr val="accent2"/>
                </a:solidFill>
              </a:rPr>
              <a:t>pa</a:t>
            </a:r>
            <a:r>
              <a:rPr lang="fr-FR" sz="2400" kern="0" dirty="0"/>
              <a:t>use</a:t>
            </a:r>
            <a:r>
              <a:rPr lang="fr-FR" sz="1050" kern="0" dirty="0"/>
              <a:t> </a:t>
            </a:r>
            <a:r>
              <a:rPr lang="fr-FR" sz="2400" kern="0" dirty="0"/>
              <a:t>; emit </a:t>
            </a:r>
            <a:r>
              <a:rPr lang="fr-FR" sz="2400" kern="0" dirty="0">
                <a:solidFill>
                  <a:schemeClr val="tx2"/>
                </a:solidFill>
              </a:rPr>
              <a:t>preI</a:t>
            </a:r>
            <a:r>
              <a:rPr lang="fr-FR" sz="2400" kern="0" dirty="0">
                <a:solidFill>
                  <a:schemeClr val="accent1"/>
                </a:solidFill>
              </a:rPr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>
                <a:solidFill>
                  <a:schemeClr val="accent2"/>
                </a:solidFill>
              </a:rPr>
              <a:t>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I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X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  <a:r>
              <a:rPr lang="fr-FR" sz="12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4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then emit </a:t>
            </a:r>
            <a:r>
              <a:rPr lang="fr-FR" sz="2400" kern="0" dirty="0">
                <a:solidFill>
                  <a:schemeClr val="tx2"/>
                </a:solidFill>
              </a:rPr>
              <a:t>Y </a:t>
            </a:r>
            <a:r>
              <a:rPr lang="fr-FR" sz="2400" kern="0" dirty="0"/>
              <a:t>end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pau</a:t>
            </a:r>
            <a:r>
              <a:rPr lang="fr-FR" sz="2400" u="sng" kern="0" dirty="0">
                <a:solidFill>
                  <a:schemeClr val="accent2"/>
                </a:solidFill>
              </a:rPr>
              <a:t>se</a:t>
            </a:r>
            <a:r>
              <a:rPr lang="fr-FR" sz="1400" kern="0" dirty="0">
                <a:solidFill>
                  <a:schemeClr val="accent2"/>
                </a:solidFill>
              </a:rPr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     </a:t>
            </a:r>
            <a:r>
              <a:rPr lang="fr-FR" sz="2400" kern="0" dirty="0">
                <a:solidFill>
                  <a:schemeClr val="accent2"/>
                </a:solidFill>
              </a:rPr>
              <a:t>if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J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then emit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1"/>
                </a:solidFill>
              </a:rPr>
              <a:t>X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chemeClr val="accent2"/>
                </a:solidFill>
              </a:rPr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1F6A92-04C9-3042-940D-0453EB546E27}"/>
              </a:ext>
            </a:extLst>
          </p:cNvPr>
          <p:cNvSpPr txBox="1"/>
          <p:nvPr/>
        </p:nvSpPr>
        <p:spPr>
          <a:xfrm>
            <a:off x="5292080" y="741405"/>
            <a:ext cx="2916183" cy="235449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1 :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I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J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preI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2 :</a:t>
            </a:r>
            <a:r>
              <a:rPr lang="fr-FR" sz="2800" kern="0" dirty="0">
                <a:solidFill>
                  <a:schemeClr val="tx2"/>
                </a:solidFill>
              </a:rPr>
              <a:t> 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preI</a:t>
            </a:r>
            <a:r>
              <a:rPr lang="fr-FR" sz="2800" kern="0" dirty="0">
                <a:solidFill>
                  <a:schemeClr val="tx2"/>
                </a:solidFill>
              </a:rPr>
              <a:t> X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3 :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I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J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→</a:t>
            </a:r>
            <a:r>
              <a:rPr lang="fr-FR" sz="2800" kern="0" dirty="0">
                <a:solidFill>
                  <a:schemeClr val="accent1"/>
                </a:solidFill>
              </a:rPr>
              <a:t> </a:t>
            </a:r>
            <a:r>
              <a:rPr lang="fr-FR" sz="2800" kern="0" dirty="0">
                <a:solidFill>
                  <a:schemeClr val="tx2"/>
                </a:solidFill>
              </a:rPr>
              <a:t>preI </a:t>
            </a:r>
            <a:r>
              <a:rPr lang="fr-FR" sz="2800" kern="0" dirty="0">
                <a:solidFill>
                  <a:schemeClr val="accent1"/>
                </a:solidFill>
              </a:rPr>
              <a:t>X</a:t>
            </a:r>
            <a:r>
              <a:rPr lang="fr-FR" sz="2800" kern="0" dirty="0">
                <a:solidFill>
                  <a:schemeClr val="tx2"/>
                </a:solidFill>
              </a:rPr>
              <a:t> Y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800" kern="0" dirty="0">
              <a:solidFill>
                <a:schemeClr val="accent1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D838369D-8625-C34D-AFFE-193EF7F58C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35896" y="4077072"/>
            <a:ext cx="1296144" cy="792088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DFCC533A-CFBD-C548-A0EA-78A5B2B2AC8F}"/>
              </a:ext>
            </a:extLst>
          </p:cNvPr>
          <p:cNvCxnSpPr>
            <a:cxnSpLocks/>
          </p:cNvCxnSpPr>
          <p:nvPr/>
        </p:nvCxnSpPr>
        <p:spPr bwMode="auto">
          <a:xfrm flipH="1">
            <a:off x="3635896" y="4869160"/>
            <a:ext cx="1296144" cy="792088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9F0E550-8E67-2A45-B1E8-C85809CE9D99}"/>
              </a:ext>
            </a:extLst>
          </p:cNvPr>
          <p:cNvSpPr txBox="1"/>
          <p:nvPr/>
        </p:nvSpPr>
        <p:spPr>
          <a:xfrm>
            <a:off x="4935286" y="4451972"/>
            <a:ext cx="2565126" cy="84099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mis 2 fois,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pas de probl</a:t>
            </a:r>
            <a:r>
              <a:rPr lang="en-US" sz="2400" kern="0" dirty="0"/>
              <a:t>ème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80128635-F777-944E-AFF7-5A6B90165CA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2261" y="3813511"/>
            <a:ext cx="8241" cy="2111298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9A4AF65D-3DD3-5F4C-9754-E4919B91382A}"/>
              </a:ext>
            </a:extLst>
          </p:cNvPr>
          <p:cNvCxnSpPr>
            <a:cxnSpLocks/>
          </p:cNvCxnSpPr>
          <p:nvPr/>
        </p:nvCxnSpPr>
        <p:spPr bwMode="auto">
          <a:xfrm flipV="1">
            <a:off x="540502" y="1895479"/>
            <a:ext cx="0" cy="927720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3050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F87CCCB-4D29-D04C-B685-6447FFFAE26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3254E0-FB97-5647-BA6B-DE9B2CF5B3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9DF6165-723D-3C4E-ACB6-48ACDE82CF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8DF34E9F-62EB-3943-ABCC-E0045485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80" y="33496"/>
            <a:ext cx="8915400" cy="1200329"/>
          </a:xfrm>
        </p:spPr>
        <p:txBody>
          <a:bodyPr/>
          <a:lstStyle/>
          <a:p>
            <a:r>
              <a:rPr lang="fr-FR"/>
              <a:t>Deux instructions d</a:t>
            </a:r>
            <a:r>
              <a:rPr lang="en-US"/>
              <a:t>érivées : halt et sustain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520A89C-DB4C-A543-A20C-CEE14F5C421F}"/>
              </a:ext>
            </a:extLst>
          </p:cNvPr>
          <p:cNvSpPr txBox="1"/>
          <p:nvPr/>
        </p:nvSpPr>
        <p:spPr>
          <a:xfrm>
            <a:off x="2705836" y="1950576"/>
            <a:ext cx="3786614" cy="172970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sustain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→ loop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                  emit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                  pause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bg1"/>
                </a:solidFill>
              </a:rPr>
              <a:t>sustain S →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 loop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9CF7E82-A855-6D4C-BC3D-7EE0BE6B3E5F}"/>
              </a:ext>
            </a:extLst>
          </p:cNvPr>
          <p:cNvSpPr txBox="1"/>
          <p:nvPr/>
        </p:nvSpPr>
        <p:spPr>
          <a:xfrm>
            <a:off x="2411760" y="4435600"/>
            <a:ext cx="1566454" cy="172970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loop</a:t>
            </a:r>
            <a:endParaRPr lang="fr-FR" sz="2800" kern="0" dirty="0">
              <a:solidFill>
                <a:schemeClr val="accent2"/>
              </a:solidFill>
            </a:endParaRP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lang="fr-FR" sz="2800" kern="0" dirty="0">
                <a:solidFill>
                  <a:schemeClr val="accent2"/>
                </a:solidFill>
              </a:rPr>
              <a:t>emit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S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lang="fr-FR" sz="2800" u="sng" kern="0" dirty="0">
                <a:solidFill>
                  <a:schemeClr val="accent2"/>
                </a:solidFill>
              </a:rPr>
              <a:t>pa</a:t>
            </a:r>
            <a:r>
              <a:rPr lang="fr-FR" sz="2800" kern="0" dirty="0"/>
              <a:t>use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 loop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CBE792A-A123-0341-B803-6D8166998098}"/>
              </a:ext>
            </a:extLst>
          </p:cNvPr>
          <p:cNvSpPr txBox="1"/>
          <p:nvPr/>
        </p:nvSpPr>
        <p:spPr>
          <a:xfrm>
            <a:off x="5220072" y="4435600"/>
            <a:ext cx="1566454" cy="172970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loop</a:t>
            </a:r>
            <a:endParaRPr lang="fr-FR" sz="2800" kern="0" dirty="0">
              <a:solidFill>
                <a:schemeClr val="accent2"/>
              </a:solidFill>
            </a:endParaRP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lang="fr-FR" sz="2800" kern="0" dirty="0">
                <a:solidFill>
                  <a:schemeClr val="accent2"/>
                </a:solidFill>
              </a:rPr>
              <a:t>emit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S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lang="fr-FR" sz="2800" u="sng" kern="0" dirty="0">
                <a:solidFill>
                  <a:schemeClr val="accent2"/>
                </a:solidFill>
              </a:rPr>
              <a:t>pa</a:t>
            </a:r>
            <a:r>
              <a:rPr lang="fr-FR" sz="2800" kern="0" dirty="0"/>
              <a:t>u</a:t>
            </a:r>
            <a:r>
              <a:rPr lang="fr-FR" sz="2800" u="sng" kern="0" dirty="0">
                <a:solidFill>
                  <a:schemeClr val="accent2"/>
                </a:solidFill>
              </a:rPr>
              <a:t>se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loop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B75E9A93-114B-8F4A-8B57-31D0A1D1E16F}"/>
              </a:ext>
            </a:extLst>
          </p:cNvPr>
          <p:cNvCxnSpPr/>
          <p:nvPr/>
        </p:nvCxnSpPr>
        <p:spPr bwMode="auto">
          <a:xfrm>
            <a:off x="3978214" y="5300452"/>
            <a:ext cx="124185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2987F20E-D113-0D48-AD83-DF990E3D1FE3}"/>
              </a:ext>
            </a:extLst>
          </p:cNvPr>
          <p:cNvCxnSpPr/>
          <p:nvPr/>
        </p:nvCxnSpPr>
        <p:spPr bwMode="auto">
          <a:xfrm>
            <a:off x="1058230" y="5300452"/>
            <a:ext cx="124185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Forme libre 13">
            <a:extLst>
              <a:ext uri="{FF2B5EF4-FFF2-40B4-BE49-F238E27FC236}">
                <a16:creationId xmlns:a16="http://schemas.microsoft.com/office/drawing/2014/main" xmlns="" id="{F205CB1A-4F6E-FC42-B8E8-1A1A66E1921D}"/>
              </a:ext>
            </a:extLst>
          </p:cNvPr>
          <p:cNvSpPr/>
          <p:nvPr/>
        </p:nvSpPr>
        <p:spPr bwMode="auto">
          <a:xfrm>
            <a:off x="4915997" y="4054314"/>
            <a:ext cx="2353855" cy="1913278"/>
          </a:xfrm>
          <a:custGeom>
            <a:avLst/>
            <a:gdLst>
              <a:gd name="connsiteX0" fmla="*/ 1887139 w 2353855"/>
              <a:gd name="connsiteY0" fmla="*/ 1913278 h 1913278"/>
              <a:gd name="connsiteX1" fmla="*/ 2344339 w 2353855"/>
              <a:gd name="connsiteY1" fmla="*/ 1218334 h 1913278"/>
              <a:gd name="connsiteX2" fmla="*/ 2051731 w 2353855"/>
              <a:gd name="connsiteY2" fmla="*/ 212494 h 1913278"/>
              <a:gd name="connsiteX3" fmla="*/ 506395 w 2353855"/>
              <a:gd name="connsiteY3" fmla="*/ 11326 h 1913278"/>
              <a:gd name="connsiteX4" fmla="*/ 3475 w 2353855"/>
              <a:gd name="connsiteY4" fmla="*/ 413662 h 1913278"/>
              <a:gd name="connsiteX5" fmla="*/ 323515 w 2353855"/>
              <a:gd name="connsiteY5" fmla="*/ 687982 h 191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855" h="1913278">
                <a:moveTo>
                  <a:pt x="1887139" y="1913278"/>
                </a:moveTo>
                <a:cubicBezTo>
                  <a:pt x="2102023" y="1707538"/>
                  <a:pt x="2316907" y="1501798"/>
                  <a:pt x="2344339" y="1218334"/>
                </a:cubicBezTo>
                <a:cubicBezTo>
                  <a:pt x="2371771" y="934870"/>
                  <a:pt x="2358055" y="413662"/>
                  <a:pt x="2051731" y="212494"/>
                </a:cubicBezTo>
                <a:cubicBezTo>
                  <a:pt x="1745407" y="11326"/>
                  <a:pt x="847771" y="-22202"/>
                  <a:pt x="506395" y="11326"/>
                </a:cubicBezTo>
                <a:cubicBezTo>
                  <a:pt x="165019" y="44854"/>
                  <a:pt x="33955" y="300886"/>
                  <a:pt x="3475" y="413662"/>
                </a:cubicBezTo>
                <a:cubicBezTo>
                  <a:pt x="-27005" y="526438"/>
                  <a:pt x="148255" y="607210"/>
                  <a:pt x="323515" y="687982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86EBFE70-6025-A442-AF89-8D416AC72415}"/>
              </a:ext>
            </a:extLst>
          </p:cNvPr>
          <p:cNvCxnSpPr/>
          <p:nvPr/>
        </p:nvCxnSpPr>
        <p:spPr bwMode="auto">
          <a:xfrm>
            <a:off x="5292080" y="4869160"/>
            <a:ext cx="252588" cy="216024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2EA29271-D0E1-5B44-B173-A068060E86A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44668" y="5229200"/>
            <a:ext cx="1115564" cy="216024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39F57360-9C20-8541-B0F1-41DE50A01273}"/>
              </a:ext>
            </a:extLst>
          </p:cNvPr>
          <p:cNvCxnSpPr>
            <a:cxnSpLocks/>
          </p:cNvCxnSpPr>
          <p:nvPr/>
        </p:nvCxnSpPr>
        <p:spPr bwMode="auto">
          <a:xfrm flipH="1">
            <a:off x="5220072" y="5670781"/>
            <a:ext cx="1440160" cy="196228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64DC4844-2469-7841-B728-D9B158D37A27}"/>
              </a:ext>
            </a:extLst>
          </p:cNvPr>
          <p:cNvSpPr/>
          <p:nvPr/>
        </p:nvSpPr>
        <p:spPr bwMode="auto">
          <a:xfrm>
            <a:off x="6624232" y="5634781"/>
            <a:ext cx="108000" cy="108000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4314AA39-4816-004D-90C0-3D4479F2FD0A}"/>
              </a:ext>
            </a:extLst>
          </p:cNvPr>
          <p:cNvSpPr txBox="1"/>
          <p:nvPr/>
        </p:nvSpPr>
        <p:spPr>
          <a:xfrm>
            <a:off x="2656944" y="1107726"/>
            <a:ext cx="3884397" cy="50167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halt  → loop</a:t>
            </a:r>
            <a:r>
              <a:rPr lang="fr-FR" sz="2800" kern="0" dirty="0"/>
              <a:t> pause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90068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3946" y="1340768"/>
            <a:ext cx="8519864" cy="9803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Un premier noyau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Les instructions de préemption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2 : Esterel Pur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4040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E2D66DC1-A06F-A64E-BDE8-E3B7DEC3D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610600" cy="867930"/>
          </a:xfrm>
        </p:spPr>
        <p:txBody>
          <a:bodyPr/>
          <a:lstStyle/>
          <a:p>
            <a:r>
              <a:rPr lang="fr-FR" sz="2400" u="sng"/>
              <a:t>Choix initial</a:t>
            </a:r>
            <a:r>
              <a:rPr lang="fr-FR" sz="2400"/>
              <a:t> : </a:t>
            </a:r>
            <a:r>
              <a:rPr lang="en-US" sz="2400"/>
              <a:t>« </a:t>
            </a:r>
            <a:r>
              <a:rPr lang="fr-FR" sz="2400" u="sng"/>
              <a:t>upto</a:t>
            </a:r>
            <a:r>
              <a:rPr lang="fr-FR" sz="2400"/>
              <a:t> </a:t>
            </a:r>
            <a:r>
              <a:rPr lang="fr-FR" sz="2400">
                <a:solidFill>
                  <a:schemeClr val="tx2"/>
                </a:solidFill>
              </a:rPr>
              <a:t>S </a:t>
            </a:r>
            <a:r>
              <a:rPr lang="fr-FR" sz="2400" u="sng"/>
              <a:t>do</a:t>
            </a:r>
            <a:r>
              <a:rPr lang="fr-FR" sz="2400"/>
              <a:t> </a:t>
            </a:r>
            <a:r>
              <a:rPr lang="fr-FR" sz="2400">
                <a:solidFill>
                  <a:schemeClr val="accent4"/>
                </a:solidFill>
              </a:rPr>
              <a:t>p </a:t>
            </a:r>
            <a:r>
              <a:rPr lang="fr-FR" sz="2400" u="sng"/>
              <a:t>end</a:t>
            </a:r>
            <a:r>
              <a:rPr lang="fr-FR" sz="2400"/>
              <a:t> » se termine imm</a:t>
            </a:r>
            <a:r>
              <a:rPr lang="en-US" sz="2400"/>
              <a:t>édiatement si </a:t>
            </a:r>
            <a:r>
              <a:rPr lang="en-US" sz="2400">
                <a:solidFill>
                  <a:schemeClr val="tx2"/>
                </a:solidFill>
              </a:rPr>
              <a:t>S</a:t>
            </a:r>
            <a:r>
              <a:rPr lang="en-US" sz="2400"/>
              <a:t> est présent à l’instant de démarrage du </a:t>
            </a:r>
            <a:r>
              <a:rPr lang="en-US" sz="2400" u="sng"/>
              <a:t>upto</a:t>
            </a:r>
            <a:endParaRPr lang="fr-FR" sz="2400" u="sng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07224A5-446C-B64D-8156-D1EBD344145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60FA91D-DB88-9A4A-AADC-79F12A8122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AA514D9-49A7-2D40-9F61-4C05EF7F1C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5DCBFD1E-CFA8-2D43-B4C6-2AF77BC2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Premi</a:t>
            </a:r>
            <a:r>
              <a:rPr lang="en-US"/>
              <a:t>ère erreur de </a:t>
            </a:r>
            <a:r>
              <a:rPr lang="en-US">
                <a:solidFill>
                  <a:schemeClr val="accent1"/>
                </a:solidFill>
              </a:rPr>
              <a:t>design</a:t>
            </a:r>
            <a:endParaRPr lang="fr-FR">
              <a:solidFill>
                <a:schemeClr val="accent1"/>
              </a:solidFill>
            </a:endParaRP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xmlns="" id="{4F19F09B-74F7-6943-806A-BA61781BB4D9}"/>
              </a:ext>
            </a:extLst>
          </p:cNvPr>
          <p:cNvSpPr txBox="1">
            <a:spLocks/>
          </p:cNvSpPr>
          <p:nvPr/>
        </p:nvSpPr>
        <p:spPr>
          <a:xfrm>
            <a:off x="251520" y="1879521"/>
            <a:ext cx="8229600" cy="944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D</a:t>
            </a:r>
            <a:r>
              <a:rPr lang="en-US" sz="2400" kern="0"/>
              <a:t>éfinition évidente et utile</a:t>
            </a:r>
            <a:r>
              <a:rPr lang="fr-FR" sz="2400" kern="0"/>
              <a:t> : </a:t>
            </a:r>
          </a:p>
          <a:p>
            <a:pPr marL="0" indent="0">
              <a:buNone/>
            </a:pPr>
            <a:r>
              <a:rPr lang="fr-FR" sz="2400" kern="0"/>
              <a:t>     </a:t>
            </a:r>
            <a:r>
              <a:rPr lang="fr-FR" sz="2400" u="sng" kern="0"/>
              <a:t>await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S</a:t>
            </a:r>
            <a:r>
              <a:rPr lang="fr-FR" sz="2400" kern="0"/>
              <a:t> = </a:t>
            </a:r>
            <a:r>
              <a:rPr lang="fr-FR" sz="2400" u="sng" kern="0"/>
              <a:t>upto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S </a:t>
            </a:r>
            <a:r>
              <a:rPr lang="fr-FR" sz="2400" u="sng" kern="0"/>
              <a:t>do</a:t>
            </a:r>
            <a:r>
              <a:rPr lang="fr-FR" sz="2400" kern="0"/>
              <a:t> </a:t>
            </a:r>
            <a:r>
              <a:rPr lang="fr-FR" sz="2400" u="sng" kern="0"/>
              <a:t>nothing</a:t>
            </a:r>
            <a:r>
              <a:rPr lang="fr-FR" sz="2400" kern="0">
                <a:solidFill>
                  <a:schemeClr val="accent4"/>
                </a:solidFill>
              </a:rPr>
              <a:t> </a:t>
            </a:r>
            <a:r>
              <a:rPr lang="fr-FR" sz="2400" u="sng" kern="0"/>
              <a:t>end</a:t>
            </a:r>
            <a:endParaRPr lang="fr-FR" sz="2400" kern="0">
              <a:solidFill>
                <a:schemeClr val="accent4"/>
              </a:solidFill>
            </a:endParaRP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xmlns="" id="{8FED3A0F-882C-2D46-8A80-9CCE7704FC50}"/>
              </a:ext>
            </a:extLst>
          </p:cNvPr>
          <p:cNvSpPr txBox="1">
            <a:spLocks/>
          </p:cNvSpPr>
          <p:nvPr/>
        </p:nvSpPr>
        <p:spPr>
          <a:xfrm>
            <a:off x="251520" y="3031649"/>
            <a:ext cx="8229600" cy="944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/>
              <a:t>Mais alors, gros problème</a:t>
            </a:r>
            <a:r>
              <a:rPr lang="fr-FR" sz="2400" kern="0"/>
              <a:t> : </a:t>
            </a:r>
          </a:p>
          <a:p>
            <a:pPr marL="0" indent="0">
              <a:buNone/>
            </a:pPr>
            <a:r>
              <a:rPr lang="fr-FR" sz="2400" kern="0"/>
              <a:t>     </a:t>
            </a:r>
            <a:r>
              <a:rPr lang="fr-FR" sz="2400" u="sng" kern="0"/>
              <a:t>await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S</a:t>
            </a:r>
            <a:r>
              <a:rPr lang="fr-FR" sz="2400" kern="0"/>
              <a:t>  ≈ « </a:t>
            </a:r>
            <a:r>
              <a:rPr lang="fr-FR" sz="2400" u="sng" kern="0"/>
              <a:t>await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S </a:t>
            </a:r>
            <a:r>
              <a:rPr lang="fr-FR" sz="2400" kern="0"/>
              <a:t>; </a:t>
            </a:r>
            <a:r>
              <a:rPr lang="fr-FR" sz="2400" u="sng" kern="0"/>
              <a:t>await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S </a:t>
            </a:r>
            <a:r>
              <a:rPr lang="fr-FR" sz="2400" kern="0"/>
              <a:t>» ≠ </a:t>
            </a:r>
            <a:r>
              <a:rPr lang="fr-FR" sz="2400" u="sng" kern="0"/>
              <a:t>await</a:t>
            </a:r>
            <a:r>
              <a:rPr lang="fr-FR" sz="2400" kern="0"/>
              <a:t> 2 </a:t>
            </a:r>
            <a:r>
              <a:rPr lang="fr-FR" sz="2400" kern="0">
                <a:solidFill>
                  <a:schemeClr val="tx2"/>
                </a:solidFill>
              </a:rPr>
              <a:t>S</a:t>
            </a:r>
            <a:r>
              <a:rPr lang="fr-FR" sz="2400" kern="0"/>
              <a:t> </a:t>
            </a:r>
            <a:endParaRPr lang="fr-FR" sz="2400" kern="0">
              <a:solidFill>
                <a:schemeClr val="accent4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4C6B58CE-09CA-C147-A266-96C6EBEE466E}"/>
              </a:ext>
            </a:extLst>
          </p:cNvPr>
          <p:cNvCxnSpPr>
            <a:cxnSpLocks/>
          </p:cNvCxnSpPr>
          <p:nvPr/>
        </p:nvCxnSpPr>
        <p:spPr bwMode="auto">
          <a:xfrm flipV="1">
            <a:off x="683568" y="3472223"/>
            <a:ext cx="5832648" cy="504301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63A4E017-302E-0E47-AB8D-F825FA861655}"/>
              </a:ext>
            </a:extLst>
          </p:cNvPr>
          <p:cNvCxnSpPr>
            <a:cxnSpLocks/>
          </p:cNvCxnSpPr>
          <p:nvPr/>
        </p:nvCxnSpPr>
        <p:spPr bwMode="auto">
          <a:xfrm>
            <a:off x="683568" y="3504086"/>
            <a:ext cx="5832648" cy="47243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Espace réservé du contenu 6">
            <a:extLst>
              <a:ext uri="{FF2B5EF4-FFF2-40B4-BE49-F238E27FC236}">
                <a16:creationId xmlns:a16="http://schemas.microsoft.com/office/drawing/2014/main" xmlns="" id="{FD639718-05B6-4548-A784-161D3903486F}"/>
              </a:ext>
            </a:extLst>
          </p:cNvPr>
          <p:cNvSpPr txBox="1">
            <a:spLocks/>
          </p:cNvSpPr>
          <p:nvPr/>
        </p:nvSpPr>
        <p:spPr>
          <a:xfrm>
            <a:off x="279707" y="4255785"/>
            <a:ext cx="82296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/>
              <a:t>⇒ </a:t>
            </a:r>
            <a:r>
              <a:rPr lang="en-US" sz="2400" u="sng" kern="0"/>
              <a:t>upto</a:t>
            </a:r>
            <a:r>
              <a:rPr lang="en-US" sz="2400" kern="0"/>
              <a:t> </a:t>
            </a:r>
            <a:r>
              <a:rPr lang="en-US" sz="2400" kern="0">
                <a:solidFill>
                  <a:schemeClr val="accent1"/>
                </a:solidFill>
              </a:rPr>
              <a:t>ne doit pas terminer instantanément !</a:t>
            </a:r>
            <a:r>
              <a:rPr lang="fr-FR" sz="2400" kern="0"/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D0FE4BC-B1C3-924C-A5F0-FFE6E787319A}"/>
              </a:ext>
            </a:extLst>
          </p:cNvPr>
          <p:cNvSpPr txBox="1"/>
          <p:nvPr/>
        </p:nvSpPr>
        <p:spPr>
          <a:xfrm>
            <a:off x="124357" y="4952084"/>
            <a:ext cx="8864926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Pour la pr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éemption, il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est indispensable de bien traiter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les </a:t>
            </a:r>
            <a:r>
              <a:rPr lang="fr-FR" sz="2800" kern="0" dirty="0"/>
              <a:t>inconto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urnables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probl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èmes de poteaux 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15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2068" y="1196752"/>
            <a:ext cx="8519864" cy="5124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600" dirty="0"/>
              <a:t>De la voiture robot aux </a:t>
            </a:r>
            <a:r>
              <a:rPr lang="fr-FR" sz="2600" dirty="0" err="1"/>
              <a:t>syst</a:t>
            </a:r>
            <a:r>
              <a:rPr lang="en-US" sz="2600"/>
              <a:t>èmes réactifs synchrones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1 : La jeunesse d’Esterel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10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B83D7DC3-9869-D845-B451-8363F3464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2564904"/>
            <a:ext cx="8856984" cy="4471993"/>
          </a:xfrm>
        </p:spPr>
        <p:txBody>
          <a:bodyPr/>
          <a:lstStyle/>
          <a:p>
            <a:r>
              <a:rPr lang="fr-FR"/>
              <a:t>Si </a:t>
            </a:r>
            <a:r>
              <a:rPr lang="fr-FR">
                <a:solidFill>
                  <a:schemeClr val="tx2"/>
                </a:solidFill>
              </a:rPr>
              <a:t>S</a:t>
            </a:r>
            <a:r>
              <a:rPr lang="fr-FR"/>
              <a:t> est l</a:t>
            </a:r>
            <a:r>
              <a:rPr lang="en-US"/>
              <a:t>à au lancement de l’instruction abort,       faut-il en tenir compte ou pas ?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/>
              <a:t>	→ pr</a:t>
            </a:r>
            <a:r>
              <a:rPr lang="en-US"/>
              <a:t>éemption </a:t>
            </a:r>
            <a:r>
              <a:rPr lang="en-US">
                <a:solidFill>
                  <a:schemeClr val="accent3"/>
                </a:solidFill>
              </a:rPr>
              <a:t>immédiate</a:t>
            </a:r>
            <a:r>
              <a:rPr lang="en-US"/>
              <a:t> ou </a:t>
            </a:r>
            <a:r>
              <a:rPr lang="en-US">
                <a:solidFill>
                  <a:schemeClr val="accent3"/>
                </a:solidFill>
              </a:rPr>
              <a:t>retardée</a:t>
            </a:r>
            <a:endParaRPr lang="en-US"/>
          </a:p>
          <a:p>
            <a:r>
              <a:rPr lang="en-US"/>
              <a:t>A l’instant où </a:t>
            </a:r>
            <a:r>
              <a:rPr lang="en-US">
                <a:solidFill>
                  <a:schemeClr val="tx2"/>
                </a:solidFill>
              </a:rPr>
              <a:t>S</a:t>
            </a:r>
            <a:r>
              <a:rPr lang="en-US"/>
              <a:t> arrive, faut-il exécuter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/>
              <a:t> ou pas ?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fr-FR"/>
              <a:t>→ pr</a:t>
            </a:r>
            <a:r>
              <a:rPr lang="en-US"/>
              <a:t>éemption </a:t>
            </a:r>
            <a:r>
              <a:rPr lang="en-US">
                <a:solidFill>
                  <a:schemeClr val="accent3"/>
                </a:solidFill>
              </a:rPr>
              <a:t>faible</a:t>
            </a:r>
            <a:r>
              <a:rPr lang="en-US"/>
              <a:t> ou </a:t>
            </a:r>
            <a:r>
              <a:rPr lang="en-US">
                <a:solidFill>
                  <a:schemeClr val="accent3"/>
                </a:solidFill>
              </a:rPr>
              <a:t>forte</a:t>
            </a:r>
          </a:p>
          <a:p>
            <a:r>
              <a:rPr lang="en-US"/>
              <a:t>Si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/>
              <a:t> se termine, faut-il que l’abort se termine ou pas ?</a:t>
            </a:r>
          </a:p>
          <a:p>
            <a:pPr marL="256032" lvl="1" indent="0">
              <a:buNone/>
            </a:pPr>
            <a:r>
              <a:rPr lang="en-US"/>
              <a:t>	</a:t>
            </a:r>
            <a:r>
              <a:rPr lang="fr-FR" sz="2800">
                <a:solidFill>
                  <a:schemeClr val="tx1"/>
                </a:solidFill>
              </a:rPr>
              <a:t>→</a:t>
            </a:r>
            <a:r>
              <a:rPr lang="fr-FR" sz="2800"/>
              <a:t> </a:t>
            </a:r>
            <a:r>
              <a:rPr lang="fr-FR" sz="2800">
                <a:solidFill>
                  <a:schemeClr val="accent3"/>
                </a:solidFill>
              </a:rPr>
              <a:t>oui,</a:t>
            </a:r>
            <a:r>
              <a:rPr lang="fr-FR" sz="2800"/>
              <a:t> </a:t>
            </a:r>
            <a:r>
              <a:rPr lang="fr-FR" sz="2800">
                <a:solidFill>
                  <a:schemeClr val="tx1"/>
                </a:solidFill>
              </a:rPr>
              <a:t>car on peut toujours </a:t>
            </a:r>
            <a:r>
              <a:rPr lang="en-US" sz="2800">
                <a:solidFill>
                  <a:schemeClr val="tx1"/>
                </a:solidFill>
              </a:rPr>
              <a:t>écrire « </a:t>
            </a:r>
            <a:r>
              <a:rPr lang="en-US" sz="2800">
                <a:solidFill>
                  <a:schemeClr val="accent4"/>
                </a:solidFill>
              </a:rPr>
              <a:t>p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; halt »</a:t>
            </a:r>
          </a:p>
          <a:p>
            <a:pPr marL="256032" lvl="1" indent="0">
              <a:buNone/>
            </a:pPr>
            <a:r>
              <a:rPr lang="en-US" sz="2800">
                <a:solidFill>
                  <a:schemeClr val="tx1"/>
                </a:solidFill>
              </a:rPr>
              <a:t>	     (</a:t>
            </a:r>
            <a:r>
              <a:rPr lang="en-US" sz="2800" u="sng">
                <a:solidFill>
                  <a:schemeClr val="tx1"/>
                </a:solidFill>
              </a:rPr>
              <a:t>upto</a:t>
            </a:r>
            <a:r>
              <a:rPr lang="en-US" sz="2800">
                <a:solidFill>
                  <a:schemeClr val="tx1"/>
                </a:solidFill>
              </a:rPr>
              <a:t> utilisait </a:t>
            </a:r>
            <a:r>
              <a:rPr lang="en-US" sz="2800" u="sng">
                <a:solidFill>
                  <a:schemeClr val="tx1"/>
                </a:solidFill>
              </a:rPr>
              <a:t>terminate</a:t>
            </a:r>
            <a:r>
              <a:rPr lang="en-US" sz="2800">
                <a:solidFill>
                  <a:schemeClr val="tx1"/>
                </a:solidFill>
              </a:rPr>
              <a:t>, moche)</a:t>
            </a:r>
            <a:endParaRPr lang="en-US">
              <a:solidFill>
                <a:schemeClr val="tx1"/>
              </a:solidFill>
            </a:endParaRPr>
          </a:p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Synchronisme ⟹   problèmes de poteaux</a:t>
            </a:r>
          </a:p>
        </p:txBody>
      </p:sp>
      <p:sp>
        <p:nvSpPr>
          <p:cNvPr id="8" name="Rectangle 7"/>
          <p:cNvSpPr/>
          <p:nvPr/>
        </p:nvSpPr>
        <p:spPr>
          <a:xfrm>
            <a:off x="3638846" y="980728"/>
            <a:ext cx="1390354" cy="132036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/>
              <a:t>abort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  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err="1"/>
              <a:t>when</a:t>
            </a:r>
            <a:r>
              <a:rPr lang="fr-FR" sz="2800" kern="0">
                <a:solidFill>
                  <a:schemeClr val="accent5"/>
                </a:solidFill>
              </a:rPr>
              <a:t> 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  <a:r>
              <a:rPr lang="fr-FR" sz="800" i="1" kern="0">
                <a:solidFill>
                  <a:schemeClr val="tx2"/>
                </a:solidFill>
              </a:rPr>
              <a:t> </a:t>
            </a:r>
            <a:endParaRPr lang="fr-FR" sz="2800" ker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3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en-US"/>
              <a:t>abort simple : retardé mais fort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71170" y="2564904"/>
            <a:ext cx="8482130" cy="417345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marL="205200" indent="-205200" fontAlgn="base">
              <a:lnSpc>
                <a:spcPct val="105000"/>
              </a:lnSpc>
              <a:spcAft>
                <a:spcPct val="0"/>
              </a:spcAft>
              <a:buFont typeface="Arial" charset="0"/>
              <a:buChar char="•"/>
            </a:pPr>
            <a:r>
              <a:rPr lang="fr-FR" sz="2800" kern="0"/>
              <a:t>La préemption est </a:t>
            </a:r>
            <a:r>
              <a:rPr lang="fr-FR" sz="2800" kern="0">
                <a:solidFill>
                  <a:schemeClr val="accent3"/>
                </a:solidFill>
              </a:rPr>
              <a:t>retardée </a:t>
            </a:r>
            <a:r>
              <a:rPr lang="fr-FR" sz="2800" kern="0"/>
              <a:t>: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 à l’instant initial, 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  <a:r>
              <a:rPr lang="fr-FR" sz="2800" kern="0"/>
              <a:t> n’est pas testé</a:t>
            </a:r>
            <a:endParaRPr lang="fr-FR" sz="28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fr-FR" sz="2800" kern="0"/>
              <a:t>   </a:t>
            </a:r>
            <a:r>
              <a:rPr lang="fr-FR" sz="2800" kern="0">
                <a:solidFill>
                  <a:schemeClr val="bg1"/>
                </a:solidFill>
              </a:rPr>
              <a:t> à l’instant où q   </a:t>
            </a:r>
            <a:r>
              <a:rPr lang="fr-FR" sz="2800" kern="0"/>
              <a:t>et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  <a:r>
              <a:rPr lang="fr-FR" sz="2800" kern="0"/>
              <a:t> est </a:t>
            </a:r>
            <a:r>
              <a:rPr lang="fr-FR" sz="2800" kern="0">
                <a:solidFill>
                  <a:schemeClr val="accent2"/>
                </a:solidFill>
              </a:rPr>
              <a:t>exécuté dans l’instant </a:t>
            </a:r>
            <a:endParaRPr lang="fr-FR" sz="2800" kern="0">
              <a:solidFill>
                <a:schemeClr val="accent1"/>
              </a:solidFill>
            </a:endParaRPr>
          </a:p>
          <a:p>
            <a:pPr marL="205200" indent="-205200"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</a:pPr>
            <a:r>
              <a:rPr lang="fr-FR" sz="2800" kern="0"/>
              <a:t>La préemption est </a:t>
            </a:r>
            <a:r>
              <a:rPr lang="fr-FR" sz="2800" kern="0">
                <a:solidFill>
                  <a:schemeClr val="accent3"/>
                </a:solidFill>
              </a:rPr>
              <a:t>forte </a:t>
            </a:r>
            <a:r>
              <a:rPr lang="fr-FR" sz="2800" kern="0"/>
              <a:t>: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 au moment où 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  <a:r>
              <a:rPr lang="fr-FR" sz="800" i="1" kern="0">
                <a:solidFill>
                  <a:schemeClr val="tx2"/>
                </a:solidFill>
              </a:rPr>
              <a:t>   </a:t>
            </a:r>
            <a:r>
              <a:rPr lang="fr-FR" sz="2800" kern="0"/>
              <a:t>devient présent,</a:t>
            </a: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r>
              <a:rPr lang="fr-FR" sz="2800" kern="0"/>
              <a:t>    l’abort termine avec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  <a:r>
              <a:rPr lang="fr-FR" sz="2800" kern="0">
                <a:solidFill>
                  <a:schemeClr val="accent1"/>
                </a:solidFill>
              </a:rPr>
              <a:t> non exécuté dans l’instant</a:t>
            </a:r>
          </a:p>
          <a:p>
            <a:pPr marL="205200" indent="-205200" fontAlgn="base">
              <a:lnSpc>
                <a:spcPct val="105000"/>
              </a:lnSpc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</a:pPr>
            <a:r>
              <a:rPr lang="fr-FR" sz="2800" kern="0"/>
              <a:t>Les 3 autres cas : ajout de </a:t>
            </a:r>
            <a:r>
              <a:rPr lang="en-US" sz="2800" kern="0"/>
              <a:t>«</a:t>
            </a:r>
            <a:r>
              <a:rPr lang="en-US" sz="1200" kern="0"/>
              <a:t> </a:t>
            </a:r>
            <a:r>
              <a:rPr lang="en-US" sz="2800" kern="0"/>
              <a:t>weak</a:t>
            </a:r>
            <a:r>
              <a:rPr lang="en-US" sz="1200" kern="0"/>
              <a:t> </a:t>
            </a:r>
            <a:r>
              <a:rPr lang="en-US" sz="2800" kern="0"/>
              <a:t>» / «</a:t>
            </a:r>
            <a:r>
              <a:rPr lang="en-US" sz="1200" kern="0"/>
              <a:t> </a:t>
            </a:r>
            <a:r>
              <a:rPr lang="en-US" sz="2800" kern="0"/>
              <a:t>immediate</a:t>
            </a:r>
            <a:r>
              <a:rPr lang="en-US" sz="1200" kern="0"/>
              <a:t> </a:t>
            </a:r>
            <a:r>
              <a:rPr lang="en-US" sz="2800" kern="0"/>
              <a:t>»</a:t>
            </a:r>
            <a:endParaRPr lang="fr-FR" sz="2800" kern="0">
              <a:solidFill>
                <a:schemeClr val="accent1"/>
              </a:solidFill>
            </a:endParaRPr>
          </a:p>
          <a:p>
            <a:pPr fontAlgn="base">
              <a:lnSpc>
                <a:spcPct val="105000"/>
              </a:lnSpc>
              <a:spcAft>
                <a:spcPts val="600"/>
              </a:spcAft>
            </a:pPr>
            <a:endParaRPr lang="fr-FR" sz="2800" kern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8846" y="980728"/>
            <a:ext cx="1390354" cy="132036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/>
              <a:t>abort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  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err="1"/>
              <a:t>when</a:t>
            </a:r>
            <a:r>
              <a:rPr lang="fr-FR" sz="2800" kern="0">
                <a:solidFill>
                  <a:schemeClr val="accent5"/>
                </a:solidFill>
              </a:rPr>
              <a:t> </a:t>
            </a:r>
            <a:r>
              <a:rPr lang="fr-FR" sz="2800" kern="0">
                <a:solidFill>
                  <a:schemeClr val="tx2"/>
                </a:solidFill>
              </a:rPr>
              <a:t>S</a:t>
            </a:r>
            <a:r>
              <a:rPr lang="fr-FR" sz="800" i="1" kern="0">
                <a:solidFill>
                  <a:schemeClr val="tx2"/>
                </a:solidFill>
              </a:rPr>
              <a:t> </a:t>
            </a:r>
            <a:endParaRPr lang="fr-FR" sz="2800" ker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0752716-12FC-104A-861A-2794E2A8318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D923462A-241A-5240-B929-4CE094BC17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608774D-7507-E143-82B2-9D778CFC71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4C7CF188-A621-1947-A70A-BBE075EF3A10}"/>
              </a:ext>
            </a:extLst>
          </p:cNvPr>
          <p:cNvCxnSpPr/>
          <p:nvPr/>
        </p:nvCxnSpPr>
        <p:spPr bwMode="auto">
          <a:xfrm>
            <a:off x="1579240" y="5891904"/>
            <a:ext cx="6881192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5AB252DB-3E9A-7245-BD80-DECECC481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1579240" y="269706"/>
            <a:ext cx="0" cy="562219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E6AFBDE-BE24-EA49-A913-3813FA816CDF}"/>
              </a:ext>
            </a:extLst>
          </p:cNvPr>
          <p:cNvSpPr txBox="1"/>
          <p:nvPr/>
        </p:nvSpPr>
        <p:spPr>
          <a:xfrm>
            <a:off x="4155702" y="6124569"/>
            <a:ext cx="1164101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temps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18BD193-5099-E642-97AC-397914EC564D}"/>
              </a:ext>
            </a:extLst>
          </p:cNvPr>
          <p:cNvSpPr txBox="1"/>
          <p:nvPr/>
        </p:nvSpPr>
        <p:spPr>
          <a:xfrm>
            <a:off x="235818" y="2756254"/>
            <a:ext cx="984565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force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AD87504-602C-5242-AD6C-92A28CEBCFF3}"/>
              </a:ext>
            </a:extLst>
          </p:cNvPr>
          <p:cNvSpPr txBox="1"/>
          <p:nvPr/>
        </p:nvSpPr>
        <p:spPr>
          <a:xfrm>
            <a:off x="2657044" y="5971034"/>
            <a:ext cx="423514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C736E22-3A86-5247-826D-4290D88A59A4}"/>
              </a:ext>
            </a:extLst>
          </p:cNvPr>
          <p:cNvSpPr txBox="1"/>
          <p:nvPr/>
        </p:nvSpPr>
        <p:spPr>
          <a:xfrm>
            <a:off x="6275757" y="5947410"/>
            <a:ext cx="423514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8893A1C4-3FAA-7441-98A8-BD04CBB6F63A}"/>
              </a:ext>
            </a:extLst>
          </p:cNvPr>
          <p:cNvGrpSpPr/>
          <p:nvPr/>
        </p:nvGrpSpPr>
        <p:grpSpPr>
          <a:xfrm>
            <a:off x="2079335" y="3119800"/>
            <a:ext cx="5508160" cy="1144929"/>
            <a:chOff x="2079335" y="3119800"/>
            <a:chExt cx="5508160" cy="11449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D7C5012E-3912-3B4D-886C-A41FDA3BE178}"/>
                </a:ext>
              </a:extLst>
            </p:cNvPr>
            <p:cNvSpPr txBox="1"/>
            <p:nvPr/>
          </p:nvSpPr>
          <p:spPr>
            <a:xfrm>
              <a:off x="2091527" y="3119800"/>
              <a:ext cx="1800200" cy="1144929"/>
            </a:xfrm>
            <a:prstGeom prst="rect">
              <a:avLst/>
            </a:prstGeom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abort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>
                  <a:solidFill>
                    <a:schemeClr val="accent4"/>
                  </a:solidFill>
                </a:rPr>
                <a:t>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p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when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 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498D9102-C4CF-E14C-B36D-EC44A6454785}"/>
                </a:ext>
              </a:extLst>
            </p:cNvPr>
            <p:cNvSpPr txBox="1"/>
            <p:nvPr/>
          </p:nvSpPr>
          <p:spPr>
            <a:xfrm>
              <a:off x="5787295" y="3119800"/>
              <a:ext cx="1800200" cy="1144929"/>
            </a:xfrm>
            <a:prstGeom prst="rect">
              <a:avLst/>
            </a:prstGeom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abort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>
                  <a:solidFill>
                    <a:schemeClr val="accent4"/>
                  </a:solidFill>
                </a:rPr>
                <a:t>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p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when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 S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xmlns="" id="{3AC38131-6DF9-8443-8F2F-93B9C5D66D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87295" y="3301019"/>
              <a:ext cx="0" cy="8279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A758A0D8-792C-7443-8E2C-D2662F38DE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79335" y="3301019"/>
              <a:ext cx="0" cy="8279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734370-55C0-E741-B86C-450AD4C40FC7}"/>
              </a:ext>
            </a:extLst>
          </p:cNvPr>
          <p:cNvGrpSpPr/>
          <p:nvPr/>
        </p:nvGrpSpPr>
        <p:grpSpPr>
          <a:xfrm>
            <a:off x="2079335" y="4486254"/>
            <a:ext cx="5484408" cy="1144929"/>
            <a:chOff x="2079335" y="4486254"/>
            <a:chExt cx="5484408" cy="1144929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E9C4BFB2-D88B-3442-BEEB-480111E00C9F}"/>
                </a:ext>
              </a:extLst>
            </p:cNvPr>
            <p:cNvSpPr txBox="1"/>
            <p:nvPr/>
          </p:nvSpPr>
          <p:spPr>
            <a:xfrm>
              <a:off x="2091527" y="4486254"/>
              <a:ext cx="1776448" cy="1144929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weak abort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p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when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3E826375-9C68-F841-97EE-CF8030EE8FD8}"/>
                </a:ext>
              </a:extLst>
            </p:cNvPr>
            <p:cNvSpPr txBox="1"/>
            <p:nvPr/>
          </p:nvSpPr>
          <p:spPr>
            <a:xfrm>
              <a:off x="5787295" y="4486254"/>
              <a:ext cx="1776448" cy="1144929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weak abort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p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when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100C31F1-4B7E-EB40-B404-ADCCB2A892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87295" y="4651283"/>
              <a:ext cx="0" cy="8279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xmlns="" id="{287324CB-1494-164E-ABA3-B4255170A7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79335" y="4651283"/>
              <a:ext cx="0" cy="8279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F6B7302C-6085-E642-B84D-E66B4704E3CA}"/>
              </a:ext>
            </a:extLst>
          </p:cNvPr>
          <p:cNvGrpSpPr/>
          <p:nvPr/>
        </p:nvGrpSpPr>
        <p:grpSpPr>
          <a:xfrm>
            <a:off x="2079335" y="1753346"/>
            <a:ext cx="2731206" cy="1144929"/>
            <a:chOff x="2079335" y="1753346"/>
            <a:chExt cx="2731206" cy="114492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1A8095B3-032C-5E42-B9C8-BE5066B6A1C8}"/>
                </a:ext>
              </a:extLst>
            </p:cNvPr>
            <p:cNvSpPr txBox="1"/>
            <p:nvPr/>
          </p:nvSpPr>
          <p:spPr>
            <a:xfrm>
              <a:off x="2091527" y="1753346"/>
              <a:ext cx="2719014" cy="1144929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weak abort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p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when immediate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xmlns="" id="{5588566F-204F-DF42-BA33-E9CC3043DD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79335" y="1926371"/>
              <a:ext cx="0" cy="8279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AA7B640-6E42-0845-9967-23C752300F37}"/>
              </a:ext>
            </a:extLst>
          </p:cNvPr>
          <p:cNvGrpSpPr/>
          <p:nvPr/>
        </p:nvGrpSpPr>
        <p:grpSpPr>
          <a:xfrm>
            <a:off x="2079335" y="386892"/>
            <a:ext cx="2731206" cy="1144929"/>
            <a:chOff x="2079335" y="386892"/>
            <a:chExt cx="2731206" cy="114492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038A7BED-BFE3-AB41-BF2C-8EEAED820F74}"/>
                </a:ext>
              </a:extLst>
            </p:cNvPr>
            <p:cNvSpPr txBox="1"/>
            <p:nvPr/>
          </p:nvSpPr>
          <p:spPr>
            <a:xfrm>
              <a:off x="2091527" y="386892"/>
              <a:ext cx="2719014" cy="1144929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abort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lang="fr-FR" sz="2400" kern="0" dirty="0"/>
                <a:t>  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p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</a:p>
            <a:p>
              <a:pPr fontAlgn="base">
                <a:lnSpc>
                  <a:spcPct val="9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when immediate </a:t>
              </a:r>
              <a:r>
                <a:rPr kumimoji="0" lang="fr-FR" sz="24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xmlns="" id="{D22593C2-4427-F64A-867E-A4DB28A7E7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79335" y="582203"/>
              <a:ext cx="0" cy="82799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0994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E4299FB-56E9-1448-9A98-88AB060166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A7CFA36-0DB3-7249-AA03-D80AAB19B8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23DC239-A911-4E47-B5AA-ED99545CCF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FBD6D9A1-FC36-4246-B1F5-B38546A6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Amibgu</a:t>
            </a:r>
            <a:r>
              <a:rPr lang="en-US"/>
              <a:t>ïté résolue !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C723A11-AF63-A447-8C9B-B47857D8FFA2}"/>
              </a:ext>
            </a:extLst>
          </p:cNvPr>
          <p:cNvSpPr txBox="1"/>
          <p:nvPr/>
        </p:nvSpPr>
        <p:spPr>
          <a:xfrm>
            <a:off x="4926158" y="1495916"/>
            <a:ext cx="4259500" cy="3108543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loop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abort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     {</a:t>
            </a:r>
            <a:r>
              <a:rPr lang="en-US" sz="1200" kern="0" dirty="0"/>
              <a:t> </a:t>
            </a:r>
            <a:r>
              <a:rPr lang="en-US" sz="2800" kern="0" dirty="0"/>
              <a:t>await </a:t>
            </a: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 || await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  <a:r>
              <a:rPr lang="en-US" sz="1200" kern="0" dirty="0"/>
              <a:t> </a:t>
            </a:r>
            <a:r>
              <a:rPr lang="en-US" sz="2800" kern="0" dirty="0"/>
              <a:t>}</a:t>
            </a:r>
            <a:r>
              <a:rPr lang="en-US" sz="1200" kern="0" dirty="0"/>
              <a:t> </a:t>
            </a:r>
            <a:r>
              <a:rPr lang="en-US" sz="2800" kern="0" dirty="0"/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emit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1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        </a:t>
            </a:r>
            <a:r>
              <a:rPr lang="en-US" sz="2800" kern="0" dirty="0"/>
              <a:t>halt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when </a:t>
            </a:r>
            <a:r>
              <a:rPr lang="en-US" sz="2800" kern="0" dirty="0">
                <a:solidFill>
                  <a:schemeClr val="tx2"/>
                </a:solidFill>
              </a:rPr>
              <a:t>R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noProof="0" dirty="0"/>
              <a:t>end loop</a:t>
            </a:r>
            <a:endParaRPr kumimoji="0" lang="fr-FR" sz="2800" b="0" i="0" u="none" strike="noStrike" kern="0" cap="none" spc="0" normalizeH="0" noProof="0" dirty="0" err="1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2F76763-1C00-7348-9826-0FF0A25E874E}"/>
              </a:ext>
            </a:extLst>
          </p:cNvPr>
          <p:cNvGrpSpPr/>
          <p:nvPr/>
        </p:nvGrpSpPr>
        <p:grpSpPr>
          <a:xfrm>
            <a:off x="325909" y="908720"/>
            <a:ext cx="4390107" cy="4269330"/>
            <a:chOff x="786274" y="2048920"/>
            <a:chExt cx="4390107" cy="4269330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xmlns="" id="{71A95433-96A9-9444-BA8E-BFD6B01FB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60261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xmlns="" id="{DF0C02DE-A4B7-6949-BD9E-FA018286E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629" y="46545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xmlns="" id="{EB7CB69F-4B6E-8C45-946B-6CB714295E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144" y="3501262"/>
              <a:ext cx="1287353" cy="118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xmlns="" id="{EB85C418-1574-CA48-BD67-85FF77932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671" y="3482321"/>
              <a:ext cx="1288885" cy="1201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xmlns="" id="{72F3126F-8270-A040-A558-D70517965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7503" y="4894654"/>
              <a:ext cx="1313051" cy="115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BE19DDAC-B9AB-E14C-93CE-293977A44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144" y="4883150"/>
              <a:ext cx="1325247" cy="117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xmlns="" id="{C0B8ECF0-6245-1F4A-9A98-25F892312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4" y="3575049"/>
              <a:ext cx="775" cy="2444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5FB97839-B334-0848-9228-4830759E9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1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38B34D7B-EDE9-7040-82FD-58DF78CFE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3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B</a:t>
              </a:r>
              <a:r>
                <a:rPr lang="fr-FR" sz="1200" dirty="0"/>
                <a:t> </a:t>
              </a:r>
              <a:r>
                <a:rPr lang="fr-FR" sz="2400" dirty="0"/>
                <a:t>/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EDC9E6ED-DABA-8F45-A713-5DDDC5C3F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005" y="5395913"/>
              <a:ext cx="798296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9323C31E-69D7-8747-8D42-3F21C1C3A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572" y="5337124"/>
              <a:ext cx="812724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B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6DDF447F-BBB4-BE4C-A8F7-1447A246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388" y="4553583"/>
              <a:ext cx="115640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A B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>
                  <a:solidFill>
                    <a:schemeClr val="accent1"/>
                  </a:solidFill>
                </a:rPr>
                <a:t>O </a:t>
              </a:r>
            </a:p>
          </p:txBody>
        </p:sp>
        <p:sp>
          <p:nvSpPr>
            <p:cNvPr id="20" name="Arc 16">
              <a:extLst>
                <a:ext uri="{FF2B5EF4-FFF2-40B4-BE49-F238E27FC236}">
                  <a16:creationId xmlns:a16="http://schemas.microsoft.com/office/drawing/2014/main" xmlns="" id="{43F73FE7-2E1E-6B4A-937A-5A9E3042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098" y="2452468"/>
              <a:ext cx="522287" cy="481012"/>
            </a:xfrm>
            <a:custGeom>
              <a:avLst/>
              <a:gdLst>
                <a:gd name="T0" fmla="*/ 0 w 21600"/>
                <a:gd name="T1" fmla="*/ 0 h 21600"/>
                <a:gd name="T2" fmla="*/ 522287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Arc 17">
              <a:extLst>
                <a:ext uri="{FF2B5EF4-FFF2-40B4-BE49-F238E27FC236}">
                  <a16:creationId xmlns:a16="http://schemas.microsoft.com/office/drawing/2014/main" xmlns="" id="{2071413B-6BCD-D441-A94B-A794EE7F3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279" y="2452468"/>
              <a:ext cx="530225" cy="488475"/>
            </a:xfrm>
            <a:custGeom>
              <a:avLst/>
              <a:gdLst>
                <a:gd name="T0" fmla="*/ 0 w 21600"/>
                <a:gd name="T1" fmla="*/ 481012 h 21600"/>
                <a:gd name="T2" fmla="*/ 520691 w 21600"/>
                <a:gd name="T3" fmla="*/ 0 h 21600"/>
                <a:gd name="T4" fmla="*/ 522287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Arc 18">
              <a:extLst>
                <a:ext uri="{FF2B5EF4-FFF2-40B4-BE49-F238E27FC236}">
                  <a16:creationId xmlns:a16="http://schemas.microsoft.com/office/drawing/2014/main" xmlns="" id="{E5C0982C-A44F-A04D-AE65-417A975D64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35685" y="2935046"/>
              <a:ext cx="520700" cy="481012"/>
            </a:xfrm>
            <a:custGeom>
              <a:avLst/>
              <a:gdLst>
                <a:gd name="T0" fmla="*/ 0 w 21600"/>
                <a:gd name="T1" fmla="*/ 481012 h 21600"/>
                <a:gd name="T2" fmla="*/ 519109 w 21600"/>
                <a:gd name="T3" fmla="*/ 0 h 21600"/>
                <a:gd name="T4" fmla="*/ 52070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rc 19">
              <a:extLst>
                <a:ext uri="{FF2B5EF4-FFF2-40B4-BE49-F238E27FC236}">
                  <a16:creationId xmlns:a16="http://schemas.microsoft.com/office/drawing/2014/main" xmlns="" id="{B28C4345-84A3-1F40-A6CB-A50189470A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23279" y="2947988"/>
              <a:ext cx="520700" cy="481012"/>
            </a:xfrm>
            <a:custGeom>
              <a:avLst/>
              <a:gdLst>
                <a:gd name="T0" fmla="*/ 0 w 21600"/>
                <a:gd name="T1" fmla="*/ 0 h 21600"/>
                <a:gd name="T2" fmla="*/ 520700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xmlns="" id="{04BCEC52-BEB4-1549-ADF5-A985CFBE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414" y="2048920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/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25" name="Arc 22">
              <a:extLst>
                <a:ext uri="{FF2B5EF4-FFF2-40B4-BE49-F238E27FC236}">
                  <a16:creationId xmlns:a16="http://schemas.microsoft.com/office/drawing/2014/main" xmlns="" id="{C2EEE744-DFFD-2F4B-9841-922952C30AEA}"/>
                </a:ext>
              </a:extLst>
            </p:cNvPr>
            <p:cNvSpPr>
              <a:spLocks/>
            </p:cNvSpPr>
            <p:nvPr/>
          </p:nvSpPr>
          <p:spPr bwMode="auto">
            <a:xfrm rot="13740000">
              <a:off x="1010725" y="3574955"/>
              <a:ext cx="611301" cy="1060203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Arc 23">
              <a:extLst>
                <a:ext uri="{FF2B5EF4-FFF2-40B4-BE49-F238E27FC236}">
                  <a16:creationId xmlns:a16="http://schemas.microsoft.com/office/drawing/2014/main" xmlns="" id="{CE4DD49E-8872-764A-9011-092EFF07C689}"/>
                </a:ext>
              </a:extLst>
            </p:cNvPr>
            <p:cNvSpPr>
              <a:spLocks/>
            </p:cNvSpPr>
            <p:nvPr/>
          </p:nvSpPr>
          <p:spPr bwMode="auto">
            <a:xfrm rot="2940000">
              <a:off x="1766079" y="2921000"/>
              <a:ext cx="603250" cy="1060450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rc 24">
              <a:extLst>
                <a:ext uri="{FF2B5EF4-FFF2-40B4-BE49-F238E27FC236}">
                  <a16:creationId xmlns:a16="http://schemas.microsoft.com/office/drawing/2014/main" xmlns="" id="{EB79CC56-9624-D646-B4A3-53AB40D6A5E3}"/>
                </a:ext>
              </a:extLst>
            </p:cNvPr>
            <p:cNvSpPr>
              <a:spLocks/>
            </p:cNvSpPr>
            <p:nvPr/>
          </p:nvSpPr>
          <p:spPr bwMode="auto">
            <a:xfrm rot="7860000">
              <a:off x="3870634" y="3585111"/>
              <a:ext cx="632907" cy="1048558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rc 25">
              <a:extLst>
                <a:ext uri="{FF2B5EF4-FFF2-40B4-BE49-F238E27FC236}">
                  <a16:creationId xmlns:a16="http://schemas.microsoft.com/office/drawing/2014/main" xmlns="" id="{D30CB342-5130-584D-8826-C20D62C8CE73}"/>
                </a:ext>
              </a:extLst>
            </p:cNvPr>
            <p:cNvSpPr>
              <a:spLocks/>
            </p:cNvSpPr>
            <p:nvPr/>
          </p:nvSpPr>
          <p:spPr bwMode="auto">
            <a:xfrm rot="18660000">
              <a:off x="3145617" y="2921000"/>
              <a:ext cx="603250" cy="1060450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xmlns="" id="{6CE60130-F5CC-154A-8A3A-C57CB6164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068" y="291939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0" name="Arc 27">
              <a:extLst>
                <a:ext uri="{FF2B5EF4-FFF2-40B4-BE49-F238E27FC236}">
                  <a16:creationId xmlns:a16="http://schemas.microsoft.com/office/drawing/2014/main" xmlns="" id="{E0AB5E55-C37B-0448-8E74-C1B057A7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79" y="4786322"/>
              <a:ext cx="2234425" cy="1379528"/>
            </a:xfrm>
            <a:custGeom>
              <a:avLst/>
              <a:gdLst>
                <a:gd name="T0" fmla="*/ 2660650 w 21600"/>
                <a:gd name="T1" fmla="*/ 0 h 21600"/>
                <a:gd name="T2" fmla="*/ 0 w 21600"/>
                <a:gd name="T3" fmla="*/ 136525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Arc 28">
              <a:extLst>
                <a:ext uri="{FF2B5EF4-FFF2-40B4-BE49-F238E27FC236}">
                  <a16:creationId xmlns:a16="http://schemas.microsoft.com/office/drawing/2014/main" xmlns="" id="{A8A54644-C5AF-ED40-9E01-0A3FF7AF9E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17017" y="3429000"/>
              <a:ext cx="2226487" cy="1357322"/>
            </a:xfrm>
            <a:custGeom>
              <a:avLst/>
              <a:gdLst>
                <a:gd name="T0" fmla="*/ 2660650 w 21600"/>
                <a:gd name="T1" fmla="*/ 1365250 h 21600"/>
                <a:gd name="T2" fmla="*/ 0 w 21600"/>
                <a:gd name="T3" fmla="*/ 0 h 21600"/>
                <a:gd name="T4" fmla="*/ 26606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2931010D-F59A-6C49-ABB8-D7C842ED3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28" y="291382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xmlns="" id="{4CB7188B-999D-F74C-9B62-42263F3E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580" y="4567638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R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D34194A3-D835-A446-9D1C-915D577F613A}"/>
                </a:ext>
              </a:extLst>
            </p:cNvPr>
            <p:cNvCxnSpPr/>
            <p:nvPr/>
          </p:nvCxnSpPr>
          <p:spPr bwMode="auto">
            <a:xfrm rot="16200000" flipH="1">
              <a:off x="2647335" y="3173606"/>
              <a:ext cx="216362" cy="232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xmlns="" id="{B126FF35-3CD0-F24A-96C9-21A980EC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32829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5">
              <a:extLst>
                <a:ext uri="{FF2B5EF4-FFF2-40B4-BE49-F238E27FC236}">
                  <a16:creationId xmlns:a16="http://schemas.microsoft.com/office/drawing/2014/main" xmlns="" id="{BA8D69AC-B8CC-DE44-B973-DA8E10AD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29" y="46545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C1AFDFB7-13F4-5F49-BA51-F5CBB99447E6}"/>
              </a:ext>
            </a:extLst>
          </p:cNvPr>
          <p:cNvSpPr txBox="1"/>
          <p:nvPr/>
        </p:nvSpPr>
        <p:spPr>
          <a:xfrm>
            <a:off x="1080500" y="5661248"/>
            <a:ext cx="6983001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abort :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 reset mais pas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5289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E4299FB-56E9-1448-9A98-88AB0601665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A7CFA36-0DB3-7249-AA03-D80AAB19B8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D23DC239-A911-4E47-B5AA-ED99545CCF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FBD6D9A1-FC36-4246-B1F5-B38546A6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Amibgu</a:t>
            </a:r>
            <a:r>
              <a:rPr lang="en-US"/>
              <a:t>ïté résolue !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C723A11-AF63-A447-8C9B-B47857D8FFA2}"/>
              </a:ext>
            </a:extLst>
          </p:cNvPr>
          <p:cNvSpPr txBox="1"/>
          <p:nvPr/>
        </p:nvSpPr>
        <p:spPr>
          <a:xfrm>
            <a:off x="4926158" y="1495916"/>
            <a:ext cx="4259500" cy="3108543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loop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weak abort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     {</a:t>
            </a:r>
            <a:r>
              <a:rPr lang="en-US" sz="1200" kern="0" dirty="0"/>
              <a:t> </a:t>
            </a:r>
            <a:r>
              <a:rPr lang="en-US" sz="2800" kern="0" dirty="0"/>
              <a:t>await </a:t>
            </a:r>
            <a:r>
              <a:rPr lang="en-US" sz="2800" kern="0" dirty="0">
                <a:solidFill>
                  <a:schemeClr val="tx2"/>
                </a:solidFill>
              </a:rPr>
              <a:t>A</a:t>
            </a:r>
            <a:r>
              <a:rPr lang="en-US" sz="2800" kern="0" dirty="0"/>
              <a:t> || await </a:t>
            </a:r>
            <a:r>
              <a:rPr lang="en-US" sz="2800" kern="0" dirty="0">
                <a:solidFill>
                  <a:schemeClr val="tx2"/>
                </a:solidFill>
              </a:rPr>
              <a:t>B</a:t>
            </a:r>
            <a:r>
              <a:rPr lang="en-US" sz="1200" kern="0" dirty="0"/>
              <a:t> </a:t>
            </a:r>
            <a:r>
              <a:rPr lang="en-US" sz="2800" kern="0" dirty="0"/>
              <a:t>}</a:t>
            </a:r>
            <a:r>
              <a:rPr lang="en-US" sz="1200" kern="0" dirty="0"/>
              <a:t> </a:t>
            </a:r>
            <a:r>
              <a:rPr lang="en-US" sz="2800" kern="0" dirty="0"/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emit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1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>
                <a:solidFill>
                  <a:schemeClr val="tx2"/>
                </a:solidFill>
              </a:rPr>
              <a:t>        </a:t>
            </a:r>
            <a:r>
              <a:rPr lang="en-US" sz="2800" kern="0" dirty="0"/>
              <a:t>halt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dirty="0"/>
              <a:t>   when </a:t>
            </a:r>
            <a:r>
              <a:rPr lang="en-US" sz="2800" kern="0" dirty="0">
                <a:solidFill>
                  <a:schemeClr val="tx2"/>
                </a:solidFill>
              </a:rPr>
              <a:t>R</a:t>
            </a:r>
            <a:endParaRPr lang="en-US" sz="2800" kern="0" dirty="0"/>
          </a:p>
          <a:p>
            <a:pPr marL="201168" indent="-201168" fontAlgn="base">
              <a:spcAft>
                <a:spcPct val="0"/>
              </a:spcAft>
            </a:pPr>
            <a:r>
              <a:rPr lang="en-US" sz="2800" kern="0" noProof="0" dirty="0"/>
              <a:t>end loop</a:t>
            </a:r>
            <a:endParaRPr kumimoji="0" lang="fr-FR" sz="2800" b="0" i="0" u="none" strike="noStrike" kern="0" cap="none" spc="0" normalizeH="0" noProof="0" dirty="0" err="1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2F76763-1C00-7348-9826-0FF0A25E874E}"/>
              </a:ext>
            </a:extLst>
          </p:cNvPr>
          <p:cNvGrpSpPr/>
          <p:nvPr/>
        </p:nvGrpSpPr>
        <p:grpSpPr>
          <a:xfrm>
            <a:off x="325909" y="908720"/>
            <a:ext cx="4390107" cy="4269330"/>
            <a:chOff x="786274" y="2048920"/>
            <a:chExt cx="4390107" cy="4269330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xmlns="" id="{71A95433-96A9-9444-BA8E-BFD6B01FB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60261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xmlns="" id="{DF0C02DE-A4B7-6949-BD9E-FA018286E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629" y="4654550"/>
              <a:ext cx="292100" cy="2921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xmlns="" id="{EB7CB69F-4B6E-8C45-946B-6CB714295E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8144" y="3501262"/>
              <a:ext cx="1287353" cy="1182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xmlns="" id="{EB85C418-1574-CA48-BD67-85FF77932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671" y="3482321"/>
              <a:ext cx="1288885" cy="1201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xmlns="" id="{72F3126F-8270-A040-A558-D705179651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7503" y="4894654"/>
              <a:ext cx="1313051" cy="115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xmlns="" id="{BE19DDAC-B9AB-E14C-93CE-293977A44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144" y="4883150"/>
              <a:ext cx="1325247" cy="117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xmlns="" id="{C0B8ECF0-6245-1F4A-9A98-25F892312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5904" y="3575049"/>
              <a:ext cx="775" cy="24442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5FB97839-B334-0848-9228-4830759E9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1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xmlns="" id="{38B34D7B-EDE9-7040-82FD-58DF78CFE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392" y="3719513"/>
              <a:ext cx="51616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B</a:t>
              </a:r>
              <a:r>
                <a:rPr lang="fr-FR" sz="1200" dirty="0"/>
                <a:t> </a:t>
              </a:r>
              <a:r>
                <a:rPr lang="fr-FR" sz="2400" dirty="0"/>
                <a:t>/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EDC9E6ED-DABA-8F45-A713-5DDDC5C3F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005" y="5395913"/>
              <a:ext cx="798296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A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9323C31E-69D7-8747-8D42-3F21C1C3A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572" y="5337124"/>
              <a:ext cx="812724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B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r>
                <a:rPr lang="fr-FR" sz="1200">
                  <a:solidFill>
                    <a:schemeClr val="accent2"/>
                  </a:solidFill>
                </a:rPr>
                <a:t> </a:t>
              </a:r>
              <a:r>
                <a:rPr lang="fr-FR" sz="2400">
                  <a:solidFill>
                    <a:schemeClr val="accent1"/>
                  </a:solidFill>
                </a:rPr>
                <a:t>O</a:t>
              </a:r>
              <a:endParaRPr lang="fr-FR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xmlns="" id="{6DDF447F-BBB4-BE4C-A8F7-1447A246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388" y="4553583"/>
              <a:ext cx="115640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A B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>
                  <a:solidFill>
                    <a:schemeClr val="accent1"/>
                  </a:solidFill>
                </a:rPr>
                <a:t>O </a:t>
              </a:r>
            </a:p>
          </p:txBody>
        </p:sp>
        <p:sp>
          <p:nvSpPr>
            <p:cNvPr id="20" name="Arc 16">
              <a:extLst>
                <a:ext uri="{FF2B5EF4-FFF2-40B4-BE49-F238E27FC236}">
                  <a16:creationId xmlns:a16="http://schemas.microsoft.com/office/drawing/2014/main" xmlns="" id="{43F73FE7-2E1E-6B4A-937A-5A9E3042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4098" y="2452468"/>
              <a:ext cx="522287" cy="481012"/>
            </a:xfrm>
            <a:custGeom>
              <a:avLst/>
              <a:gdLst>
                <a:gd name="T0" fmla="*/ 0 w 21600"/>
                <a:gd name="T1" fmla="*/ 0 h 21600"/>
                <a:gd name="T2" fmla="*/ 522287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Arc 17">
              <a:extLst>
                <a:ext uri="{FF2B5EF4-FFF2-40B4-BE49-F238E27FC236}">
                  <a16:creationId xmlns:a16="http://schemas.microsoft.com/office/drawing/2014/main" xmlns="" id="{2071413B-6BCD-D441-A94B-A794EE7F3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279" y="2452468"/>
              <a:ext cx="530225" cy="488475"/>
            </a:xfrm>
            <a:custGeom>
              <a:avLst/>
              <a:gdLst>
                <a:gd name="T0" fmla="*/ 0 w 21600"/>
                <a:gd name="T1" fmla="*/ 481012 h 21600"/>
                <a:gd name="T2" fmla="*/ 520691 w 21600"/>
                <a:gd name="T3" fmla="*/ 0 h 21600"/>
                <a:gd name="T4" fmla="*/ 522287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Arc 18">
              <a:extLst>
                <a:ext uri="{FF2B5EF4-FFF2-40B4-BE49-F238E27FC236}">
                  <a16:creationId xmlns:a16="http://schemas.microsoft.com/office/drawing/2014/main" xmlns="" id="{E5C0982C-A44F-A04D-AE65-417A975D64E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35685" y="2935046"/>
              <a:ext cx="520700" cy="481012"/>
            </a:xfrm>
            <a:custGeom>
              <a:avLst/>
              <a:gdLst>
                <a:gd name="T0" fmla="*/ 0 w 21600"/>
                <a:gd name="T1" fmla="*/ 481012 h 21600"/>
                <a:gd name="T2" fmla="*/ 519109 w 21600"/>
                <a:gd name="T3" fmla="*/ 0 h 21600"/>
                <a:gd name="T4" fmla="*/ 52070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6"/>
                    <a:pt x="9630" y="36"/>
                    <a:pt x="21534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rc 19">
              <a:extLst>
                <a:ext uri="{FF2B5EF4-FFF2-40B4-BE49-F238E27FC236}">
                  <a16:creationId xmlns:a16="http://schemas.microsoft.com/office/drawing/2014/main" xmlns="" id="{B28C4345-84A3-1F40-A6CB-A50189470AE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223279" y="2947988"/>
              <a:ext cx="520700" cy="481012"/>
            </a:xfrm>
            <a:custGeom>
              <a:avLst/>
              <a:gdLst>
                <a:gd name="T0" fmla="*/ 0 w 21600"/>
                <a:gd name="T1" fmla="*/ 0 h 21600"/>
                <a:gd name="T2" fmla="*/ 520700 w 21600"/>
                <a:gd name="T3" fmla="*/ 481012 h 21600"/>
                <a:gd name="T4" fmla="*/ 0 w 21600"/>
                <a:gd name="T5" fmla="*/ 48101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xmlns="" id="{04BCEC52-BEB4-1549-ADF5-A985CFBE8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414" y="2048920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/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25" name="Arc 22">
              <a:extLst>
                <a:ext uri="{FF2B5EF4-FFF2-40B4-BE49-F238E27FC236}">
                  <a16:creationId xmlns:a16="http://schemas.microsoft.com/office/drawing/2014/main" xmlns="" id="{C2EEE744-DFFD-2F4B-9841-922952C30AEA}"/>
                </a:ext>
              </a:extLst>
            </p:cNvPr>
            <p:cNvSpPr>
              <a:spLocks/>
            </p:cNvSpPr>
            <p:nvPr/>
          </p:nvSpPr>
          <p:spPr bwMode="auto">
            <a:xfrm rot="13740000">
              <a:off x="1010725" y="3574955"/>
              <a:ext cx="611301" cy="1060203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Arc 23">
              <a:extLst>
                <a:ext uri="{FF2B5EF4-FFF2-40B4-BE49-F238E27FC236}">
                  <a16:creationId xmlns:a16="http://schemas.microsoft.com/office/drawing/2014/main" xmlns="" id="{CE4DD49E-8872-764A-9011-092EFF07C689}"/>
                </a:ext>
              </a:extLst>
            </p:cNvPr>
            <p:cNvSpPr>
              <a:spLocks/>
            </p:cNvSpPr>
            <p:nvPr/>
          </p:nvSpPr>
          <p:spPr bwMode="auto">
            <a:xfrm rot="2940000">
              <a:off x="1766079" y="2921000"/>
              <a:ext cx="603250" cy="1060450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rc 24">
              <a:extLst>
                <a:ext uri="{FF2B5EF4-FFF2-40B4-BE49-F238E27FC236}">
                  <a16:creationId xmlns:a16="http://schemas.microsoft.com/office/drawing/2014/main" xmlns="" id="{EB79CC56-9624-D646-B4A3-53AB40D6A5E3}"/>
                </a:ext>
              </a:extLst>
            </p:cNvPr>
            <p:cNvSpPr>
              <a:spLocks/>
            </p:cNvSpPr>
            <p:nvPr/>
          </p:nvSpPr>
          <p:spPr bwMode="auto">
            <a:xfrm rot="7860000">
              <a:off x="3870634" y="3585111"/>
              <a:ext cx="632907" cy="1048558"/>
            </a:xfrm>
            <a:custGeom>
              <a:avLst/>
              <a:gdLst>
                <a:gd name="T0" fmla="*/ 0 w 21600"/>
                <a:gd name="T1" fmla="*/ 1060450 h 21600"/>
                <a:gd name="T2" fmla="*/ 601658 w 21600"/>
                <a:gd name="T3" fmla="*/ 0 h 21600"/>
                <a:gd name="T4" fmla="*/ 60325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2"/>
                    <a:pt x="9635" y="31"/>
                    <a:pt x="2154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rc 25">
              <a:extLst>
                <a:ext uri="{FF2B5EF4-FFF2-40B4-BE49-F238E27FC236}">
                  <a16:creationId xmlns:a16="http://schemas.microsoft.com/office/drawing/2014/main" xmlns="" id="{D30CB342-5130-584D-8826-C20D62C8CE73}"/>
                </a:ext>
              </a:extLst>
            </p:cNvPr>
            <p:cNvSpPr>
              <a:spLocks/>
            </p:cNvSpPr>
            <p:nvPr/>
          </p:nvSpPr>
          <p:spPr bwMode="auto">
            <a:xfrm rot="18660000">
              <a:off x="3145617" y="2921000"/>
              <a:ext cx="603250" cy="1060450"/>
            </a:xfrm>
            <a:custGeom>
              <a:avLst/>
              <a:gdLst>
                <a:gd name="T0" fmla="*/ 0 w 21600"/>
                <a:gd name="T1" fmla="*/ 0 h 21600"/>
                <a:gd name="T2" fmla="*/ 603250 w 21600"/>
                <a:gd name="T3" fmla="*/ 1060450 h 21600"/>
                <a:gd name="T4" fmla="*/ 0 w 21600"/>
                <a:gd name="T5" fmla="*/ 106045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xmlns="" id="{6CE60130-F5CC-154A-8A3A-C57CB6164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068" y="291939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0" name="Arc 27">
              <a:extLst>
                <a:ext uri="{FF2B5EF4-FFF2-40B4-BE49-F238E27FC236}">
                  <a16:creationId xmlns:a16="http://schemas.microsoft.com/office/drawing/2014/main" xmlns="" id="{E0AB5E55-C37B-0448-8E74-C1B057A7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079" y="4786322"/>
              <a:ext cx="2234425" cy="1379528"/>
            </a:xfrm>
            <a:custGeom>
              <a:avLst/>
              <a:gdLst>
                <a:gd name="T0" fmla="*/ 2660650 w 21600"/>
                <a:gd name="T1" fmla="*/ 0 h 21600"/>
                <a:gd name="T2" fmla="*/ 0 w 21600"/>
                <a:gd name="T3" fmla="*/ 136525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Arc 28">
              <a:extLst>
                <a:ext uri="{FF2B5EF4-FFF2-40B4-BE49-F238E27FC236}">
                  <a16:creationId xmlns:a16="http://schemas.microsoft.com/office/drawing/2014/main" xmlns="" id="{A8A54644-C5AF-ED40-9E01-0A3FF7AF9E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917017" y="3429000"/>
              <a:ext cx="2226487" cy="1357322"/>
            </a:xfrm>
            <a:custGeom>
              <a:avLst/>
              <a:gdLst>
                <a:gd name="T0" fmla="*/ 2660650 w 21600"/>
                <a:gd name="T1" fmla="*/ 1365250 h 21600"/>
                <a:gd name="T2" fmla="*/ 0 w 21600"/>
                <a:gd name="T3" fmla="*/ 0 h 21600"/>
                <a:gd name="T4" fmla="*/ 266065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xmlns="" id="{2931010D-F59A-6C49-ABB8-D7C842ED3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28" y="2913821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>
                  <a:solidFill>
                    <a:schemeClr val="tx2"/>
                  </a:solidFill>
                </a:rPr>
                <a:t>R</a:t>
              </a:r>
              <a:r>
                <a:rPr lang="fr-FR" sz="1200">
                  <a:solidFill>
                    <a:schemeClr val="tx2"/>
                  </a:solidFill>
                </a:rPr>
                <a:t> </a:t>
              </a:r>
              <a:r>
                <a:rPr lang="fr-FR" sz="2400"/>
                <a:t>/</a:t>
              </a:r>
              <a:endParaRPr lang="fr-FR" sz="2400" dirty="0"/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xmlns="" id="{4CB7188B-999D-F74C-9B62-42263F3E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580" y="4567638"/>
              <a:ext cx="533801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dirty="0">
                  <a:solidFill>
                    <a:schemeClr val="tx2"/>
                  </a:solidFill>
                </a:rPr>
                <a:t>R</a:t>
              </a:r>
              <a:r>
                <a:rPr lang="fr-FR" sz="1200" dirty="0">
                  <a:solidFill>
                    <a:schemeClr val="tx2"/>
                  </a:solidFill>
                </a:rPr>
                <a:t> </a:t>
              </a:r>
              <a:r>
                <a:rPr lang="fr-FR" sz="2400" dirty="0"/>
                <a:t>/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D34194A3-D835-A446-9D1C-915D577F613A}"/>
                </a:ext>
              </a:extLst>
            </p:cNvPr>
            <p:cNvCxnSpPr/>
            <p:nvPr/>
          </p:nvCxnSpPr>
          <p:spPr bwMode="auto">
            <a:xfrm rot="16200000" flipH="1">
              <a:off x="2647335" y="3173606"/>
              <a:ext cx="216362" cy="232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xmlns="" id="{B126FF35-3CD0-F24A-96C9-21A980EC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629" y="32829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5">
              <a:extLst>
                <a:ext uri="{FF2B5EF4-FFF2-40B4-BE49-F238E27FC236}">
                  <a16:creationId xmlns:a16="http://schemas.microsoft.com/office/drawing/2014/main" xmlns="" id="{BA8D69AC-B8CC-DE44-B973-DA8E10AD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29" y="4654550"/>
              <a:ext cx="292100" cy="292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C1AFDFB7-13F4-5F49-BA51-F5CBB99447E6}"/>
              </a:ext>
            </a:extLst>
          </p:cNvPr>
          <p:cNvSpPr txBox="1"/>
          <p:nvPr/>
        </p:nvSpPr>
        <p:spPr>
          <a:xfrm>
            <a:off x="1180689" y="5661248"/>
            <a:ext cx="6782627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weak abort :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B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R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→ reset et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275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250AA32F-D835-A34D-9541-2F8F9BF55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4" y="1124744"/>
            <a:ext cx="8820472" cy="4327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«</a:t>
            </a:r>
            <a:r>
              <a:rPr lang="en-US" sz="1200"/>
              <a:t> </a:t>
            </a:r>
            <a:r>
              <a:rPr lang="fr-FR"/>
              <a:t>abort</a:t>
            </a:r>
            <a:r>
              <a:rPr lang="fr-FR" sz="1200"/>
              <a:t> </a:t>
            </a:r>
            <a:r>
              <a:rPr lang="fr-FR"/>
              <a:t>» </a:t>
            </a:r>
            <a:r>
              <a:rPr lang="fr-FR">
                <a:solidFill>
                  <a:schemeClr val="accent3"/>
                </a:solidFill>
              </a:rPr>
              <a:t>fort</a:t>
            </a:r>
            <a:r>
              <a:rPr lang="fr-FR"/>
              <a:t> et </a:t>
            </a:r>
            <a:r>
              <a:rPr lang="fr-FR">
                <a:solidFill>
                  <a:schemeClr val="accent3"/>
                </a:solidFill>
              </a:rPr>
              <a:t>retard</a:t>
            </a:r>
            <a:r>
              <a:rPr lang="en-US">
                <a:solidFill>
                  <a:schemeClr val="accent3"/>
                </a:solidFill>
              </a:rPr>
              <a:t>é</a:t>
            </a:r>
            <a:r>
              <a:rPr lang="en-US"/>
              <a:t> est un bon premier choix</a:t>
            </a:r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fr-FR"/>
              <a:t>«</a:t>
            </a:r>
            <a:r>
              <a:rPr lang="fr-FR" sz="1200"/>
              <a:t> </a:t>
            </a:r>
            <a:r>
              <a:rPr lang="fr-FR"/>
              <a:t>abort … when immediate</a:t>
            </a:r>
            <a:r>
              <a:rPr lang="fr-FR" sz="1200"/>
              <a:t> </a:t>
            </a:r>
            <a:r>
              <a:rPr lang="fr-FR"/>
              <a:t>», «</a:t>
            </a:r>
            <a:r>
              <a:rPr lang="fr-FR" sz="1200"/>
              <a:t> </a:t>
            </a:r>
            <a:r>
              <a:rPr lang="fr-FR"/>
              <a:t>await</a:t>
            </a:r>
            <a:r>
              <a:rPr lang="fr-FR" sz="1200"/>
              <a:t> </a:t>
            </a:r>
            <a:r>
              <a:rPr lang="fr-FR"/>
              <a:t>»,                    «</a:t>
            </a:r>
            <a:r>
              <a:rPr lang="fr-FR" sz="1200"/>
              <a:t> </a:t>
            </a:r>
            <a:r>
              <a:rPr lang="fr-FR"/>
              <a:t>await immediate</a:t>
            </a:r>
            <a:r>
              <a:rPr lang="fr-FR" sz="1200"/>
              <a:t> </a:t>
            </a:r>
            <a:r>
              <a:rPr lang="fr-FR"/>
              <a:t>», et les </a:t>
            </a:r>
            <a:r>
              <a:rPr lang="fr-FR">
                <a:solidFill>
                  <a:schemeClr val="tx2"/>
                </a:solidFill>
              </a:rPr>
              <a:t>boucles temporelles   </a:t>
            </a:r>
            <a:r>
              <a:rPr lang="fr-FR"/>
              <a:t>   «</a:t>
            </a:r>
            <a:r>
              <a:rPr lang="fr-FR" sz="1200"/>
              <a:t> </a:t>
            </a:r>
            <a:r>
              <a:rPr lang="fr-FR"/>
              <a:t>loop-each</a:t>
            </a:r>
            <a:r>
              <a:rPr lang="fr-FR" sz="1200"/>
              <a:t> </a:t>
            </a:r>
            <a:r>
              <a:rPr lang="fr-FR"/>
              <a:t>» et «</a:t>
            </a:r>
            <a:r>
              <a:rPr lang="fr-FR" sz="1200"/>
              <a:t> </a:t>
            </a:r>
            <a:r>
              <a:rPr lang="fr-FR"/>
              <a:t>every</a:t>
            </a:r>
            <a:r>
              <a:rPr lang="fr-FR" sz="1200"/>
              <a:t> </a:t>
            </a:r>
            <a:r>
              <a:rPr lang="fr-FR"/>
              <a:t>» s</a:t>
            </a:r>
            <a:r>
              <a:rPr lang="en-US"/>
              <a:t>’en déduisent facilement</a:t>
            </a:r>
            <a:endParaRPr lang="fr-FR"/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fr-FR"/>
              <a:t>«</a:t>
            </a:r>
            <a:r>
              <a:rPr lang="fr-FR" sz="1200"/>
              <a:t> </a:t>
            </a:r>
            <a:r>
              <a:rPr lang="fr-FR"/>
              <a:t>weak abort</a:t>
            </a:r>
            <a:r>
              <a:rPr lang="fr-FR" sz="1200"/>
              <a:t> </a:t>
            </a:r>
            <a:r>
              <a:rPr lang="fr-FR"/>
              <a:t>» va se d</a:t>
            </a:r>
            <a:r>
              <a:rPr lang="en-US"/>
              <a:t>éduire d’une instruction de contrôle «</a:t>
            </a:r>
            <a:r>
              <a:rPr lang="en-US" sz="1200"/>
              <a:t> </a:t>
            </a:r>
            <a:r>
              <a:rPr lang="en-US"/>
              <a:t>trap</a:t>
            </a:r>
            <a:r>
              <a:rPr lang="en-US" sz="1200"/>
              <a:t> </a:t>
            </a:r>
            <a:r>
              <a:rPr lang="en-US"/>
              <a:t>», plus générale</a:t>
            </a:r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en-US"/>
              <a:t>Avec «</a:t>
            </a:r>
            <a:r>
              <a:rPr lang="en-US" sz="1200"/>
              <a:t> </a:t>
            </a:r>
            <a:r>
              <a:rPr lang="en-US"/>
              <a:t>trap</a:t>
            </a:r>
            <a:r>
              <a:rPr lang="en-US" sz="1200"/>
              <a:t> </a:t>
            </a:r>
            <a:r>
              <a:rPr lang="en-US"/>
              <a:t>», on pourra déduire «</a:t>
            </a:r>
            <a:r>
              <a:rPr lang="en-US" sz="1200"/>
              <a:t> </a:t>
            </a:r>
            <a:r>
              <a:rPr lang="en-US"/>
              <a:t>abort</a:t>
            </a:r>
            <a:r>
              <a:rPr lang="en-US" sz="1200"/>
              <a:t> </a:t>
            </a:r>
            <a:r>
              <a:rPr lang="en-US"/>
              <a:t>» de               «</a:t>
            </a:r>
            <a:r>
              <a:rPr lang="en-US" sz="1200"/>
              <a:t> </a:t>
            </a:r>
            <a:r>
              <a:rPr lang="en-US"/>
              <a:t>suspend</a:t>
            </a:r>
            <a:r>
              <a:rPr lang="en-US" sz="1200"/>
              <a:t> </a:t>
            </a:r>
            <a:r>
              <a:rPr lang="en-US"/>
              <a:t>», plus général (</a:t>
            </a:r>
            <a:r>
              <a:rPr lang="en-US">
                <a:solidFill>
                  <a:schemeClr val="tx2"/>
                </a:solidFill>
              </a:rPr>
              <a:t>^C</a:t>
            </a:r>
            <a:r>
              <a:rPr lang="en-US"/>
              <a:t> vs. </a:t>
            </a:r>
            <a:r>
              <a:rPr lang="en-US">
                <a:solidFill>
                  <a:schemeClr val="tx2"/>
                </a:solidFill>
              </a:rPr>
              <a:t>^Z</a:t>
            </a:r>
            <a:r>
              <a:rPr lang="en-US"/>
              <a:t> en Unix)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9B382EF-9412-9845-8F7D-32CC77EB4BE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2A82951-D6FF-8748-BA0A-13EB387466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F25B11B-00ED-514F-948D-D8CDB25B0C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C5748CDE-5ED7-2B49-AF53-1ED49ECC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Quelles primitives choisir ?</a:t>
            </a: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487C55D-8462-8944-BD69-C7E74A72BF98}"/>
              </a:ext>
            </a:extLst>
          </p:cNvPr>
          <p:cNvSpPr txBox="1"/>
          <p:nvPr/>
        </p:nvSpPr>
        <p:spPr>
          <a:xfrm>
            <a:off x="771922" y="5735058"/>
            <a:ext cx="7600157" cy="53858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tIns="39600" rtlCol="0" anchor="ctr" anchorCtr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 la fin, il ne restera plus que trap et suspend !</a:t>
            </a:r>
          </a:p>
        </p:txBody>
      </p:sp>
    </p:spTree>
    <p:extLst>
      <p:ext uri="{BB962C8B-B14F-4D97-AF65-F5344CB8AC3E}">
        <p14:creationId xmlns:p14="http://schemas.microsoft.com/office/powerpoint/2010/main" val="245558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Immediate et await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8075351-AE62-0744-9D83-DE58D26A7277}"/>
              </a:ext>
            </a:extLst>
          </p:cNvPr>
          <p:cNvGrpSpPr/>
          <p:nvPr/>
        </p:nvGrpSpPr>
        <p:grpSpPr>
          <a:xfrm>
            <a:off x="597296" y="911576"/>
            <a:ext cx="7709520" cy="2246769"/>
            <a:chOff x="597296" y="911576"/>
            <a:chExt cx="7709520" cy="2246769"/>
          </a:xfrm>
        </p:grpSpPr>
        <p:sp>
          <p:nvSpPr>
            <p:cNvPr id="14" name="ZoneTexte 13"/>
            <p:cNvSpPr txBox="1"/>
            <p:nvPr/>
          </p:nvSpPr>
          <p:spPr>
            <a:xfrm>
              <a:off x="598380" y="1323925"/>
              <a:ext cx="3143809" cy="138499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abort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</a:p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when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immediate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405060" y="911576"/>
              <a:ext cx="2901756" cy="2246769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if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then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   </a:t>
              </a:r>
              <a:r>
                <a:rPr lang="fr-FR" sz="2800" kern="0" err="1"/>
                <a:t>nothing</a:t>
              </a:r>
              <a:endPara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endParaRPr>
            </a:p>
            <a:p>
              <a:pPr fontAlgn="base">
                <a:spcAft>
                  <a:spcPct val="0"/>
                </a:spcAft>
              </a:pPr>
              <a:r>
                <a:rPr lang="fr-FR" sz="2800" kern="0" err="1"/>
                <a:t>else</a:t>
              </a:r>
              <a:r>
                <a:rPr lang="fr-FR" sz="2800" kern="0"/>
                <a:t>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/>
                <a:t>abort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  <a:r>
                <a:rPr lang="fr-FR" sz="2800" kern="0">
                  <a:solidFill>
                    <a:schemeClr val="accent1"/>
                  </a:solidFill>
                </a:rPr>
                <a:t> </a:t>
              </a:r>
              <a:r>
                <a:rPr lang="fr-FR" sz="2800" kern="0" err="1"/>
                <a:t>when</a:t>
              </a:r>
              <a:r>
                <a:rPr lang="fr-FR" sz="2800" kern="0"/>
                <a:t> </a:t>
              </a:r>
              <a:r>
                <a:rPr lang="fr-FR" sz="2800" kern="0">
                  <a:solidFill>
                    <a:schemeClr val="tx2"/>
                  </a:solidFill>
                </a:rPr>
                <a:t>S</a:t>
              </a:r>
              <a:endParaRPr lang="fr-FR" sz="2800" kern="0"/>
            </a:p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end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148608" y="1772816"/>
              <a:ext cx="543739" cy="509563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→</a:t>
              </a:r>
            </a:p>
          </p:txBody>
        </p:sp>
        <p:cxnSp>
          <p:nvCxnSpPr>
            <p:cNvPr id="12" name="Connecteur droit 11"/>
            <p:cNvCxnSpPr/>
            <p:nvPr/>
          </p:nvCxnSpPr>
          <p:spPr bwMode="auto">
            <a:xfrm>
              <a:off x="597296" y="1544546"/>
              <a:ext cx="0" cy="100065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>
              <a:off x="5372744" y="1103453"/>
              <a:ext cx="4956" cy="190095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EF5152B4-8B2F-DB4E-9B04-8689A06B9D27}"/>
              </a:ext>
            </a:extLst>
          </p:cNvPr>
          <p:cNvGrpSpPr/>
          <p:nvPr/>
        </p:nvGrpSpPr>
        <p:grpSpPr>
          <a:xfrm>
            <a:off x="598380" y="4924325"/>
            <a:ext cx="7934060" cy="1384995"/>
            <a:chOff x="598380" y="4725144"/>
            <a:chExt cx="7934060" cy="1384995"/>
          </a:xfrm>
        </p:grpSpPr>
        <p:sp>
          <p:nvSpPr>
            <p:cNvPr id="28" name="ZoneTexte 27"/>
            <p:cNvSpPr txBox="1"/>
            <p:nvPr/>
          </p:nvSpPr>
          <p:spPr>
            <a:xfrm>
              <a:off x="598380" y="5191041"/>
              <a:ext cx="3122971" cy="52322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await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immediate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388631" y="4725144"/>
              <a:ext cx="3143809" cy="138499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abort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   </a:t>
              </a:r>
              <a:r>
                <a:rPr lang="fr-FR" sz="2800" kern="0" err="1"/>
                <a:t>halt</a:t>
              </a:r>
              <a:endParaRPr lang="fr-FR" sz="2800" kern="0"/>
            </a:p>
            <a:p>
              <a:pPr fontAlgn="base">
                <a:spcAft>
                  <a:spcPct val="0"/>
                </a:spcAft>
              </a:pPr>
              <a:r>
                <a:rPr lang="fr-FR" sz="2800" kern="0" err="1"/>
                <a:t>when</a:t>
              </a:r>
              <a:r>
                <a:rPr lang="fr-FR" sz="2800" kern="0"/>
                <a:t> </a:t>
              </a:r>
              <a:r>
                <a:rPr lang="fr-FR" sz="2800" kern="0" err="1"/>
                <a:t>immediate</a:t>
              </a:r>
              <a:r>
                <a:rPr lang="fr-FR" sz="2800" kern="0"/>
                <a:t> </a:t>
              </a:r>
              <a:r>
                <a:rPr lang="fr-FR" sz="2800" kern="0">
                  <a:solidFill>
                    <a:schemeClr val="tx2"/>
                  </a:solidFill>
                </a:rPr>
                <a:t>S</a:t>
              </a:r>
              <a:endParaRPr lang="fr-FR" sz="2800" kern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148608" y="5054036"/>
              <a:ext cx="543739" cy="509563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→</a:t>
              </a:r>
            </a:p>
          </p:txBody>
        </p:sp>
        <p:cxnSp>
          <p:nvCxnSpPr>
            <p:cNvPr id="27" name="Connecteur droit 26"/>
            <p:cNvCxnSpPr/>
            <p:nvPr/>
          </p:nvCxnSpPr>
          <p:spPr bwMode="auto">
            <a:xfrm>
              <a:off x="5364117" y="4907976"/>
              <a:ext cx="0" cy="106546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2E139488-8490-194A-9690-70F6714F2234}"/>
              </a:ext>
            </a:extLst>
          </p:cNvPr>
          <p:cNvGrpSpPr/>
          <p:nvPr/>
        </p:nvGrpSpPr>
        <p:grpSpPr>
          <a:xfrm>
            <a:off x="597296" y="3348838"/>
            <a:ext cx="6173963" cy="1384995"/>
            <a:chOff x="597296" y="3216115"/>
            <a:chExt cx="6173963" cy="13849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EB374F3C-88E9-C745-9941-FF3CCBA0CCF9}"/>
                </a:ext>
              </a:extLst>
            </p:cNvPr>
            <p:cNvSpPr txBox="1"/>
            <p:nvPr/>
          </p:nvSpPr>
          <p:spPr>
            <a:xfrm>
              <a:off x="597296" y="3682012"/>
              <a:ext cx="1362874" cy="523220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await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AE4675DA-58D2-E945-BCDD-91A8E74D0570}"/>
                </a:ext>
              </a:extLst>
            </p:cNvPr>
            <p:cNvSpPr txBox="1"/>
            <p:nvPr/>
          </p:nvSpPr>
          <p:spPr>
            <a:xfrm>
              <a:off x="5387547" y="3216115"/>
              <a:ext cx="1383712" cy="138499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abort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   </a:t>
              </a:r>
              <a:r>
                <a:rPr lang="fr-FR" sz="2800" kern="0" err="1"/>
                <a:t>halt</a:t>
              </a:r>
              <a:endParaRPr lang="fr-FR" sz="2800" kern="0"/>
            </a:p>
            <a:p>
              <a:pPr fontAlgn="base">
                <a:spcAft>
                  <a:spcPct val="0"/>
                </a:spcAft>
              </a:pPr>
              <a:r>
                <a:rPr lang="fr-FR" sz="2800" kern="0" err="1"/>
                <a:t>when</a:t>
              </a:r>
              <a:r>
                <a:rPr lang="fr-FR" sz="2800" kern="0"/>
                <a:t> </a:t>
              </a:r>
              <a:r>
                <a:rPr lang="fr-FR" sz="2800" kern="0">
                  <a:solidFill>
                    <a:schemeClr val="tx2"/>
                  </a:solidFill>
                </a:rPr>
                <a:t>S</a:t>
              </a:r>
              <a:endParaRPr lang="fr-FR" sz="2800" kern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C9E1EBFC-C888-4340-AEE5-5000F555B2FE}"/>
                </a:ext>
              </a:extLst>
            </p:cNvPr>
            <p:cNvSpPr txBox="1"/>
            <p:nvPr/>
          </p:nvSpPr>
          <p:spPr>
            <a:xfrm>
              <a:off x="4147524" y="3545007"/>
              <a:ext cx="543739" cy="509563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→</a:t>
              </a: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899A3825-CC23-4A46-8050-78173E7781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71660" y="3420043"/>
              <a:ext cx="0" cy="107961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7431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2BE7BB70-37BF-654A-BBA4-06FCE99FE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39" y="764704"/>
            <a:ext cx="8229600" cy="24006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D</a:t>
            </a:r>
            <a:r>
              <a:rPr lang="en-US"/>
              <a:t>émarrage immédiat :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fr-FR"/>
              <a:t>     loop </a:t>
            </a:r>
            <a:r>
              <a:rPr lang="fr-FR">
                <a:solidFill>
                  <a:schemeClr val="accent4"/>
                </a:solidFill>
              </a:rPr>
              <a:t>p</a:t>
            </a:r>
            <a:r>
              <a:rPr lang="fr-FR"/>
              <a:t> each </a:t>
            </a:r>
            <a:r>
              <a:rPr lang="fr-FR">
                <a:solidFill>
                  <a:srgbClr val="0000D7"/>
                </a:solidFill>
              </a:rPr>
              <a:t>S</a:t>
            </a:r>
            <a:r>
              <a:rPr lang="fr-FR" sz="1200"/>
              <a:t> </a:t>
            </a:r>
            <a:endParaRPr lang="fr-FR"/>
          </a:p>
          <a:p>
            <a:pPr marL="0" indent="0">
              <a:lnSpc>
                <a:spcPct val="95000"/>
              </a:lnSpc>
              <a:spcBef>
                <a:spcPts val="900"/>
              </a:spcBef>
              <a:buNone/>
            </a:pPr>
            <a:r>
              <a:rPr lang="fr-FR"/>
              <a:t>        → loop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fr-FR"/>
              <a:t>                 abort </a:t>
            </a:r>
            <a:r>
              <a:rPr lang="fr-FR">
                <a:solidFill>
                  <a:schemeClr val="accent4"/>
                </a:solidFill>
              </a:rPr>
              <a:t>p</a:t>
            </a:r>
            <a:r>
              <a:rPr lang="fr-FR"/>
              <a:t> when </a:t>
            </a:r>
            <a:r>
              <a:rPr lang="fr-FR">
                <a:solidFill>
                  <a:schemeClr val="tx2"/>
                </a:solidFill>
              </a:rPr>
              <a:t>S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fr-FR"/>
              <a:t>    </a:t>
            </a:r>
            <a:r>
              <a:rPr lang="fr-FR">
                <a:solidFill>
                  <a:schemeClr val="bg1"/>
                </a:solidFill>
              </a:rPr>
              <a:t> →</a:t>
            </a:r>
            <a:r>
              <a:rPr lang="fr-FR"/>
              <a:t>    end loop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E6E2679-B7D4-3743-B5AC-5DDB9EBAC60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2CC90F-CEBE-3242-A453-906343C7A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61D596A-400D-4448-ACB9-DEBC14F79D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BC3258C5-3A67-424E-B344-F8F0EB2B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boucles temporelles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9AD62406-7393-F74D-AA0A-DD0E5070A83B}"/>
              </a:ext>
            </a:extLst>
          </p:cNvPr>
          <p:cNvSpPr txBox="1">
            <a:spLocks/>
          </p:cNvSpPr>
          <p:nvPr/>
        </p:nvSpPr>
        <p:spPr>
          <a:xfrm>
            <a:off x="457200" y="3140968"/>
            <a:ext cx="8229600" cy="23744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/>
              <a:t>D</a:t>
            </a:r>
            <a:r>
              <a:rPr lang="en-US" kern="0"/>
              <a:t>émarrage au premier </a:t>
            </a:r>
            <a:r>
              <a:rPr lang="en-US" kern="0">
                <a:solidFill>
                  <a:schemeClr val="tx2"/>
                </a:solidFill>
              </a:rPr>
              <a:t>S</a:t>
            </a:r>
            <a:r>
              <a:rPr lang="en-US" kern="0"/>
              <a:t> :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fr-FR" kern="0"/>
              <a:t>     every </a:t>
            </a:r>
            <a:r>
              <a:rPr lang="fr-FR" kern="0">
                <a:solidFill>
                  <a:srgbClr val="EC8600"/>
                </a:solidFill>
              </a:rPr>
              <a:t>[</a:t>
            </a:r>
            <a:r>
              <a:rPr lang="fr-FR" sz="1200" kern="0"/>
              <a:t> </a:t>
            </a:r>
            <a:r>
              <a:rPr lang="fr-FR" kern="0"/>
              <a:t>immediate</a:t>
            </a:r>
            <a:r>
              <a:rPr lang="fr-FR" sz="1200" kern="0"/>
              <a:t> </a:t>
            </a:r>
            <a:r>
              <a:rPr lang="fr-FR" kern="0">
                <a:solidFill>
                  <a:srgbClr val="EC8600"/>
                </a:solidFill>
              </a:rPr>
              <a:t>]</a:t>
            </a:r>
            <a:r>
              <a:rPr lang="fr-FR" kern="0"/>
              <a:t> </a:t>
            </a:r>
            <a:r>
              <a:rPr lang="fr-FR" kern="0">
                <a:solidFill>
                  <a:srgbClr val="0000D7"/>
                </a:solidFill>
              </a:rPr>
              <a:t>S</a:t>
            </a:r>
            <a:r>
              <a:rPr lang="fr-FR" kern="0"/>
              <a:t> do </a:t>
            </a:r>
            <a:r>
              <a:rPr lang="fr-FR" kern="0">
                <a:solidFill>
                  <a:schemeClr val="accent4"/>
                </a:solidFill>
              </a:rPr>
              <a:t>p</a:t>
            </a:r>
            <a:r>
              <a:rPr lang="fr-FR" kern="0"/>
              <a:t> end</a:t>
            </a:r>
          </a:p>
          <a:p>
            <a:pPr marL="0" indent="0">
              <a:lnSpc>
                <a:spcPct val="95000"/>
              </a:lnSpc>
              <a:spcBef>
                <a:spcPts val="900"/>
              </a:spcBef>
              <a:buNone/>
            </a:pPr>
            <a:r>
              <a:rPr lang="fr-FR" kern="0"/>
              <a:t>        → await </a:t>
            </a:r>
            <a:r>
              <a:rPr lang="fr-FR" kern="0">
                <a:solidFill>
                  <a:srgbClr val="EC8600"/>
                </a:solidFill>
              </a:rPr>
              <a:t>[</a:t>
            </a:r>
            <a:r>
              <a:rPr lang="fr-FR" sz="1800" kern="0"/>
              <a:t> </a:t>
            </a:r>
            <a:r>
              <a:rPr lang="fr-FR" kern="0"/>
              <a:t>immediate</a:t>
            </a:r>
            <a:r>
              <a:rPr lang="fr-FR" sz="1800" kern="0"/>
              <a:t> </a:t>
            </a:r>
            <a:r>
              <a:rPr lang="en-US" kern="0">
                <a:solidFill>
                  <a:srgbClr val="EC8600"/>
                </a:solidFill>
              </a:rPr>
              <a:t>] </a:t>
            </a:r>
            <a:r>
              <a:rPr lang="fr-FR" kern="0">
                <a:solidFill>
                  <a:srgbClr val="0000D7"/>
                </a:solidFill>
              </a:rPr>
              <a:t>S</a:t>
            </a:r>
            <a:r>
              <a:rPr lang="fr-FR" sz="1200" kern="0"/>
              <a:t> </a:t>
            </a:r>
            <a:r>
              <a:rPr lang="fr-FR" kern="0"/>
              <a:t>;</a:t>
            </a:r>
            <a:endParaRPr lang="en-US" kern="0"/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fr-FR" kern="0"/>
              <a:t>    </a:t>
            </a:r>
            <a:r>
              <a:rPr lang="fr-FR" kern="0">
                <a:solidFill>
                  <a:schemeClr val="bg1"/>
                </a:solidFill>
              </a:rPr>
              <a:t> →</a:t>
            </a:r>
            <a:r>
              <a:rPr lang="fr-FR" kern="0"/>
              <a:t>    loop </a:t>
            </a:r>
            <a:r>
              <a:rPr lang="fr-FR" kern="0">
                <a:solidFill>
                  <a:schemeClr val="accent4"/>
                </a:solidFill>
              </a:rPr>
              <a:t>p</a:t>
            </a:r>
            <a:r>
              <a:rPr lang="fr-FR" kern="0"/>
              <a:t> each </a:t>
            </a:r>
            <a:r>
              <a:rPr lang="fr-FR" kern="0">
                <a:solidFill>
                  <a:schemeClr val="tx2"/>
                </a:solidFill>
              </a:rPr>
              <a:t>S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fr-FR" kern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9BBBA0D-452F-0744-9BD3-C2CB5BA12B9A}"/>
              </a:ext>
            </a:extLst>
          </p:cNvPr>
          <p:cNvSpPr txBox="1"/>
          <p:nvPr/>
        </p:nvSpPr>
        <p:spPr>
          <a:xfrm>
            <a:off x="629728" y="6297283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C80290-6CD1-ED41-BE0C-9B2CDE7C28FB}"/>
              </a:ext>
            </a:extLst>
          </p:cNvPr>
          <p:cNvSpPr txBox="1"/>
          <p:nvPr/>
        </p:nvSpPr>
        <p:spPr>
          <a:xfrm>
            <a:off x="126713" y="5384132"/>
            <a:ext cx="8890574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⚠️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Avec weak abort,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ex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écuté 2 fois quand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D7"/>
                </a:solidFill>
                <a:effectLst/>
                <a:uLnTx/>
                <a:uFillTx/>
              </a:rPr>
              <a:t>S</a:t>
            </a:r>
            <a:r>
              <a:rPr lang="en-US" sz="2800" kern="0" dirty="0"/>
              <a:t> arrive ⚠️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on dit que </a:t>
            </a:r>
            <a:r>
              <a:rPr lang="en-US" sz="2800" kern="0" dirty="0">
                <a:solidFill>
                  <a:schemeClr val="accent4"/>
                </a:solidFill>
              </a:rPr>
              <a:t>p</a:t>
            </a:r>
            <a:r>
              <a:rPr lang="en-US" sz="2800" kern="0" dirty="0"/>
              <a:t> </a:t>
            </a:r>
            <a:r>
              <a:rPr lang="en-US" sz="2800" kern="0" dirty="0">
                <a:solidFill>
                  <a:schemeClr val="tx2"/>
                </a:solidFill>
              </a:rPr>
              <a:t>se réincarne instantanément</a:t>
            </a:r>
            <a:r>
              <a:rPr lang="en-US" sz="2800" kern="0" dirty="0"/>
              <a:t>, voir cours 5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930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3946" y="1340768"/>
            <a:ext cx="8519864" cy="15065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Un premier noyau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Les instructions de préemption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Les trappes pour la préemption faible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2 : Esterel Pur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50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</p:spPr>
        <p:txBody>
          <a:bodyPr/>
          <a:lstStyle/>
          <a:p>
            <a:r>
              <a:rPr lang="fr-FR" sz="3200"/>
              <a:t>Les trappes, inspir</a:t>
            </a:r>
            <a:r>
              <a:rPr lang="en-US" sz="3200"/>
              <a:t>ées de catch / throw en Lisp</a:t>
            </a:r>
            <a:endParaRPr lang="fr-FR" sz="3200"/>
          </a:p>
        </p:txBody>
      </p:sp>
      <p:sp>
        <p:nvSpPr>
          <p:cNvPr id="5" name="ZoneTexte 4"/>
          <p:cNvSpPr txBox="1"/>
          <p:nvPr/>
        </p:nvSpPr>
        <p:spPr>
          <a:xfrm>
            <a:off x="2131958" y="980728"/>
            <a:ext cx="1503938" cy="224676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…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exit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/>
              <a:t>   …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end 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Forme libre 8"/>
          <p:cNvSpPr/>
          <p:nvPr/>
        </p:nvSpPr>
        <p:spPr bwMode="auto">
          <a:xfrm>
            <a:off x="2870645" y="2204864"/>
            <a:ext cx="692296" cy="799131"/>
          </a:xfrm>
          <a:custGeom>
            <a:avLst/>
            <a:gdLst>
              <a:gd name="connsiteX0" fmla="*/ 557561 w 692296"/>
              <a:gd name="connsiteY0" fmla="*/ 0 h 862361"/>
              <a:gd name="connsiteX1" fmla="*/ 691376 w 692296"/>
              <a:gd name="connsiteY1" fmla="*/ 327102 h 862361"/>
              <a:gd name="connsiteX2" fmla="*/ 498088 w 692296"/>
              <a:gd name="connsiteY2" fmla="*/ 646770 h 862361"/>
              <a:gd name="connsiteX3" fmla="*/ 0 w 692296"/>
              <a:gd name="connsiteY3" fmla="*/ 862361 h 86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296" h="862361">
                <a:moveTo>
                  <a:pt x="557561" y="0"/>
                </a:moveTo>
                <a:cubicBezTo>
                  <a:pt x="629424" y="109653"/>
                  <a:pt x="701288" y="219307"/>
                  <a:pt x="691376" y="327102"/>
                </a:cubicBezTo>
                <a:cubicBezTo>
                  <a:pt x="681464" y="434897"/>
                  <a:pt x="613317" y="557560"/>
                  <a:pt x="498088" y="646770"/>
                </a:cubicBezTo>
                <a:cubicBezTo>
                  <a:pt x="382859" y="735980"/>
                  <a:pt x="0" y="862361"/>
                  <a:pt x="0" y="862361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084286" y="980728"/>
            <a:ext cx="1503938" cy="353943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</a:t>
            </a:r>
            <a:r>
              <a:rPr lang="en-US" sz="2800" kern="0">
                <a:solidFill>
                  <a:schemeClr val="accent4"/>
                </a:solidFill>
              </a:rPr>
              <a:t>p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||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4"/>
                </a:solidFill>
              </a:rPr>
              <a:t>   q</a:t>
            </a:r>
            <a:r>
              <a:rPr lang="en-US" sz="2800" kern="0"/>
              <a:t> ; 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exit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||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en-US" sz="2800" kern="0" noProof="0"/>
              <a:t>   </a:t>
            </a:r>
            <a:r>
              <a:rPr lang="en-US" sz="2800" kern="0" noProof="0">
                <a:solidFill>
                  <a:schemeClr val="accent4"/>
                </a:solidFill>
              </a:rPr>
              <a:t>r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end 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Forme libre 10"/>
          <p:cNvSpPr/>
          <p:nvPr/>
        </p:nvSpPr>
        <p:spPr bwMode="auto">
          <a:xfrm>
            <a:off x="5886490" y="3016922"/>
            <a:ext cx="692296" cy="1276175"/>
          </a:xfrm>
          <a:custGeom>
            <a:avLst/>
            <a:gdLst>
              <a:gd name="connsiteX0" fmla="*/ 557561 w 692296"/>
              <a:gd name="connsiteY0" fmla="*/ 0 h 862361"/>
              <a:gd name="connsiteX1" fmla="*/ 691376 w 692296"/>
              <a:gd name="connsiteY1" fmla="*/ 327102 h 862361"/>
              <a:gd name="connsiteX2" fmla="*/ 498088 w 692296"/>
              <a:gd name="connsiteY2" fmla="*/ 646770 h 862361"/>
              <a:gd name="connsiteX3" fmla="*/ 0 w 692296"/>
              <a:gd name="connsiteY3" fmla="*/ 862361 h 86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296" h="862361">
                <a:moveTo>
                  <a:pt x="557561" y="0"/>
                </a:moveTo>
                <a:cubicBezTo>
                  <a:pt x="629424" y="109653"/>
                  <a:pt x="701288" y="219307"/>
                  <a:pt x="691376" y="327102"/>
                </a:cubicBezTo>
                <a:cubicBezTo>
                  <a:pt x="681464" y="434897"/>
                  <a:pt x="613317" y="557560"/>
                  <a:pt x="498088" y="646770"/>
                </a:cubicBezTo>
                <a:cubicBezTo>
                  <a:pt x="382859" y="735980"/>
                  <a:pt x="0" y="862361"/>
                  <a:pt x="0" y="862361"/>
                </a:cubicBez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 bwMode="auto">
          <a:xfrm flipV="1">
            <a:off x="5372318" y="1594892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/>
          <p:nvPr/>
        </p:nvCxnSpPr>
        <p:spPr bwMode="auto">
          <a:xfrm>
            <a:off x="5372318" y="1594892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5372318" y="3717033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/>
          <p:cNvCxnSpPr/>
          <p:nvPr/>
        </p:nvCxnSpPr>
        <p:spPr bwMode="auto">
          <a:xfrm>
            <a:off x="5372318" y="3717033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1462816" y="4660741"/>
            <a:ext cx="6218369" cy="190205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Préemption </a:t>
            </a:r>
            <a:r>
              <a:rPr lang="fr-FR" sz="2800" kern="0">
                <a:solidFill>
                  <a:schemeClr val="accent3"/>
                </a:solidFill>
              </a:rPr>
              <a:t>faible </a:t>
            </a:r>
            <a:r>
              <a:rPr lang="fr-FR" sz="2800" kern="0"/>
              <a:t>: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à l’instant où « exit </a:t>
            </a:r>
            <a:r>
              <a:rPr lang="fr-FR" sz="2800" kern="0" err="1">
                <a:solidFill>
                  <a:schemeClr val="accent3"/>
                </a:solidFill>
              </a:rPr>
              <a:t>T</a:t>
            </a:r>
            <a:r>
              <a:rPr lang="fr-FR" sz="2800" kern="0"/>
              <a:t> »  est exécuté,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1"/>
                </a:solidFill>
              </a:rPr>
              <a:t>  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  <a:r>
              <a:rPr lang="fr-FR" sz="2800" kern="0">
                <a:solidFill>
                  <a:schemeClr val="accent1"/>
                </a:solidFill>
              </a:rPr>
              <a:t> </a:t>
            </a:r>
            <a:r>
              <a:rPr lang="fr-FR" sz="2800" kern="0"/>
              <a:t>et</a:t>
            </a:r>
            <a:r>
              <a:rPr lang="fr-FR" sz="2800" kern="0">
                <a:solidFill>
                  <a:schemeClr val="accent1"/>
                </a:solidFill>
              </a:rPr>
              <a:t> </a:t>
            </a:r>
            <a:r>
              <a:rPr lang="fr-FR" sz="2800" kern="0">
                <a:solidFill>
                  <a:schemeClr val="accent4"/>
                </a:solidFill>
              </a:rPr>
              <a:t>r</a:t>
            </a:r>
            <a:r>
              <a:rPr lang="fr-FR" sz="2800" kern="0">
                <a:solidFill>
                  <a:schemeClr val="accent1"/>
                </a:solidFill>
              </a:rPr>
              <a:t> </a:t>
            </a:r>
            <a:r>
              <a:rPr lang="fr-FR" sz="2800" kern="0">
                <a:solidFill>
                  <a:schemeClr val="accent2"/>
                </a:solidFill>
              </a:rPr>
              <a:t>travaillent une dernière fois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2"/>
                </a:solidFill>
              </a:rPr>
              <a:t>            </a:t>
            </a:r>
            <a:r>
              <a:rPr lang="fr-FR" sz="2800" kern="0"/>
              <a:t>(cigarette du condamné) </a:t>
            </a:r>
          </a:p>
        </p:txBody>
      </p:sp>
      <p:cxnSp>
        <p:nvCxnSpPr>
          <p:cNvPr id="18" name="Connecteur droit 17"/>
          <p:cNvCxnSpPr/>
          <p:nvPr/>
        </p:nvCxnSpPr>
        <p:spPr bwMode="auto">
          <a:xfrm>
            <a:off x="2131958" y="1144714"/>
            <a:ext cx="0" cy="191852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4997078" y="1167574"/>
            <a:ext cx="0" cy="31986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280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76139" y="807574"/>
            <a:ext cx="8891661" cy="1320361"/>
          </a:xfrm>
        </p:spPr>
        <p:txBody>
          <a:bodyPr/>
          <a:lstStyle/>
          <a:p>
            <a:r>
              <a:rPr lang="fr-FR"/>
              <a:t>1982 : concours Micro Systèmes, naissance de l’idée</a:t>
            </a:r>
          </a:p>
          <a:p>
            <a:pPr lvl="1"/>
            <a:r>
              <a:rPr lang="fr-FR"/>
              <a:t> J-P. </a:t>
            </a:r>
            <a:r>
              <a:rPr lang="fr-FR" err="1"/>
              <a:t>Marmorat</a:t>
            </a:r>
            <a:r>
              <a:rPr lang="fr-FR"/>
              <a:t>, J-P. Rigault, J-M. </a:t>
            </a:r>
            <a:r>
              <a:rPr lang="fr-FR" err="1"/>
              <a:t>Tanzi</a:t>
            </a:r>
            <a:endParaRPr lang="fr-FR"/>
          </a:p>
          <a:p>
            <a:pPr lvl="1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0942"/>
          </a:xfrm>
        </p:spPr>
        <p:txBody>
          <a:bodyPr/>
          <a:lstStyle/>
          <a:p>
            <a:r>
              <a:rPr lang="fr-FR" sz="3500"/>
              <a:t>Automatique → électronique → informatique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027163" y="4068385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71800" y="4066912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22846" y="4066913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97604" y="4059683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4008" y="4053348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flipH="1">
            <a:off x="2569594" y="3859842"/>
            <a:ext cx="135632" cy="414142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20044412">
            <a:off x="5185344" y="3969118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18529575">
            <a:off x="5557724" y="3705263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16200000">
            <a:off x="5659036" y="3262527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14839647">
            <a:off x="5518649" y="2783914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2930634">
            <a:off x="5185344" y="2346768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11036859">
            <a:off x="4717162" y="2186763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9609626">
            <a:off x="4186149" y="2244848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 rot="9609626">
            <a:off x="3664769" y="2429366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8457464">
            <a:off x="3214049" y="2652765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10076291">
            <a:off x="2706029" y="2891386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1107159">
            <a:off x="2197058" y="2920003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12223550">
            <a:off x="1682997" y="2781917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0800000">
            <a:off x="1186517" y="2702069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9157365">
            <a:off x="716957" y="2772197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 rot="6945600">
            <a:off x="410462" y="3062828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 rot="5096794">
            <a:off x="350265" y="3523929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2106570">
            <a:off x="570875" y="3859840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583669">
            <a:off x="983254" y="4036824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502977" y="4061196"/>
            <a:ext cx="360040" cy="45719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2" descr="C:\Program Files (x86)\Microsoft Office\MEDIA\CAGCAT10\j021295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44569" y="3573545"/>
            <a:ext cx="1146015" cy="7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6228184" y="2631853"/>
            <a:ext cx="2685351" cy="107414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1 tour libre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800" kern="0"/>
              <a:t>2 chronométrés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9" name="Espace réservé du contenu 6"/>
          <p:cNvSpPr txBox="1">
            <a:spLocks/>
          </p:cNvSpPr>
          <p:nvPr/>
        </p:nvSpPr>
        <p:spPr>
          <a:xfrm>
            <a:off x="220769" y="4610808"/>
            <a:ext cx="8702462" cy="17974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/>
              <a:t>Voiture perfectionnée : gros moteur, freins à disques</a:t>
            </a:r>
            <a:endParaRPr lang="fr-FR" sz="2000" kern="0"/>
          </a:p>
          <a:p>
            <a:r>
              <a:rPr lang="fr-FR" sz="2400" kern="0">
                <a:solidFill>
                  <a:schemeClr val="tx2"/>
                </a:solidFill>
              </a:rPr>
              <a:t>Automatique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>
                <a:solidFill>
                  <a:schemeClr val="tx2"/>
                </a:solidFill>
              </a:rPr>
              <a:t>:</a:t>
            </a:r>
            <a:r>
              <a:rPr lang="fr-FR" sz="2400" kern="0"/>
              <a:t> accélération et freinage, coupure de virage</a:t>
            </a:r>
          </a:p>
          <a:p>
            <a:r>
              <a:rPr lang="fr-FR" sz="2400" kern="0">
                <a:solidFill>
                  <a:schemeClr val="tx2"/>
                </a:solidFill>
              </a:rPr>
              <a:t>Le grand jour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>
                <a:solidFill>
                  <a:schemeClr val="tx2"/>
                </a:solidFill>
              </a:rPr>
              <a:t>: </a:t>
            </a:r>
            <a:r>
              <a:rPr lang="fr-FR" sz="2400" kern="0"/>
              <a:t>record du tour par hasard, mais défaite contre une voiture à vitesse constante, nez au sol</a:t>
            </a:r>
            <a:r>
              <a:rPr lang="mr-IN" sz="2400" kern="0"/>
              <a:t>…</a:t>
            </a:r>
            <a:endParaRPr lang="fr-FR" sz="2400" kern="0"/>
          </a:p>
        </p:txBody>
      </p:sp>
    </p:spTree>
    <p:extLst>
      <p:ext uri="{BB962C8B-B14F-4D97-AF65-F5344CB8AC3E}">
        <p14:creationId xmlns:p14="http://schemas.microsoft.com/office/powerpoint/2010/main" val="72417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Traitement de la sortie de trappe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61492" y="2204283"/>
            <a:ext cx="2085827" cy="224676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</a:t>
            </a:r>
            <a:r>
              <a:rPr lang="en-US" sz="2800" kern="0">
                <a:solidFill>
                  <a:schemeClr val="accent4"/>
                </a:solidFill>
              </a:rPr>
              <a:t>p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/>
              <a:t>handle</a:t>
            </a:r>
            <a:r>
              <a:rPr lang="en-US" sz="2800" kern="0" noProof="0">
                <a:solidFill>
                  <a:schemeClr val="accent1"/>
                </a:solidFill>
              </a:rPr>
              <a:t> </a:t>
            </a:r>
            <a:r>
              <a:rPr lang="en-US" sz="2800" kern="0" noProof="0">
                <a:solidFill>
                  <a:schemeClr val="accent3"/>
                </a:solidFill>
              </a:rPr>
              <a:t>T</a:t>
            </a:r>
            <a:r>
              <a:rPr lang="en-US" sz="2800" kern="0" noProof="0">
                <a:solidFill>
                  <a:schemeClr val="accent1"/>
                </a:solidFill>
              </a:rPr>
              <a:t> </a:t>
            </a:r>
            <a:r>
              <a:rPr lang="en-US" sz="2800" kern="0" noProof="0"/>
              <a:t>do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>
                <a:solidFill>
                  <a:schemeClr val="accent1"/>
                </a:solidFill>
              </a:rPr>
              <a:t>   </a:t>
            </a:r>
            <a:r>
              <a:rPr lang="en-US" sz="2800" kern="0" noProof="0">
                <a:solidFill>
                  <a:schemeClr val="accent4"/>
                </a:solidFill>
              </a:rPr>
              <a:t>q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end 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69180" y="1988840"/>
            <a:ext cx="3509294" cy="267765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Terminate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in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tx2"/>
                </a:solidFill>
              </a:rPr>
              <a:t>      </a:t>
            </a:r>
            <a:r>
              <a:rPr lang="en-US" sz="2800" kern="0">
                <a:solidFill>
                  <a:schemeClr val="accent4"/>
                </a:solidFill>
              </a:rPr>
              <a:t>p</a:t>
            </a:r>
            <a:r>
              <a:rPr lang="en-US" sz="1400" kern="0">
                <a:solidFill>
                  <a:schemeClr val="tx2"/>
                </a:solidFill>
              </a:rPr>
              <a:t> </a:t>
            </a:r>
            <a:r>
              <a:rPr lang="en-US" sz="2800" kern="0"/>
              <a:t>; exit</a:t>
            </a:r>
            <a:r>
              <a:rPr lang="en-US" sz="2800" kern="0">
                <a:solidFill>
                  <a:schemeClr val="tx2"/>
                </a:solidFill>
              </a:rPr>
              <a:t> </a:t>
            </a:r>
            <a:r>
              <a:rPr lang="en-US" sz="2800" kern="0">
                <a:solidFill>
                  <a:schemeClr val="accent3"/>
                </a:solidFill>
              </a:rPr>
              <a:t>Terminate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tx2"/>
                </a:solidFill>
              </a:rPr>
              <a:t>  </a:t>
            </a:r>
            <a:r>
              <a:rPr lang="en-US" sz="2800" kern="0"/>
              <a:t> end</a:t>
            </a:r>
            <a:r>
              <a:rPr lang="en-US" sz="1400" kern="0"/>
              <a:t> </a:t>
            </a:r>
            <a:r>
              <a:rPr lang="en-US" sz="28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tx2"/>
                </a:solidFill>
              </a:rPr>
              <a:t>   </a:t>
            </a:r>
            <a:r>
              <a:rPr lang="en-US" sz="2800" kern="0">
                <a:solidFill>
                  <a:schemeClr val="accent4"/>
                </a:solidFill>
              </a:rPr>
              <a:t>q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end 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1259632" y="2420597"/>
            <a:ext cx="0" cy="18722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>
            <a:off x="4869180" y="2204283"/>
            <a:ext cx="0" cy="230483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3707904" y="3072885"/>
            <a:ext cx="543739" cy="50956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30980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20AB96F-F0ED-784D-A7AE-D85DA46944E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DA96D4E-CC11-0542-BABC-167AF57550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FAE7E1A-4CDB-EE4C-BC91-0C6B260122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C517513-26A0-DF43-8EC2-B75265BE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Trappes imbriqu</a:t>
            </a:r>
            <a:r>
              <a:rPr lang="en-US"/>
              <a:t>ées et exits parallèles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39CC96-D696-6248-9783-7DAE262949DD}"/>
              </a:ext>
            </a:extLst>
          </p:cNvPr>
          <p:cNvSpPr txBox="1"/>
          <p:nvPr/>
        </p:nvSpPr>
        <p:spPr>
          <a:xfrm>
            <a:off x="539552" y="1340768"/>
            <a:ext cx="2257349" cy="440120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trap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  <a:r>
              <a:rPr lang="en-US" sz="2800" kern="0"/>
              <a:t> in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en-US" sz="2800" kern="0"/>
              <a:t>      </a:t>
            </a:r>
            <a:r>
              <a:rPr lang="en-US" sz="2800" kern="0">
                <a:solidFill>
                  <a:schemeClr val="accent4"/>
                </a:solidFill>
              </a:rPr>
              <a:t>p</a:t>
            </a:r>
            <a:r>
              <a:rPr lang="en-US" sz="1200" kern="0">
                <a:solidFill>
                  <a:schemeClr val="accent4"/>
                </a:solidFill>
              </a:rPr>
              <a:t> </a:t>
            </a:r>
            <a:r>
              <a:rPr lang="en-US" sz="2800" kern="0"/>
              <a:t>; exit </a:t>
            </a:r>
            <a:r>
              <a:rPr lang="en-US" sz="2800" kern="0">
                <a:solidFill>
                  <a:schemeClr val="accent3"/>
                </a:solidFill>
              </a:rPr>
              <a:t>T 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||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4"/>
                </a:solidFill>
              </a:rPr>
              <a:t>      q</a:t>
            </a:r>
            <a:r>
              <a:rPr lang="en-US" sz="1200" kern="0"/>
              <a:t> </a:t>
            </a:r>
            <a:r>
              <a:rPr lang="en-US" sz="2800" kern="0"/>
              <a:t>; exit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end trap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1"/>
                </a:solidFill>
              </a:rPr>
              <a:t>   </a:t>
            </a:r>
            <a:r>
              <a:rPr lang="en-US" sz="2800" kern="0"/>
              <a:t>emit</a:t>
            </a:r>
            <a:r>
              <a:rPr lang="en-US" sz="2800" kern="0">
                <a:solidFill>
                  <a:schemeClr val="accent1"/>
                </a:solidFill>
              </a:rPr>
              <a:t> </a:t>
            </a:r>
            <a:r>
              <a:rPr lang="en-US" sz="2800" kern="0">
                <a:solidFill>
                  <a:schemeClr val="tx2"/>
                </a:solidFill>
              </a:rPr>
              <a:t>X</a:t>
            </a:r>
            <a:endParaRPr lang="en-US" sz="2800" kern="0" noProof="0">
              <a:solidFill>
                <a:schemeClr val="accent4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end trap</a:t>
            </a:r>
            <a:r>
              <a:rPr kumimoji="0" lang="en-US" sz="12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/>
              <a:t>emit </a:t>
            </a:r>
            <a:r>
              <a:rPr lang="en-US" sz="2800" kern="0" noProof="0">
                <a:solidFill>
                  <a:schemeClr val="tx2"/>
                </a:solidFill>
              </a:rPr>
              <a:t>Y</a:t>
            </a:r>
            <a:endParaRPr kumimoji="0" lang="en-US" sz="2800" b="0" i="0" u="none" strike="noStrike" kern="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96832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20AB96F-F0ED-784D-A7AE-D85DA46944E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DA96D4E-CC11-0542-BABC-167AF57550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FAE7E1A-4CDB-EE4C-BC91-0C6B260122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39CC96-D696-6248-9783-7DAE262949DD}"/>
              </a:ext>
            </a:extLst>
          </p:cNvPr>
          <p:cNvSpPr txBox="1"/>
          <p:nvPr/>
        </p:nvSpPr>
        <p:spPr>
          <a:xfrm>
            <a:off x="539552" y="1340768"/>
            <a:ext cx="2257349" cy="440120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trap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  <a:r>
              <a:rPr lang="en-US" sz="2800" kern="0"/>
              <a:t> in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en-US" sz="2800" kern="0"/>
              <a:t>      </a:t>
            </a:r>
            <a:r>
              <a:rPr lang="en-US" sz="2800" kern="0">
                <a:solidFill>
                  <a:schemeClr val="accent2"/>
                </a:solidFill>
              </a:rPr>
              <a:t>p</a:t>
            </a:r>
            <a:r>
              <a:rPr lang="en-US" sz="1200" kern="0">
                <a:solidFill>
                  <a:schemeClr val="accent2"/>
                </a:solidFill>
              </a:rPr>
              <a:t> </a:t>
            </a:r>
            <a:r>
              <a:rPr lang="en-US" sz="2800" kern="0">
                <a:solidFill>
                  <a:schemeClr val="accent2"/>
                </a:solidFill>
              </a:rPr>
              <a:t>; exit</a:t>
            </a:r>
            <a:r>
              <a:rPr lang="en-US" sz="2800" kern="0"/>
              <a:t> </a:t>
            </a:r>
            <a:r>
              <a:rPr lang="en-US" sz="2800" kern="0">
                <a:solidFill>
                  <a:schemeClr val="accent3"/>
                </a:solidFill>
              </a:rPr>
              <a:t>T</a:t>
            </a:r>
            <a:r>
              <a:rPr lang="en-US" sz="2800" kern="0">
                <a:solidFill>
                  <a:schemeClr val="accent4"/>
                </a:solidFill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||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4"/>
                </a:solidFill>
              </a:rPr>
              <a:t>      q</a:t>
            </a:r>
            <a:r>
              <a:rPr lang="en-US" sz="1200" kern="0"/>
              <a:t> </a:t>
            </a:r>
            <a:r>
              <a:rPr lang="en-US" sz="2800" kern="0"/>
              <a:t>; exit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end trap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1"/>
                </a:solidFill>
              </a:rPr>
              <a:t>   </a:t>
            </a:r>
            <a:r>
              <a:rPr lang="en-US" sz="2800" kern="0"/>
              <a:t>emit</a:t>
            </a:r>
            <a:r>
              <a:rPr lang="en-US" sz="2800" kern="0">
                <a:solidFill>
                  <a:schemeClr val="accent1"/>
                </a:solidFill>
              </a:rPr>
              <a:t> </a:t>
            </a:r>
            <a:r>
              <a:rPr lang="en-US" sz="2800" kern="0">
                <a:solidFill>
                  <a:schemeClr val="tx2"/>
                </a:solidFill>
              </a:rPr>
              <a:t>X</a:t>
            </a:r>
            <a:endParaRPr lang="en-US" sz="2800" kern="0" noProof="0">
              <a:solidFill>
                <a:schemeClr val="accent4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trap</a:t>
            </a:r>
            <a:r>
              <a:rPr kumimoji="0" lang="en-US" sz="12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>
                <a:solidFill>
                  <a:schemeClr val="accent2"/>
                </a:solidFill>
              </a:rPr>
              <a:t>emit</a:t>
            </a:r>
            <a:r>
              <a:rPr lang="en-US" sz="2800" kern="0" noProof="0"/>
              <a:t> </a:t>
            </a:r>
            <a:r>
              <a:rPr lang="en-US" sz="2800" kern="0" noProof="0">
                <a:solidFill>
                  <a:schemeClr val="accent1"/>
                </a:solidFill>
              </a:rPr>
              <a:t>Y</a:t>
            </a:r>
            <a:endParaRPr kumimoji="0" lang="en-US" sz="2800" b="0" i="0" u="none" strike="noStrike" kern="0" cap="none" spc="0" normalizeH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52A4B9-9475-4644-B2F3-EF33A70A32F9}"/>
              </a:ext>
            </a:extLst>
          </p:cNvPr>
          <p:cNvSpPr txBox="1"/>
          <p:nvPr/>
        </p:nvSpPr>
        <p:spPr>
          <a:xfrm>
            <a:off x="3419872" y="1484784"/>
            <a:ext cx="5117106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se termine avant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q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→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800" kern="0" dirty="0"/>
              <a:t>→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19209A30-A858-8B44-B047-D90344FB2CEC}"/>
              </a:ext>
            </a:extLst>
          </p:cNvPr>
          <p:cNvCxnSpPr>
            <a:cxnSpLocks/>
          </p:cNvCxnSpPr>
          <p:nvPr/>
        </p:nvCxnSpPr>
        <p:spPr bwMode="auto">
          <a:xfrm flipH="1">
            <a:off x="611560" y="2996952"/>
            <a:ext cx="1694040" cy="19442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5DF42EA9-247E-2046-898B-718D8F18736D}"/>
              </a:ext>
            </a:extLst>
          </p:cNvPr>
          <p:cNvCxnSpPr/>
          <p:nvPr/>
        </p:nvCxnSpPr>
        <p:spPr bwMode="auto">
          <a:xfrm flipV="1">
            <a:off x="1125634" y="3678669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6F87940A-A4BD-9547-B054-710481C6B430}"/>
              </a:ext>
            </a:extLst>
          </p:cNvPr>
          <p:cNvCxnSpPr/>
          <p:nvPr/>
        </p:nvCxnSpPr>
        <p:spPr bwMode="auto">
          <a:xfrm>
            <a:off x="1125634" y="3678669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277B0513-0A8C-E14C-B8BF-61BD667A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Trappes imbriqu</a:t>
            </a:r>
            <a:r>
              <a:rPr lang="en-US"/>
              <a:t>ées et exits parallèles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23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20AB96F-F0ED-784D-A7AE-D85DA46944E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DA96D4E-CC11-0542-BABC-167AF57550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FAE7E1A-4CDB-EE4C-BC91-0C6B260122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C517513-26A0-DF43-8EC2-B75265BE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Trappes imbriqu</a:t>
            </a:r>
            <a:r>
              <a:rPr lang="en-US"/>
              <a:t>ées et exits parallèles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39CC96-D696-6248-9783-7DAE262949DD}"/>
              </a:ext>
            </a:extLst>
          </p:cNvPr>
          <p:cNvSpPr txBox="1"/>
          <p:nvPr/>
        </p:nvSpPr>
        <p:spPr>
          <a:xfrm>
            <a:off x="539552" y="1340768"/>
            <a:ext cx="2257349" cy="440120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trap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  <a:r>
              <a:rPr lang="en-US" sz="2800" kern="0"/>
              <a:t> in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en-US" sz="2800" kern="0"/>
              <a:t>      </a:t>
            </a:r>
            <a:r>
              <a:rPr lang="en-US" sz="2800" kern="0">
                <a:solidFill>
                  <a:schemeClr val="accent4"/>
                </a:solidFill>
              </a:rPr>
              <a:t>p</a:t>
            </a:r>
            <a:r>
              <a:rPr lang="en-US" sz="1200" kern="0">
                <a:solidFill>
                  <a:schemeClr val="accent4"/>
                </a:solidFill>
              </a:rPr>
              <a:t> </a:t>
            </a:r>
            <a:r>
              <a:rPr lang="en-US" sz="2800" kern="0"/>
              <a:t>; exit </a:t>
            </a:r>
            <a:r>
              <a:rPr lang="en-US" sz="2800" kern="0">
                <a:solidFill>
                  <a:schemeClr val="accent3"/>
                </a:solidFill>
              </a:rPr>
              <a:t>T</a:t>
            </a:r>
            <a:r>
              <a:rPr lang="en-US" sz="2800" kern="0">
                <a:solidFill>
                  <a:schemeClr val="accent4"/>
                </a:solidFill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||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4"/>
                </a:solidFill>
              </a:rPr>
              <a:t>      </a:t>
            </a:r>
            <a:r>
              <a:rPr lang="en-US" sz="2800" kern="0">
                <a:solidFill>
                  <a:schemeClr val="accent2"/>
                </a:solidFill>
              </a:rPr>
              <a:t>q</a:t>
            </a:r>
            <a:r>
              <a:rPr lang="en-US" sz="1200" kern="0">
                <a:solidFill>
                  <a:schemeClr val="accent2"/>
                </a:solidFill>
              </a:rPr>
              <a:t> </a:t>
            </a:r>
            <a:r>
              <a:rPr lang="en-US" sz="2800" kern="0">
                <a:solidFill>
                  <a:schemeClr val="accent2"/>
                </a:solidFill>
              </a:rPr>
              <a:t>; exit</a:t>
            </a:r>
            <a:r>
              <a:rPr lang="en-US" sz="2800" kern="0"/>
              <a:t>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trap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1"/>
                </a:solidFill>
              </a:rPr>
              <a:t>   </a:t>
            </a:r>
            <a:r>
              <a:rPr lang="en-US" sz="2800" kern="0">
                <a:solidFill>
                  <a:schemeClr val="accent2"/>
                </a:solidFill>
              </a:rPr>
              <a:t>emit </a:t>
            </a:r>
            <a:r>
              <a:rPr lang="en-US" sz="2800" kern="0">
                <a:solidFill>
                  <a:schemeClr val="accent1"/>
                </a:solidFill>
              </a:rPr>
              <a:t>X</a:t>
            </a:r>
            <a:endParaRPr lang="en-US" sz="2800" kern="0" noProof="0">
              <a:solidFill>
                <a:schemeClr val="accent1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trap</a:t>
            </a:r>
            <a:r>
              <a:rPr kumimoji="0" lang="en-US" sz="12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>
                <a:solidFill>
                  <a:schemeClr val="accent2"/>
                </a:solidFill>
              </a:rPr>
              <a:t>emit</a:t>
            </a:r>
            <a:r>
              <a:rPr lang="en-US" sz="2800" kern="0" noProof="0"/>
              <a:t> </a:t>
            </a:r>
            <a:r>
              <a:rPr lang="en-US" sz="2800" kern="0" noProof="0">
                <a:solidFill>
                  <a:schemeClr val="accent1"/>
                </a:solidFill>
              </a:rPr>
              <a:t>Y</a:t>
            </a:r>
            <a:endParaRPr kumimoji="0" lang="en-US" sz="2800" b="0" i="0" u="none" strike="noStrike" kern="0" cap="none" spc="0" normalizeH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52A4B9-9475-4644-B2F3-EF33A70A32F9}"/>
              </a:ext>
            </a:extLst>
          </p:cNvPr>
          <p:cNvSpPr txBox="1"/>
          <p:nvPr/>
        </p:nvSpPr>
        <p:spPr>
          <a:xfrm>
            <a:off x="3419872" y="1484784"/>
            <a:ext cx="5495415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q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se termine avant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→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U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fr-FR" sz="2800" kern="0" dirty="0"/>
              <a:t>→ </a:t>
            </a:r>
            <a:r>
              <a:rPr lang="fr-FR" sz="2800" kern="0" dirty="0">
                <a:solidFill>
                  <a:schemeClr val="accent1"/>
                </a:solidFill>
              </a:rPr>
              <a:t>X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52379FE6-A250-374C-9CA0-1C8256D102C5}"/>
              </a:ext>
            </a:extLst>
          </p:cNvPr>
          <p:cNvCxnSpPr>
            <a:cxnSpLocks/>
          </p:cNvCxnSpPr>
          <p:nvPr/>
        </p:nvCxnSpPr>
        <p:spPr bwMode="auto">
          <a:xfrm flipH="1">
            <a:off x="971600" y="3894667"/>
            <a:ext cx="1297467" cy="1824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49FE23A8-F6EF-CD4D-84B9-0A7629E097D9}"/>
              </a:ext>
            </a:extLst>
          </p:cNvPr>
          <p:cNvCxnSpPr/>
          <p:nvPr/>
        </p:nvCxnSpPr>
        <p:spPr bwMode="auto">
          <a:xfrm flipV="1">
            <a:off x="1125633" y="2817023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6B7EECCC-D91B-1F46-BCA4-9C15460BD22E}"/>
              </a:ext>
            </a:extLst>
          </p:cNvPr>
          <p:cNvCxnSpPr/>
          <p:nvPr/>
        </p:nvCxnSpPr>
        <p:spPr bwMode="auto">
          <a:xfrm>
            <a:off x="1125633" y="2817023"/>
            <a:ext cx="360040" cy="216024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D166B542-5CE6-424E-8EF9-3C51ADD7CF51}"/>
              </a:ext>
            </a:extLst>
          </p:cNvPr>
          <p:cNvCxnSpPr>
            <a:cxnSpLocks/>
          </p:cNvCxnSpPr>
          <p:nvPr/>
        </p:nvCxnSpPr>
        <p:spPr bwMode="auto">
          <a:xfrm flipH="1">
            <a:off x="956194" y="4326897"/>
            <a:ext cx="1297467" cy="1824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ED4782AF-BCDD-E148-B32F-73632395CB75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919" y="4727117"/>
            <a:ext cx="1297467" cy="1824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F27E675A-2501-3A4F-8F5A-5323E2649A81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918" y="5159115"/>
            <a:ext cx="1297467" cy="182405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581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0CACE10-A84B-294F-AA23-CDF8423E3A85}"/>
              </a:ext>
            </a:extLst>
          </p:cNvPr>
          <p:cNvSpPr txBox="1"/>
          <p:nvPr/>
        </p:nvSpPr>
        <p:spPr>
          <a:xfrm>
            <a:off x="3419872" y="1484784"/>
            <a:ext cx="4823756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 et</a:t>
            </a:r>
            <a:r>
              <a:rPr lang="fr-FR" sz="2800" kern="0" dirty="0">
                <a:solidFill>
                  <a:schemeClr val="bg1"/>
                </a:solidFill>
              </a:rPr>
              <a:t> q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 terminent ensemble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           → T U </a:t>
            </a:r>
            <a:r>
              <a:rPr lang="fr-FR" sz="2800" kern="0" dirty="0"/>
              <a:t>→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20AB96F-F0ED-784D-A7AE-D85DA46944E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DA96D4E-CC11-0542-BABC-167AF57550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FAE7E1A-4CDB-EE4C-BC91-0C6B260122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7C517513-26A0-DF43-8EC2-B75265BE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Trappes imbriqu</a:t>
            </a:r>
            <a:r>
              <a:rPr lang="en-US"/>
              <a:t>ées et exits parallèles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39CC96-D696-6248-9783-7DAE262949DD}"/>
              </a:ext>
            </a:extLst>
          </p:cNvPr>
          <p:cNvSpPr txBox="1"/>
          <p:nvPr/>
        </p:nvSpPr>
        <p:spPr>
          <a:xfrm>
            <a:off x="539552" y="1340768"/>
            <a:ext cx="2257349" cy="440120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X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Y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trap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  <a:r>
              <a:rPr lang="en-US" sz="2800" kern="0"/>
              <a:t> in</a:t>
            </a:r>
            <a:endParaRPr kumimoji="0" lang="en-US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en-US" sz="2800" kern="0"/>
              <a:t>      </a:t>
            </a:r>
            <a:r>
              <a:rPr lang="en-US" sz="2800" kern="0">
                <a:solidFill>
                  <a:schemeClr val="accent2"/>
                </a:solidFill>
              </a:rPr>
              <a:t>p</a:t>
            </a:r>
            <a:r>
              <a:rPr lang="en-US" sz="1200" kern="0">
                <a:solidFill>
                  <a:schemeClr val="accent2"/>
                </a:solidFill>
              </a:rPr>
              <a:t> </a:t>
            </a:r>
            <a:r>
              <a:rPr lang="en-US" sz="2800" kern="0">
                <a:solidFill>
                  <a:schemeClr val="accent2"/>
                </a:solidFill>
              </a:rPr>
              <a:t>; exit</a:t>
            </a:r>
            <a:r>
              <a:rPr lang="en-US" sz="2800" kern="0"/>
              <a:t> </a:t>
            </a:r>
            <a:r>
              <a:rPr lang="en-US" sz="2800" kern="0">
                <a:solidFill>
                  <a:schemeClr val="accent3"/>
                </a:solidFill>
              </a:rPr>
              <a:t>T</a:t>
            </a:r>
            <a:r>
              <a:rPr lang="en-US" sz="2800" kern="0">
                <a:solidFill>
                  <a:schemeClr val="accent4"/>
                </a:solidFill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en-US" sz="2800" kern="0"/>
              <a:t>   ||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4"/>
                </a:solidFill>
              </a:rPr>
              <a:t>      </a:t>
            </a:r>
            <a:r>
              <a:rPr lang="en-US" sz="2800" kern="0">
                <a:solidFill>
                  <a:schemeClr val="accent2"/>
                </a:solidFill>
              </a:rPr>
              <a:t>q</a:t>
            </a:r>
            <a:r>
              <a:rPr lang="en-US" sz="1200" kern="0">
                <a:solidFill>
                  <a:schemeClr val="accent2"/>
                </a:solidFill>
              </a:rPr>
              <a:t> </a:t>
            </a:r>
            <a:r>
              <a:rPr lang="en-US" sz="2800" kern="0">
                <a:solidFill>
                  <a:schemeClr val="accent2"/>
                </a:solidFill>
              </a:rPr>
              <a:t>; exit</a:t>
            </a:r>
            <a:r>
              <a:rPr lang="en-US" sz="2800" kern="0"/>
              <a:t> </a:t>
            </a:r>
            <a:r>
              <a:rPr lang="en-US" sz="2800" kern="0">
                <a:solidFill>
                  <a:schemeClr val="accent3"/>
                </a:solidFill>
              </a:rPr>
              <a:t>U</a:t>
            </a: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  end trap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>
                <a:solidFill>
                  <a:schemeClr val="accent1"/>
                </a:solidFill>
              </a:rPr>
              <a:t> </a:t>
            </a:r>
            <a:r>
              <a:rPr lang="en-US" sz="2800" kern="0"/>
              <a:t>  emit</a:t>
            </a:r>
            <a:r>
              <a:rPr lang="en-US" sz="2800" kern="0">
                <a:solidFill>
                  <a:schemeClr val="accent2"/>
                </a:solidFill>
              </a:rPr>
              <a:t> </a:t>
            </a:r>
            <a:r>
              <a:rPr lang="en-US" sz="2800" kern="0">
                <a:solidFill>
                  <a:schemeClr val="tx2"/>
                </a:solidFill>
              </a:rPr>
              <a:t>X</a:t>
            </a:r>
            <a:endParaRPr lang="en-US" sz="2800" kern="0" noProof="0">
              <a:solidFill>
                <a:schemeClr val="tx2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0" lang="en-US" sz="28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end trap</a:t>
            </a:r>
            <a:r>
              <a:rPr kumimoji="0" lang="en-US" sz="12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800" kern="0" noProof="0">
                <a:solidFill>
                  <a:schemeClr val="accent2"/>
                </a:solidFill>
              </a:rPr>
              <a:t>emit</a:t>
            </a:r>
            <a:r>
              <a:rPr lang="en-US" sz="2800" kern="0" noProof="0"/>
              <a:t> </a:t>
            </a:r>
            <a:r>
              <a:rPr lang="en-US" sz="2800" kern="0" noProof="0">
                <a:solidFill>
                  <a:schemeClr val="accent1"/>
                </a:solidFill>
              </a:rPr>
              <a:t>Y</a:t>
            </a:r>
            <a:endParaRPr kumimoji="0" lang="en-US" sz="2800" b="0" i="0" u="none" strike="noStrike" kern="0" cap="none" spc="0" normalizeH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BA250F5C-63D0-1042-827E-295DCA4DA5E2}"/>
              </a:ext>
            </a:extLst>
          </p:cNvPr>
          <p:cNvCxnSpPr/>
          <p:nvPr/>
        </p:nvCxnSpPr>
        <p:spPr bwMode="auto">
          <a:xfrm flipV="1">
            <a:off x="5508104" y="1998133"/>
            <a:ext cx="316963" cy="350747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2F4547C3-9510-E04C-B194-B6AD63AD55F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33504" y="1998133"/>
            <a:ext cx="316963" cy="350747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33A0FAF9-EC7F-E741-872D-68D19598226E}"/>
              </a:ext>
            </a:extLst>
          </p:cNvPr>
          <p:cNvCxnSpPr>
            <a:cxnSpLocks/>
          </p:cNvCxnSpPr>
          <p:nvPr/>
        </p:nvCxnSpPr>
        <p:spPr bwMode="auto">
          <a:xfrm flipH="1">
            <a:off x="611560" y="2996952"/>
            <a:ext cx="1694040" cy="1944216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4547DC3-93F5-764D-A141-DB3519D73F4A}"/>
              </a:ext>
            </a:extLst>
          </p:cNvPr>
          <p:cNvSpPr txBox="1"/>
          <p:nvPr/>
        </p:nvSpPr>
        <p:spPr>
          <a:xfrm>
            <a:off x="3700093" y="3026596"/>
            <a:ext cx="3983783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Seule compte la trappe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la plus ext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érieure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E52A4B9-9475-4644-B2F3-EF33A70A32F9}"/>
              </a:ext>
            </a:extLst>
          </p:cNvPr>
          <p:cNvSpPr txBox="1"/>
          <p:nvPr/>
        </p:nvSpPr>
        <p:spPr>
          <a:xfrm>
            <a:off x="3419872" y="1484784"/>
            <a:ext cx="4823756" cy="99719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 et</a:t>
            </a:r>
            <a:r>
              <a:rPr lang="fr-FR" sz="2800" kern="0" dirty="0">
                <a:solidFill>
                  <a:schemeClr val="accent4"/>
                </a:solidFill>
              </a:rPr>
              <a:t> q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se terminent ensemble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       →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 U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194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contenu 33"/>
          <p:cNvSpPr>
            <a:spLocks noGrp="1"/>
          </p:cNvSpPr>
          <p:nvPr>
            <p:ph idx="1"/>
          </p:nvPr>
        </p:nvSpPr>
        <p:spPr>
          <a:xfrm>
            <a:off x="750404" y="1049038"/>
            <a:ext cx="7643192" cy="997196"/>
          </a:xfrm>
        </p:spPr>
        <p:txBody>
          <a:bodyPr/>
          <a:lstStyle/>
          <a:p>
            <a:r>
              <a:rPr lang="fr-FR">
                <a:solidFill>
                  <a:schemeClr val="accent4"/>
                </a:solidFill>
              </a:rPr>
              <a:t>p</a:t>
            </a:r>
            <a:r>
              <a:rPr lang="fr-FR"/>
              <a:t> </a:t>
            </a:r>
            <a:r>
              <a:rPr lang="fr-FR">
                <a:solidFill>
                  <a:schemeClr val="accent2"/>
                </a:solidFill>
              </a:rPr>
              <a:t>actif une dernière fois</a:t>
            </a:r>
            <a:r>
              <a:rPr lang="fr-FR"/>
              <a:t> lors de la préemption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/>
              <a:t>  (cigarette du condamné)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Traduction de «</a:t>
            </a:r>
            <a:r>
              <a:rPr lang="fr-FR" sz="1800"/>
              <a:t> </a:t>
            </a:r>
            <a:r>
              <a:rPr lang="fr-FR"/>
              <a:t>weak abort</a:t>
            </a:r>
            <a:r>
              <a:rPr lang="fr-FR" sz="1800"/>
              <a:t> </a:t>
            </a:r>
            <a:r>
              <a:rPr lang="fr-FR"/>
              <a:t>»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68221" y="3720377"/>
            <a:ext cx="543739" cy="50956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→</a:t>
            </a:r>
          </a:p>
        </p:txBody>
      </p:sp>
      <p:grpSp>
        <p:nvGrpSpPr>
          <p:cNvPr id="31" name="Grouper 30"/>
          <p:cNvGrpSpPr/>
          <p:nvPr/>
        </p:nvGrpSpPr>
        <p:grpSpPr>
          <a:xfrm>
            <a:off x="251520" y="3282662"/>
            <a:ext cx="3674593" cy="1384995"/>
            <a:chOff x="827584" y="2420888"/>
            <a:chExt cx="3674593" cy="1384995"/>
          </a:xfrm>
        </p:grpSpPr>
        <p:sp>
          <p:nvSpPr>
            <p:cNvPr id="7" name="ZoneTexte 6"/>
            <p:cNvSpPr txBox="1"/>
            <p:nvPr/>
          </p:nvSpPr>
          <p:spPr>
            <a:xfrm>
              <a:off x="861437" y="2420888"/>
              <a:ext cx="3640740" cy="1384995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weak abort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</a:t>
              </a:r>
              <a:r>
                <a:rPr lang="fr-FR" sz="2800" kern="0">
                  <a:solidFill>
                    <a:srgbClr val="EC8600"/>
                  </a:solidFill>
                </a:rPr>
                <a:t>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</a:p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effectLst/>
                  <a:uLnTx/>
                  <a:uFillTx/>
                </a:rPr>
                <a:t>when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rgbClr val="EC8600"/>
                  </a:solidFill>
                  <a:effectLst/>
                  <a:uLnTx/>
                  <a:uFillTx/>
                </a:rPr>
                <a:t>[</a:t>
              </a:r>
              <a:r>
                <a:rPr kumimoji="0" lang="fr-FR" sz="12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immediate</a:t>
              </a:r>
              <a:r>
                <a:rPr kumimoji="0" lang="fr-FR" sz="12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rgbClr val="EC8600"/>
                  </a:solidFill>
                  <a:effectLst/>
                  <a:uLnTx/>
                  <a:uFillTx/>
                </a:rPr>
                <a:t>]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S </a:t>
              </a:r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827584" y="2636912"/>
              <a:ext cx="0" cy="103933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er 31"/>
          <p:cNvGrpSpPr/>
          <p:nvPr/>
        </p:nvGrpSpPr>
        <p:grpSpPr>
          <a:xfrm>
            <a:off x="4499992" y="2464082"/>
            <a:ext cx="4364720" cy="3108543"/>
            <a:chOff x="5580112" y="2420888"/>
            <a:chExt cx="4364720" cy="3108543"/>
          </a:xfrm>
        </p:grpSpPr>
        <p:sp>
          <p:nvSpPr>
            <p:cNvPr id="8" name="ZoneTexte 7"/>
            <p:cNvSpPr txBox="1"/>
            <p:nvPr/>
          </p:nvSpPr>
          <p:spPr>
            <a:xfrm>
              <a:off x="5638845" y="2420888"/>
              <a:ext cx="4305987" cy="3108543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trap </a:t>
              </a:r>
              <a:r>
                <a:rPr kumimoji="0" lang="fr-FR" sz="2800" b="0" i="0" u="none" strike="noStrike" kern="0" cap="none" spc="0" normalizeH="0" noProof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Terminate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in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  <a:r>
                <a:rPr lang="fr-FR" sz="14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; exit </a:t>
              </a:r>
              <a:r>
                <a:rPr lang="fr-FR" sz="2800" kern="0">
                  <a:solidFill>
                    <a:schemeClr val="accent3"/>
                  </a:solidFill>
                </a:rPr>
                <a:t>Terminate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||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   </a:t>
              </a:r>
              <a:r>
                <a:rPr lang="fr-FR" sz="2800" kern="0" err="1"/>
                <a:t>await</a:t>
              </a:r>
              <a:r>
                <a:rPr lang="fr-FR" sz="2800" kern="0"/>
                <a:t> </a:t>
              </a:r>
              <a:r>
                <a:rPr lang="fr-FR" sz="2800" kern="0">
                  <a:solidFill>
                    <a:srgbClr val="EC8600"/>
                  </a:solidFill>
                </a:rPr>
                <a:t>[</a:t>
              </a:r>
              <a:r>
                <a:rPr lang="fr-FR" sz="1200" kern="0"/>
                <a:t> </a:t>
              </a:r>
              <a:r>
                <a:rPr lang="fr-FR" sz="2800" kern="0"/>
                <a:t>immediate</a:t>
              </a:r>
              <a:r>
                <a:rPr lang="fr-FR" sz="1200" kern="0"/>
                <a:t> </a:t>
              </a:r>
              <a:r>
                <a:rPr lang="fr-FR" sz="2800" kern="0">
                  <a:solidFill>
                    <a:srgbClr val="EC8600"/>
                  </a:solidFill>
                </a:rPr>
                <a:t>]</a:t>
              </a:r>
              <a:r>
                <a:rPr lang="fr-FR" sz="2800" kern="0"/>
                <a:t> </a:t>
              </a:r>
              <a:r>
                <a:rPr lang="fr-FR" sz="2800" kern="0">
                  <a:solidFill>
                    <a:schemeClr val="tx2"/>
                  </a:solidFill>
                </a:rPr>
                <a:t>S</a:t>
              </a:r>
              <a:r>
                <a:rPr lang="fr-FR" sz="2800" kern="0"/>
                <a:t> do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      exit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 err="1">
                  <a:solidFill>
                    <a:schemeClr val="accent3"/>
                  </a:solidFill>
                </a:rPr>
                <a:t>Terminate</a:t>
              </a:r>
              <a:endParaRPr lang="fr-FR" sz="2800" kern="0">
                <a:solidFill>
                  <a:schemeClr val="accent3"/>
                </a:solidFill>
              </a:endParaRP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/>
                <a:t>end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end </a:t>
              </a:r>
            </a:p>
          </p:txBody>
        </p:sp>
        <p:cxnSp>
          <p:nvCxnSpPr>
            <p:cNvPr id="16" name="Connecteur droit 15"/>
            <p:cNvCxnSpPr/>
            <p:nvPr/>
          </p:nvCxnSpPr>
          <p:spPr bwMode="auto">
            <a:xfrm>
              <a:off x="5580112" y="2608168"/>
              <a:ext cx="0" cy="276734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0984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Traitement </a:t>
            </a:r>
            <a:r>
              <a:rPr lang="en-US"/>
              <a:t>des abort activés</a:t>
            </a:r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79512" y="1556792"/>
            <a:ext cx="4028667" cy="2246769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2800" kern="0">
                <a:solidFill>
                  <a:srgbClr val="EC8600"/>
                </a:solidFill>
              </a:rPr>
              <a:t>[</a:t>
            </a:r>
            <a:r>
              <a:rPr lang="fr-FR" sz="1200" kern="0"/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weak</a:t>
            </a:r>
            <a:r>
              <a:rPr lang="fr-FR" sz="1400" kern="0">
                <a:solidFill>
                  <a:srgbClr val="EC8600"/>
                </a:solidFill>
              </a:rPr>
              <a:t> </a:t>
            </a:r>
            <a:r>
              <a:rPr lang="fr-FR" sz="2800" kern="0">
                <a:solidFill>
                  <a:srgbClr val="EC8600"/>
                </a:solidFill>
              </a:rPr>
              <a:t>] </a:t>
            </a:r>
            <a:r>
              <a:rPr lang="fr-FR" sz="2800" kern="0"/>
              <a:t>abort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  <a:p>
            <a:pPr fontAlgn="base"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   </a:t>
            </a:r>
            <a:r>
              <a:rPr lang="fr-FR" sz="2800" kern="0">
                <a:solidFill>
                  <a:schemeClr val="accent4"/>
                </a:solidFill>
              </a:rPr>
              <a:t>p</a:t>
            </a:r>
          </a:p>
          <a:p>
            <a:pPr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rgbClr val="EC8600"/>
                </a:solidFill>
                <a:effectLst/>
                <a:uLnTx/>
                <a:uFillTx/>
              </a:rPr>
              <a:t>[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immediate</a:t>
            </a:r>
            <a:r>
              <a:rPr kumimoji="0" lang="fr-FR" sz="1200" b="0" i="0" u="none" strike="noStrike" kern="0" cap="none" spc="0" normalizeH="0" noProof="0">
                <a:ln>
                  <a:noFill/>
                </a:ln>
                <a:solidFill>
                  <a:srgbClr val="EC8600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rgbClr val="EC8600"/>
                </a:solidFill>
                <a:effectLst/>
                <a:uLnTx/>
                <a:uFillTx/>
              </a:rPr>
              <a:t>]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do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fr-FR" sz="2800" kern="0">
                <a:solidFill>
                  <a:schemeClr val="tx2"/>
                </a:solidFill>
              </a:rPr>
              <a:t>   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q</a:t>
            </a: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end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25205" y="2424815"/>
            <a:ext cx="543739" cy="50956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→</a:t>
            </a:r>
          </a:p>
        </p:txBody>
      </p:sp>
      <p:cxnSp>
        <p:nvCxnSpPr>
          <p:cNvPr id="12" name="Connecteur droit 11"/>
          <p:cNvCxnSpPr/>
          <p:nvPr/>
        </p:nvCxnSpPr>
        <p:spPr bwMode="auto">
          <a:xfrm>
            <a:off x="179512" y="1743492"/>
            <a:ext cx="0" cy="187220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er 5"/>
          <p:cNvGrpSpPr/>
          <p:nvPr/>
        </p:nvGrpSpPr>
        <p:grpSpPr>
          <a:xfrm>
            <a:off x="4932040" y="1340768"/>
            <a:ext cx="3931031" cy="2677656"/>
            <a:chOff x="5846416" y="1340768"/>
            <a:chExt cx="3931031" cy="2677656"/>
          </a:xfrm>
        </p:grpSpPr>
        <p:sp>
          <p:nvSpPr>
            <p:cNvPr id="15" name="ZoneTexte 14"/>
            <p:cNvSpPr txBox="1"/>
            <p:nvPr/>
          </p:nvSpPr>
          <p:spPr>
            <a:xfrm>
              <a:off x="5851372" y="1340768"/>
              <a:ext cx="3926075" cy="267765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trap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Terminate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in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/>
                <a:t>   </a:t>
              </a:r>
              <a:r>
                <a:rPr lang="fr-FR" sz="2800" kern="0">
                  <a:solidFill>
                    <a:srgbClr val="EC8600"/>
                  </a:solidFill>
                </a:rPr>
                <a:t>[</a:t>
              </a:r>
              <a:r>
                <a:rPr lang="fr-FR" sz="1200" kern="0"/>
                <a:t> </a:t>
              </a:r>
              <a:r>
                <a:rPr lang="fr-FR" sz="2800" kern="0"/>
                <a:t>weak</a:t>
              </a:r>
              <a:r>
                <a:rPr lang="fr-FR" sz="1400" kern="0">
                  <a:solidFill>
                    <a:srgbClr val="EC8600"/>
                  </a:solidFill>
                </a:rPr>
                <a:t> </a:t>
              </a:r>
              <a:r>
                <a:rPr lang="fr-FR" sz="2800" kern="0">
                  <a:solidFill>
                    <a:srgbClr val="EC8600"/>
                  </a:solidFill>
                </a:rPr>
                <a:t>] </a:t>
              </a:r>
              <a:r>
                <a:rPr lang="fr-FR" sz="2800" kern="0"/>
                <a:t>abort 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   </a:t>
              </a:r>
              <a:r>
                <a:rPr lang="fr-FR" sz="2800" kern="0">
                  <a:solidFill>
                    <a:schemeClr val="accent4"/>
                  </a:solidFill>
                </a:rPr>
                <a:t>p</a:t>
              </a:r>
              <a:r>
                <a:rPr lang="fr-FR" sz="14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; exit</a:t>
              </a:r>
              <a:r>
                <a:rPr lang="fr-FR" sz="2800" kern="0">
                  <a:solidFill>
                    <a:schemeClr val="tx2"/>
                  </a:solidFill>
                </a:rPr>
                <a:t> </a:t>
              </a:r>
              <a:r>
                <a:rPr lang="fr-FR" sz="2800" kern="0">
                  <a:solidFill>
                    <a:schemeClr val="accent3"/>
                  </a:solidFill>
                </a:rPr>
                <a:t>Terminate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800" kern="0">
                  <a:solidFill>
                    <a:schemeClr val="tx2"/>
                  </a:solidFill>
                </a:rPr>
                <a:t>   </a:t>
              </a:r>
              <a:r>
                <a:rPr lang="fr-FR" sz="2800" kern="0" err="1"/>
                <a:t>when</a:t>
              </a:r>
              <a:r>
                <a:rPr lang="fr-FR" sz="2800" kern="0"/>
                <a:t> </a:t>
              </a:r>
              <a:r>
                <a:rPr lang="fr-FR" sz="2800" kern="0">
                  <a:solidFill>
                    <a:srgbClr val="EC8600"/>
                  </a:solidFill>
                </a:rPr>
                <a:t>[</a:t>
              </a:r>
              <a:r>
                <a:rPr lang="fr-FR" sz="1200" kern="0"/>
                <a:t> </a:t>
              </a:r>
              <a:r>
                <a:rPr lang="fr-FR" sz="2800" kern="0"/>
                <a:t>immediate</a:t>
              </a:r>
              <a:r>
                <a:rPr lang="fr-FR" sz="1200" kern="0">
                  <a:solidFill>
                    <a:srgbClr val="EC8600"/>
                  </a:solidFill>
                </a:rPr>
                <a:t> </a:t>
              </a:r>
              <a:r>
                <a:rPr lang="fr-FR" sz="2800" kern="0">
                  <a:solidFill>
                    <a:srgbClr val="EC8600"/>
                  </a:solidFill>
                </a:rPr>
                <a:t>] </a:t>
              </a:r>
              <a:r>
                <a:rPr lang="fr-FR" sz="2800" kern="0">
                  <a:solidFill>
                    <a:schemeClr val="tx2"/>
                  </a:solidFill>
                </a:rPr>
                <a:t>S</a:t>
              </a:r>
              <a:r>
                <a:rPr lang="fr-FR" sz="1400" kern="0">
                  <a:solidFill>
                    <a:schemeClr val="tx2"/>
                  </a:solidFill>
                </a:rPr>
                <a:t> </a:t>
              </a:r>
              <a:r>
                <a:rPr lang="fr-FR" sz="2800" kern="0"/>
                <a:t>;</a:t>
              </a:r>
            </a:p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   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q</a:t>
              </a: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 </a:t>
              </a:r>
            </a:p>
            <a:p>
              <a:pPr fontAlgn="base"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</a:rPr>
                <a:t>end trap</a:t>
              </a:r>
            </a:p>
          </p:txBody>
        </p:sp>
        <p:cxnSp>
          <p:nvCxnSpPr>
            <p:cNvPr id="13" name="Connecteur droit 12"/>
            <p:cNvCxnSpPr/>
            <p:nvPr/>
          </p:nvCxnSpPr>
          <p:spPr bwMode="auto">
            <a:xfrm>
              <a:off x="5846416" y="1513096"/>
              <a:ext cx="0" cy="2333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9038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23728" y="6309320"/>
            <a:ext cx="184731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xmlns="" id="{98BA45C0-EF2E-F640-AA1C-35145FEF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707886"/>
          </a:xfrm>
        </p:spPr>
        <p:txBody>
          <a:bodyPr/>
          <a:lstStyle/>
          <a:p>
            <a:r>
              <a:rPr lang="fr-FR" sz="2000"/>
              <a:t>Distraction juste pour garder la num</a:t>
            </a:r>
            <a:r>
              <a:rPr lang="en-US" sz="2000"/>
              <a:t>érotation des transparents de la vidéo</a:t>
            </a:r>
            <a:br>
              <a:rPr lang="en-US" sz="2000"/>
            </a:br>
            <a:r>
              <a:rPr lang="en-US" sz="2000"/>
              <a:t>(le 67 était faux, voir le nouveau 66 qui couvre tous les cas)</a:t>
            </a:r>
            <a:endParaRPr lang="fr-FR" sz="20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BCBAD42-21F2-CD4C-A4FF-E9399EE5EB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827812"/>
            <a:ext cx="6467750" cy="48508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F780082-D75E-F648-B189-908F85D627F4}"/>
              </a:ext>
            </a:extLst>
          </p:cNvPr>
          <p:cNvSpPr txBox="1"/>
          <p:nvPr/>
        </p:nvSpPr>
        <p:spPr>
          <a:xfrm>
            <a:off x="423651" y="5718144"/>
            <a:ext cx="8296697" cy="738664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Voici pourquoi beaucoup de p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ôvres auditeurs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000" kern="0" dirty="0">
                <a:solidFill>
                  <a:schemeClr val="accent1"/>
                </a:solidFill>
              </a:rPr>
              <a:t>ont raté ce double cours du 7 février 2018</a:t>
            </a:r>
            <a:endParaRPr kumimoji="0" lang="fr-FR" sz="20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154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3946" y="1340768"/>
            <a:ext cx="8519864" cy="2003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Un premier noyau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Les instructions de préemption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Les trappes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La suspension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2 : Esterel Pur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503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DCF4B6AF-18F7-E44D-A4C7-32B5EFCD6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" y="1268760"/>
            <a:ext cx="9014697" cy="3554819"/>
          </a:xfrm>
        </p:spPr>
        <p:txBody>
          <a:bodyPr/>
          <a:lstStyle/>
          <a:p>
            <a:r>
              <a:rPr lang="fr-FR"/>
              <a:t>Id</a:t>
            </a:r>
            <a:r>
              <a:rPr lang="en-US"/>
              <a:t>ée : ne pas tuer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/>
              <a:t>, mais le suspendre quand </a:t>
            </a:r>
            <a:r>
              <a:rPr lang="en-US">
                <a:solidFill>
                  <a:schemeClr val="tx2"/>
                </a:solidFill>
              </a:rPr>
              <a:t>S</a:t>
            </a:r>
            <a:r>
              <a:rPr lang="en-US"/>
              <a:t> est présent</a:t>
            </a:r>
          </a:p>
          <a:p>
            <a:pPr lvl="1">
              <a:spcBef>
                <a:spcPts val="600"/>
              </a:spcBef>
            </a:pPr>
            <a:r>
              <a:rPr lang="fr-FR">
                <a:solidFill>
                  <a:schemeClr val="tx1"/>
                </a:solidFill>
              </a:rPr>
              <a:t> la suspension est</a:t>
            </a:r>
            <a:r>
              <a:rPr lang="fr-FR"/>
              <a:t> </a:t>
            </a:r>
            <a:r>
              <a:rPr lang="fr-FR">
                <a:solidFill>
                  <a:schemeClr val="accent3"/>
                </a:solidFill>
              </a:rPr>
              <a:t>retard</a:t>
            </a:r>
            <a:r>
              <a:rPr lang="en-US">
                <a:solidFill>
                  <a:schemeClr val="accent3"/>
                </a:solidFill>
              </a:rPr>
              <a:t>ée</a:t>
            </a:r>
            <a:r>
              <a:rPr lang="en-US" sz="1200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: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est exécuté au premier instant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 ensuite :</a:t>
            </a:r>
          </a:p>
          <a:p>
            <a:pPr marL="530352" lvl="2" indent="0">
              <a:spcBef>
                <a:spcPts val="600"/>
              </a:spcBef>
              <a:buNone/>
            </a:pPr>
            <a:r>
              <a:rPr lang="en-US" sz="2400">
                <a:solidFill>
                  <a:schemeClr val="tx1"/>
                </a:solidFill>
              </a:rPr>
              <a:t>    1. </a:t>
            </a:r>
            <a:r>
              <a:rPr lang="en-US" sz="2400">
                <a:solidFill>
                  <a:schemeClr val="accent4"/>
                </a:solidFill>
              </a:rPr>
              <a:t>p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est exécuté</a:t>
            </a:r>
            <a:r>
              <a:rPr lang="en-US" sz="2400">
                <a:solidFill>
                  <a:schemeClr val="tx1"/>
                </a:solidFill>
              </a:rPr>
              <a:t> à tous les instants où 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est absent</a:t>
            </a:r>
            <a:r>
              <a:rPr lang="en-US" sz="900">
                <a:solidFill>
                  <a:schemeClr val="tx1"/>
                </a:solidFill>
              </a:rPr>
              <a:t>  </a:t>
            </a:r>
            <a:r>
              <a:rPr lang="en-US" sz="2400">
                <a:solidFill>
                  <a:schemeClr val="tx1"/>
                </a:solidFill>
              </a:rPr>
              <a:t>;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         </a:t>
            </a:r>
            <a:r>
              <a:rPr lang="en-US">
                <a:solidFill>
                  <a:schemeClr val="tx1"/>
                </a:solidFill>
              </a:rPr>
              <a:t>si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se termine, alors le suspend se termine aussi</a:t>
            </a:r>
          </a:p>
          <a:p>
            <a:pPr marL="256032" lvl="1" indent="0">
              <a:spcBef>
                <a:spcPts val="600"/>
              </a:spcBef>
              <a:buNone/>
            </a:pPr>
            <a:r>
              <a:rPr lang="en-US">
                <a:solidFill>
                  <a:schemeClr val="accent3"/>
                </a:solidFill>
              </a:rPr>
              <a:t>   </a:t>
            </a:r>
            <a:r>
              <a:rPr lang="en-US" sz="2100">
                <a:solidFill>
                  <a:schemeClr val="accent3"/>
                </a:solidFill>
              </a:rPr>
              <a:t>  </a:t>
            </a:r>
            <a:r>
              <a:rPr lang="en-US" sz="2100">
                <a:solidFill>
                  <a:schemeClr val="tx1"/>
                </a:solidFill>
              </a:rPr>
              <a:t>  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2.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n’est pas exécuté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à tous les instants où </a:t>
            </a:r>
            <a:r>
              <a:rPr lang="en-US"/>
              <a:t>S</a:t>
            </a:r>
            <a:r>
              <a:rPr lang="en-US">
                <a:solidFill>
                  <a:schemeClr val="tx1"/>
                </a:solidFill>
              </a:rPr>
              <a:t> est présent</a:t>
            </a:r>
            <a:r>
              <a:rPr lang="en-US" sz="9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;</a:t>
            </a:r>
          </a:p>
          <a:p>
            <a:pPr marL="256032" lvl="1" indent="0">
              <a:buNone/>
            </a:pPr>
            <a:r>
              <a:rPr lang="en-US">
                <a:solidFill>
                  <a:schemeClr val="accent3"/>
                </a:solidFill>
              </a:rPr>
              <a:t>          </a:t>
            </a:r>
            <a:r>
              <a:rPr lang="en-US" sz="2000">
                <a:solidFill>
                  <a:schemeClr val="accent3"/>
                </a:solidFill>
              </a:rPr>
              <a:t>  </a:t>
            </a:r>
            <a:r>
              <a:rPr lang="en-US">
                <a:solidFill>
                  <a:schemeClr val="accent4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garde son état, et le suspend ne se termine pas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24CD234-EE4B-0944-9018-44A5A888BF4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C763B8E-5F07-DA43-B9B7-C1DE431960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633BEE8-4458-5742-B814-FEBB28DEC0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2372E91E-12F8-CC4E-9B9A-AAA9CD65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suspend </a:t>
            </a:r>
            <a:r>
              <a:rPr lang="fr-FR">
                <a:solidFill>
                  <a:schemeClr val="accent4"/>
                </a:solidFill>
              </a:rPr>
              <a:t>p</a:t>
            </a:r>
            <a:r>
              <a:rPr lang="fr-FR"/>
              <a:t> when </a:t>
            </a:r>
            <a:r>
              <a:rPr lang="fr-FR">
                <a:solidFill>
                  <a:schemeClr val="accent4"/>
                </a:solidFill>
              </a:rPr>
              <a:t>S  </a:t>
            </a:r>
            <a:r>
              <a:rPr lang="fr-FR"/>
              <a:t>(1993)</a:t>
            </a:r>
          </a:p>
        </p:txBody>
      </p:sp>
    </p:spTree>
    <p:extLst>
      <p:ext uri="{BB962C8B-B14F-4D97-AF65-F5344CB8AC3E}">
        <p14:creationId xmlns:p14="http://schemas.microsoft.com/office/powerpoint/2010/main" val="85096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Circuit trop facile, 2</a:t>
            </a:r>
            <a:r>
              <a:rPr lang="fr-FR" baseline="30000"/>
              <a:t>e</a:t>
            </a:r>
            <a:r>
              <a:rPr lang="fr-FR"/>
              <a:t> place seulement</a:t>
            </a:r>
            <a:r>
              <a:rPr lang="en-US"/>
              <a:t> </a:t>
            </a:r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79" y="726809"/>
            <a:ext cx="9144000" cy="5874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414963" y="3687886"/>
            <a:ext cx="3686175" cy="251288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279" y="6455596"/>
            <a:ext cx="3865161" cy="36304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Micro Systèmes janvier-février 1981</a:t>
            </a:r>
          </a:p>
        </p:txBody>
      </p:sp>
    </p:spTree>
    <p:extLst>
      <p:ext uri="{BB962C8B-B14F-4D97-AF65-F5344CB8AC3E}">
        <p14:creationId xmlns:p14="http://schemas.microsoft.com/office/powerpoint/2010/main" val="15184098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29A4336-0E28-9940-99E9-92A440D66646}"/>
              </a:ext>
            </a:extLst>
          </p:cNvPr>
          <p:cNvGrpSpPr/>
          <p:nvPr/>
        </p:nvGrpSpPr>
        <p:grpSpPr>
          <a:xfrm>
            <a:off x="3203848" y="2164155"/>
            <a:ext cx="5688632" cy="1633507"/>
            <a:chOff x="3203848" y="2164155"/>
            <a:chExt cx="5688632" cy="163350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xmlns="" id="{438B202C-8C3B-A246-96A1-8833ED5CB24A}"/>
                </a:ext>
              </a:extLst>
            </p:cNvPr>
            <p:cNvGrpSpPr/>
            <p:nvPr/>
          </p:nvGrpSpPr>
          <p:grpSpPr>
            <a:xfrm>
              <a:off x="3203848" y="2164155"/>
              <a:ext cx="5688632" cy="1633507"/>
              <a:chOff x="3203848" y="2164155"/>
              <a:chExt cx="5688632" cy="1633507"/>
            </a:xfrm>
          </p:grpSpPr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xmlns="" id="{D674FA9B-8D78-C941-910D-F9EB15347959}"/>
                  </a:ext>
                </a:extLst>
              </p:cNvPr>
              <p:cNvCxnSpPr/>
              <p:nvPr/>
            </p:nvCxnSpPr>
            <p:spPr bwMode="auto">
              <a:xfrm>
                <a:off x="3203848" y="3185978"/>
                <a:ext cx="5688632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xmlns="" id="{A29665D7-E551-444F-AB03-98C26CFF5CDE}"/>
                  </a:ext>
                </a:extLst>
              </p:cNvPr>
              <p:cNvCxnSpPr/>
              <p:nvPr/>
            </p:nvCxnSpPr>
            <p:spPr bwMode="auto">
              <a:xfrm>
                <a:off x="3419872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xmlns="" id="{51FDA6C8-DA53-F242-9BAE-805A864064C6}"/>
                  </a:ext>
                </a:extLst>
              </p:cNvPr>
              <p:cNvCxnSpPr/>
              <p:nvPr/>
            </p:nvCxnSpPr>
            <p:spPr bwMode="auto">
              <a:xfrm>
                <a:off x="4119378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xmlns="" id="{9FEDDA41-B621-B146-8658-E7A438078BC6}"/>
                  </a:ext>
                </a:extLst>
              </p:cNvPr>
              <p:cNvCxnSpPr/>
              <p:nvPr/>
            </p:nvCxnSpPr>
            <p:spPr bwMode="auto">
              <a:xfrm>
                <a:off x="4818884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xmlns="" id="{DAB3F2C1-81B9-7341-8ADE-60E272FC6897}"/>
                  </a:ext>
                </a:extLst>
              </p:cNvPr>
              <p:cNvCxnSpPr/>
              <p:nvPr/>
            </p:nvCxnSpPr>
            <p:spPr bwMode="auto">
              <a:xfrm>
                <a:off x="5518390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xmlns="" id="{2E81E20B-DE4D-4947-A5FC-7875BD60ABD0}"/>
                  </a:ext>
                </a:extLst>
              </p:cNvPr>
              <p:cNvCxnSpPr/>
              <p:nvPr/>
            </p:nvCxnSpPr>
            <p:spPr bwMode="auto">
              <a:xfrm>
                <a:off x="6217896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xmlns="" id="{BFB4BC73-10FC-1D46-8C3E-61C7AE6FB9C7}"/>
                  </a:ext>
                </a:extLst>
              </p:cNvPr>
              <p:cNvCxnSpPr/>
              <p:nvPr/>
            </p:nvCxnSpPr>
            <p:spPr bwMode="auto">
              <a:xfrm>
                <a:off x="6917402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xmlns="" id="{25F97229-71CC-A548-B598-BB4469E9EBCF}"/>
                  </a:ext>
                </a:extLst>
              </p:cNvPr>
              <p:cNvCxnSpPr/>
              <p:nvPr/>
            </p:nvCxnSpPr>
            <p:spPr bwMode="auto">
              <a:xfrm>
                <a:off x="7616908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xmlns="" id="{8A41E21B-C878-B44A-BF67-1BD62E77F739}"/>
                  </a:ext>
                </a:extLst>
              </p:cNvPr>
              <p:cNvCxnSpPr/>
              <p:nvPr/>
            </p:nvCxnSpPr>
            <p:spPr bwMode="auto">
              <a:xfrm>
                <a:off x="8316416" y="3077966"/>
                <a:ext cx="0" cy="21602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A303E64D-EBE8-AF43-BD33-B74DFC24146E}"/>
                  </a:ext>
                </a:extLst>
              </p:cNvPr>
              <p:cNvSpPr txBox="1"/>
              <p:nvPr/>
            </p:nvSpPr>
            <p:spPr>
              <a:xfrm>
                <a:off x="3215548" y="2596323"/>
                <a:ext cx="423514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X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033AFB5A-95A6-CE47-8791-EE4012F44C4B}"/>
                  </a:ext>
                </a:extLst>
              </p:cNvPr>
              <p:cNvSpPr txBox="1"/>
              <p:nvPr/>
            </p:nvSpPr>
            <p:spPr>
              <a:xfrm>
                <a:off x="3984786" y="3284316"/>
                <a:ext cx="284052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I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362BDF83-5F78-FA44-8ECA-ACDEC02AD282}"/>
                  </a:ext>
                </a:extLst>
              </p:cNvPr>
              <p:cNvSpPr txBox="1"/>
              <p:nvPr/>
            </p:nvSpPr>
            <p:spPr>
              <a:xfrm>
                <a:off x="5306632" y="2596323"/>
                <a:ext cx="423514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Y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xmlns="" id="{EA7A933D-28B2-2249-928A-977327DC2DC6}"/>
                  </a:ext>
                </a:extLst>
              </p:cNvPr>
              <p:cNvSpPr txBox="1"/>
              <p:nvPr/>
            </p:nvSpPr>
            <p:spPr>
              <a:xfrm>
                <a:off x="4679879" y="3280598"/>
                <a:ext cx="284052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I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97701A7-0B00-F94A-A046-6A10E32EAE24}"/>
                  </a:ext>
                </a:extLst>
              </p:cNvPr>
              <p:cNvSpPr txBox="1"/>
              <p:nvPr/>
            </p:nvSpPr>
            <p:spPr>
              <a:xfrm>
                <a:off x="6075869" y="3262288"/>
                <a:ext cx="284052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I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8E3946C-C410-B345-88DC-9A3C5F5A9F9C}"/>
                  </a:ext>
                </a:extLst>
              </p:cNvPr>
              <p:cNvSpPr txBox="1"/>
              <p:nvPr/>
            </p:nvSpPr>
            <p:spPr>
              <a:xfrm>
                <a:off x="6775373" y="3258462"/>
                <a:ext cx="284052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I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053237A3-9179-1346-8300-B4A6FDBD7361}"/>
                  </a:ext>
                </a:extLst>
              </p:cNvPr>
              <p:cNvSpPr txBox="1"/>
              <p:nvPr/>
            </p:nvSpPr>
            <p:spPr>
              <a:xfrm>
                <a:off x="7412817" y="2596323"/>
                <a:ext cx="404278" cy="513346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Z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xmlns="" id="{B1944E62-4496-AB45-AE2A-6DA688C25EFC}"/>
                  </a:ext>
                </a:extLst>
              </p:cNvPr>
              <p:cNvSpPr txBox="1"/>
              <p:nvPr/>
            </p:nvSpPr>
            <p:spPr>
              <a:xfrm>
                <a:off x="7263738" y="2164155"/>
                <a:ext cx="702436" cy="544765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105000"/>
                  </a:lnSpc>
                  <a:spcAft>
                    <a:spcPct val="0"/>
                  </a:spcAft>
                </a:pPr>
                <a:r>
                  <a:rPr kumimoji="0" lang="fr-FR" sz="2800" b="0" i="0" u="none" strike="noStrike" kern="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</a:rPr>
                  <a:t>OK</a:t>
                </a:r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CC8F2E50-AE44-9449-93EF-1B031FD45E60}"/>
                </a:ext>
              </a:extLst>
            </p:cNvPr>
            <p:cNvSpPr txBox="1"/>
            <p:nvPr/>
          </p:nvSpPr>
          <p:spPr>
            <a:xfrm>
              <a:off x="3289693" y="3281475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09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</a:t>
            </a:r>
            <a:r>
              <a:rPr lang="fr-FR" sz="2800" kern="0" dirty="0">
                <a:solidFill>
                  <a:schemeClr val="accent2"/>
                </a:solidFill>
              </a:rPr>
              <a:t>emit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X</a:t>
            </a:r>
            <a:r>
              <a:rPr lang="fr-FR" sz="1200" kern="0" dirty="0">
                <a:solidFill>
                  <a:schemeClr val="accent1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</a:t>
            </a:r>
            <a:r>
              <a:rPr kumimoji="0" lang="fr-FR" sz="2800" b="0" i="0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 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596323"/>
            <a:ext cx="5688632" cy="697667"/>
            <a:chOff x="3203848" y="2596323"/>
            <a:chExt cx="5688632" cy="697667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10CAE2A-D4EB-364A-AAC4-E92A974C0ECA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EB34BCA-F150-DA47-97AC-2219A3619180}"/>
              </a:ext>
            </a:extLst>
          </p:cNvPr>
          <p:cNvSpPr txBox="1"/>
          <p:nvPr/>
        </p:nvSpPr>
        <p:spPr>
          <a:xfrm>
            <a:off x="2834033" y="4169941"/>
            <a:ext cx="1186543" cy="5447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ignor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é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57F3A057-1B82-4E43-8CF8-FB7C4E02BF8B}"/>
              </a:ext>
            </a:extLst>
          </p:cNvPr>
          <p:cNvCxnSpPr>
            <a:stCxn id="6" idx="0"/>
            <a:endCxn id="20" idx="2"/>
          </p:cNvCxnSpPr>
          <p:nvPr/>
        </p:nvCxnSpPr>
        <p:spPr bwMode="auto">
          <a:xfrm flipV="1">
            <a:off x="3427305" y="3794821"/>
            <a:ext cx="4414" cy="37512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673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</a:t>
            </a:r>
            <a:r>
              <a:rPr kumimoji="0" lang="fr-FR" sz="2800" b="0" i="0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/>
              <a:t>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596323"/>
            <a:ext cx="5688632" cy="1201339"/>
            <a:chOff x="3203848" y="2596323"/>
            <a:chExt cx="5688632" cy="1201339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033AFB5A-95A6-CE47-8791-EE4012F44C4B}"/>
                </a:ext>
              </a:extLst>
            </p:cNvPr>
            <p:cNvSpPr txBox="1"/>
            <p:nvPr/>
          </p:nvSpPr>
          <p:spPr>
            <a:xfrm>
              <a:off x="3984786" y="3284316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I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3A8A5BE8-9EB8-EE44-8994-608AE420A925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76669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</a:t>
            </a:r>
            <a:r>
              <a:rPr kumimoji="0" lang="fr-FR" sz="2800" b="0" i="0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</a:t>
            </a:r>
            <a:r>
              <a:rPr lang="fr-FR" sz="2800" kern="0" dirty="0">
                <a:solidFill>
                  <a:schemeClr val="accent2"/>
                </a:solidFill>
              </a:rPr>
              <a:t> </a:t>
            </a:r>
            <a:r>
              <a:rPr lang="fr-FR" sz="2800" kern="0" dirty="0"/>
              <a:t>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596323"/>
            <a:ext cx="5688632" cy="1201339"/>
            <a:chOff x="3203848" y="2596323"/>
            <a:chExt cx="5688632" cy="1201339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033AFB5A-95A6-CE47-8791-EE4012F44C4B}"/>
                </a:ext>
              </a:extLst>
            </p:cNvPr>
            <p:cNvSpPr txBox="1"/>
            <p:nvPr/>
          </p:nvSpPr>
          <p:spPr>
            <a:xfrm>
              <a:off x="3984786" y="3284316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EA7A933D-28B2-2249-928A-977327DC2DC6}"/>
                </a:ext>
              </a:extLst>
            </p:cNvPr>
            <p:cNvSpPr txBox="1"/>
            <p:nvPr/>
          </p:nvSpPr>
          <p:spPr>
            <a:xfrm>
              <a:off x="4679879" y="328059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I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DFED5BD-11AD-FF43-B788-FC3287E2B5E3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748887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</a:t>
            </a:r>
            <a:r>
              <a:rPr lang="fr-FR" sz="2800" kern="0" dirty="0">
                <a:solidFill>
                  <a:schemeClr val="accent2"/>
                </a:solidFill>
              </a:rPr>
              <a:t> emit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>
                <a:solidFill>
                  <a:schemeClr val="accent2"/>
                </a:solidFill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596323"/>
            <a:ext cx="5688632" cy="1201339"/>
            <a:chOff x="3203848" y="2596323"/>
            <a:chExt cx="5688632" cy="1201339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033AFB5A-95A6-CE47-8791-EE4012F44C4B}"/>
                </a:ext>
              </a:extLst>
            </p:cNvPr>
            <p:cNvSpPr txBox="1"/>
            <p:nvPr/>
          </p:nvSpPr>
          <p:spPr>
            <a:xfrm>
              <a:off x="3984786" y="3284316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362BDF83-5F78-FA44-8ECA-ACDEC02AD282}"/>
                </a:ext>
              </a:extLst>
            </p:cNvPr>
            <p:cNvSpPr txBox="1"/>
            <p:nvPr/>
          </p:nvSpPr>
          <p:spPr>
            <a:xfrm>
              <a:off x="5306632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EA7A933D-28B2-2249-928A-977327DC2DC6}"/>
                </a:ext>
              </a:extLst>
            </p:cNvPr>
            <p:cNvSpPr txBox="1"/>
            <p:nvPr/>
          </p:nvSpPr>
          <p:spPr>
            <a:xfrm>
              <a:off x="4679879" y="328059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2A52A86E-3373-9A40-9105-8AF1C40797E0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69092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596323"/>
            <a:ext cx="5688632" cy="1201339"/>
            <a:chOff x="3203848" y="2596323"/>
            <a:chExt cx="5688632" cy="1201339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033AFB5A-95A6-CE47-8791-EE4012F44C4B}"/>
                </a:ext>
              </a:extLst>
            </p:cNvPr>
            <p:cNvSpPr txBox="1"/>
            <p:nvPr/>
          </p:nvSpPr>
          <p:spPr>
            <a:xfrm>
              <a:off x="3984786" y="3284316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362BDF83-5F78-FA44-8ECA-ACDEC02AD282}"/>
                </a:ext>
              </a:extLst>
            </p:cNvPr>
            <p:cNvSpPr txBox="1"/>
            <p:nvPr/>
          </p:nvSpPr>
          <p:spPr>
            <a:xfrm>
              <a:off x="5306632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EA7A933D-28B2-2249-928A-977327DC2DC6}"/>
                </a:ext>
              </a:extLst>
            </p:cNvPr>
            <p:cNvSpPr txBox="1"/>
            <p:nvPr/>
          </p:nvSpPr>
          <p:spPr>
            <a:xfrm>
              <a:off x="4679879" y="328059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397701A7-0B00-F94A-A046-6A10E32EAE24}"/>
                </a:ext>
              </a:extLst>
            </p:cNvPr>
            <p:cNvSpPr txBox="1"/>
            <p:nvPr/>
          </p:nvSpPr>
          <p:spPr>
            <a:xfrm>
              <a:off x="6075869" y="326228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I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EDE8D26F-EAD1-6840-8B7C-D1C8CBD6D2C9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2107765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pa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Z</a:t>
            </a:r>
            <a:endParaRPr lang="fr-FR" sz="2800" kern="0" dirty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/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596323"/>
            <a:ext cx="5688632" cy="1201339"/>
            <a:chOff x="3203848" y="2596323"/>
            <a:chExt cx="5688632" cy="1201339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033AFB5A-95A6-CE47-8791-EE4012F44C4B}"/>
                </a:ext>
              </a:extLst>
            </p:cNvPr>
            <p:cNvSpPr txBox="1"/>
            <p:nvPr/>
          </p:nvSpPr>
          <p:spPr>
            <a:xfrm>
              <a:off x="3984786" y="3284316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362BDF83-5F78-FA44-8ECA-ACDEC02AD282}"/>
                </a:ext>
              </a:extLst>
            </p:cNvPr>
            <p:cNvSpPr txBox="1"/>
            <p:nvPr/>
          </p:nvSpPr>
          <p:spPr>
            <a:xfrm>
              <a:off x="5306632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EA7A933D-28B2-2249-928A-977327DC2DC6}"/>
                </a:ext>
              </a:extLst>
            </p:cNvPr>
            <p:cNvSpPr txBox="1"/>
            <p:nvPr/>
          </p:nvSpPr>
          <p:spPr>
            <a:xfrm>
              <a:off x="4679879" y="328059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397701A7-0B00-F94A-A046-6A10E32EAE24}"/>
                </a:ext>
              </a:extLst>
            </p:cNvPr>
            <p:cNvSpPr txBox="1"/>
            <p:nvPr/>
          </p:nvSpPr>
          <p:spPr>
            <a:xfrm>
              <a:off x="6075869" y="326228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28E3946C-C410-B345-88DC-9A3C5F5A9F9C}"/>
                </a:ext>
              </a:extLst>
            </p:cNvPr>
            <p:cNvSpPr txBox="1"/>
            <p:nvPr/>
          </p:nvSpPr>
          <p:spPr>
            <a:xfrm>
              <a:off x="6775373" y="3258462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053237A3-9179-1346-8300-B4A6FDBD7361}"/>
                </a:ext>
              </a:extLst>
            </p:cNvPr>
            <p:cNvSpPr txBox="1"/>
            <p:nvPr/>
          </p:nvSpPr>
          <p:spPr>
            <a:xfrm>
              <a:off x="7412817" y="2596323"/>
              <a:ext cx="184731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endPara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142C7E6F-3766-694C-90CE-D2CA36798512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949214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E576F59-0691-CC42-9A08-33A11A09154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71C23EC-EF18-D943-8297-B28AB67BBA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FE3FFE1-68BE-734B-BA4F-95C0DD337C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9106618B-1AE1-6143-9226-1943863B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de suspension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913078D-E38A-FE4D-BFE2-A42B24735E01}"/>
              </a:ext>
            </a:extLst>
          </p:cNvPr>
          <p:cNvSpPr txBox="1"/>
          <p:nvPr/>
        </p:nvSpPr>
        <p:spPr>
          <a:xfrm>
            <a:off x="636756" y="1502440"/>
            <a:ext cx="1941557" cy="336707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X</a:t>
            </a:r>
            <a:r>
              <a:rPr lang="fr-FR" sz="1200" kern="0" dirty="0">
                <a:solidFill>
                  <a:schemeClr val="tx2"/>
                </a:solidFill>
              </a:rPr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emit </a:t>
            </a:r>
            <a:r>
              <a:rPr lang="fr-FR" sz="2800" kern="0" dirty="0">
                <a:solidFill>
                  <a:schemeClr val="tx2"/>
                </a:solidFill>
              </a:rPr>
              <a:t>Y</a:t>
            </a:r>
            <a:r>
              <a:rPr lang="fr-FR" sz="12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pau</a:t>
            </a:r>
            <a:r>
              <a:rPr kumimoji="0" lang="fr-FR" sz="2800" b="0" i="0" u="sng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se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</a:t>
            </a:r>
            <a:r>
              <a:rPr lang="fr-FR" sz="2800" kern="0" dirty="0">
                <a:solidFill>
                  <a:schemeClr val="accent2"/>
                </a:solidFill>
              </a:rPr>
              <a:t>emit</a:t>
            </a:r>
            <a:r>
              <a:rPr lang="fr-FR" sz="2800" kern="0" dirty="0"/>
              <a:t> </a:t>
            </a:r>
            <a:r>
              <a:rPr lang="fr-FR" sz="2800" kern="0" dirty="0">
                <a:solidFill>
                  <a:schemeClr val="accent1"/>
                </a:solidFill>
              </a:rPr>
              <a:t>Z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I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noProof="0" dirty="0">
                <a:solidFill>
                  <a:schemeClr val="accent2"/>
                </a:solidFill>
              </a:rPr>
              <a:t>emit</a:t>
            </a:r>
            <a:r>
              <a:rPr lang="fr-FR" sz="2800" kern="0" noProof="0" dirty="0">
                <a:solidFill>
                  <a:schemeClr val="tx2"/>
                </a:solidFill>
              </a:rPr>
              <a:t> </a:t>
            </a:r>
            <a:r>
              <a:rPr lang="fr-FR" sz="2800" kern="0" noProof="0" dirty="0">
                <a:solidFill>
                  <a:schemeClr val="accent1"/>
                </a:solidFill>
              </a:rPr>
              <a:t>OK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438B202C-8C3B-A246-96A1-8833ED5CB24A}"/>
              </a:ext>
            </a:extLst>
          </p:cNvPr>
          <p:cNvGrpSpPr/>
          <p:nvPr/>
        </p:nvGrpSpPr>
        <p:grpSpPr>
          <a:xfrm>
            <a:off x="3203848" y="2164155"/>
            <a:ext cx="5688632" cy="1633507"/>
            <a:chOff x="3203848" y="2164155"/>
            <a:chExt cx="5688632" cy="1633507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D674FA9B-8D78-C941-910D-F9EB15347959}"/>
                </a:ext>
              </a:extLst>
            </p:cNvPr>
            <p:cNvCxnSpPr/>
            <p:nvPr/>
          </p:nvCxnSpPr>
          <p:spPr bwMode="auto">
            <a:xfrm>
              <a:off x="3203848" y="3185978"/>
              <a:ext cx="5688632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xmlns="" id="{A29665D7-E551-444F-AB03-98C26CFF5CDE}"/>
                </a:ext>
              </a:extLst>
            </p:cNvPr>
            <p:cNvCxnSpPr/>
            <p:nvPr/>
          </p:nvCxnSpPr>
          <p:spPr bwMode="auto">
            <a:xfrm>
              <a:off x="341987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51FDA6C8-DA53-F242-9BAE-805A864064C6}"/>
                </a:ext>
              </a:extLst>
            </p:cNvPr>
            <p:cNvCxnSpPr/>
            <p:nvPr/>
          </p:nvCxnSpPr>
          <p:spPr bwMode="auto">
            <a:xfrm>
              <a:off x="411937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9FEDDA41-B621-B146-8658-E7A438078BC6}"/>
                </a:ext>
              </a:extLst>
            </p:cNvPr>
            <p:cNvCxnSpPr/>
            <p:nvPr/>
          </p:nvCxnSpPr>
          <p:spPr bwMode="auto">
            <a:xfrm>
              <a:off x="4818884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DAB3F2C1-81B9-7341-8ADE-60E272FC6897}"/>
                </a:ext>
              </a:extLst>
            </p:cNvPr>
            <p:cNvCxnSpPr/>
            <p:nvPr/>
          </p:nvCxnSpPr>
          <p:spPr bwMode="auto">
            <a:xfrm>
              <a:off x="5518390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E81E20B-DE4D-4947-A5FC-7875BD60ABD0}"/>
                </a:ext>
              </a:extLst>
            </p:cNvPr>
            <p:cNvCxnSpPr/>
            <p:nvPr/>
          </p:nvCxnSpPr>
          <p:spPr bwMode="auto">
            <a:xfrm>
              <a:off x="621789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FB4BC73-10FC-1D46-8C3E-61C7AE6FB9C7}"/>
                </a:ext>
              </a:extLst>
            </p:cNvPr>
            <p:cNvCxnSpPr/>
            <p:nvPr/>
          </p:nvCxnSpPr>
          <p:spPr bwMode="auto">
            <a:xfrm>
              <a:off x="6917402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25F97229-71CC-A548-B598-BB4469E9EBCF}"/>
                </a:ext>
              </a:extLst>
            </p:cNvPr>
            <p:cNvCxnSpPr/>
            <p:nvPr/>
          </p:nvCxnSpPr>
          <p:spPr bwMode="auto">
            <a:xfrm>
              <a:off x="7616908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8A41E21B-C878-B44A-BF67-1BD62E77F739}"/>
                </a:ext>
              </a:extLst>
            </p:cNvPr>
            <p:cNvCxnSpPr/>
            <p:nvPr/>
          </p:nvCxnSpPr>
          <p:spPr bwMode="auto">
            <a:xfrm>
              <a:off x="8316416" y="3077966"/>
              <a:ext cx="0" cy="216024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A303E64D-EBE8-AF43-BD33-B74DFC24146E}"/>
                </a:ext>
              </a:extLst>
            </p:cNvPr>
            <p:cNvSpPr txBox="1"/>
            <p:nvPr/>
          </p:nvSpPr>
          <p:spPr>
            <a:xfrm>
              <a:off x="3215548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033AFB5A-95A6-CE47-8791-EE4012F44C4B}"/>
                </a:ext>
              </a:extLst>
            </p:cNvPr>
            <p:cNvSpPr txBox="1"/>
            <p:nvPr/>
          </p:nvSpPr>
          <p:spPr>
            <a:xfrm>
              <a:off x="3984786" y="3284316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362BDF83-5F78-FA44-8ECA-ACDEC02AD282}"/>
                </a:ext>
              </a:extLst>
            </p:cNvPr>
            <p:cNvSpPr txBox="1"/>
            <p:nvPr/>
          </p:nvSpPr>
          <p:spPr>
            <a:xfrm>
              <a:off x="5306632" y="2596323"/>
              <a:ext cx="423514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EA7A933D-28B2-2249-928A-977327DC2DC6}"/>
                </a:ext>
              </a:extLst>
            </p:cNvPr>
            <p:cNvSpPr txBox="1"/>
            <p:nvPr/>
          </p:nvSpPr>
          <p:spPr>
            <a:xfrm>
              <a:off x="4679879" y="328059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397701A7-0B00-F94A-A046-6A10E32EAE24}"/>
                </a:ext>
              </a:extLst>
            </p:cNvPr>
            <p:cNvSpPr txBox="1"/>
            <p:nvPr/>
          </p:nvSpPr>
          <p:spPr>
            <a:xfrm>
              <a:off x="6075869" y="3262288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28E3946C-C410-B345-88DC-9A3C5F5A9F9C}"/>
                </a:ext>
              </a:extLst>
            </p:cNvPr>
            <p:cNvSpPr txBox="1"/>
            <p:nvPr/>
          </p:nvSpPr>
          <p:spPr>
            <a:xfrm>
              <a:off x="6775373" y="3258462"/>
              <a:ext cx="284052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053237A3-9179-1346-8300-B4A6FDBD7361}"/>
                </a:ext>
              </a:extLst>
            </p:cNvPr>
            <p:cNvSpPr txBox="1"/>
            <p:nvPr/>
          </p:nvSpPr>
          <p:spPr>
            <a:xfrm>
              <a:off x="7412817" y="2596323"/>
              <a:ext cx="404278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Z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B1944E62-4496-AB45-AE2A-6DA688C25EFC}"/>
                </a:ext>
              </a:extLst>
            </p:cNvPr>
            <p:cNvSpPr txBox="1"/>
            <p:nvPr/>
          </p:nvSpPr>
          <p:spPr>
            <a:xfrm>
              <a:off x="7263738" y="2164155"/>
              <a:ext cx="702436" cy="513346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OK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78196761-F993-2340-B6B0-2D094D377083}"/>
              </a:ext>
            </a:extLst>
          </p:cNvPr>
          <p:cNvSpPr txBox="1"/>
          <p:nvPr/>
        </p:nvSpPr>
        <p:spPr>
          <a:xfrm>
            <a:off x="3289693" y="3281475"/>
            <a:ext cx="284052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822263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202B83F-7B71-ED4C-A061-BFA5258C511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15CED8ED-0512-1645-BB84-0BED40904E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DDF8599-C028-5E44-8085-308E350BDB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C1FE35A2-FF11-184D-89DA-F39528D33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Abort se d</a:t>
            </a:r>
            <a:r>
              <a:rPr lang="en-US"/>
              <a:t>éduit de suspend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A6F32B6-53B6-EB42-9301-18B926B95094}"/>
              </a:ext>
            </a:extLst>
          </p:cNvPr>
          <p:cNvSpPr txBox="1"/>
          <p:nvPr/>
        </p:nvSpPr>
        <p:spPr>
          <a:xfrm>
            <a:off x="323528" y="2558869"/>
            <a:ext cx="2603598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abort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when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0FBAA8E-77B6-C24C-AEE6-4CAD6062E853}"/>
              </a:ext>
            </a:extLst>
          </p:cNvPr>
          <p:cNvSpPr txBox="1"/>
          <p:nvPr/>
        </p:nvSpPr>
        <p:spPr>
          <a:xfrm>
            <a:off x="4564835" y="1196752"/>
            <a:ext cx="3640740" cy="32593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Terminate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suspend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when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1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tx2"/>
                </a:solidFill>
              </a:rPr>
              <a:t>   </a:t>
            </a:r>
            <a:r>
              <a:rPr lang="fr-FR" sz="2800" kern="0" dirty="0"/>
              <a:t>exit</a:t>
            </a:r>
            <a:r>
              <a:rPr lang="fr-FR" sz="2800" kern="0" dirty="0">
                <a:solidFill>
                  <a:schemeClr val="tx2"/>
                </a:solidFill>
              </a:rPr>
              <a:t> </a:t>
            </a:r>
            <a:r>
              <a:rPr lang="fr-FR" sz="2800" kern="0" dirty="0">
                <a:solidFill>
                  <a:schemeClr val="accent3"/>
                </a:solidFill>
              </a:rPr>
              <a:t>Terminate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||</a:t>
            </a:r>
            <a:r>
              <a:rPr lang="fr-FR" sz="2800" kern="0" dirty="0">
                <a:solidFill>
                  <a:schemeClr val="accent1"/>
                </a:solidFill>
              </a:rPr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await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S</a:t>
            </a:r>
            <a:r>
              <a:rPr kumimoji="0" lang="fr-FR" sz="1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exit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Terminate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/>
              <a:t>end trap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254F4BC4-0400-3847-B4F8-CDE70D6EFA2E}"/>
              </a:ext>
            </a:extLst>
          </p:cNvPr>
          <p:cNvCxnSpPr/>
          <p:nvPr/>
        </p:nvCxnSpPr>
        <p:spPr bwMode="auto">
          <a:xfrm>
            <a:off x="3203848" y="2815542"/>
            <a:ext cx="936104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8AFAECCB-AEFF-A848-95D4-3223A6D1C5D2}"/>
              </a:ext>
            </a:extLst>
          </p:cNvPr>
          <p:cNvCxnSpPr>
            <a:cxnSpLocks/>
          </p:cNvCxnSpPr>
          <p:nvPr/>
        </p:nvCxnSpPr>
        <p:spPr bwMode="auto">
          <a:xfrm>
            <a:off x="4471136" y="1394869"/>
            <a:ext cx="0" cy="288032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EA21A04-1762-574E-8DCC-DF0A5EF508E4}"/>
              </a:ext>
            </a:extLst>
          </p:cNvPr>
          <p:cNvSpPr txBox="1"/>
          <p:nvPr/>
        </p:nvSpPr>
        <p:spPr>
          <a:xfrm>
            <a:off x="309093" y="5178715"/>
            <a:ext cx="8523487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1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Attention: oubli du premier exit dans la vid</a:t>
            </a:r>
            <a:r>
              <a:rPr kumimoji="0" lang="en-US" sz="2800" b="0" i="1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éo, désolé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i="1" kern="0" dirty="0">
                <a:solidFill>
                  <a:schemeClr val="accent1"/>
                </a:solidFill>
              </a:rPr>
              <a:t>le </a:t>
            </a:r>
            <a:r>
              <a:rPr lang="en-US" sz="2800" kern="0" dirty="0"/>
              <a:t>abort</a:t>
            </a:r>
            <a:r>
              <a:rPr lang="en-US" sz="2800" i="1" kern="0" dirty="0">
                <a:solidFill>
                  <a:schemeClr val="accent1"/>
                </a:solidFill>
              </a:rPr>
              <a:t> doit se terminer quand </a:t>
            </a:r>
            <a:r>
              <a:rPr lang="en-US" sz="2800" kern="0" dirty="0">
                <a:solidFill>
                  <a:schemeClr val="accent4"/>
                </a:solidFill>
              </a:rPr>
              <a:t>p</a:t>
            </a:r>
            <a:r>
              <a:rPr lang="en-US" sz="2800" i="1" kern="0" dirty="0">
                <a:solidFill>
                  <a:schemeClr val="accent1"/>
                </a:solidFill>
              </a:rPr>
              <a:t> termine</a:t>
            </a:r>
            <a:endParaRPr kumimoji="0" lang="fr-FR" sz="2800" b="0" i="1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8100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44C59AF-99D5-504F-8BC4-3CB952FA951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8D369B0-F08C-E64C-AB15-5BA7A1823C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B09C12F-F7C1-2141-A5E7-59F9294106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E30171D8-5768-984D-8030-FA3F7833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Suspension imm</a:t>
            </a:r>
            <a:r>
              <a:rPr lang="en-US"/>
              <a:t>édiate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0A6F613-110A-214C-99C2-A126A6D84AD7}"/>
              </a:ext>
            </a:extLst>
          </p:cNvPr>
          <p:cNvSpPr txBox="1"/>
          <p:nvPr/>
        </p:nvSpPr>
        <p:spPr>
          <a:xfrm>
            <a:off x="323528" y="1185400"/>
            <a:ext cx="3143809" cy="132036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4"/>
                </a:solidFill>
              </a:rPr>
              <a:t>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 immediate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2BC3CD2-9F50-444B-A59F-A4D19E77B91D}"/>
              </a:ext>
            </a:extLst>
          </p:cNvPr>
          <p:cNvSpPr txBox="1"/>
          <p:nvPr/>
        </p:nvSpPr>
        <p:spPr>
          <a:xfrm>
            <a:off x="5287973" y="980728"/>
            <a:ext cx="3964547" cy="172970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await immediate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not S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4"/>
                </a:solidFill>
              </a:rPr>
              <a:t>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F80A7F48-EF4F-3E4B-AE18-CD21C1946792}"/>
              </a:ext>
            </a:extLst>
          </p:cNvPr>
          <p:cNvCxnSpPr/>
          <p:nvPr/>
        </p:nvCxnSpPr>
        <p:spPr bwMode="auto">
          <a:xfrm>
            <a:off x="3898971" y="1845580"/>
            <a:ext cx="936104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442F0CA-7059-CD44-966C-67F9A84A532C}"/>
              </a:ext>
            </a:extLst>
          </p:cNvPr>
          <p:cNvSpPr txBox="1"/>
          <p:nvPr/>
        </p:nvSpPr>
        <p:spPr>
          <a:xfrm>
            <a:off x="30040" y="4293096"/>
            <a:ext cx="3821880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await immediate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not 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A189DC23-A11A-F743-B31C-31293C9145DD}"/>
              </a:ext>
            </a:extLst>
          </p:cNvPr>
          <p:cNvCxnSpPr/>
          <p:nvPr/>
        </p:nvCxnSpPr>
        <p:spPr bwMode="auto">
          <a:xfrm>
            <a:off x="3898971" y="4565478"/>
            <a:ext cx="936104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5545D2B-4E92-D640-8D0C-07902D273069}"/>
              </a:ext>
            </a:extLst>
          </p:cNvPr>
          <p:cNvSpPr txBox="1"/>
          <p:nvPr/>
        </p:nvSpPr>
        <p:spPr>
          <a:xfrm>
            <a:off x="5287973" y="3115850"/>
            <a:ext cx="3744416" cy="2899255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Terminate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S</a:t>
            </a:r>
            <a:r>
              <a:rPr lang="fr-FR" sz="2400" kern="0" dirty="0"/>
              <a:t> then nothing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  else </a:t>
            </a:r>
            <a:r>
              <a:rPr lang="fr-FR" sz="2400" kern="0" dirty="0"/>
              <a:t>exit </a:t>
            </a:r>
            <a:r>
              <a:rPr lang="fr-FR" sz="2400" kern="0" dirty="0">
                <a:solidFill>
                  <a:schemeClr val="accent3"/>
                </a:solidFill>
              </a:rPr>
              <a:t>Terminate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   end if;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   pause</a:t>
            </a:r>
            <a:r>
              <a:rPr lang="fr-FR" sz="11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end loop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 trap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002CE974-D366-0045-9371-C67F30130879}"/>
              </a:ext>
            </a:extLst>
          </p:cNvPr>
          <p:cNvCxnSpPr/>
          <p:nvPr/>
        </p:nvCxnSpPr>
        <p:spPr bwMode="auto">
          <a:xfrm>
            <a:off x="6372818" y="4047707"/>
            <a:ext cx="1768624" cy="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FA62F18D-410E-D44A-B841-EB2C9B0F9B9E}"/>
              </a:ext>
            </a:extLst>
          </p:cNvPr>
          <p:cNvCxnSpPr/>
          <p:nvPr/>
        </p:nvCxnSpPr>
        <p:spPr bwMode="auto">
          <a:xfrm>
            <a:off x="5211356" y="1185400"/>
            <a:ext cx="43163" cy="137950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284271D5-3A07-B146-A1B8-4B4C22B6EC41}"/>
              </a:ext>
            </a:extLst>
          </p:cNvPr>
          <p:cNvCxnSpPr>
            <a:cxnSpLocks/>
          </p:cNvCxnSpPr>
          <p:nvPr/>
        </p:nvCxnSpPr>
        <p:spPr bwMode="auto">
          <a:xfrm>
            <a:off x="5259401" y="3227759"/>
            <a:ext cx="28572" cy="264951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0742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769441"/>
          </a:xfrm>
        </p:spPr>
        <p:txBody>
          <a:bodyPr/>
          <a:lstStyle/>
          <a:p>
            <a:r>
              <a:rPr lang="fr-FR" sz="4400"/>
              <a:t>La grande question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85171" y="1504066"/>
            <a:ext cx="7973658" cy="145624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 tIns="72000" bIns="900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40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Comment spécifier et programmer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4000" kern="0"/>
              <a:t>une application de ce type ?</a:t>
            </a:r>
            <a:endParaRPr kumimoji="0" lang="fr-FR" sz="40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1540" y="3912612"/>
            <a:ext cx="8280920" cy="1126462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Elle allait m’occuper de 1982 à 2009+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, </a:t>
            </a:r>
            <a:r>
              <a:rPr lang="en-US" sz="3200" kern="0"/>
              <a:t>avec beaucoup </a:t>
            </a:r>
            <a:r>
              <a:rPr lang="en-US" sz="3200" kern="0" err="1"/>
              <a:t>d’autres</a:t>
            </a:r>
            <a:r>
              <a:rPr lang="en-US" sz="3200" kern="0"/>
              <a:t> </a:t>
            </a:r>
            <a:r>
              <a:rPr lang="en-US" sz="3200" kern="0" err="1"/>
              <a:t>chercheurs</a:t>
            </a:r>
            <a:r>
              <a:rPr lang="en-US" sz="3200" kern="0"/>
              <a:t> 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et 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effectLst/>
                <a:uLnTx/>
                <a:uFillTx/>
              </a:rPr>
              <a:t>industriels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 !</a:t>
            </a:r>
            <a:endParaRPr kumimoji="0" lang="fr-FR" sz="32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8588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44C59AF-99D5-504F-8BC4-3CB952FA951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8D369B0-F08C-E64C-AB15-5BA7A1823C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B09C12F-F7C1-2141-A5E7-59F9294106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E30171D8-5768-984D-8030-FA3F7833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Suspension imm</a:t>
            </a:r>
            <a:r>
              <a:rPr lang="en-US"/>
              <a:t>édiate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0A6F613-110A-214C-99C2-A126A6D84AD7}"/>
              </a:ext>
            </a:extLst>
          </p:cNvPr>
          <p:cNvSpPr txBox="1"/>
          <p:nvPr/>
        </p:nvSpPr>
        <p:spPr>
          <a:xfrm>
            <a:off x="323528" y="1185400"/>
            <a:ext cx="3143809" cy="132036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4"/>
                </a:solidFill>
              </a:rPr>
              <a:t>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 immediate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2BC3CD2-9F50-444B-A59F-A4D19E77B91D}"/>
              </a:ext>
            </a:extLst>
          </p:cNvPr>
          <p:cNvSpPr txBox="1"/>
          <p:nvPr/>
        </p:nvSpPr>
        <p:spPr>
          <a:xfrm>
            <a:off x="5287973" y="980728"/>
            <a:ext cx="3964547" cy="172970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await immediate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not S</a:t>
            </a:r>
            <a:r>
              <a:rPr kumimoji="0" lang="fr-FR" sz="12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suspend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4"/>
                </a:solidFill>
              </a:rPr>
              <a:t> 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p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when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F80A7F48-EF4F-3E4B-AE18-CD21C1946792}"/>
              </a:ext>
            </a:extLst>
          </p:cNvPr>
          <p:cNvCxnSpPr/>
          <p:nvPr/>
        </p:nvCxnSpPr>
        <p:spPr bwMode="auto">
          <a:xfrm>
            <a:off x="3898971" y="1845580"/>
            <a:ext cx="936104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442F0CA-7059-CD44-966C-67F9A84A532C}"/>
              </a:ext>
            </a:extLst>
          </p:cNvPr>
          <p:cNvSpPr txBox="1"/>
          <p:nvPr/>
        </p:nvSpPr>
        <p:spPr>
          <a:xfrm>
            <a:off x="30040" y="4293096"/>
            <a:ext cx="3821880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await immediate 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not S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A189DC23-A11A-F743-B31C-31293C9145DD}"/>
              </a:ext>
            </a:extLst>
          </p:cNvPr>
          <p:cNvCxnSpPr>
            <a:cxnSpLocks/>
          </p:cNvCxnSpPr>
          <p:nvPr/>
        </p:nvCxnSpPr>
        <p:spPr bwMode="auto">
          <a:xfrm>
            <a:off x="3898971" y="4565478"/>
            <a:ext cx="529013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5545D2B-4E92-D640-8D0C-07902D273069}"/>
              </a:ext>
            </a:extLst>
          </p:cNvPr>
          <p:cNvSpPr txBox="1"/>
          <p:nvPr/>
        </p:nvSpPr>
        <p:spPr>
          <a:xfrm>
            <a:off x="4648306" y="3355720"/>
            <a:ext cx="4612620" cy="2197525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trap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Terminate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in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loop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   if </a:t>
            </a:r>
            <a:r>
              <a:rPr lang="fr-FR" sz="2400" kern="0" dirty="0">
                <a:solidFill>
                  <a:schemeClr val="tx2"/>
                </a:solidFill>
              </a:rPr>
              <a:t>S</a:t>
            </a:r>
            <a:r>
              <a:rPr lang="fr-FR" sz="2400" kern="0" dirty="0"/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else </a:t>
            </a:r>
            <a:r>
              <a:rPr lang="fr-FR" sz="2400" kern="0" dirty="0"/>
              <a:t>exit </a:t>
            </a:r>
            <a:r>
              <a:rPr lang="fr-FR" sz="2400" kern="0" dirty="0">
                <a:solidFill>
                  <a:schemeClr val="accent3"/>
                </a:solidFill>
              </a:rPr>
              <a:t>Terminate</a:t>
            </a:r>
            <a:r>
              <a:rPr lang="fr-FR" sz="2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/>
              <a:t>end</a:t>
            </a:r>
            <a:r>
              <a:rPr lang="fr-FR" sz="1200" kern="0" dirty="0"/>
              <a:t> </a:t>
            </a:r>
            <a:r>
              <a:rPr lang="fr-FR" sz="2400" kern="0" dirty="0"/>
              <a:t>;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   pause</a:t>
            </a:r>
            <a:r>
              <a:rPr lang="fr-FR" sz="1100" kern="0" dirty="0"/>
              <a:t> </a:t>
            </a:r>
            <a:r>
              <a:rPr lang="fr-FR" sz="24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400" kern="0" dirty="0"/>
              <a:t>   end loop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 trap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FA62F18D-410E-D44A-B841-EB2C9B0F9B9E}"/>
              </a:ext>
            </a:extLst>
          </p:cNvPr>
          <p:cNvCxnSpPr/>
          <p:nvPr/>
        </p:nvCxnSpPr>
        <p:spPr bwMode="auto">
          <a:xfrm>
            <a:off x="5211356" y="1185400"/>
            <a:ext cx="43163" cy="137950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284271D5-3A07-B146-A1B8-4B4C22B6EC41}"/>
              </a:ext>
            </a:extLst>
          </p:cNvPr>
          <p:cNvCxnSpPr>
            <a:cxnSpLocks/>
          </p:cNvCxnSpPr>
          <p:nvPr/>
        </p:nvCxnSpPr>
        <p:spPr bwMode="auto">
          <a:xfrm>
            <a:off x="4571999" y="3497224"/>
            <a:ext cx="20646" cy="191451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2797E1B-B901-BD4C-87BE-C4CD97D58E58}"/>
              </a:ext>
            </a:extLst>
          </p:cNvPr>
          <p:cNvSpPr txBox="1"/>
          <p:nvPr/>
        </p:nvSpPr>
        <p:spPr>
          <a:xfrm>
            <a:off x="340615" y="5926979"/>
            <a:ext cx="8483413" cy="4801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Dans if, on peut omettre soit «</a:t>
            </a:r>
            <a:r>
              <a:rPr lang="fr-FR" sz="1200" kern="0" dirty="0"/>
              <a:t> </a:t>
            </a:r>
            <a:r>
              <a:rPr lang="fr-FR" sz="2400" kern="0" dirty="0"/>
              <a:t>then</a:t>
            </a:r>
            <a:r>
              <a:rPr lang="fr-FR" sz="1200" kern="0" dirty="0"/>
              <a:t> </a:t>
            </a:r>
            <a:r>
              <a:rPr lang="fr-FR" sz="2400" kern="0" dirty="0"/>
              <a:t>» soit «</a:t>
            </a:r>
            <a:r>
              <a:rPr lang="fr-FR" sz="1200" kern="0" dirty="0"/>
              <a:t> </a:t>
            </a:r>
            <a:r>
              <a:rPr lang="fr-FR" sz="2400" kern="0" dirty="0"/>
              <a:t>else</a:t>
            </a:r>
            <a:r>
              <a:rPr lang="fr-FR" sz="1200" kern="0" dirty="0"/>
              <a:t> </a:t>
            </a:r>
            <a:r>
              <a:rPr lang="fr-FR" sz="2400" kern="0" dirty="0"/>
              <a:t>», commode !</a:t>
            </a:r>
          </a:p>
        </p:txBody>
      </p:sp>
    </p:spTree>
    <p:extLst>
      <p:ext uri="{BB962C8B-B14F-4D97-AF65-F5344CB8AC3E}">
        <p14:creationId xmlns:p14="http://schemas.microsoft.com/office/powerpoint/2010/main" val="270335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2068" y="1196752"/>
            <a:ext cx="8603332" cy="250068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Un premier noyau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Les instructions de préemption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Les trappes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La suspension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i="1" dirty="0"/>
              <a:t>Esterel Pur</a:t>
            </a:r>
            <a:r>
              <a:rPr lang="en-US" sz="2600" dirty="0"/>
              <a:t>, enfin !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81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Acte 2 : Esterel Pur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0599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5CF4CEE-7D7B-614D-99A7-3C91FDDCC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53" y="773755"/>
            <a:ext cx="9036496" cy="16214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09F8C87-4E32-9649-84C8-C42744AF9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04" y="4297026"/>
            <a:ext cx="9144000" cy="181283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6F99539-2CA3-5946-BB1B-FDDE3C6D235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FD3BCAF-13BA-4348-8E82-76AE67164A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DC10621-8F7E-E34C-8B40-82FB5001F6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15C5B14F-BC12-C04F-8DD7-7B6D00CA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noyau d</a:t>
            </a:r>
            <a:r>
              <a:rPr lang="en-US"/>
              <a:t>’Esterel pur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E86EB33-E4CC-E94D-BE5E-C392C8A45C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2204864"/>
            <a:ext cx="9144000" cy="13795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A299047-2C2B-A847-9DF2-CEAD57ACA1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67" y="6021288"/>
            <a:ext cx="9144000" cy="4446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4C5CB9E-AAE5-A244-88BE-5B4D765A59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3501008"/>
            <a:ext cx="9144000" cy="9012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6853BA-B643-A04D-8041-65206C7BD83F}"/>
              </a:ext>
            </a:extLst>
          </p:cNvPr>
          <p:cNvSpPr/>
          <p:nvPr/>
        </p:nvSpPr>
        <p:spPr bwMode="auto">
          <a:xfrm>
            <a:off x="641299" y="6048000"/>
            <a:ext cx="7313239" cy="432000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7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07E541-E150-0342-AF30-47480A753E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2F98D17-4155-B640-80A3-4E525EAFD1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088A80F-0406-1B4C-9689-1BFF6C46B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454C225-1CB8-4941-B6C0-8596BB44D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D10C61-752C-114C-91A2-32AB99508655}"/>
              </a:ext>
            </a:extLst>
          </p:cNvPr>
          <p:cNvSpPr txBox="1"/>
          <p:nvPr/>
        </p:nvSpPr>
        <p:spPr>
          <a:xfrm>
            <a:off x="2116840" y="1826643"/>
            <a:ext cx="4910319" cy="290951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4400" kern="0" dirty="0">
                <a:latin typeface="Comic Sans MS" panose="030F0902030302020204" pitchFamily="66" charset="0"/>
              </a:rPr>
              <a:t>I</a:t>
            </a:r>
            <a:r>
              <a:rPr lang="en-US" sz="4400" kern="0" dirty="0">
                <a:latin typeface="Comic Sans MS" panose="030F0902030302020204" pitchFamily="66" charset="0"/>
              </a:rPr>
              <a:t>ntermède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lang="en-US" sz="4400" kern="0" dirty="0">
              <a:latin typeface="Comic Sans MS" panose="030F0902030302020204" pitchFamily="66" charset="0"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000" kern="0" dirty="0">
                <a:latin typeface="Comic Sans MS" panose="030F0902030302020204" pitchFamily="66" charset="0"/>
              </a:rPr>
              <a:t>Données, variables, </a:t>
            </a:r>
          </a:p>
          <a:p>
            <a:pPr algn="ctr"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sz="4000" kern="0" dirty="0">
                <a:latin typeface="Comic Sans MS" panose="030F0902030302020204" pitchFamily="66" charset="0"/>
              </a:rPr>
              <a:t>et signaux valués</a:t>
            </a: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039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3146FFF-F240-C041-AE95-371116287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1052736"/>
            <a:ext cx="8723312" cy="5232202"/>
          </a:xfrm>
        </p:spPr>
        <p:txBody>
          <a:bodyPr/>
          <a:lstStyle/>
          <a:p>
            <a:r>
              <a:rPr lang="fr-FR"/>
              <a:t>Esterel v5</a:t>
            </a:r>
            <a:r>
              <a:rPr lang="fr-FR" sz="1400"/>
              <a:t> </a:t>
            </a:r>
            <a:r>
              <a:rPr lang="fr-FR"/>
              <a:t>:</a:t>
            </a:r>
            <a:r>
              <a:rPr lang="fr-FR">
                <a:solidFill>
                  <a:schemeClr val="tx2"/>
                </a:solidFill>
              </a:rPr>
              <a:t> Types de base</a:t>
            </a:r>
            <a:r>
              <a:rPr lang="fr-FR"/>
              <a:t> (boolean, integer, string) avec op</a:t>
            </a:r>
            <a:r>
              <a:rPr lang="en-US"/>
              <a:t>érations classiques</a:t>
            </a:r>
            <a:endParaRPr lang="fr-FR"/>
          </a:p>
          <a:p>
            <a:r>
              <a:rPr lang="fr-FR">
                <a:solidFill>
                  <a:schemeClr val="tx2"/>
                </a:solidFill>
              </a:rPr>
              <a:t>Types abstraits</a:t>
            </a:r>
            <a:r>
              <a:rPr lang="fr-FR"/>
              <a:t> d</a:t>
            </a:r>
            <a:r>
              <a:rPr lang="en-US"/>
              <a:t>éfinis dans le langage hôte</a:t>
            </a:r>
          </a:p>
          <a:p>
            <a:r>
              <a:rPr lang="en-US">
                <a:solidFill>
                  <a:schemeClr val="tx2"/>
                </a:solidFill>
              </a:rPr>
              <a:t>Fonctions</a:t>
            </a:r>
            <a:r>
              <a:rPr lang="en-US"/>
              <a:t> et </a:t>
            </a:r>
            <a:r>
              <a:rPr lang="en-US">
                <a:solidFill>
                  <a:schemeClr val="tx2"/>
                </a:solidFill>
              </a:rPr>
              <a:t>procédures</a:t>
            </a:r>
            <a:r>
              <a:rPr lang="en-US"/>
              <a:t> connues par leur nom et définies seulement dans le langage hôte</a:t>
            </a:r>
          </a:p>
          <a:p>
            <a:r>
              <a:rPr lang="en-US">
                <a:solidFill>
                  <a:schemeClr val="tx2"/>
                </a:solidFill>
              </a:rPr>
              <a:t>Signaux valués </a:t>
            </a:r>
            <a:r>
              <a:rPr lang="en-US"/>
              <a:t>à valeur unique dans chaque instant</a:t>
            </a:r>
          </a:p>
          <a:p>
            <a:r>
              <a:rPr lang="en-US">
                <a:solidFill>
                  <a:schemeClr val="tx2"/>
                </a:solidFill>
              </a:rPr>
              <a:t>Variables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</a:rPr>
              <a:t>non partagées</a:t>
            </a:r>
            <a:endParaRPr lang="en-US"/>
          </a:p>
          <a:p>
            <a:pPr>
              <a:spcBef>
                <a:spcPts val="1800"/>
              </a:spcBef>
            </a:pPr>
            <a:r>
              <a:rPr lang="en-US"/>
              <a:t>Esterel v7 : types et opérations </a:t>
            </a:r>
            <a:r>
              <a:rPr lang="en-US">
                <a:solidFill>
                  <a:schemeClr val="tx2"/>
                </a:solidFill>
              </a:rPr>
              <a:t>beaucoup plus riches</a:t>
            </a:r>
            <a:r>
              <a:rPr lang="en-US"/>
              <a:t>, avec </a:t>
            </a:r>
            <a:r>
              <a:rPr lang="en-US">
                <a:solidFill>
                  <a:schemeClr val="tx2"/>
                </a:solidFill>
              </a:rPr>
              <a:t>tableaux</a:t>
            </a:r>
            <a:r>
              <a:rPr lang="en-US"/>
              <a:t>, boucles statiques, etc.</a:t>
            </a:r>
            <a:r>
              <a:rPr lang="fr-FR"/>
              <a:t>               </a:t>
            </a:r>
          </a:p>
          <a:p>
            <a:pPr marL="0" indent="0">
              <a:buNone/>
            </a:pPr>
            <a:r>
              <a:rPr lang="fr-FR"/>
              <a:t>  (voir cours du 14 mai 2013)</a:t>
            </a:r>
            <a:endParaRPr lang="en-US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5FB3492-C7EA-444E-A4DB-60F6D4BECE5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C1C2300-2845-9143-B5A3-365A917ABC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AFB5B1C-0F64-404C-A1F4-C0B0FAA28F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6E17A157-B569-AD40-95F8-01D740DF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donn</a:t>
            </a:r>
            <a:r>
              <a:rPr lang="en-US"/>
              <a:t>ées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87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5631D60-7507-B547-A73B-B3FF5AC437A7}"/>
              </a:ext>
            </a:extLst>
          </p:cNvPr>
          <p:cNvGrpSpPr/>
          <p:nvPr/>
        </p:nvGrpSpPr>
        <p:grpSpPr>
          <a:xfrm>
            <a:off x="6012160" y="3356992"/>
            <a:ext cx="1240270" cy="1206860"/>
            <a:chOff x="6012160" y="3356992"/>
            <a:chExt cx="1240270" cy="120686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7904C050-D53B-0247-9D9D-D1DCD3797BC6}"/>
                </a:ext>
              </a:extLst>
            </p:cNvPr>
            <p:cNvCxnSpPr/>
            <p:nvPr/>
          </p:nvCxnSpPr>
          <p:spPr bwMode="auto">
            <a:xfrm>
              <a:off x="6227630" y="3717032"/>
              <a:ext cx="648626" cy="50405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Rectangle à coins arrondis 17">
              <a:extLst>
                <a:ext uri="{FF2B5EF4-FFF2-40B4-BE49-F238E27FC236}">
                  <a16:creationId xmlns:a16="http://schemas.microsoft.com/office/drawing/2014/main" xmlns="" id="{14E0137C-7459-4C48-821E-079DADACCEAC}"/>
                </a:ext>
              </a:extLst>
            </p:cNvPr>
            <p:cNvSpPr/>
            <p:nvPr/>
          </p:nvSpPr>
          <p:spPr bwMode="auto">
            <a:xfrm>
              <a:off x="6733066" y="4181468"/>
              <a:ext cx="366338" cy="382384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à coins arrondis 16">
              <a:extLst>
                <a:ext uri="{FF2B5EF4-FFF2-40B4-BE49-F238E27FC236}">
                  <a16:creationId xmlns:a16="http://schemas.microsoft.com/office/drawing/2014/main" xmlns="" id="{E40B127F-E09C-BC42-B78B-BB0B2F8E8E58}"/>
                </a:ext>
              </a:extLst>
            </p:cNvPr>
            <p:cNvSpPr/>
            <p:nvPr/>
          </p:nvSpPr>
          <p:spPr bwMode="auto">
            <a:xfrm>
              <a:off x="6012160" y="3356992"/>
              <a:ext cx="366338" cy="382384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22C30759-5D4B-E14D-8290-BB71268A45CE}"/>
                </a:ext>
              </a:extLst>
            </p:cNvPr>
            <p:cNvSpPr txBox="1"/>
            <p:nvPr/>
          </p:nvSpPr>
          <p:spPr>
            <a:xfrm>
              <a:off x="6708691" y="3704308"/>
              <a:ext cx="543739" cy="52950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</a:rPr>
                <a:t>⛔️</a:t>
              </a:r>
            </a:p>
          </p:txBody>
        </p:sp>
      </p:grp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Variables non partag</a:t>
            </a:r>
            <a:r>
              <a:rPr lang="en-US"/>
              <a:t>ées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D29E516-8F96-164B-B653-8DFA539AC5A2}"/>
              </a:ext>
            </a:extLst>
          </p:cNvPr>
          <p:cNvSpPr txBox="1"/>
          <p:nvPr/>
        </p:nvSpPr>
        <p:spPr>
          <a:xfrm>
            <a:off x="1034124" y="2100854"/>
            <a:ext cx="2802370" cy="377641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var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 integer in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: = 0</a:t>
            </a:r>
            <a:r>
              <a:rPr lang="fr-FR" sz="14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{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 </a:t>
            </a:r>
            <a:r>
              <a:rPr lang="fr-FR" sz="2800" kern="0" dirty="0">
                <a:solidFill>
                  <a:schemeClr val="accent4"/>
                </a:solidFill>
              </a:rPr>
              <a:t>Y</a:t>
            </a:r>
            <a:r>
              <a:rPr lang="fr-FR" sz="2800" kern="0" dirty="0"/>
              <a:t> :=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+1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||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 </a:t>
            </a:r>
            <a:r>
              <a:rPr lang="fr-FR" sz="2800" kern="0" dirty="0">
                <a:solidFill>
                  <a:schemeClr val="accent4"/>
                </a:solidFill>
              </a:rPr>
              <a:t>Z</a:t>
            </a:r>
            <a:r>
              <a:rPr lang="fr-FR" sz="2800" kern="0" dirty="0"/>
              <a:t> :=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+2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}</a:t>
            </a:r>
            <a:r>
              <a:rPr kumimoji="0" lang="fr-FR" sz="1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 :=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+1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 var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CAA962E-DD2D-D846-8774-1F30EDD88933}"/>
              </a:ext>
            </a:extLst>
          </p:cNvPr>
          <p:cNvSpPr txBox="1"/>
          <p:nvPr/>
        </p:nvSpPr>
        <p:spPr>
          <a:xfrm>
            <a:off x="48165" y="882819"/>
            <a:ext cx="9047670" cy="997196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Si une variable est lue dans une branche d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’un parallèle,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 dirty="0"/>
              <a:t>elle ne peut pas être écrite dans une autre branche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E94FBF0-B538-6445-9C09-F9FA4490770A}"/>
              </a:ext>
            </a:extLst>
          </p:cNvPr>
          <p:cNvSpPr txBox="1"/>
          <p:nvPr/>
        </p:nvSpPr>
        <p:spPr>
          <a:xfrm>
            <a:off x="2084091" y="6017664"/>
            <a:ext cx="702436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2"/>
                </a:solidFill>
              </a:rPr>
              <a:t>OK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FE9A811-3DEF-184E-8BB9-BDA3AD5572E2}"/>
              </a:ext>
            </a:extLst>
          </p:cNvPr>
          <p:cNvSpPr txBox="1"/>
          <p:nvPr/>
        </p:nvSpPr>
        <p:spPr>
          <a:xfrm>
            <a:off x="6227630" y="5877272"/>
            <a:ext cx="962123" cy="5133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>
                <a:solidFill>
                  <a:schemeClr val="accent1"/>
                </a:solidFill>
              </a:rPr>
              <a:t>NOK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5FF89FC-3522-4746-A6B6-44C5262719CE}"/>
              </a:ext>
            </a:extLst>
          </p:cNvPr>
          <p:cNvSpPr txBox="1"/>
          <p:nvPr/>
        </p:nvSpPr>
        <p:spPr>
          <a:xfrm>
            <a:off x="5298022" y="2100854"/>
            <a:ext cx="2802370" cy="377641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var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X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 integer in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: = 0</a:t>
            </a:r>
            <a:r>
              <a:rPr lang="fr-FR" sz="1400" kern="0" dirty="0"/>
              <a:t> </a:t>
            </a:r>
            <a:r>
              <a:rPr lang="fr-FR" sz="2800" kern="0" dirty="0"/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{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 :=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+1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||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   </a:t>
            </a:r>
            <a:r>
              <a:rPr lang="fr-FR" sz="2800" kern="0" dirty="0">
                <a:solidFill>
                  <a:schemeClr val="accent4"/>
                </a:solidFill>
              </a:rPr>
              <a:t>Z</a:t>
            </a:r>
            <a:r>
              <a:rPr lang="fr-FR" sz="2800" kern="0" dirty="0"/>
              <a:t> :=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 +2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   }</a:t>
            </a:r>
            <a:r>
              <a:rPr kumimoji="0" lang="fr-FR" sz="1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800" kern="0" dirty="0"/>
              <a:t>   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 := </a:t>
            </a:r>
            <a:r>
              <a:rPr lang="fr-FR" sz="2800" kern="0" dirty="0">
                <a:solidFill>
                  <a:schemeClr val="accent4"/>
                </a:solidFill>
              </a:rPr>
              <a:t>X</a:t>
            </a:r>
            <a:r>
              <a:rPr lang="fr-FR" sz="2800" kern="0" dirty="0"/>
              <a:t>+1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end var</a:t>
            </a:r>
          </a:p>
        </p:txBody>
      </p:sp>
    </p:spTree>
    <p:extLst>
      <p:ext uri="{BB962C8B-B14F-4D97-AF65-F5344CB8AC3E}">
        <p14:creationId xmlns:p14="http://schemas.microsoft.com/office/powerpoint/2010/main" val="98334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5BD9A948-44BF-524A-9F4E-D1A752CD3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80" y="771221"/>
            <a:ext cx="8795320" cy="1797415"/>
          </a:xfrm>
        </p:spPr>
        <p:txBody>
          <a:bodyPr/>
          <a:lstStyle/>
          <a:p>
            <a:r>
              <a:rPr lang="fr-FR" sz="2400"/>
              <a:t>Signaux portant </a:t>
            </a:r>
            <a:r>
              <a:rPr lang="en-US" sz="2400"/>
              <a:t>à tout instant une </a:t>
            </a:r>
            <a:r>
              <a:rPr lang="en-US" sz="2400">
                <a:solidFill>
                  <a:schemeClr val="tx2"/>
                </a:solidFill>
              </a:rPr>
              <a:t>valeur unique</a:t>
            </a:r>
          </a:p>
          <a:p>
            <a:r>
              <a:rPr lang="en-US" sz="2400"/>
              <a:t>La valeur persiste d’un instant à l’autre, mais, en cas d’émission, </a:t>
            </a:r>
            <a:r>
              <a:rPr lang="en-US" sz="2400">
                <a:solidFill>
                  <a:schemeClr val="tx2"/>
                </a:solidFill>
              </a:rPr>
              <a:t>seule la nouvelle valeur compte </a:t>
            </a:r>
          </a:p>
          <a:p>
            <a:r>
              <a:rPr lang="en-US" sz="2400"/>
              <a:t>La valeur courante de S est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/>
              <a:t>?</a:t>
            </a:r>
            <a:r>
              <a:rPr lang="en-US" sz="2400">
                <a:solidFill>
                  <a:schemeClr val="tx2"/>
                </a:solidFill>
              </a:rPr>
              <a:t>S, </a:t>
            </a:r>
            <a:r>
              <a:rPr lang="en-US" sz="2400"/>
              <a:t>sa valeur précédente pre(?</a:t>
            </a:r>
            <a:r>
              <a:rPr lang="en-US" sz="2400">
                <a:solidFill>
                  <a:schemeClr val="tx2"/>
                </a:solidFill>
              </a:rPr>
              <a:t>S</a:t>
            </a:r>
            <a:r>
              <a:rPr lang="en-US" sz="2400"/>
              <a:t>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AB60EC6-060F-D540-BE50-76E75B427F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C69D7D-B228-1E41-A09F-B7A195F519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A11B4C1-18D7-A944-AD2A-AA3966D72A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6EE7C78F-950A-D94F-940D-74DB53F3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signaux valu</a:t>
            </a:r>
            <a:r>
              <a:rPr lang="en-US"/>
              <a:t>és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83069D-4750-F24A-9A1A-A362D990A183}"/>
              </a:ext>
            </a:extLst>
          </p:cNvPr>
          <p:cNvSpPr/>
          <p:nvPr/>
        </p:nvSpPr>
        <p:spPr>
          <a:xfrm>
            <a:off x="539552" y="2838580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output </a:t>
            </a:r>
            <a:r>
              <a:rPr lang="en-US" sz="2400">
                <a:solidFill>
                  <a:schemeClr val="tx2"/>
                </a:solidFill>
              </a:rPr>
              <a:t>X</a:t>
            </a:r>
            <a:r>
              <a:rPr lang="en-US" sz="2400"/>
              <a:t> : integer</a:t>
            </a:r>
            <a:r>
              <a:rPr lang="en-US" sz="1100"/>
              <a:t> </a:t>
            </a:r>
            <a:r>
              <a:rPr lang="en-US" sz="2400"/>
              <a:t>;</a:t>
            </a:r>
          </a:p>
          <a:p>
            <a:r>
              <a:rPr lang="en-US" sz="2400"/>
              <a:t>signal 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2400"/>
              <a:t> : integer :=0</a:t>
            </a:r>
            <a:r>
              <a:rPr lang="en-US" sz="1100"/>
              <a:t> </a:t>
            </a:r>
            <a:r>
              <a:rPr lang="en-US" sz="2400"/>
              <a:t>;</a:t>
            </a:r>
          </a:p>
          <a:p>
            <a:r>
              <a:rPr lang="en-US" sz="2400"/>
              <a:t>    emit 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1200"/>
              <a:t> </a:t>
            </a:r>
            <a:r>
              <a:rPr lang="en-US" sz="2400"/>
              <a:t>(5)</a:t>
            </a:r>
            <a:r>
              <a:rPr lang="en-US" sz="1000"/>
              <a:t>  </a:t>
            </a:r>
            <a:r>
              <a:rPr lang="en-US" sz="2400"/>
              <a:t>;</a:t>
            </a:r>
          </a:p>
          <a:p>
            <a:r>
              <a:rPr lang="en-US" sz="2400"/>
              <a:t>    pause</a:t>
            </a:r>
            <a:r>
              <a:rPr lang="en-US" sz="1100"/>
              <a:t> </a:t>
            </a:r>
            <a:r>
              <a:rPr lang="en-US" sz="2400"/>
              <a:t>;</a:t>
            </a:r>
          </a:p>
          <a:p>
            <a:r>
              <a:rPr lang="en-US" sz="2400"/>
              <a:t>    emit </a:t>
            </a:r>
            <a:r>
              <a:rPr lang="en-US" sz="2400">
                <a:solidFill>
                  <a:schemeClr val="tx2"/>
                </a:solidFill>
              </a:rPr>
              <a:t>X</a:t>
            </a:r>
            <a:r>
              <a:rPr lang="en-US" sz="1000">
                <a:solidFill>
                  <a:schemeClr val="tx2"/>
                </a:solidFill>
              </a:rPr>
              <a:t> </a:t>
            </a:r>
            <a:r>
              <a:rPr lang="en-US" sz="2400"/>
              <a:t>(?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2400"/>
              <a:t>) ;</a:t>
            </a:r>
          </a:p>
          <a:p>
            <a:r>
              <a:rPr lang="en-US" sz="2400"/>
              <a:t>    pause</a:t>
            </a:r>
            <a:r>
              <a:rPr lang="en-US" sz="1100"/>
              <a:t> </a:t>
            </a:r>
            <a:r>
              <a:rPr lang="en-US" sz="2400"/>
              <a:t>;</a:t>
            </a:r>
          </a:p>
          <a:p>
            <a:r>
              <a:rPr lang="en-US" sz="2400"/>
              <a:t>    emit 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1000"/>
              <a:t> </a:t>
            </a:r>
            <a:r>
              <a:rPr lang="en-US" sz="2400"/>
              <a:t>(pre</a:t>
            </a:r>
            <a:r>
              <a:rPr lang="en-US" sz="1000"/>
              <a:t> </a:t>
            </a:r>
            <a:r>
              <a:rPr lang="en-US" sz="2400"/>
              <a:t>(?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2400"/>
              <a:t>)+1)</a:t>
            </a:r>
          </a:p>
          <a:p>
            <a:r>
              <a:rPr lang="en-US" sz="2400"/>
              <a:t>    emit </a:t>
            </a:r>
            <a:r>
              <a:rPr lang="en-US" sz="2400">
                <a:solidFill>
                  <a:schemeClr val="tx2"/>
                </a:solidFill>
              </a:rPr>
              <a:t>X</a:t>
            </a:r>
            <a:r>
              <a:rPr lang="en-US" sz="1000"/>
              <a:t> </a:t>
            </a:r>
            <a:r>
              <a:rPr lang="en-US" sz="2400"/>
              <a:t>(?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2400"/>
              <a:t>)</a:t>
            </a:r>
          </a:p>
          <a:p>
            <a:r>
              <a:rPr lang="en-US" sz="2400"/>
              <a:t>end signal</a:t>
            </a:r>
            <a:endParaRPr lang="fr-FR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3508D4-AD13-274A-A04B-A35411B00CA7}"/>
              </a:ext>
            </a:extLst>
          </p:cNvPr>
          <p:cNvSpPr/>
          <p:nvPr/>
        </p:nvSpPr>
        <p:spPr>
          <a:xfrm>
            <a:off x="5266184" y="2838580"/>
            <a:ext cx="3842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		</a:t>
            </a:r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X</a:t>
            </a:r>
            <a:r>
              <a:rPr lang="en-US" sz="2400"/>
              <a:t> = </a:t>
            </a:r>
            <a:r>
              <a:rPr lang="en-US" sz="2400">
                <a:solidFill>
                  <a:schemeClr val="accent1">
                    <a:lumMod val="40000"/>
                    <a:lumOff val="60000"/>
                  </a:schemeClr>
                </a:solidFill>
              </a:rPr>
              <a:t>undef</a:t>
            </a:r>
          </a:p>
          <a:p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Count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= 0</a:t>
            </a:r>
            <a:r>
              <a:rPr lang="en-US" sz="2400"/>
              <a:t> 	</a:t>
            </a:r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X</a:t>
            </a:r>
            <a:r>
              <a:rPr lang="en-US" sz="2400"/>
              <a:t> = </a:t>
            </a:r>
            <a:r>
              <a:rPr lang="en-US" sz="2400">
                <a:solidFill>
                  <a:schemeClr val="accent1">
                    <a:lumMod val="40000"/>
                    <a:lumOff val="60000"/>
                  </a:schemeClr>
                </a:solidFill>
              </a:rPr>
              <a:t>undef</a:t>
            </a:r>
          </a:p>
          <a:p>
            <a:r>
              <a:rPr lang="en-US" sz="2400"/>
              <a:t>?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1200"/>
              <a:t> </a:t>
            </a:r>
            <a:r>
              <a:rPr lang="en-US" sz="2400"/>
              <a:t>= 5</a:t>
            </a:r>
            <a:r>
              <a:rPr lang="en-US" sz="1000"/>
              <a:t> 	</a:t>
            </a:r>
            <a:r>
              <a:rPr lang="en-US" sz="2400"/>
              <a:t>?</a:t>
            </a:r>
            <a:r>
              <a:rPr lang="en-US" sz="2400">
                <a:solidFill>
                  <a:schemeClr val="tx2"/>
                </a:solidFill>
              </a:rPr>
              <a:t>X</a:t>
            </a:r>
            <a:r>
              <a:rPr lang="en-US" sz="2400"/>
              <a:t> = </a:t>
            </a:r>
            <a:r>
              <a:rPr lang="en-US" sz="2400">
                <a:solidFill>
                  <a:schemeClr val="accent1"/>
                </a:solidFill>
              </a:rPr>
              <a:t>undef</a:t>
            </a:r>
            <a:endParaRPr lang="en-US" sz="2400"/>
          </a:p>
          <a:p>
            <a:endParaRPr lang="en-US" sz="2400"/>
          </a:p>
          <a:p>
            <a:r>
              <a:rPr lang="en-US" sz="2400"/>
              <a:t>?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1200"/>
              <a:t> </a:t>
            </a:r>
            <a:r>
              <a:rPr lang="en-US" sz="2400"/>
              <a:t>= 5     ?</a:t>
            </a:r>
            <a:r>
              <a:rPr lang="en-US" sz="2400">
                <a:solidFill>
                  <a:schemeClr val="tx2"/>
                </a:solidFill>
              </a:rPr>
              <a:t>X</a:t>
            </a:r>
            <a:r>
              <a:rPr lang="en-US" sz="2400"/>
              <a:t> = 5</a:t>
            </a:r>
          </a:p>
          <a:p>
            <a:endParaRPr lang="en-US" sz="2400"/>
          </a:p>
          <a:p>
            <a:r>
              <a:rPr lang="en-US" sz="2400"/>
              <a:t>?</a:t>
            </a:r>
            <a:r>
              <a:rPr lang="en-US" sz="2400">
                <a:solidFill>
                  <a:schemeClr val="tx2"/>
                </a:solidFill>
              </a:rPr>
              <a:t>Count</a:t>
            </a:r>
            <a:r>
              <a:rPr lang="en-US" sz="1200"/>
              <a:t> </a:t>
            </a:r>
            <a:r>
              <a:rPr lang="en-US" sz="2400"/>
              <a:t>= 6 	</a:t>
            </a:r>
            <a:r>
              <a:rPr lang="en-US" sz="240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X</a:t>
            </a:r>
            <a:r>
              <a:rPr lang="en-US" sz="2400"/>
              <a:t>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= 5</a:t>
            </a:r>
          </a:p>
          <a:p>
            <a:r>
              <a:rPr lang="en-US" sz="2400"/>
              <a:t>		?</a:t>
            </a:r>
            <a:r>
              <a:rPr lang="en-US" sz="2400">
                <a:solidFill>
                  <a:schemeClr val="tx2"/>
                </a:solidFill>
              </a:rPr>
              <a:t>X</a:t>
            </a:r>
            <a:r>
              <a:rPr lang="en-US" sz="2400"/>
              <a:t> = 6</a:t>
            </a:r>
          </a:p>
          <a:p>
            <a:endParaRPr lang="en-US" sz="240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63114509-FA5C-FD43-9D17-F35D7A0A4A38}"/>
              </a:ext>
            </a:extLst>
          </p:cNvPr>
          <p:cNvCxnSpPr/>
          <p:nvPr/>
        </p:nvCxnSpPr>
        <p:spPr bwMode="auto">
          <a:xfrm>
            <a:off x="5220072" y="4149080"/>
            <a:ext cx="384772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9AC0C00F-1698-F94E-A469-907BBA51D2F9}"/>
              </a:ext>
            </a:extLst>
          </p:cNvPr>
          <p:cNvCxnSpPr/>
          <p:nvPr/>
        </p:nvCxnSpPr>
        <p:spPr bwMode="auto">
          <a:xfrm>
            <a:off x="5220072" y="4941168"/>
            <a:ext cx="384772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ED225B8-4B54-CC45-812F-0832D769B3C4}"/>
              </a:ext>
            </a:extLst>
          </p:cNvPr>
          <p:cNvCxnSpPr/>
          <p:nvPr/>
        </p:nvCxnSpPr>
        <p:spPr bwMode="auto">
          <a:xfrm>
            <a:off x="5220072" y="5949280"/>
            <a:ext cx="384772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230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78422A9C-1E6D-E446-BC44-67BA73093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60" y="1052736"/>
            <a:ext cx="8229600" cy="107414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Simple</a:t>
            </a:r>
            <a:r>
              <a:rPr lang="en-US" sz="1400">
                <a:solidFill>
                  <a:schemeClr val="tx2"/>
                </a:solidFill>
              </a:rPr>
              <a:t> </a:t>
            </a:r>
            <a:r>
              <a:rPr lang="en-US">
                <a:solidFill>
                  <a:schemeClr val="tx2"/>
                </a:solidFill>
              </a:rPr>
              <a:t>:</a:t>
            </a:r>
            <a:r>
              <a:rPr lang="en-US"/>
              <a:t> au plus émetteur à chaque instant</a:t>
            </a:r>
          </a:p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</a:rPr>
              <a:t>    </a:t>
            </a:r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31C41E1-88E6-674D-AB3E-9B52082DE0F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D92CE5D-0A61-0241-B82C-B03489B39C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87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B2124BD-32E2-0E4A-B229-DC9C964728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9DE3006C-1A37-F943-81AB-6EDF3952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Signaux simples ou combin</a:t>
            </a:r>
            <a:r>
              <a:rPr lang="en-US"/>
              <a:t>és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907703B-F3D2-2340-9CB5-4EB4C75F9474}"/>
              </a:ext>
            </a:extLst>
          </p:cNvPr>
          <p:cNvSpPr txBox="1"/>
          <p:nvPr/>
        </p:nvSpPr>
        <p:spPr>
          <a:xfrm>
            <a:off x="827584" y="1750369"/>
            <a:ext cx="7558479" cy="86793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 integer</a:t>
            </a:r>
            <a:r>
              <a:rPr kumimoji="0" lang="fr-FR" sz="11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emit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9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(1) || emit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9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(2) → 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single signal emitted twice 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xmlns="" id="{FD07BDB3-1520-9A48-9BEB-EEAF3E588D42}"/>
              </a:ext>
            </a:extLst>
          </p:cNvPr>
          <p:cNvSpPr txBox="1">
            <a:spLocks/>
          </p:cNvSpPr>
          <p:nvPr/>
        </p:nvSpPr>
        <p:spPr>
          <a:xfrm>
            <a:off x="260834" y="2824509"/>
            <a:ext cx="8559637" cy="5447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>
                <a:solidFill>
                  <a:schemeClr val="tx2"/>
                </a:solidFill>
              </a:rPr>
              <a:t>Multiple</a:t>
            </a:r>
            <a:r>
              <a:rPr lang="en-US" sz="1400" kern="0">
                <a:solidFill>
                  <a:schemeClr val="tx2"/>
                </a:solidFill>
              </a:rPr>
              <a:t> </a:t>
            </a:r>
            <a:r>
              <a:rPr lang="en-US" kern="0">
                <a:solidFill>
                  <a:schemeClr val="tx2"/>
                </a:solidFill>
              </a:rPr>
              <a:t>:</a:t>
            </a:r>
            <a:r>
              <a:rPr lang="en-US" kern="0"/>
              <a:t> combinaison associative commutative</a:t>
            </a:r>
            <a:endParaRPr lang="fr-FR" kern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E173B5B-DBB9-AF44-BBDC-9F5D3EE08369}"/>
              </a:ext>
            </a:extLst>
          </p:cNvPr>
          <p:cNvSpPr txBox="1"/>
          <p:nvPr/>
        </p:nvSpPr>
        <p:spPr>
          <a:xfrm>
            <a:off x="827583" y="3478561"/>
            <a:ext cx="4799712" cy="86793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output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: combine integer with +</a:t>
            </a:r>
            <a:r>
              <a:rPr kumimoji="0" lang="fr-FR" sz="11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emit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9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(1) || emit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9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(2) →  ?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=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D03FDA6-7E58-DB49-85CE-E646A0CC4BD8}"/>
              </a:ext>
            </a:extLst>
          </p:cNvPr>
          <p:cNvSpPr txBox="1"/>
          <p:nvPr/>
        </p:nvSpPr>
        <p:spPr>
          <a:xfrm>
            <a:off x="71409" y="4792271"/>
            <a:ext cx="9001182" cy="54476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Levez chacun le doigt </a:t>
            </a: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et je saurais combien vous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êtes !</a:t>
            </a:r>
            <a:endParaRPr kumimoji="0" lang="fr-FR" sz="28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3300165-827B-0B4B-8FC7-192C51939161}"/>
              </a:ext>
            </a:extLst>
          </p:cNvPr>
          <p:cNvSpPr txBox="1"/>
          <p:nvPr/>
        </p:nvSpPr>
        <p:spPr>
          <a:xfrm>
            <a:off x="2388652" y="5566793"/>
            <a:ext cx="4366697" cy="738664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👆👆👆👆👆  →  🖐</a:t>
            </a:r>
          </a:p>
        </p:txBody>
      </p:sp>
    </p:spTree>
    <p:extLst>
      <p:ext uri="{BB962C8B-B14F-4D97-AF65-F5344CB8AC3E}">
        <p14:creationId xmlns:p14="http://schemas.microsoft.com/office/powerpoint/2010/main" val="101901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6EA8FCA-203D-1F4D-8AD4-992DC47949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0"/>
            <a:ext cx="8424936" cy="663980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C2F98D17-4155-B640-80A3-4E525EAFD1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088A80F-0406-1B4C-9689-1BFF6C46B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88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454C225-1CB8-4941-B6C0-8596BB44D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D10C61-752C-114C-91A2-32AB99508655}"/>
              </a:ext>
            </a:extLst>
          </p:cNvPr>
          <p:cNvSpPr txBox="1"/>
          <p:nvPr/>
        </p:nvSpPr>
        <p:spPr>
          <a:xfrm>
            <a:off x="1174275" y="1865146"/>
            <a:ext cx="6795450" cy="290951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400" kern="0" dirty="0">
                <a:latin typeface="Comic Sans MS" panose="030F0902030302020204" pitchFamily="66" charset="0"/>
              </a:rPr>
              <a:t>Acte 3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endParaRPr lang="en-US" sz="4400" kern="0" dirty="0">
              <a:latin typeface="Comic Sans MS" panose="030F0902030302020204" pitchFamily="66" charset="0"/>
            </a:endParaRP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en-US" sz="4000" kern="0" dirty="0">
                <a:latin typeface="Comic Sans MS" panose="030F0902030302020204" pitchFamily="66" charset="0"/>
              </a:rPr>
              <a:t>Où l’on mesure ses réflexes</a:t>
            </a:r>
          </a:p>
          <a:p>
            <a:pPr algn="ctr"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sz="4000" kern="0" dirty="0">
                <a:latin typeface="Comic Sans MS" panose="030F0902030302020204" pitchFamily="66" charset="0"/>
              </a:rPr>
              <a:t>avant de lire l’heure</a:t>
            </a:r>
            <a:endParaRPr kumimoji="0" lang="fr-FR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56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05043" y="2348880"/>
            <a:ext cx="6533914" cy="4832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De bons réflexes pour une bonne santé </a:t>
            </a:r>
            <a:endParaRPr lang="fr-FR" sz="2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dirty="0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/>
              <a:t> </a:t>
            </a:r>
            <a:fld id="{BD380794-AD05-45D1-BCEF-E41591C34CDA}" type="slidenum">
              <a:rPr lang="fr-FR" smtClean="0"/>
              <a:pPr/>
              <a:t>89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754326"/>
          </a:xfrm>
        </p:spPr>
        <p:txBody>
          <a:bodyPr/>
          <a:lstStyle/>
          <a:p>
            <a:r>
              <a:rPr lang="en-US"/>
              <a:t>Acte 3 : </a:t>
            </a:r>
            <a:br>
              <a:rPr lang="en-US"/>
            </a:br>
            <a:r>
              <a:rPr lang="en-US"/>
              <a:t>Où l’on mesure ses réflexes,</a:t>
            </a:r>
            <a:br>
              <a:rPr lang="en-US"/>
            </a:br>
            <a:r>
              <a:rPr lang="en-US"/>
              <a:t>avant de lire l’heure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6366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07504" y="908720"/>
            <a:ext cx="7560840" cy="513410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Transformationnelles</a:t>
            </a:r>
            <a:r>
              <a:rPr lang="fr-FR"/>
              <a:t> : données → résultats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Trois classes d’applications informatiques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107504" y="1564459"/>
            <a:ext cx="8458200" cy="10741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>
                <a:solidFill>
                  <a:schemeClr val="tx2"/>
                </a:solidFill>
              </a:rPr>
              <a:t>Interactives</a:t>
            </a:r>
            <a:r>
              <a:rPr lang="fr-FR" kern="0"/>
              <a:t> : interaction au rythme de la machine</a:t>
            </a:r>
          </a:p>
          <a:p>
            <a:r>
              <a:rPr lang="fr-FR" kern="0">
                <a:solidFill>
                  <a:schemeClr val="bg1"/>
                </a:solidFill>
              </a:rPr>
              <a:t>Interactives :</a:t>
            </a:r>
            <a:r>
              <a:rPr lang="fr-FR" kern="0"/>
              <a:t> </a:t>
            </a:r>
            <a:r>
              <a:rPr lang="fr-FR" kern="0">
                <a:solidFill>
                  <a:schemeClr val="accent4"/>
                </a:solidFill>
              </a:rPr>
              <a:t>time-sharing, OS, Web, etc.</a:t>
            </a: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107504" y="2780928"/>
            <a:ext cx="8915400" cy="15265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>
                <a:solidFill>
                  <a:schemeClr val="tx2"/>
                </a:solidFill>
              </a:rPr>
              <a:t>Réactives</a:t>
            </a:r>
            <a:r>
              <a:rPr lang="fr-FR" kern="0"/>
              <a:t> : au rythme du processus physique</a:t>
            </a:r>
          </a:p>
          <a:p>
            <a:r>
              <a:rPr lang="fr-FR" kern="0">
                <a:solidFill>
                  <a:schemeClr val="bg1"/>
                </a:solidFill>
              </a:rPr>
              <a:t>Réactives :</a:t>
            </a:r>
            <a:r>
              <a:rPr lang="fr-FR" kern="0"/>
              <a:t> </a:t>
            </a:r>
            <a:r>
              <a:rPr lang="fr-FR" kern="0">
                <a:solidFill>
                  <a:schemeClr val="accent4"/>
                </a:solidFill>
              </a:rPr>
              <a:t>temps-réel, robotique, automatismes, </a:t>
            </a:r>
            <a:r>
              <a:rPr lang="fr-FR" kern="0">
                <a:solidFill>
                  <a:schemeClr val="bg1"/>
                </a:solidFill>
              </a:rPr>
              <a:t>Réactives :</a:t>
            </a:r>
            <a:r>
              <a:rPr lang="fr-FR" kern="0"/>
              <a:t> </a:t>
            </a:r>
            <a:r>
              <a:rPr lang="fr-FR" kern="0">
                <a:solidFill>
                  <a:schemeClr val="accent4"/>
                </a:solidFill>
              </a:rPr>
              <a:t>protocoles réseau, IHM, musique, etc.</a:t>
            </a:r>
            <a:endParaRPr lang="fr-FR" kern="0"/>
          </a:p>
        </p:txBody>
      </p:sp>
      <p:sp>
        <p:nvSpPr>
          <p:cNvPr id="9" name="ZoneTexte 8"/>
          <p:cNvSpPr txBox="1"/>
          <p:nvPr/>
        </p:nvSpPr>
        <p:spPr>
          <a:xfrm>
            <a:off x="768715" y="4509120"/>
            <a:ext cx="7606570" cy="190205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>
                <a:ln>
                  <a:noFill/>
                </a:ln>
                <a:effectLst/>
                <a:uLnTx/>
                <a:uFillTx/>
              </a:rPr>
              <a:t>La grande majorité des méthodes et langages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s’intéressaient au transformationnel / interactif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>
                <a:solidFill>
                  <a:schemeClr val="accent3"/>
                </a:solidFill>
              </a:rPr>
              <a:t>→ nouvelle communauté réactive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(initialement en France)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357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90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/>
              <a:t>Le jeu de réflexes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1" y="1124744"/>
            <a:ext cx="8291700" cy="48814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BF68F4B-C477-3B4A-BD42-958BB5A1133C}"/>
              </a:ext>
            </a:extLst>
          </p:cNvPr>
          <p:cNvSpPr txBox="1"/>
          <p:nvPr/>
        </p:nvSpPr>
        <p:spPr>
          <a:xfrm>
            <a:off x="5724128" y="1647026"/>
            <a:ext cx="1144865" cy="5447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Cheat</a:t>
            </a:r>
          </a:p>
        </p:txBody>
      </p:sp>
    </p:spTree>
    <p:extLst>
      <p:ext uri="{BB962C8B-B14F-4D97-AF65-F5344CB8AC3E}">
        <p14:creationId xmlns:p14="http://schemas.microsoft.com/office/powerpoint/2010/main" val="102646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89703" y="176436"/>
            <a:ext cx="5364595" cy="6386364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2400" kern="0"/>
              <a:t>module </a:t>
            </a:r>
            <a:r>
              <a:rPr lang="fr-FR" sz="2400" kern="0" err="1">
                <a:solidFill>
                  <a:srgbClr val="7030A0"/>
                </a:solidFill>
              </a:rPr>
              <a:t>ReflexGame</a:t>
            </a:r>
            <a:r>
              <a:rPr lang="fr-FR" sz="2400" kern="0"/>
              <a:t> :</a:t>
            </a:r>
          </a:p>
          <a:p>
            <a:pPr fontAlgn="base">
              <a:spcAft>
                <a:spcPct val="0"/>
              </a:spcAft>
            </a:pPr>
            <a:r>
              <a:rPr lang="fr-FR" sz="2400" kern="0">
                <a:solidFill>
                  <a:schemeClr val="accent2"/>
                </a:solidFill>
              </a:rPr>
              <a:t>% interface de donn</a:t>
            </a:r>
            <a:r>
              <a:rPr lang="en-US" sz="2400" kern="0">
                <a:solidFill>
                  <a:schemeClr val="accent2"/>
                </a:solidFill>
              </a:rPr>
              <a:t>ées</a:t>
            </a:r>
            <a:endParaRPr lang="fr-FR" sz="2400" kern="0">
              <a:solidFill>
                <a:schemeClr val="accent2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fr-FR" sz="2400" kern="0"/>
              <a:t>constant </a:t>
            </a:r>
            <a:r>
              <a:rPr lang="fr-FR" sz="2400" kern="0" err="1">
                <a:solidFill>
                  <a:schemeClr val="accent4"/>
                </a:solidFill>
              </a:rPr>
              <a:t>LimitTime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 </a:t>
            </a:r>
            <a:r>
              <a:rPr lang="fr-FR" sz="2400" kern="0" err="1">
                <a:solidFill>
                  <a:schemeClr val="accent4"/>
                </a:solidFill>
              </a:rPr>
              <a:t>MeasureNumber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  </a:t>
            </a:r>
            <a:r>
              <a:rPr lang="fr-FR" sz="2400" kern="0" err="1">
                <a:solidFill>
                  <a:schemeClr val="accent4"/>
                </a:solidFill>
              </a:rPr>
              <a:t>PauseLength</a:t>
            </a:r>
            <a:r>
              <a:rPr lang="fr-FR" sz="2400" kern="0">
                <a:solidFill>
                  <a:schemeClr val="accent4"/>
                </a:solidFill>
              </a:rPr>
              <a:t> </a:t>
            </a:r>
            <a:r>
              <a:rPr lang="fr-FR" sz="2400" kern="0"/>
              <a:t>: </a:t>
            </a:r>
            <a:r>
              <a:rPr lang="fr-FR" sz="2400" kern="0" err="1"/>
              <a:t>integer</a:t>
            </a:r>
            <a:r>
              <a:rPr lang="fr-FR" sz="1400" kern="0"/>
              <a:t> </a:t>
            </a:r>
            <a:r>
              <a:rPr lang="fr-FR" sz="2400" kern="0"/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400" kern="0" err="1"/>
              <a:t>function</a:t>
            </a:r>
            <a:r>
              <a:rPr lang="fr-FR" sz="2400" kern="0"/>
              <a:t> </a:t>
            </a:r>
            <a:r>
              <a:rPr lang="fr-FR" sz="2400" kern="0" err="1">
                <a:solidFill>
                  <a:schemeClr val="accent4"/>
                </a:solidFill>
              </a:rPr>
              <a:t>Random</a:t>
            </a:r>
            <a:r>
              <a:rPr lang="fr-FR" sz="1200" kern="0">
                <a:solidFill>
                  <a:schemeClr val="accent4"/>
                </a:solidFill>
              </a:rPr>
              <a:t> </a:t>
            </a:r>
            <a:r>
              <a:rPr lang="fr-FR" sz="2400" kern="0"/>
              <a:t>() : </a:t>
            </a:r>
            <a:r>
              <a:rPr lang="fr-FR" sz="2400" kern="0" err="1"/>
              <a:t>integer</a:t>
            </a:r>
            <a:r>
              <a:rPr lang="fr-FR" sz="1400" kern="0"/>
              <a:t> </a:t>
            </a:r>
            <a:r>
              <a:rPr lang="fr-FR" sz="24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>
                <a:solidFill>
                  <a:schemeClr val="accent2"/>
                </a:solidFill>
              </a:rPr>
              <a:t>% interface de signaux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input </a:t>
            </a:r>
            <a:r>
              <a:rPr lang="fr-FR" sz="2400" kern="0">
                <a:solidFill>
                  <a:schemeClr val="tx2"/>
                </a:solidFill>
              </a:rPr>
              <a:t>MS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tx2"/>
                </a:solidFill>
              </a:rPr>
              <a:t>Coin</a:t>
            </a:r>
            <a:r>
              <a:rPr lang="fr-FR" sz="2400" kern="0"/>
              <a:t>, </a:t>
            </a:r>
            <a:r>
              <a:rPr lang="fr-FR" sz="2400" kern="0" err="1">
                <a:solidFill>
                  <a:schemeClr val="tx2"/>
                </a:solidFill>
              </a:rPr>
              <a:t>Ready</a:t>
            </a:r>
            <a:r>
              <a:rPr lang="fr-FR" sz="2400" kern="0"/>
              <a:t>, </a:t>
            </a:r>
            <a:r>
              <a:rPr lang="fr-FR" sz="2400" kern="0">
                <a:solidFill>
                  <a:schemeClr val="tx2"/>
                </a:solidFill>
              </a:rPr>
              <a:t>Stop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relation </a:t>
            </a:r>
            <a:r>
              <a:rPr lang="fr-FR" sz="2400" kern="0">
                <a:solidFill>
                  <a:schemeClr val="tx2"/>
                </a:solidFill>
              </a:rPr>
              <a:t>MS</a:t>
            </a:r>
            <a:r>
              <a:rPr lang="fr-FR" sz="2400" kern="0"/>
              <a:t> # </a:t>
            </a:r>
            <a:r>
              <a:rPr lang="fr-FR" sz="2400" kern="0">
                <a:solidFill>
                  <a:schemeClr val="tx2"/>
                </a:solidFill>
              </a:rPr>
              <a:t>Coin</a:t>
            </a:r>
            <a:r>
              <a:rPr lang="fr-FR" sz="2400" kern="0"/>
              <a:t> # </a:t>
            </a:r>
            <a:r>
              <a:rPr lang="fr-FR" sz="2400" kern="0" err="1">
                <a:solidFill>
                  <a:schemeClr val="tx2"/>
                </a:solidFill>
              </a:rPr>
              <a:t>Ready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</a:t>
            </a:r>
            <a:r>
              <a:rPr lang="fr-FR" sz="2400" kern="0">
                <a:solidFill>
                  <a:schemeClr val="tx2"/>
                </a:solidFill>
              </a:rPr>
              <a:t>Coin</a:t>
            </a:r>
            <a:r>
              <a:rPr lang="fr-FR" sz="2400" kern="0"/>
              <a:t> # </a:t>
            </a:r>
            <a:r>
              <a:rPr lang="fr-FR" sz="2400" kern="0">
                <a:solidFill>
                  <a:schemeClr val="tx2"/>
                </a:solidFill>
              </a:rPr>
              <a:t>Stop</a:t>
            </a:r>
            <a:r>
              <a:rPr lang="fr-FR" sz="24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  </a:t>
            </a:r>
            <a:r>
              <a:rPr lang="fr-FR" sz="2400" kern="0" err="1">
                <a:solidFill>
                  <a:schemeClr val="tx2"/>
                </a:solidFill>
              </a:rPr>
              <a:t>Ready</a:t>
            </a:r>
            <a:r>
              <a:rPr lang="fr-FR" sz="2400" kern="0"/>
              <a:t> # </a:t>
            </a:r>
            <a:r>
              <a:rPr lang="fr-FR" sz="2400" kern="0">
                <a:solidFill>
                  <a:schemeClr val="tx2"/>
                </a:solidFill>
              </a:rPr>
              <a:t>Stop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output </a:t>
            </a:r>
            <a:r>
              <a:rPr lang="fr-FR" sz="2400" kern="0">
                <a:solidFill>
                  <a:schemeClr val="tx2"/>
                </a:solidFill>
              </a:rPr>
              <a:t>Display </a:t>
            </a:r>
            <a:r>
              <a:rPr lang="fr-FR" sz="2400" kern="0"/>
              <a:t>: </a:t>
            </a:r>
            <a:r>
              <a:rPr lang="fr-FR" sz="2400" kern="0" err="1"/>
              <a:t>integer</a:t>
            </a:r>
            <a:r>
              <a:rPr lang="fr-FR" sz="2400" kern="0"/>
              <a:t>,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</a:t>
            </a:r>
            <a:r>
              <a:rPr lang="fr-FR" sz="2400" kern="0" err="1">
                <a:solidFill>
                  <a:schemeClr val="tx2"/>
                </a:solidFill>
              </a:rPr>
              <a:t>GoOn</a:t>
            </a:r>
            <a:r>
              <a:rPr lang="fr-FR" sz="2400" kern="0"/>
              <a:t>, </a:t>
            </a:r>
            <a:r>
              <a:rPr lang="fr-FR" sz="2400" kern="0" err="1">
                <a:solidFill>
                  <a:schemeClr val="tx2"/>
                </a:solidFill>
              </a:rPr>
              <a:t>GoOff</a:t>
            </a:r>
            <a:r>
              <a:rPr lang="fr-FR" sz="24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</a:t>
            </a:r>
            <a:r>
              <a:rPr lang="fr-FR" sz="2400" kern="0" err="1">
                <a:solidFill>
                  <a:schemeClr val="tx2"/>
                </a:solidFill>
              </a:rPr>
              <a:t>GameOverOn</a:t>
            </a:r>
            <a:r>
              <a:rPr lang="fr-FR" sz="2400" kern="0"/>
              <a:t>, </a:t>
            </a:r>
            <a:r>
              <a:rPr lang="fr-FR" sz="2400" kern="0" err="1">
                <a:solidFill>
                  <a:schemeClr val="tx2"/>
                </a:solidFill>
              </a:rPr>
              <a:t>GameOverOff</a:t>
            </a:r>
            <a:r>
              <a:rPr lang="fr-FR" sz="24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</a:t>
            </a:r>
            <a:r>
              <a:rPr lang="fr-FR" sz="2400" kern="0" err="1">
                <a:solidFill>
                  <a:schemeClr val="tx2"/>
                </a:solidFill>
              </a:rPr>
              <a:t>CheatOn</a:t>
            </a:r>
            <a:r>
              <a:rPr lang="fr-FR" sz="2400" kern="0"/>
              <a:t>, </a:t>
            </a:r>
            <a:r>
              <a:rPr lang="fr-FR" sz="2400" kern="0" err="1">
                <a:solidFill>
                  <a:schemeClr val="tx2"/>
                </a:solidFill>
              </a:rPr>
              <a:t>CheatOff</a:t>
            </a:r>
            <a:r>
              <a:rPr lang="fr-FR" sz="24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2400" kern="0"/>
              <a:t>           </a:t>
            </a:r>
            <a:r>
              <a:rPr lang="fr-FR" sz="2400" kern="0" err="1">
                <a:solidFill>
                  <a:schemeClr val="tx2"/>
                </a:solidFill>
              </a:rPr>
              <a:t>RingBell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;</a:t>
            </a:r>
            <a:endParaRPr kumimoji="0" lang="fr-FR" sz="24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537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F307FE0-F5E5-9C4E-A325-C4B9212FBF0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69BDE9B-8C26-BA42-ADED-9819910609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2E8221C-4B3E-D145-8895-95479B2712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BA575AED-F12E-364C-8647-B9D44CF8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Corps du module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AF3BEE7-A46A-2145-B442-F2FA161EB5BA}"/>
              </a:ext>
            </a:extLst>
          </p:cNvPr>
          <p:cNvSpPr txBox="1"/>
          <p:nvPr/>
        </p:nvSpPr>
        <p:spPr>
          <a:xfrm>
            <a:off x="2423816" y="827649"/>
            <a:ext cx="4333238" cy="621708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400" kern="0">
                <a:solidFill>
                  <a:schemeClr val="accent2"/>
                </a:solidFill>
              </a:rPr>
              <a:t>% </a:t>
            </a:r>
            <a:r>
              <a:rPr lang="fr-FR" sz="2400" kern="0" err="1">
                <a:solidFill>
                  <a:schemeClr val="accent2"/>
                </a:solidFill>
              </a:rPr>
              <a:t>initialisations</a:t>
            </a:r>
            <a:r>
              <a:rPr lang="en-US" sz="2400" kern="0">
                <a:solidFill>
                  <a:schemeClr val="accent2"/>
                </a:solidFill>
              </a:rPr>
              <a:t> au démarrage</a:t>
            </a:r>
            <a:endParaRPr lang="en-US" sz="2400" kern="0" err="1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emit </a:t>
            </a:r>
            <a:r>
              <a:rPr lang="fr-FR" sz="2400" kern="0" err="1">
                <a:solidFill>
                  <a:schemeClr val="tx2"/>
                </a:solidFill>
              </a:rPr>
              <a:t>Display</a:t>
            </a:r>
            <a:r>
              <a:rPr lang="fr-FR" sz="1000" kern="0" err="1">
                <a:solidFill>
                  <a:schemeClr val="tx2"/>
                </a:solidFill>
              </a:rPr>
              <a:t> </a:t>
            </a:r>
            <a:r>
              <a:rPr lang="fr-FR" sz="2400" kern="0" err="1"/>
              <a:t>(0);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emit </a:t>
            </a:r>
            <a:r>
              <a:rPr lang="fr-FR" sz="2400" kern="0" err="1">
                <a:solidFill>
                  <a:schemeClr val="tx2"/>
                </a:solidFill>
              </a:rPr>
              <a:t>GoOff </a:t>
            </a:r>
            <a:r>
              <a:rPr lang="fr-FR" sz="2400" kern="0" err="1"/>
              <a:t>; emit </a:t>
            </a:r>
            <a:r>
              <a:rPr lang="fr-FR" sz="2400" kern="0" err="1">
                <a:solidFill>
                  <a:schemeClr val="tx2"/>
                </a:solidFill>
              </a:rPr>
              <a:t>CheatOff </a:t>
            </a:r>
            <a:r>
              <a:rPr lang="fr-FR" sz="24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emit </a:t>
            </a:r>
            <a:r>
              <a:rPr lang="fr-FR" sz="2400" kern="0" err="1">
                <a:solidFill>
                  <a:schemeClr val="tx2"/>
                </a:solidFill>
              </a:rPr>
              <a:t>GameOverOn </a:t>
            </a:r>
            <a:r>
              <a:rPr lang="fr-FR" sz="2400" kern="0" err="1"/>
              <a:t>; 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400" kern="0">
                <a:solidFill>
                  <a:schemeClr val="accent2"/>
                </a:solidFill>
              </a:rPr>
              <a:t>% </a:t>
            </a:r>
            <a:r>
              <a:rPr lang="fr-FR" sz="2400" kern="0" err="1">
                <a:solidFill>
                  <a:schemeClr val="accent2"/>
                </a:solidFill>
              </a:rPr>
              <a:t>boucle sur un jeu simple</a:t>
            </a:r>
            <a:endParaRPr lang="fr-FR" sz="24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every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Coin </a:t>
            </a:r>
            <a:r>
              <a:rPr lang="fr-FR" sz="2400" kern="0"/>
              <a:t>do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>
                <a:solidFill>
                  <a:schemeClr val="accent2"/>
                </a:solidFill>
              </a:rPr>
              <a:t>% initialisation du jeu</a:t>
            </a:r>
            <a:endParaRPr lang="fr-FR" sz="24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   emit </a:t>
            </a:r>
            <a:r>
              <a:rPr lang="fr-FR" sz="2400" kern="0" err="1">
                <a:solidFill>
                  <a:schemeClr val="tx2"/>
                </a:solidFill>
              </a:rPr>
              <a:t>Display</a:t>
            </a:r>
            <a:r>
              <a:rPr lang="fr-FR" sz="1000" kern="0" err="1">
                <a:solidFill>
                  <a:schemeClr val="tx2"/>
                </a:solidFill>
              </a:rPr>
              <a:t> </a:t>
            </a:r>
            <a:r>
              <a:rPr lang="fr-FR" sz="2400" kern="0" err="1"/>
              <a:t>(0);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   emit </a:t>
            </a:r>
            <a:r>
              <a:rPr lang="fr-FR" sz="2400" kern="0" err="1">
                <a:solidFill>
                  <a:schemeClr val="tx2"/>
                </a:solidFill>
              </a:rPr>
              <a:t>GoOff </a:t>
            </a:r>
            <a:r>
              <a:rPr lang="fr-FR" sz="2400" kern="0" err="1"/>
              <a:t>; emit </a:t>
            </a:r>
            <a:r>
              <a:rPr lang="fr-FR" sz="2400" kern="0" err="1">
                <a:solidFill>
                  <a:schemeClr val="tx2"/>
                </a:solidFill>
              </a:rPr>
              <a:t>CheatOff </a:t>
            </a:r>
            <a:r>
              <a:rPr lang="fr-FR" sz="24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   emit </a:t>
            </a:r>
            <a:r>
              <a:rPr lang="fr-FR" sz="2400" kern="0" err="1">
                <a:solidFill>
                  <a:schemeClr val="tx2"/>
                </a:solidFill>
              </a:rPr>
              <a:t>GameOverOff </a:t>
            </a:r>
            <a:r>
              <a:rPr lang="fr-FR" sz="2400" kern="0" err="1"/>
              <a:t>;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400" kern="0" err="1"/>
              <a:t>   </a:t>
            </a:r>
            <a:r>
              <a:rPr lang="fr-FR" sz="2400" kern="0" err="1">
                <a:solidFill>
                  <a:schemeClr val="accent2"/>
                </a:solidFill>
              </a:rPr>
              <a:t>% le jeu proprement dit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>
                <a:solidFill>
                  <a:schemeClr val="accent2"/>
                </a:solidFill>
              </a:rPr>
              <a:t>    </a:t>
            </a:r>
            <a:r>
              <a:rPr lang="fr-FR" sz="2400" kern="0" err="1">
                <a:solidFill>
                  <a:srgbClr val="7030A0"/>
                </a:solidFill>
              </a:rPr>
              <a:t>&lt; game&gt;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end every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400" kern="0" err="1"/>
              <a:t>end module</a:t>
            </a:r>
            <a:endParaRPr lang="fr-FR" sz="24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400" kern="0"/>
          </a:p>
        </p:txBody>
      </p:sp>
    </p:spTree>
    <p:extLst>
      <p:ext uri="{BB962C8B-B14F-4D97-AF65-F5344CB8AC3E}">
        <p14:creationId xmlns:p14="http://schemas.microsoft.com/office/powerpoint/2010/main" val="192968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532" y="511943"/>
            <a:ext cx="8424936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trap </a:t>
            </a:r>
            <a:r>
              <a:rPr lang="en-US" sz="2300" kern="0">
                <a:solidFill>
                  <a:schemeClr val="accent3"/>
                </a:solidFill>
              </a:rPr>
              <a:t>EndGame</a:t>
            </a:r>
            <a:r>
              <a:rPr lang="en-US" sz="2300" kern="0"/>
              <a:t>, </a:t>
            </a:r>
            <a:r>
              <a:rPr lang="en-US" sz="2300" kern="0">
                <a:solidFill>
                  <a:schemeClr val="accent3"/>
                </a:solidFill>
              </a:rPr>
              <a:t>Cheater</a:t>
            </a:r>
            <a:r>
              <a:rPr lang="en-US" sz="2300" kern="0"/>
              <a:t> in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signal </a:t>
            </a:r>
            <a:r>
              <a:rPr lang="en-US" sz="2300" kern="0">
                <a:solidFill>
                  <a:schemeClr val="tx2"/>
                </a:solidFill>
              </a:rPr>
              <a:t>ReflexTime</a:t>
            </a:r>
            <a:r>
              <a:rPr lang="en-US" sz="2300" kern="0"/>
              <a:t> : integer, </a:t>
            </a:r>
            <a:r>
              <a:rPr lang="en-US" sz="2300" kern="0" err="1">
                <a:solidFill>
                  <a:schemeClr val="tx2"/>
                </a:solidFill>
              </a:rPr>
              <a:t>AverageReflexTime</a:t>
            </a:r>
            <a:r>
              <a:rPr lang="en-US" sz="2300" kern="0"/>
              <a:t> : integer in	         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>
                <a:solidFill>
                  <a:schemeClr val="accent2"/>
                </a:solidFill>
              </a:rPr>
              <a:t>      % module de librairie pour calculer le temps moyen</a:t>
            </a:r>
            <a:r>
              <a:rPr lang="en-US" sz="2300" kern="0"/>
              <a:t>      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run </a:t>
            </a:r>
            <a:r>
              <a:rPr lang="en-US" sz="2300" kern="0">
                <a:solidFill>
                  <a:srgbClr val="7030A0"/>
                </a:solidFill>
              </a:rPr>
              <a:t>Average</a:t>
            </a:r>
            <a:r>
              <a:rPr lang="en-US" sz="2300" kern="0"/>
              <a:t> [ signal </a:t>
            </a:r>
            <a:r>
              <a:rPr lang="en-US" sz="2300" kern="0" err="1">
                <a:solidFill>
                  <a:schemeClr val="tx2"/>
                </a:solidFill>
              </a:rPr>
              <a:t>ReflexTime</a:t>
            </a:r>
            <a:r>
              <a:rPr lang="en-US" sz="2300" kern="0"/>
              <a:t> / </a:t>
            </a:r>
            <a:r>
              <a:rPr lang="en-US" sz="2300" kern="0">
                <a:solidFill>
                  <a:schemeClr val="tx2"/>
                </a:solidFill>
              </a:rPr>
              <a:t>I</a:t>
            </a:r>
            <a:r>
              <a:rPr lang="en-US" sz="2300" kern="0"/>
              <a:t>,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                                 </a:t>
            </a:r>
            <a:r>
              <a:rPr lang="en-US" sz="2300" kern="0" err="1">
                <a:solidFill>
                  <a:schemeClr val="tx2"/>
                </a:solidFill>
              </a:rPr>
              <a:t>AverageReflexTime</a:t>
            </a:r>
            <a:r>
              <a:rPr lang="en-US" sz="2300" kern="0">
                <a:solidFill>
                  <a:schemeClr val="tx2"/>
                </a:solidFill>
              </a:rPr>
              <a:t> </a:t>
            </a:r>
            <a:r>
              <a:rPr lang="en-US" sz="2300" kern="0"/>
              <a:t>/ </a:t>
            </a:r>
            <a:r>
              <a:rPr lang="en-US" sz="2300" kern="0">
                <a:solidFill>
                  <a:schemeClr val="tx2"/>
                </a:solidFill>
              </a:rPr>
              <a:t>O</a:t>
            </a:r>
            <a:r>
              <a:rPr lang="en-US" sz="2300" kern="0"/>
              <a:t> ]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||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repeat </a:t>
            </a:r>
            <a:r>
              <a:rPr lang="en-US" sz="2300" kern="0" err="1">
                <a:solidFill>
                  <a:schemeClr val="accent4"/>
                </a:solidFill>
              </a:rPr>
              <a:t>MeasureNumber</a:t>
            </a:r>
            <a:r>
              <a:rPr lang="en-US" sz="2300" kern="0"/>
              <a:t> times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i="1" kern="0">
                <a:solidFill>
                  <a:srgbClr val="7030A0"/>
                </a:solidFill>
              </a:rPr>
              <a:t>         &lt; phase 1 : attendre Ready &gt; </a:t>
            </a:r>
            <a:r>
              <a:rPr lang="en-US" sz="2300" kern="0">
                <a:solidFill>
                  <a:srgbClr val="7030A0"/>
                </a:solidFill>
              </a:rPr>
              <a:t>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i="1" kern="0">
                <a:solidFill>
                  <a:srgbClr val="7030A0"/>
                </a:solidFill>
              </a:rPr>
              <a:t>         &lt; phases 2-3 :attendre un délai aléatoire puis Stop &gt;</a:t>
            </a:r>
            <a:endParaRPr lang="en-US" sz="2300" kern="0"/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end repeat ;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</a:t>
            </a:r>
            <a:r>
              <a:rPr lang="en-US" sz="2300" kern="0">
                <a:solidFill>
                  <a:schemeClr val="accent2"/>
                </a:solidFill>
              </a:rPr>
              <a:t>% phase 4 : afficher le temps après un délai final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await </a:t>
            </a:r>
            <a:r>
              <a:rPr lang="en-US" sz="2300" kern="0" err="1">
                <a:solidFill>
                  <a:schemeClr val="accent4"/>
                </a:solidFill>
              </a:rPr>
              <a:t>PauseLength</a:t>
            </a:r>
            <a:r>
              <a:rPr lang="en-US" sz="2300" kern="0"/>
              <a:t> </a:t>
            </a:r>
            <a:r>
              <a:rPr lang="en-US" sz="2300" kern="0">
                <a:solidFill>
                  <a:schemeClr val="tx2"/>
                </a:solidFill>
              </a:rPr>
              <a:t>MS</a:t>
            </a:r>
            <a:r>
              <a:rPr lang="en-US" sz="2300" kern="0"/>
              <a:t>;	   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   emit </a:t>
            </a:r>
            <a:r>
              <a:rPr lang="en-US" sz="2300" kern="0">
                <a:solidFill>
                  <a:schemeClr val="tx2"/>
                </a:solidFill>
              </a:rPr>
              <a:t>Display </a:t>
            </a:r>
            <a:r>
              <a:rPr lang="en-US" sz="2300" kern="0"/>
              <a:t>(?</a:t>
            </a:r>
            <a:r>
              <a:rPr lang="en-US" sz="2300" kern="0" err="1">
                <a:solidFill>
                  <a:schemeClr val="tx2"/>
                </a:solidFill>
              </a:rPr>
              <a:t>AverageReflexTime</a:t>
            </a:r>
            <a:r>
              <a:rPr lang="en-US" sz="2300" kern="0"/>
              <a:t>) 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en-US" sz="2300" kern="0"/>
              <a:t>   end signal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300" kern="0" err="1"/>
              <a:t>handle</a:t>
            </a:r>
            <a:r>
              <a:rPr lang="fr-FR" sz="2300" kern="0"/>
              <a:t> </a:t>
            </a:r>
            <a:r>
              <a:rPr lang="fr-FR" sz="2300" kern="0">
                <a:solidFill>
                  <a:schemeClr val="accent3"/>
                </a:solidFill>
              </a:rPr>
              <a:t>Cheater</a:t>
            </a:r>
            <a:r>
              <a:rPr lang="fr-FR" sz="2300" kern="0">
                <a:solidFill>
                  <a:schemeClr val="accent1"/>
                </a:solidFill>
              </a:rPr>
              <a:t> </a:t>
            </a:r>
            <a:r>
              <a:rPr lang="fr-FR" sz="2300" kern="0"/>
              <a:t>do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300" kern="0"/>
              <a:t>      </a:t>
            </a:r>
            <a:r>
              <a:rPr lang="fr-FR" sz="2300" kern="0" err="1"/>
              <a:t>emit</a:t>
            </a:r>
            <a:r>
              <a:rPr lang="fr-FR" sz="2300" kern="0"/>
              <a:t> </a:t>
            </a:r>
            <a:r>
              <a:rPr lang="fr-FR" sz="2300" kern="0" err="1">
                <a:solidFill>
                  <a:schemeClr val="tx2"/>
                </a:solidFill>
              </a:rPr>
              <a:t>CheatOn </a:t>
            </a:r>
            <a:endParaRPr lang="fr-FR" sz="2300" kern="0">
              <a:solidFill>
                <a:schemeClr val="tx2"/>
              </a:solidFill>
            </a:endParaRP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300" kern="0"/>
              <a:t>end trap ; </a:t>
            </a:r>
            <a:r>
              <a:rPr lang="fr-FR" sz="2300" kern="0">
                <a:solidFill>
                  <a:schemeClr val="accent2"/>
                </a:solidFill>
              </a:rPr>
              <a:t>%</a:t>
            </a:r>
            <a:r>
              <a:rPr lang="fr-FR" sz="2300" kern="0"/>
              <a:t> </a:t>
            </a:r>
            <a:r>
              <a:rPr lang="fr-FR" sz="2300" kern="0">
                <a:solidFill>
                  <a:schemeClr val="accent3"/>
                </a:solidFill>
              </a:rPr>
              <a:t>EndGame</a:t>
            </a:r>
            <a:r>
              <a:rPr lang="fr-FR" sz="2300" kern="0">
                <a:solidFill>
                  <a:schemeClr val="accent1"/>
                </a:solidFill>
              </a:rPr>
              <a:t> </a:t>
            </a:r>
            <a:r>
              <a:rPr lang="fr-FR" sz="2300" kern="0">
                <a:solidFill>
                  <a:schemeClr val="accent2"/>
                </a:solidFill>
              </a:rPr>
              <a:t>et</a:t>
            </a:r>
            <a:r>
              <a:rPr lang="fr-FR" sz="2300" kern="0">
                <a:solidFill>
                  <a:schemeClr val="accent1"/>
                </a:solidFill>
              </a:rPr>
              <a:t> </a:t>
            </a:r>
            <a:r>
              <a:rPr lang="fr-FR" sz="2300" kern="0">
                <a:solidFill>
                  <a:schemeClr val="accent3"/>
                </a:solidFill>
              </a:rPr>
              <a:t>Cheater</a:t>
            </a:r>
          </a:p>
          <a:p>
            <a:pPr fontAlgn="base">
              <a:lnSpc>
                <a:spcPct val="95000"/>
              </a:lnSpc>
              <a:spcAft>
                <a:spcPct val="0"/>
              </a:spcAft>
            </a:pPr>
            <a:r>
              <a:rPr lang="fr-FR" sz="2300" kern="0" err="1"/>
              <a:t>emit</a:t>
            </a:r>
            <a:r>
              <a:rPr lang="fr-FR" sz="2300" kern="0"/>
              <a:t> </a:t>
            </a:r>
            <a:r>
              <a:rPr lang="fr-FR" sz="2300" kern="0" err="1">
                <a:solidFill>
                  <a:schemeClr val="tx2"/>
                </a:solidFill>
              </a:rPr>
              <a:t>GameOverOff</a:t>
            </a:r>
            <a:endParaRPr lang="en-US" sz="2300" kern="0"/>
          </a:p>
        </p:txBody>
      </p:sp>
      <p:sp>
        <p:nvSpPr>
          <p:cNvPr id="6" name="Rectangle 5"/>
          <p:cNvSpPr/>
          <p:nvPr/>
        </p:nvSpPr>
        <p:spPr>
          <a:xfrm>
            <a:off x="3699005" y="-51837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kern="0">
                <a:solidFill>
                  <a:srgbClr val="7030A0"/>
                </a:solidFill>
              </a:rPr>
              <a:t> </a:t>
            </a:r>
            <a:r>
              <a:rPr lang="fr-FR" sz="2800" i="1" kern="0">
                <a:solidFill>
                  <a:srgbClr val="7030A0"/>
                </a:solidFill>
              </a:rPr>
              <a:t>&lt; </a:t>
            </a:r>
            <a:r>
              <a:rPr lang="fr-FR" sz="2800" i="1" kern="0" err="1">
                <a:solidFill>
                  <a:srgbClr val="7030A0"/>
                </a:solidFill>
              </a:rPr>
              <a:t>game</a:t>
            </a:r>
            <a:r>
              <a:rPr lang="fr-FR" sz="2800" i="1" kern="0">
                <a:solidFill>
                  <a:srgbClr val="7030A0"/>
                </a:solidFill>
              </a:rPr>
              <a:t>&gt;</a:t>
            </a:r>
            <a:r>
              <a:rPr lang="fr-FR" sz="2000" i="1" kern="0">
                <a:solidFill>
                  <a:srgbClr val="7030A0"/>
                </a:solidFill>
              </a:rPr>
              <a:t> 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208544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0506" y="116632"/>
            <a:ext cx="4842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kern="0">
                <a:solidFill>
                  <a:srgbClr val="7030A0"/>
                </a:solidFill>
              </a:rPr>
              <a:t>&lt; phase 1 : attendre Ready &gt;</a:t>
            </a:r>
            <a:endParaRPr lang="fr-FR" sz="2800"/>
          </a:p>
        </p:txBody>
      </p:sp>
      <p:sp>
        <p:nvSpPr>
          <p:cNvPr id="6" name="ZoneTexte 5"/>
          <p:cNvSpPr txBox="1"/>
          <p:nvPr/>
        </p:nvSpPr>
        <p:spPr>
          <a:xfrm>
            <a:off x="1187624" y="980728"/>
            <a:ext cx="6768752" cy="3539430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fr-FR" sz="2800" kern="0">
                <a:solidFill>
                  <a:schemeClr val="accent2"/>
                </a:solidFill>
              </a:rPr>
              <a:t>% phase 1: </a:t>
            </a:r>
            <a:r>
              <a:rPr lang="fr-FR" sz="2800" kern="0" err="1">
                <a:solidFill>
                  <a:schemeClr val="accent2"/>
                </a:solidFill>
              </a:rPr>
              <a:t>attendre</a:t>
            </a:r>
            <a:r>
              <a:rPr lang="fr-FR" sz="2800" kern="0">
                <a:solidFill>
                  <a:schemeClr val="accent2"/>
                </a:solidFill>
              </a:rPr>
              <a:t> </a:t>
            </a:r>
            <a:r>
              <a:rPr lang="fr-FR" sz="2800" kern="0" err="1">
                <a:solidFill>
                  <a:schemeClr val="accent2"/>
                </a:solidFill>
              </a:rPr>
              <a:t>Ready</a:t>
            </a:r>
            <a:r>
              <a:rPr lang="fr-FR" sz="2800" kern="0">
                <a:solidFill>
                  <a:schemeClr val="accent2"/>
                </a:solidFill>
              </a:rPr>
              <a:t>	</a:t>
            </a:r>
            <a:r>
              <a:rPr lang="fr-FR" sz="2800" kern="0"/>
              <a:t>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/>
              <a:t>abort	   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/>
              <a:t>   abort	      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/>
              <a:t>      </a:t>
            </a:r>
            <a:r>
              <a:rPr lang="fr-FR" sz="2800" kern="0" err="1"/>
              <a:t>every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tx2"/>
                </a:solidFill>
              </a:rPr>
              <a:t>Stop</a:t>
            </a:r>
            <a:r>
              <a:rPr lang="fr-FR" sz="2800" kern="0"/>
              <a:t> do </a:t>
            </a:r>
            <a:r>
              <a:rPr lang="fr-FR" sz="2800" kern="0" err="1"/>
              <a:t>emit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tx2"/>
                </a:solidFill>
              </a:rPr>
              <a:t>RingBell</a:t>
            </a:r>
            <a:r>
              <a:rPr lang="fr-FR" sz="2800" kern="0"/>
              <a:t> end 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kern="0" err="1"/>
              <a:t>when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tx2"/>
                </a:solidFill>
              </a:rPr>
              <a:t>Ready</a:t>
            </a:r>
            <a:r>
              <a:rPr lang="fr-FR" sz="2800" kern="0"/>
              <a:t>	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 err="1"/>
              <a:t>when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accent4"/>
                </a:solidFill>
              </a:rPr>
              <a:t>LimitTime</a:t>
            </a:r>
            <a:r>
              <a:rPr lang="fr-FR" sz="2800" kern="0">
                <a:solidFill>
                  <a:schemeClr val="accent4"/>
                </a:solidFill>
              </a:rPr>
              <a:t> </a:t>
            </a:r>
            <a:r>
              <a:rPr lang="fr-FR" sz="2800" kern="0">
                <a:solidFill>
                  <a:schemeClr val="tx2"/>
                </a:solidFill>
              </a:rPr>
              <a:t>MS</a:t>
            </a:r>
            <a:r>
              <a:rPr lang="fr-FR" sz="2800" kern="0"/>
              <a:t> do	   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/>
              <a:t>   exit</a:t>
            </a:r>
            <a:r>
              <a:rPr lang="fr-FR" sz="2800" kern="0">
                <a:solidFill>
                  <a:schemeClr val="accent1"/>
                </a:solidFill>
              </a:rPr>
              <a:t> </a:t>
            </a:r>
            <a:r>
              <a:rPr lang="fr-FR" sz="2800" kern="0" err="1">
                <a:solidFill>
                  <a:schemeClr val="accent3"/>
                </a:solidFill>
              </a:rPr>
              <a:t>EndGame</a:t>
            </a:r>
            <a:r>
              <a:rPr lang="fr-FR" sz="2800" kern="0"/>
              <a:t>	    </a:t>
            </a:r>
          </a:p>
          <a:p>
            <a:pPr algn="just" fontAlgn="base">
              <a:spcAft>
                <a:spcPct val="0"/>
              </a:spcAft>
            </a:pPr>
            <a:r>
              <a:rPr lang="fr-FR" sz="2800" kern="0"/>
              <a:t>end abort</a:t>
            </a:r>
            <a:r>
              <a:rPr lang="fr-FR" sz="1200" kern="0"/>
              <a:t> </a:t>
            </a:r>
            <a:r>
              <a:rPr lang="fr-FR" sz="2800" kern="0"/>
              <a:t>;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94049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600" y="116632"/>
            <a:ext cx="8380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kern="0">
                <a:solidFill>
                  <a:srgbClr val="7030A0"/>
                </a:solidFill>
              </a:rPr>
              <a:t>&lt; phases 2-3 : attendre délai aléatoire puis STOP &gt;</a:t>
            </a:r>
            <a:endParaRPr lang="fr-FR" sz="2800"/>
          </a:p>
        </p:txBody>
      </p:sp>
      <p:sp>
        <p:nvSpPr>
          <p:cNvPr id="6" name="ZoneTexte 5"/>
          <p:cNvSpPr txBox="1"/>
          <p:nvPr/>
        </p:nvSpPr>
        <p:spPr>
          <a:xfrm>
            <a:off x="1141004" y="1988840"/>
            <a:ext cx="6707596" cy="2806922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trap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accent3"/>
                </a:solidFill>
              </a:rPr>
              <a:t>EndMeasure</a:t>
            </a:r>
            <a:r>
              <a:rPr lang="fr-FR" sz="2800" kern="0">
                <a:solidFill>
                  <a:schemeClr val="accent1"/>
                </a:solidFill>
              </a:rPr>
              <a:t> </a:t>
            </a:r>
            <a:r>
              <a:rPr lang="fr-FR" sz="2800" kern="0"/>
              <a:t>in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kern="0" err="1"/>
              <a:t>every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tx2"/>
                </a:solidFill>
              </a:rPr>
              <a:t>Ready</a:t>
            </a:r>
            <a:r>
              <a:rPr lang="fr-FR" sz="2800" kern="0"/>
              <a:t> do </a:t>
            </a:r>
            <a:r>
              <a:rPr lang="fr-FR" sz="2800" kern="0" err="1"/>
              <a:t>emit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tx2"/>
                </a:solidFill>
              </a:rPr>
              <a:t>RingBell</a:t>
            </a:r>
            <a:r>
              <a:rPr lang="fr-FR" sz="2800" kern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en-US" sz="2800" i="1" kern="0">
                <a:solidFill>
                  <a:srgbClr val="7030A0"/>
                </a:solidFill>
              </a:rPr>
              <a:t>&lt; phase 2 : attendre délai aléatoire &gt; </a:t>
            </a:r>
            <a:r>
              <a:rPr lang="en-US" sz="28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800" i="1" kern="0">
                <a:solidFill>
                  <a:srgbClr val="7030A0"/>
                </a:solidFill>
              </a:rPr>
              <a:t>    &lt;phase 3 : attendre Stop 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2800" kern="0"/>
              <a:t>end trap</a:t>
            </a:r>
            <a:endParaRPr kumimoji="0" lang="fr-FR" sz="2800" b="0" i="0" u="none" strike="noStrike" kern="0" cap="none" spc="0" normalizeH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83464" y="1153736"/>
            <a:ext cx="4499950" cy="54476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2"/>
                </a:solidFill>
              </a:rPr>
              <a:t>code mis en facteur (WTO)</a:t>
            </a:r>
            <a:endParaRPr kumimoji="0" lang="fr-FR" sz="2800" b="0" i="0" u="none" strike="noStrike" kern="0" cap="none" spc="0" normalizeH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cxnSp>
        <p:nvCxnSpPr>
          <p:cNvPr id="9" name="Connecteur droit avec flèche 8"/>
          <p:cNvCxnSpPr>
            <a:cxnSpLocks/>
          </p:cNvCxnSpPr>
          <p:nvPr/>
        </p:nvCxnSpPr>
        <p:spPr bwMode="auto">
          <a:xfrm>
            <a:off x="6323278" y="1688711"/>
            <a:ext cx="7184" cy="764343"/>
          </a:xfrm>
          <a:prstGeom prst="straightConnector1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6746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9615" y="1484784"/>
            <a:ext cx="5904771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>
                <a:solidFill>
                  <a:schemeClr val="accent2"/>
                </a:solidFill>
              </a:rPr>
              <a:t>% phase 2 : </a:t>
            </a:r>
            <a:r>
              <a:rPr lang="fr-FR" sz="2800" kern="0" err="1">
                <a:solidFill>
                  <a:schemeClr val="accent2"/>
                </a:solidFill>
              </a:rPr>
              <a:t>attendre d</a:t>
            </a:r>
            <a:r>
              <a:rPr lang="en-US" sz="2800" kern="0" err="1">
                <a:solidFill>
                  <a:schemeClr val="accent2"/>
                </a:solidFill>
              </a:rPr>
              <a:t>élai aléatoire</a:t>
            </a:r>
            <a:endParaRPr lang="fr-FR" sz="28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abort	 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</a:t>
            </a:r>
            <a:r>
              <a:rPr lang="fr-FR" sz="2800" kern="0" err="1"/>
              <a:t>await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accent4"/>
                </a:solidFill>
              </a:rPr>
              <a:t>Random</a:t>
            </a:r>
            <a:r>
              <a:rPr lang="fr-FR" sz="2000" kern="0">
                <a:solidFill>
                  <a:schemeClr val="accent4"/>
                </a:solidFill>
              </a:rPr>
              <a:t> </a:t>
            </a:r>
            <a:r>
              <a:rPr lang="fr-FR" sz="2800" kern="0"/>
              <a:t>() </a:t>
            </a:r>
            <a:r>
              <a:rPr lang="fr-FR" sz="2800" kern="0">
                <a:solidFill>
                  <a:schemeClr val="tx2"/>
                </a:solidFill>
              </a:rPr>
              <a:t>MS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when</a:t>
            </a:r>
            <a:r>
              <a:rPr lang="fr-FR" sz="2800" kern="0"/>
              <a:t> </a:t>
            </a:r>
            <a:r>
              <a:rPr lang="fr-FR" sz="2800" kern="0">
                <a:solidFill>
                  <a:schemeClr val="tx2"/>
                </a:solidFill>
              </a:rPr>
              <a:t>Stop</a:t>
            </a:r>
            <a:r>
              <a:rPr lang="fr-FR" sz="2800" kern="0"/>
              <a:t> do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 exit </a:t>
            </a:r>
            <a:r>
              <a:rPr lang="fr-FR" sz="2800" kern="0">
                <a:solidFill>
                  <a:schemeClr val="accent3"/>
                </a:solidFill>
              </a:rPr>
              <a:t>Cheated</a:t>
            </a:r>
            <a:r>
              <a:rPr lang="fr-FR" sz="2800" kern="0"/>
              <a:t>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end abort</a:t>
            </a:r>
            <a:r>
              <a:rPr lang="fr-FR" sz="1200" kern="0"/>
              <a:t> </a:t>
            </a:r>
            <a:r>
              <a:rPr lang="fr-FR" sz="2800" kern="0"/>
              <a:t>;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err="1"/>
              <a:t>emit</a:t>
            </a:r>
            <a:r>
              <a:rPr lang="fr-FR" sz="2800" kern="0"/>
              <a:t> </a:t>
            </a:r>
            <a:r>
              <a:rPr lang="fr-FR" sz="2800" kern="0" err="1">
                <a:solidFill>
                  <a:schemeClr val="tx2"/>
                </a:solidFill>
              </a:rPr>
              <a:t>GoOn</a:t>
            </a:r>
            <a:endParaRPr lang="fr-FR" sz="2800" kern="0">
              <a:solidFill>
                <a:schemeClr val="tx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/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9319" y="116632"/>
            <a:ext cx="6545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kern="0">
                <a:solidFill>
                  <a:srgbClr val="7030A0"/>
                </a:solidFill>
              </a:rPr>
              <a:t>&lt; phase 2 : attendre un délai aléatoire &gt;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3358762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7536" y="620688"/>
            <a:ext cx="622892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2"/>
                </a:solidFill>
              </a:rPr>
              <a:t>% phase 3</a:t>
            </a:r>
            <a:r>
              <a:rPr lang="fr-FR" sz="1200" kern="0">
                <a:solidFill>
                  <a:schemeClr val="accent2"/>
                </a:solidFill>
              </a:rPr>
              <a:t> </a:t>
            </a:r>
            <a:r>
              <a:rPr lang="fr-FR" sz="2400" kern="0">
                <a:solidFill>
                  <a:schemeClr val="accent2"/>
                </a:solidFill>
              </a:rPr>
              <a:t>: </a:t>
            </a:r>
            <a:r>
              <a:rPr lang="fr-FR" sz="2400" kern="0" err="1">
                <a:solidFill>
                  <a:schemeClr val="accent2"/>
                </a:solidFill>
              </a:rPr>
              <a:t>attendre</a:t>
            </a:r>
            <a:r>
              <a:rPr lang="fr-FR" sz="2400" kern="0">
                <a:solidFill>
                  <a:schemeClr val="accent2"/>
                </a:solidFill>
              </a:rPr>
              <a:t> Stop	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abort </a:t>
            </a:r>
            <a:r>
              <a:rPr lang="fr-FR" sz="2400" kern="0">
                <a:solidFill>
                  <a:schemeClr val="accent2"/>
                </a:solidFill>
              </a:rPr>
              <a:t>% temps limite, fin du d</a:t>
            </a:r>
            <a:r>
              <a:rPr lang="en-US" sz="2400" kern="0">
                <a:solidFill>
                  <a:schemeClr val="accent2"/>
                </a:solidFill>
              </a:rPr>
              <a:t>élai</a:t>
            </a:r>
            <a:r>
              <a:rPr lang="fr-FR" sz="2400" kern="0">
                <a:solidFill>
                  <a:schemeClr val="accent2"/>
                </a:solidFill>
              </a:rPr>
              <a:t> exclu </a:t>
            </a:r>
            <a:r>
              <a:rPr lang="fr-FR" sz="2400" kern="0"/>
              <a:t>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abort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   </a:t>
            </a:r>
            <a:r>
              <a:rPr lang="fr-FR" sz="2400" kern="0" err="1"/>
              <a:t>every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MS</a:t>
            </a:r>
            <a:r>
              <a:rPr lang="fr-FR" sz="2400" kern="0"/>
              <a:t> do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4"/>
                </a:solidFill>
              </a:rPr>
              <a:t>         </a:t>
            </a:r>
            <a:r>
              <a:rPr lang="fr-FR" sz="2400" kern="0"/>
              <a:t>emit </a:t>
            </a:r>
            <a:r>
              <a:rPr lang="fr-FR" sz="2400" kern="0">
                <a:solidFill>
                  <a:schemeClr val="tx2"/>
                </a:solidFill>
              </a:rPr>
              <a:t>ReflexTime</a:t>
            </a:r>
            <a:r>
              <a:rPr lang="fr-FR" sz="2400" kern="0"/>
              <a:t>(pre(?</a:t>
            </a:r>
            <a:r>
              <a:rPr lang="fr-FR" sz="2400" kern="0">
                <a:solidFill>
                  <a:schemeClr val="tx2"/>
                </a:solidFill>
              </a:rPr>
              <a:t>ReflexTime</a:t>
            </a:r>
            <a:r>
              <a:rPr lang="fr-FR" sz="2400" kern="0"/>
              <a:t>)+1) </a:t>
            </a:r>
            <a:r>
              <a:rPr lang="fr-FR" sz="2400" kern="0">
                <a:solidFill>
                  <a:schemeClr val="accent4"/>
                </a:solidFill>
              </a:rPr>
              <a:t>    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>
                <a:solidFill>
                  <a:schemeClr val="accent4"/>
                </a:solidFill>
              </a:rPr>
              <a:t>      </a:t>
            </a:r>
            <a:r>
              <a:rPr lang="fr-FR" sz="2400" kern="0"/>
              <a:t>end every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</a:t>
            </a:r>
            <a:r>
              <a:rPr lang="fr-FR" sz="2400" kern="0" err="1"/>
              <a:t>when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Stop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   emit</a:t>
            </a:r>
            <a:r>
              <a:rPr lang="fr-FR" sz="2400" kern="0"/>
              <a:t> </a:t>
            </a:r>
            <a:r>
              <a:rPr lang="fr-FR" sz="2400" kern="0" err="1">
                <a:solidFill>
                  <a:schemeClr val="tx2"/>
                </a:solidFill>
              </a:rPr>
              <a:t>Display</a:t>
            </a:r>
            <a:r>
              <a:rPr lang="fr-FR" sz="2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(?</a:t>
            </a:r>
            <a:r>
              <a:rPr lang="fr-FR" sz="2400" kern="0">
                <a:solidFill>
                  <a:schemeClr val="tx2"/>
                </a:solidFill>
              </a:rPr>
              <a:t>ReflexTime</a:t>
            </a:r>
            <a:r>
              <a:rPr lang="fr-FR" sz="2400" kern="0"/>
              <a:t>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when</a:t>
            </a:r>
            <a:r>
              <a:rPr lang="fr-FR" sz="2400" kern="0"/>
              <a:t> </a:t>
            </a:r>
            <a:r>
              <a:rPr lang="fr-FR" sz="2400" kern="0" err="1">
                <a:solidFill>
                  <a:schemeClr val="accent4"/>
                </a:solidFill>
              </a:rPr>
              <a:t>LimitTime</a:t>
            </a:r>
            <a:r>
              <a:rPr lang="fr-FR" sz="2400" kern="0"/>
              <a:t> </a:t>
            </a:r>
            <a:r>
              <a:rPr lang="fr-FR" sz="2400" kern="0">
                <a:solidFill>
                  <a:schemeClr val="tx2"/>
                </a:solidFill>
              </a:rPr>
              <a:t>MS</a:t>
            </a:r>
            <a:r>
              <a:rPr lang="fr-FR" sz="2400" kern="0"/>
              <a:t> do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   exit </a:t>
            </a:r>
            <a:r>
              <a:rPr lang="fr-FR" sz="2400" kern="0" err="1">
                <a:solidFill>
                  <a:schemeClr val="accent3"/>
                </a:solidFill>
              </a:rPr>
              <a:t>EndGame</a:t>
            </a:r>
            <a:endParaRPr lang="fr-FR" sz="2400" kern="0">
              <a:solidFill>
                <a:schemeClr val="accent3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end abort</a:t>
            </a:r>
            <a:r>
              <a:rPr lang="fr-FR" sz="1400" kern="0"/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err="1"/>
              <a:t>emit</a:t>
            </a:r>
            <a:r>
              <a:rPr lang="fr-FR" sz="2400" kern="0"/>
              <a:t> </a:t>
            </a:r>
            <a:r>
              <a:rPr lang="fr-FR" sz="2400" kern="0" err="1">
                <a:solidFill>
                  <a:schemeClr val="tx2"/>
                </a:solidFill>
              </a:rPr>
              <a:t>GoOff</a:t>
            </a:r>
            <a:r>
              <a:rPr lang="fr-FR" sz="1400" kern="0">
                <a:solidFill>
                  <a:schemeClr val="tx2"/>
                </a:solidFill>
              </a:rPr>
              <a:t> </a:t>
            </a:r>
            <a:r>
              <a:rPr lang="fr-FR" sz="24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/>
              <a:t>exit </a:t>
            </a:r>
            <a:r>
              <a:rPr lang="fr-FR" sz="2400" kern="0" err="1">
                <a:solidFill>
                  <a:schemeClr val="accent3"/>
                </a:solidFill>
              </a:rPr>
              <a:t>EndMeasure</a:t>
            </a:r>
            <a:r>
              <a:rPr lang="fr-FR" sz="2400" kern="0"/>
              <a:t>	    </a:t>
            </a:r>
          </a:p>
        </p:txBody>
      </p:sp>
    </p:spTree>
    <p:extLst>
      <p:ext uri="{BB962C8B-B14F-4D97-AF65-F5344CB8AC3E}">
        <p14:creationId xmlns:p14="http://schemas.microsoft.com/office/powerpoint/2010/main" val="30737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ADA72C4F-1127-3B46-BB73-D8934A1981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C273A33-D581-5042-B86A-78FE4B486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380794-AD05-45D1-BCEF-E41591C34CDA}" type="slidenum">
              <a:rPr lang="fr-FR" smtClean="0"/>
              <a:pPr/>
              <a:t>98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3DC4556E-373C-1E45-B5A8-B3A74FD3D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D3C6DF5-2B5E-864A-8FA4-6D6B92BD90CD}"/>
              </a:ext>
            </a:extLst>
          </p:cNvPr>
          <p:cNvSpPr txBox="1"/>
          <p:nvPr/>
        </p:nvSpPr>
        <p:spPr>
          <a:xfrm>
            <a:off x="2580753" y="0"/>
            <a:ext cx="4188967" cy="1392176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1000" kern="0"/>
              <a:t>module </a:t>
            </a:r>
            <a:r>
              <a:rPr lang="fr-FR" sz="1000" kern="0" err="1">
                <a:solidFill>
                  <a:schemeClr val="accent3"/>
                </a:solidFill>
              </a:rPr>
              <a:t>ReflexGame</a:t>
            </a:r>
            <a:r>
              <a:rPr lang="fr-FR" sz="1000" kern="0"/>
              <a:t> :   </a:t>
            </a:r>
          </a:p>
          <a:p>
            <a:pPr fontAlgn="base"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% interface de donn</a:t>
            </a:r>
            <a:r>
              <a:rPr lang="en-US" sz="1000" kern="0">
                <a:solidFill>
                  <a:schemeClr val="accent2"/>
                </a:solidFill>
              </a:rPr>
              <a:t>ées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fr-FR" sz="1000" kern="0"/>
              <a:t>constant </a:t>
            </a:r>
            <a:r>
              <a:rPr lang="fr-FR" sz="1000" kern="0" err="1">
                <a:solidFill>
                  <a:schemeClr val="accent4"/>
                </a:solidFill>
              </a:rPr>
              <a:t>LimitTime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>
                <a:solidFill>
                  <a:schemeClr val="accent4"/>
                </a:solidFill>
              </a:rPr>
              <a:t>MeasureNumber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>
                <a:solidFill>
                  <a:schemeClr val="accent4"/>
                </a:solidFill>
              </a:rPr>
              <a:t>PauseLength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: </a:t>
            </a:r>
            <a:r>
              <a:rPr lang="fr-FR" sz="1000" kern="0" err="1"/>
              <a:t>integer</a:t>
            </a:r>
            <a:r>
              <a:rPr lang="fr-FR" sz="1000" kern="0"/>
              <a:t> ;</a:t>
            </a:r>
          </a:p>
          <a:p>
            <a:pPr fontAlgn="base">
              <a:spcAft>
                <a:spcPct val="0"/>
              </a:spcAft>
            </a:pPr>
            <a:r>
              <a:rPr lang="fr-FR" sz="1000" kern="0" err="1"/>
              <a:t>function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Random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() : </a:t>
            </a:r>
            <a:r>
              <a:rPr lang="fr-FR" sz="1000" kern="0" err="1"/>
              <a:t>integer</a:t>
            </a:r>
            <a:r>
              <a:rPr lang="fr-FR" sz="1000" kern="0"/>
              <a:t> 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% interface de signaux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input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, </a:t>
            </a:r>
            <a:r>
              <a:rPr lang="fr-FR" sz="1000" kern="0">
                <a:solidFill>
                  <a:schemeClr val="tx2"/>
                </a:solidFill>
              </a:rPr>
              <a:t>Coin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, </a:t>
            </a:r>
            <a:r>
              <a:rPr lang="fr-FR" sz="1000" kern="0">
                <a:solidFill>
                  <a:schemeClr val="tx2"/>
                </a:solidFill>
              </a:rPr>
              <a:t>Stop </a:t>
            </a:r>
            <a:r>
              <a:rPr lang="fr-FR" sz="10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relation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# </a:t>
            </a:r>
            <a:r>
              <a:rPr lang="fr-FR" sz="1000" kern="0">
                <a:solidFill>
                  <a:schemeClr val="tx2"/>
                </a:solidFill>
              </a:rPr>
              <a:t>Coin</a:t>
            </a:r>
            <a:r>
              <a:rPr lang="fr-FR" sz="1000" kern="0"/>
              <a:t> #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</a:t>
            </a:r>
            <a:r>
              <a:rPr lang="fr-FR" sz="1000" kern="0">
                <a:solidFill>
                  <a:schemeClr val="tx2"/>
                </a:solidFill>
              </a:rPr>
              <a:t>Coin</a:t>
            </a:r>
            <a:r>
              <a:rPr lang="fr-FR" sz="1000" kern="0"/>
              <a:t> # </a:t>
            </a:r>
            <a:r>
              <a:rPr lang="fr-FR" sz="1000" kern="0">
                <a:solidFill>
                  <a:schemeClr val="tx2"/>
                </a:solidFill>
              </a:rPr>
              <a:t>Stop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 # </a:t>
            </a:r>
            <a:r>
              <a:rPr lang="fr-FR" sz="1000" kern="0">
                <a:solidFill>
                  <a:schemeClr val="tx2"/>
                </a:solidFill>
              </a:rPr>
              <a:t>Stop </a:t>
            </a:r>
            <a:r>
              <a:rPr lang="fr-FR" sz="10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output </a:t>
            </a:r>
            <a:r>
              <a:rPr lang="fr-FR" sz="1000" kern="0">
                <a:solidFill>
                  <a:schemeClr val="tx2"/>
                </a:solidFill>
              </a:rPr>
              <a:t>Display </a:t>
            </a:r>
            <a:r>
              <a:rPr lang="fr-FR" sz="1000" kern="0"/>
              <a:t>: </a:t>
            </a:r>
            <a:r>
              <a:rPr lang="fr-FR" sz="1000" kern="0" err="1"/>
              <a:t>integer</a:t>
            </a:r>
            <a:r>
              <a:rPr lang="fr-FR" sz="1000" kern="0"/>
              <a:t>,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GoOn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GoOff</a:t>
            </a:r>
            <a:r>
              <a:rPr lang="fr-FR" sz="10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GameOverOn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GameOverOff</a:t>
            </a:r>
            <a:r>
              <a:rPr lang="fr-FR" sz="10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CheatOn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CheatOff</a:t>
            </a:r>
            <a:r>
              <a:rPr lang="fr-FR" sz="10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RingBell</a:t>
            </a:r>
            <a:r>
              <a:rPr lang="fr-FR" sz="1000" kern="0">
                <a:solidFill>
                  <a:schemeClr val="tx2"/>
                </a:solidFill>
              </a:rPr>
              <a:t> </a:t>
            </a:r>
            <a:r>
              <a:rPr lang="fr-FR" sz="1000" kern="0"/>
              <a:t>;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% </a:t>
            </a:r>
            <a:r>
              <a:rPr lang="fr-FR" sz="1000" kern="0" err="1">
                <a:solidFill>
                  <a:schemeClr val="accent2"/>
                </a:solidFill>
              </a:rPr>
              <a:t>initialisations</a:t>
            </a:r>
            <a:r>
              <a:rPr lang="en-US" sz="1000" kern="0">
                <a:solidFill>
                  <a:schemeClr val="accent2"/>
                </a:solidFill>
              </a:rPr>
              <a:t> à l’allumage</a:t>
            </a:r>
            <a:endParaRPr lang="en-US" sz="1000" kern="0" err="1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emit </a:t>
            </a:r>
            <a:r>
              <a:rPr lang="fr-FR" sz="1000" kern="0" err="1">
                <a:solidFill>
                  <a:schemeClr val="tx2"/>
                </a:solidFill>
              </a:rPr>
              <a:t>Display</a:t>
            </a:r>
            <a:r>
              <a:rPr lang="fr-FR" sz="1000" kern="0" err="1"/>
              <a:t>(0) 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emit </a:t>
            </a:r>
            <a:r>
              <a:rPr lang="fr-FR" sz="1000" kern="0" err="1">
                <a:solidFill>
                  <a:schemeClr val="tx2"/>
                </a:solidFill>
              </a:rPr>
              <a:t>GoOff </a:t>
            </a:r>
            <a:r>
              <a:rPr lang="fr-FR" sz="1000" kern="0" err="1"/>
              <a:t>; emit </a:t>
            </a:r>
            <a:r>
              <a:rPr lang="fr-FR" sz="1000" kern="0" err="1">
                <a:solidFill>
                  <a:schemeClr val="tx2"/>
                </a:solidFill>
              </a:rPr>
              <a:t>CheatOff </a:t>
            </a:r>
            <a:r>
              <a:rPr lang="fr-FR" sz="10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emit </a:t>
            </a:r>
            <a:r>
              <a:rPr lang="fr-FR" sz="1000" kern="0" err="1">
                <a:solidFill>
                  <a:schemeClr val="tx2"/>
                </a:solidFill>
              </a:rPr>
              <a:t>GameOverOn </a:t>
            </a:r>
            <a:r>
              <a:rPr lang="fr-FR" sz="10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Coin </a:t>
            </a:r>
            <a:r>
              <a:rPr lang="fr-FR" sz="1000" kern="0"/>
              <a:t>do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   </a:t>
            </a:r>
            <a:r>
              <a:rPr lang="fr-FR" sz="1000" kern="0">
                <a:solidFill>
                  <a:schemeClr val="accent2"/>
                </a:solidFill>
              </a:rPr>
              <a:t>% initialisation du jeu</a:t>
            </a:r>
            <a:endParaRPr lang="fr-FR" sz="10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emit </a:t>
            </a:r>
            <a:r>
              <a:rPr lang="fr-FR" sz="1000" kern="0" err="1">
                <a:solidFill>
                  <a:schemeClr val="tx2"/>
                </a:solidFill>
              </a:rPr>
              <a:t>Display</a:t>
            </a:r>
            <a:r>
              <a:rPr lang="fr-FR" sz="1000" kern="0" err="1"/>
              <a:t>(0) 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emit </a:t>
            </a:r>
            <a:r>
              <a:rPr lang="fr-FR" sz="1000" kern="0" err="1">
                <a:solidFill>
                  <a:schemeClr val="tx2"/>
                </a:solidFill>
              </a:rPr>
              <a:t>GoOff </a:t>
            </a:r>
            <a:r>
              <a:rPr lang="fr-FR" sz="1000" kern="0" err="1"/>
              <a:t>; emit </a:t>
            </a:r>
            <a:r>
              <a:rPr lang="fr-FR" sz="1000" kern="0" err="1">
                <a:solidFill>
                  <a:schemeClr val="tx2"/>
                </a:solidFill>
              </a:rPr>
              <a:t>CheatOff </a:t>
            </a:r>
            <a:r>
              <a:rPr lang="fr-FR" sz="10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emit </a:t>
            </a:r>
            <a:r>
              <a:rPr lang="fr-FR" sz="1000" kern="0" err="1">
                <a:solidFill>
                  <a:schemeClr val="tx2"/>
                </a:solidFill>
              </a:rPr>
              <a:t>GameOverOff </a:t>
            </a:r>
            <a:r>
              <a:rPr lang="fr-FR" sz="1000" kern="0" err="1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</a:t>
            </a:r>
            <a:r>
              <a:rPr lang="fr-FR" sz="1000" kern="0" err="1">
                <a:solidFill>
                  <a:schemeClr val="accent2"/>
                </a:solidFill>
              </a:rPr>
              <a:t>% le jeu proprement dit</a:t>
            </a:r>
            <a:endParaRPr lang="fr-FR" sz="1000" kern="0"/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 err="1"/>
              <a:t>   trap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3"/>
                </a:solidFill>
              </a:rPr>
              <a:t>EndGame</a:t>
            </a:r>
            <a:r>
              <a:rPr lang="fr-FR" sz="1000" kern="0">
                <a:solidFill>
                  <a:schemeClr val="accent1"/>
                </a:solidFill>
              </a:rPr>
              <a:t>, </a:t>
            </a:r>
            <a:r>
              <a:rPr lang="fr-FR" sz="1000" kern="0">
                <a:solidFill>
                  <a:schemeClr val="accent3"/>
                </a:solidFill>
              </a:rPr>
              <a:t>Cheater</a:t>
            </a:r>
            <a:r>
              <a:rPr lang="fr-FR" sz="1000" kern="0"/>
              <a:t> in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signal </a:t>
            </a:r>
            <a:r>
              <a:rPr lang="en-US" sz="1000" kern="0">
                <a:solidFill>
                  <a:schemeClr val="tx2"/>
                </a:solidFill>
              </a:rPr>
              <a:t>ReflexTime</a:t>
            </a:r>
            <a:r>
              <a:rPr lang="en-US" sz="1000" kern="0"/>
              <a:t> : integer,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 err="1">
                <a:solidFill>
                  <a:schemeClr val="tx2"/>
                </a:solidFill>
              </a:rPr>
              <a:t>                 AverageReflexTime</a:t>
            </a:r>
            <a:r>
              <a:rPr lang="en-US" sz="1000" kern="0"/>
              <a:t> : integer in	     	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>
                <a:solidFill>
                  <a:schemeClr val="accent2"/>
                </a:solidFill>
              </a:rPr>
              <a:t>         % on utiliser un module de librairie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>
                <a:solidFill>
                  <a:schemeClr val="accent2"/>
                </a:solidFill>
              </a:rPr>
              <a:t>         % pour calculer le temps de réponse moyen</a:t>
            </a:r>
            <a:r>
              <a:rPr lang="en-US" sz="1000" kern="0"/>
              <a:t>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run </a:t>
            </a:r>
            <a:r>
              <a:rPr lang="en-US" sz="1000" kern="0">
                <a:solidFill>
                  <a:srgbClr val="7030A0"/>
                </a:solidFill>
              </a:rPr>
              <a:t>Average</a:t>
            </a:r>
            <a:r>
              <a:rPr lang="en-US" sz="1000" kern="0"/>
              <a:t> [ signal </a:t>
            </a:r>
            <a:r>
              <a:rPr lang="en-US" sz="1000" kern="0" err="1">
                <a:solidFill>
                  <a:schemeClr val="tx2"/>
                </a:solidFill>
              </a:rPr>
              <a:t>ReflexTime</a:t>
            </a:r>
            <a:r>
              <a:rPr lang="en-US" sz="1000" kern="0"/>
              <a:t> / </a:t>
            </a:r>
            <a:r>
              <a:rPr lang="en-US" sz="1000" kern="0">
                <a:solidFill>
                  <a:schemeClr val="tx2"/>
                </a:solidFill>
              </a:rPr>
              <a:t>I</a:t>
            </a:r>
            <a:r>
              <a:rPr lang="en-US" sz="1000" kern="0"/>
              <a:t>,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                                 </a:t>
            </a:r>
            <a:r>
              <a:rPr lang="en-US" sz="1000" kern="0" err="1">
                <a:solidFill>
                  <a:schemeClr val="tx2"/>
                </a:solidFill>
              </a:rPr>
              <a:t>AverageReflexTime</a:t>
            </a:r>
            <a:r>
              <a:rPr lang="en-US" sz="1000" kern="0">
                <a:solidFill>
                  <a:schemeClr val="tx2"/>
                </a:solidFill>
              </a:rPr>
              <a:t> </a:t>
            </a:r>
            <a:r>
              <a:rPr lang="en-US" sz="1000" kern="0"/>
              <a:t>/ </a:t>
            </a:r>
            <a:r>
              <a:rPr lang="en-US" sz="1000" kern="0">
                <a:solidFill>
                  <a:schemeClr val="tx2"/>
                </a:solidFill>
              </a:rPr>
              <a:t>O</a:t>
            </a:r>
            <a:r>
              <a:rPr lang="en-US" sz="1000" kern="0"/>
              <a:t> ] 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000" kern="0"/>
              <a:t>      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repeat </a:t>
            </a:r>
            <a:r>
              <a:rPr lang="en-US" sz="1000" kern="0" err="1">
                <a:solidFill>
                  <a:schemeClr val="accent4"/>
                </a:solidFill>
              </a:rPr>
              <a:t>MeasureNumber</a:t>
            </a:r>
            <a:r>
              <a:rPr lang="en-US" sz="1000" kern="0"/>
              <a:t> times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            % phase 1: </a:t>
            </a:r>
            <a:r>
              <a:rPr lang="fr-FR" sz="1000" kern="0" err="1">
                <a:solidFill>
                  <a:schemeClr val="accent2"/>
                </a:solidFill>
              </a:rPr>
              <a:t>attendre</a:t>
            </a:r>
            <a:r>
              <a:rPr lang="fr-FR" sz="1000" kern="0">
                <a:solidFill>
                  <a:schemeClr val="accent2"/>
                </a:solidFill>
              </a:rPr>
              <a:t> </a:t>
            </a:r>
            <a:r>
              <a:rPr lang="fr-FR" sz="1000" kern="0" err="1">
                <a:solidFill>
                  <a:schemeClr val="accent2"/>
                </a:solidFill>
              </a:rPr>
              <a:t>Ready</a:t>
            </a:r>
            <a:r>
              <a:rPr lang="fr-FR" sz="1000" kern="0">
                <a:solidFill>
                  <a:schemeClr val="accent2"/>
                </a:solidFill>
              </a:rPr>
              <a:t>	</a:t>
            </a:r>
            <a:r>
              <a:rPr lang="fr-FR" sz="1000" kern="0"/>
              <a:t>    	  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abort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abort	     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</a:t>
            </a: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Stop</a:t>
            </a:r>
            <a:r>
              <a:rPr lang="fr-FR" sz="1000" kern="0"/>
              <a:t> do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RingBell</a:t>
            </a:r>
            <a:r>
              <a:rPr lang="fr-FR" sz="1000" kern="0"/>
              <a:t> end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/>
              <a:t>when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	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when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LimitTime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do	  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exit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 err="1">
                <a:solidFill>
                  <a:schemeClr val="accent3"/>
                </a:solidFill>
              </a:rPr>
              <a:t>EndGame </a:t>
            </a:r>
            <a:r>
              <a:rPr lang="fr-FR" sz="1000" kern="0">
                <a:solidFill>
                  <a:schemeClr val="accent2"/>
                </a:solidFill>
              </a:rPr>
              <a:t>% trop lent !</a:t>
            </a:r>
            <a:endParaRPr lang="fr-FR" sz="1000" kern="0"/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end abort ;</a:t>
            </a:r>
          </a:p>
          <a:p>
            <a:pPr algn="just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            </a:t>
            </a:r>
            <a:r>
              <a:rPr lang="fr-FR" sz="1000" kern="0">
                <a:solidFill>
                  <a:schemeClr val="accent2"/>
                </a:solidFill>
              </a:rPr>
              <a:t>% phases 2-3 : attendre d</a:t>
            </a:r>
            <a:r>
              <a:rPr lang="en-US" sz="1000" kern="0">
                <a:solidFill>
                  <a:schemeClr val="accent2"/>
                </a:solidFill>
              </a:rPr>
              <a:t>élai aléatoire puis Stop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trap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3"/>
                </a:solidFill>
              </a:rPr>
              <a:t>EndMeasure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/>
              <a:t>in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 do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RingBell</a:t>
            </a:r>
            <a:r>
              <a:rPr lang="fr-FR" sz="1000" kern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||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>
                <a:solidFill>
                  <a:schemeClr val="accent2"/>
                </a:solidFill>
              </a:rPr>
              <a:t>% phase 2 : </a:t>
            </a:r>
            <a:r>
              <a:rPr lang="fr-FR" sz="1000" kern="0" err="1">
                <a:solidFill>
                  <a:schemeClr val="accent2"/>
                </a:solidFill>
              </a:rPr>
              <a:t>attendre d</a:t>
            </a:r>
            <a:r>
              <a:rPr lang="en-US" sz="1000" kern="0" err="1">
                <a:solidFill>
                  <a:schemeClr val="accent2"/>
                </a:solidFill>
              </a:rPr>
              <a:t>élai aléatoire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abort	 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</a:t>
            </a:r>
            <a:r>
              <a:rPr lang="fr-FR" sz="1000" kern="0" err="1"/>
              <a:t>await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Random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()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when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Stop</a:t>
            </a:r>
            <a:r>
              <a:rPr lang="fr-FR" sz="1000" kern="0"/>
              <a:t> do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exit </a:t>
            </a:r>
            <a:r>
              <a:rPr lang="fr-FR" sz="1000" kern="0">
                <a:solidFill>
                  <a:schemeClr val="accent3"/>
                </a:solidFill>
              </a:rPr>
              <a:t>Cheater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accent2"/>
                </a:solidFill>
              </a:rPr>
              <a:t>% Stop avant GoOn , ou en m</a:t>
            </a:r>
            <a:r>
              <a:rPr lang="en-US" sz="1000" kern="0">
                <a:solidFill>
                  <a:schemeClr val="accent2"/>
                </a:solidFill>
              </a:rPr>
              <a:t>ême temps</a:t>
            </a:r>
            <a:r>
              <a:rPr lang="fr-FR" sz="1000" kern="0">
                <a:solidFill>
                  <a:schemeClr val="accent2"/>
                </a:solidFill>
              </a:rPr>
              <a:t> !    </a:t>
            </a:r>
            <a:r>
              <a:rPr lang="fr-FR" sz="1000" kern="0"/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end abort ;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GoOn </a:t>
            </a:r>
            <a:r>
              <a:rPr lang="fr-FR" sz="1000" kern="0" err="1"/>
              <a:t>;</a:t>
            </a:r>
            <a:endParaRPr lang="en-US" sz="1000" kern="0"/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000" i="1" kern="0">
                <a:solidFill>
                  <a:srgbClr val="7030A0"/>
                </a:solidFill>
              </a:rPr>
              <a:t>               </a:t>
            </a:r>
            <a:r>
              <a:rPr lang="fr-FR" sz="1000" kern="0">
                <a:solidFill>
                  <a:schemeClr val="accent2"/>
                </a:solidFill>
              </a:rPr>
              <a:t>% phase 3 : </a:t>
            </a:r>
            <a:r>
              <a:rPr lang="fr-FR" sz="1000" kern="0" err="1">
                <a:solidFill>
                  <a:schemeClr val="accent2"/>
                </a:solidFill>
              </a:rPr>
              <a:t>attendre</a:t>
            </a:r>
            <a:r>
              <a:rPr lang="fr-FR" sz="1000" kern="0">
                <a:solidFill>
                  <a:schemeClr val="accent2"/>
                </a:solidFill>
              </a:rPr>
              <a:t> Stop	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abort </a:t>
            </a:r>
            <a:r>
              <a:rPr lang="fr-FR" sz="1000" kern="0">
                <a:solidFill>
                  <a:schemeClr val="accent2"/>
                </a:solidFill>
              </a:rPr>
              <a:t>% temps limite, fin du d</a:t>
            </a:r>
            <a:r>
              <a:rPr lang="en-US" sz="1000" kern="0">
                <a:solidFill>
                  <a:schemeClr val="accent2"/>
                </a:solidFill>
              </a:rPr>
              <a:t>élai</a:t>
            </a:r>
            <a:r>
              <a:rPr lang="fr-FR" sz="1000" kern="0">
                <a:solidFill>
                  <a:schemeClr val="accent2"/>
                </a:solidFill>
              </a:rPr>
              <a:t> exclu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                  </a:t>
            </a:r>
            <a:r>
              <a:rPr lang="fr-FR" sz="1000" kern="0"/>
              <a:t>var</a:t>
            </a:r>
            <a:r>
              <a:rPr lang="fr-FR" sz="1000" kern="0">
                <a:solidFill>
                  <a:schemeClr val="accent2"/>
                </a:solidFill>
              </a:rPr>
              <a:t> </a:t>
            </a:r>
            <a:r>
              <a:rPr lang="fr-FR" sz="1000" kern="0">
                <a:solidFill>
                  <a:schemeClr val="accent4"/>
                </a:solidFill>
              </a:rPr>
              <a:t>Time</a:t>
            </a:r>
            <a:r>
              <a:rPr lang="fr-FR" sz="1000" kern="0">
                <a:solidFill>
                  <a:schemeClr val="accent2"/>
                </a:solidFill>
              </a:rPr>
              <a:t> </a:t>
            </a:r>
            <a:r>
              <a:rPr lang="fr-FR" sz="1000" kern="0"/>
              <a:t>:=0 : integer in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   abort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      </a:t>
            </a: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do </a:t>
            </a:r>
            <a:r>
              <a:rPr lang="fr-FR" sz="1000" kern="0">
                <a:solidFill>
                  <a:schemeClr val="accent4"/>
                </a:solidFill>
              </a:rPr>
              <a:t>Time </a:t>
            </a:r>
            <a:r>
              <a:rPr lang="fr-FR" sz="1000" kern="0"/>
              <a:t>:=</a:t>
            </a:r>
            <a:r>
              <a:rPr lang="fr-FR" sz="1000" kern="0">
                <a:solidFill>
                  <a:schemeClr val="accent4"/>
                </a:solidFill>
              </a:rPr>
              <a:t> Time</a:t>
            </a:r>
            <a:r>
              <a:rPr lang="fr-FR" sz="1000" kern="0"/>
              <a:t>+1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   </a:t>
            </a:r>
            <a:r>
              <a:rPr lang="fr-FR" sz="1000" kern="0" err="1"/>
              <a:t>when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Stop </a:t>
            </a:r>
            <a:r>
              <a:rPr lang="fr-FR" sz="10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      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ReflexTime</a:t>
            </a:r>
            <a:r>
              <a:rPr lang="fr-FR" sz="1000" kern="0">
                <a:solidFill>
                  <a:schemeClr val="tx2"/>
                </a:solidFill>
              </a:rPr>
              <a:t> </a:t>
            </a:r>
            <a:r>
              <a:rPr lang="fr-FR" sz="1000" kern="0"/>
              <a:t>(</a:t>
            </a:r>
            <a:r>
              <a:rPr lang="fr-FR" sz="1000" kern="0">
                <a:solidFill>
                  <a:schemeClr val="accent4"/>
                </a:solidFill>
              </a:rPr>
              <a:t>Time</a:t>
            </a:r>
            <a:r>
              <a:rPr lang="fr-FR" sz="1000" kern="0"/>
              <a:t>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end var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emit </a:t>
            </a:r>
            <a:r>
              <a:rPr lang="fr-FR" sz="1000" kern="0">
                <a:solidFill>
                  <a:schemeClr val="tx2"/>
                </a:solidFill>
              </a:rPr>
              <a:t>Display </a:t>
            </a:r>
            <a:r>
              <a:rPr lang="fr-FR" sz="1000" kern="0"/>
              <a:t>(</a:t>
            </a:r>
            <a:r>
              <a:rPr lang="fr-FR" sz="1000" kern="0">
                <a:solidFill>
                  <a:schemeClr val="accent4"/>
                </a:solidFill>
              </a:rPr>
              <a:t>?</a:t>
            </a:r>
            <a:r>
              <a:rPr lang="fr-FR" sz="1000" kern="0">
                <a:solidFill>
                  <a:schemeClr val="tx2"/>
                </a:solidFill>
              </a:rPr>
              <a:t>ReflexTime</a:t>
            </a:r>
            <a:r>
              <a:rPr lang="fr-FR" sz="1000" kern="0"/>
              <a:t>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when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LimitTime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do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exit </a:t>
            </a:r>
            <a:r>
              <a:rPr lang="fr-FR" sz="1000" kern="0" err="1">
                <a:solidFill>
                  <a:schemeClr val="accent3"/>
                </a:solidFill>
              </a:rPr>
              <a:t>EndGame</a:t>
            </a:r>
            <a:r>
              <a:rPr lang="fr-FR" sz="1000" kern="0" err="1">
                <a:solidFill>
                  <a:schemeClr val="accent1"/>
                </a:solidFill>
              </a:rPr>
              <a:t> </a:t>
            </a:r>
            <a:r>
              <a:rPr lang="fr-FR" sz="1000" kern="0" err="1">
                <a:solidFill>
                  <a:schemeClr val="accent2"/>
                </a:solidFill>
              </a:rPr>
              <a:t>% trop lent !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end abort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GoOff</a:t>
            </a:r>
            <a:r>
              <a:rPr lang="fr-FR" sz="1000" kern="0">
                <a:solidFill>
                  <a:schemeClr val="tx2"/>
                </a:solidFill>
              </a:rPr>
              <a:t> </a:t>
            </a:r>
            <a:r>
              <a:rPr lang="fr-FR" sz="10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exit </a:t>
            </a:r>
            <a:r>
              <a:rPr lang="fr-FR" sz="1000" kern="0" err="1">
                <a:solidFill>
                  <a:schemeClr val="accent3"/>
                </a:solidFill>
              </a:rPr>
              <a:t>EndMeasure</a:t>
            </a:r>
            <a:r>
              <a:rPr lang="fr-FR" sz="1000" kern="0"/>
              <a:t>	    </a:t>
            </a:r>
            <a:endParaRPr lang="en-US" sz="1000" i="1" kern="0">
              <a:solidFill>
                <a:srgbClr val="7030A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   end trap</a:t>
            </a:r>
            <a:endParaRPr lang="en-US" sz="1000" kern="0">
              <a:solidFill>
                <a:srgbClr val="7030A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i="1" kern="0">
                <a:solidFill>
                  <a:srgbClr val="7030A0"/>
                </a:solidFill>
              </a:rPr>
              <a:t>         </a:t>
            </a:r>
            <a:r>
              <a:rPr lang="en-US" sz="1000" kern="0"/>
              <a:t>end repeat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>
                <a:solidFill>
                  <a:schemeClr val="accent2"/>
                </a:solidFill>
              </a:rPr>
              <a:t>         % phase 4 : afficher le temps après un délai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await </a:t>
            </a:r>
            <a:r>
              <a:rPr lang="en-US" sz="1000" kern="0" err="1">
                <a:solidFill>
                  <a:schemeClr val="accent4"/>
                </a:solidFill>
              </a:rPr>
              <a:t>PauseLength</a:t>
            </a:r>
            <a:r>
              <a:rPr lang="en-US" sz="1000" kern="0"/>
              <a:t> </a:t>
            </a:r>
            <a:r>
              <a:rPr lang="en-US" sz="1000" kern="0">
                <a:solidFill>
                  <a:schemeClr val="tx2"/>
                </a:solidFill>
              </a:rPr>
              <a:t>MS </a:t>
            </a:r>
            <a:r>
              <a:rPr lang="en-US" sz="1000" kern="0"/>
              <a:t>;	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emit </a:t>
            </a:r>
            <a:r>
              <a:rPr lang="en-US" sz="1000" kern="0">
                <a:solidFill>
                  <a:schemeClr val="tx2"/>
                </a:solidFill>
              </a:rPr>
              <a:t>Display </a:t>
            </a:r>
            <a:r>
              <a:rPr lang="en-US" sz="1000" kern="0"/>
              <a:t>(?</a:t>
            </a:r>
            <a:r>
              <a:rPr lang="en-US" sz="1000" kern="0" err="1">
                <a:solidFill>
                  <a:schemeClr val="tx2"/>
                </a:solidFill>
              </a:rPr>
              <a:t>AverageReflexTime</a:t>
            </a:r>
            <a:r>
              <a:rPr lang="en-US" sz="1000" kern="0"/>
              <a:t>)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end signal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i="1" kern="0" err="1">
                <a:solidFill>
                  <a:srgbClr val="7030A0"/>
                </a:solidFill>
              </a:rPr>
              <a:t>   </a:t>
            </a:r>
            <a:r>
              <a:rPr lang="fr-FR" sz="1000" kern="0" err="1"/>
              <a:t>handle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accent3"/>
                </a:solidFill>
              </a:rPr>
              <a:t>Cheater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/>
              <a:t>do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CheatOn </a:t>
            </a:r>
            <a:endParaRPr lang="fr-FR" sz="1000" kern="0">
              <a:solidFill>
                <a:schemeClr val="tx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end trap ; </a:t>
            </a:r>
            <a:r>
              <a:rPr lang="fr-FR" sz="1000" kern="0">
                <a:solidFill>
                  <a:schemeClr val="accent2"/>
                </a:solidFill>
              </a:rPr>
              <a:t>%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accent3"/>
                </a:solidFill>
              </a:rPr>
              <a:t>EndGame </a:t>
            </a:r>
            <a:r>
              <a:rPr lang="fr-FR" sz="1000" kern="0">
                <a:solidFill>
                  <a:schemeClr val="accent2"/>
                </a:solidFill>
              </a:rPr>
              <a:t>et</a:t>
            </a:r>
            <a:r>
              <a:rPr lang="fr-FR" sz="1000" kern="0">
                <a:solidFill>
                  <a:schemeClr val="accent3"/>
                </a:solidFill>
              </a:rPr>
              <a:t> Cheated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GameOverOn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end every</a:t>
            </a:r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1000" kern="0"/>
              <a:t>end module</a:t>
            </a:r>
            <a:endParaRPr kumimoji="0" lang="fr-FR" sz="1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406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07/02/2018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 </a:t>
            </a:r>
            <a:fld id="{BD380794-AD05-45D1-BCEF-E41591C34CDA}" type="slidenum">
              <a:rPr lang="fr-FR" smtClean="0"/>
              <a:pPr/>
              <a:t>99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Berry, Collège de France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504" y="151288"/>
            <a:ext cx="3168352" cy="6228949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1000" kern="0"/>
              <a:t>module </a:t>
            </a:r>
            <a:r>
              <a:rPr lang="fr-FR" sz="1000" kern="0" err="1">
                <a:solidFill>
                  <a:srgbClr val="7030A0"/>
                </a:solidFill>
              </a:rPr>
              <a:t>ReflexGame</a:t>
            </a:r>
            <a:r>
              <a:rPr lang="fr-FR" sz="1000" kern="0"/>
              <a:t> :   </a:t>
            </a:r>
          </a:p>
          <a:p>
            <a:pPr fontAlgn="base"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% interface de donn</a:t>
            </a:r>
            <a:r>
              <a:rPr lang="en-US" sz="1000" kern="0">
                <a:solidFill>
                  <a:schemeClr val="accent2"/>
                </a:solidFill>
              </a:rPr>
              <a:t>ées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fr-FR" sz="1000" kern="0"/>
              <a:t>constant </a:t>
            </a:r>
            <a:r>
              <a:rPr lang="fr-FR" sz="1000" kern="0" err="1">
                <a:solidFill>
                  <a:schemeClr val="accent4"/>
                </a:solidFill>
              </a:rPr>
              <a:t>LimitTime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>
                <a:solidFill>
                  <a:schemeClr val="accent4"/>
                </a:solidFill>
              </a:rPr>
              <a:t>MeasureNumber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>
                <a:solidFill>
                  <a:schemeClr val="accent4"/>
                </a:solidFill>
              </a:rPr>
              <a:t>PauseLength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: </a:t>
            </a:r>
            <a:r>
              <a:rPr lang="fr-FR" sz="1000" kern="0" err="1"/>
              <a:t>integer</a:t>
            </a:r>
            <a:r>
              <a:rPr lang="fr-FR" sz="1000" kern="0"/>
              <a:t> ;</a:t>
            </a:r>
          </a:p>
          <a:p>
            <a:pPr fontAlgn="base">
              <a:spcAft>
                <a:spcPct val="0"/>
              </a:spcAft>
            </a:pPr>
            <a:r>
              <a:rPr lang="fr-FR" sz="1000" kern="0" err="1"/>
              <a:t>function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Random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() : </a:t>
            </a:r>
            <a:r>
              <a:rPr lang="fr-FR" sz="1000" kern="0" err="1"/>
              <a:t>integer</a:t>
            </a:r>
            <a:r>
              <a:rPr lang="fr-FR" sz="1000" kern="0"/>
              <a:t> 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% interface de signaux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input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, </a:t>
            </a:r>
            <a:r>
              <a:rPr lang="fr-FR" sz="1000" kern="0">
                <a:solidFill>
                  <a:schemeClr val="tx2"/>
                </a:solidFill>
              </a:rPr>
              <a:t>Coin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, </a:t>
            </a:r>
            <a:r>
              <a:rPr lang="fr-FR" sz="1000" kern="0">
                <a:solidFill>
                  <a:schemeClr val="tx2"/>
                </a:solidFill>
              </a:rPr>
              <a:t>Stop </a:t>
            </a:r>
            <a:r>
              <a:rPr lang="fr-FR" sz="10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relation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# </a:t>
            </a:r>
            <a:r>
              <a:rPr lang="fr-FR" sz="1000" kern="0">
                <a:solidFill>
                  <a:schemeClr val="tx2"/>
                </a:solidFill>
              </a:rPr>
              <a:t>Coin</a:t>
            </a:r>
            <a:r>
              <a:rPr lang="fr-FR" sz="1000" kern="0"/>
              <a:t> #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</a:t>
            </a:r>
            <a:r>
              <a:rPr lang="fr-FR" sz="1000" kern="0">
                <a:solidFill>
                  <a:schemeClr val="tx2"/>
                </a:solidFill>
              </a:rPr>
              <a:t>Coin</a:t>
            </a:r>
            <a:r>
              <a:rPr lang="fr-FR" sz="1000" kern="0"/>
              <a:t> # </a:t>
            </a:r>
            <a:r>
              <a:rPr lang="fr-FR" sz="1000" kern="0">
                <a:solidFill>
                  <a:schemeClr val="tx2"/>
                </a:solidFill>
              </a:rPr>
              <a:t>Stop</a:t>
            </a:r>
            <a:r>
              <a:rPr lang="fr-FR" sz="1000" kern="0"/>
              <a:t>,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 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 # </a:t>
            </a:r>
            <a:r>
              <a:rPr lang="fr-FR" sz="1000" kern="0">
                <a:solidFill>
                  <a:schemeClr val="tx2"/>
                </a:solidFill>
              </a:rPr>
              <a:t>Stop </a:t>
            </a:r>
            <a:r>
              <a:rPr lang="fr-FR" sz="1000" kern="0"/>
              <a:t>;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output </a:t>
            </a:r>
            <a:r>
              <a:rPr lang="fr-FR" sz="1000" kern="0">
                <a:solidFill>
                  <a:schemeClr val="tx2"/>
                </a:solidFill>
              </a:rPr>
              <a:t>Display </a:t>
            </a:r>
            <a:r>
              <a:rPr lang="fr-FR" sz="1000" kern="0"/>
              <a:t>: </a:t>
            </a:r>
            <a:r>
              <a:rPr lang="fr-FR" sz="1000" kern="0" err="1"/>
              <a:t>integer</a:t>
            </a:r>
            <a:r>
              <a:rPr lang="fr-FR" sz="1000" kern="0"/>
              <a:t>,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GoOn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GoOff</a:t>
            </a:r>
            <a:r>
              <a:rPr lang="fr-FR" sz="10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GameOverOn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GameOverOff</a:t>
            </a:r>
            <a:r>
              <a:rPr lang="fr-FR" sz="10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CheatOn</a:t>
            </a:r>
            <a:r>
              <a:rPr lang="fr-FR" sz="1000" kern="0"/>
              <a:t>, </a:t>
            </a:r>
            <a:r>
              <a:rPr lang="fr-FR" sz="1000" kern="0" err="1">
                <a:solidFill>
                  <a:schemeClr val="tx2"/>
                </a:solidFill>
              </a:rPr>
              <a:t>CheatOff</a:t>
            </a:r>
            <a:r>
              <a:rPr lang="fr-FR" sz="1000" kern="0"/>
              <a:t>,       </a:t>
            </a:r>
          </a:p>
          <a:p>
            <a:pPr fontAlgn="base">
              <a:spcAft>
                <a:spcPct val="0"/>
              </a:spcAft>
            </a:pPr>
            <a:r>
              <a:rPr lang="fr-FR" sz="1000" kern="0"/>
              <a:t>           </a:t>
            </a:r>
            <a:r>
              <a:rPr lang="fr-FR" sz="1000" kern="0" err="1">
                <a:solidFill>
                  <a:schemeClr val="tx2"/>
                </a:solidFill>
              </a:rPr>
              <a:t>RingBell</a:t>
            </a:r>
            <a:r>
              <a:rPr lang="fr-FR" sz="1000" kern="0">
                <a:solidFill>
                  <a:schemeClr val="tx2"/>
                </a:solidFill>
              </a:rPr>
              <a:t> </a:t>
            </a:r>
            <a:r>
              <a:rPr lang="fr-FR" sz="1000" kern="0"/>
              <a:t>;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% </a:t>
            </a:r>
            <a:r>
              <a:rPr lang="fr-FR" sz="1000" kern="0" err="1">
                <a:solidFill>
                  <a:schemeClr val="accent2"/>
                </a:solidFill>
              </a:rPr>
              <a:t>initialisations</a:t>
            </a:r>
            <a:r>
              <a:rPr lang="en-US" sz="1000" kern="0">
                <a:solidFill>
                  <a:schemeClr val="accent2"/>
                </a:solidFill>
              </a:rPr>
              <a:t> à l’allumage</a:t>
            </a:r>
            <a:endParaRPr lang="en-US" sz="1000" kern="0" err="1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emit </a:t>
            </a:r>
            <a:r>
              <a:rPr lang="fr-FR" sz="1000" kern="0" err="1">
                <a:solidFill>
                  <a:schemeClr val="tx2"/>
                </a:solidFill>
              </a:rPr>
              <a:t>Display</a:t>
            </a:r>
            <a:r>
              <a:rPr lang="fr-FR" sz="1000" kern="0" err="1"/>
              <a:t>(0) 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emit </a:t>
            </a:r>
            <a:r>
              <a:rPr lang="fr-FR" sz="1000" kern="0" err="1">
                <a:solidFill>
                  <a:schemeClr val="tx2"/>
                </a:solidFill>
              </a:rPr>
              <a:t>GoOff </a:t>
            </a:r>
            <a:r>
              <a:rPr lang="fr-FR" sz="1000" kern="0" err="1"/>
              <a:t>; emit </a:t>
            </a:r>
            <a:r>
              <a:rPr lang="fr-FR" sz="1000" kern="0" err="1">
                <a:solidFill>
                  <a:schemeClr val="tx2"/>
                </a:solidFill>
              </a:rPr>
              <a:t>CheatOff </a:t>
            </a:r>
            <a:r>
              <a:rPr lang="fr-FR" sz="10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emit </a:t>
            </a:r>
            <a:r>
              <a:rPr lang="fr-FR" sz="1000" kern="0" err="1">
                <a:solidFill>
                  <a:schemeClr val="tx2"/>
                </a:solidFill>
              </a:rPr>
              <a:t>GameOverOn </a:t>
            </a:r>
            <a:r>
              <a:rPr lang="fr-FR" sz="10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Coin </a:t>
            </a:r>
            <a:r>
              <a:rPr lang="fr-FR" sz="1000" kern="0"/>
              <a:t>do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   </a:t>
            </a:r>
            <a:r>
              <a:rPr lang="fr-FR" sz="1000" kern="0">
                <a:solidFill>
                  <a:schemeClr val="accent2"/>
                </a:solidFill>
              </a:rPr>
              <a:t>% initialisation du jeu</a:t>
            </a:r>
            <a:endParaRPr lang="fr-FR" sz="10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emit </a:t>
            </a:r>
            <a:r>
              <a:rPr lang="fr-FR" sz="1000" kern="0" err="1">
                <a:solidFill>
                  <a:schemeClr val="tx2"/>
                </a:solidFill>
              </a:rPr>
              <a:t>Display</a:t>
            </a:r>
            <a:r>
              <a:rPr lang="fr-FR" sz="1000" kern="0" err="1"/>
              <a:t>(0) 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emit </a:t>
            </a:r>
            <a:r>
              <a:rPr lang="fr-FR" sz="1000" kern="0" err="1">
                <a:solidFill>
                  <a:schemeClr val="tx2"/>
                </a:solidFill>
              </a:rPr>
              <a:t>GoOff </a:t>
            </a:r>
            <a:r>
              <a:rPr lang="fr-FR" sz="1000" kern="0" err="1"/>
              <a:t>; emit </a:t>
            </a:r>
            <a:r>
              <a:rPr lang="fr-FR" sz="1000" kern="0" err="1">
                <a:solidFill>
                  <a:schemeClr val="tx2"/>
                </a:solidFill>
              </a:rPr>
              <a:t>CheatOff </a:t>
            </a:r>
            <a:r>
              <a:rPr lang="fr-FR" sz="1000" kern="0" err="1"/>
              <a:t>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emit </a:t>
            </a:r>
            <a:r>
              <a:rPr lang="fr-FR" sz="1000" kern="0" err="1">
                <a:solidFill>
                  <a:schemeClr val="tx2"/>
                </a:solidFill>
              </a:rPr>
              <a:t>GameOverOff </a:t>
            </a:r>
            <a:r>
              <a:rPr lang="fr-FR" sz="1000" kern="0" err="1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</a:t>
            </a:r>
            <a:r>
              <a:rPr lang="fr-FR" sz="1000" kern="0" err="1">
                <a:solidFill>
                  <a:schemeClr val="accent2"/>
                </a:solidFill>
              </a:rPr>
              <a:t>% le jeu proprement dit</a:t>
            </a:r>
            <a:endParaRPr lang="fr-FR" sz="1000" kern="0"/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 err="1"/>
              <a:t>   trap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3"/>
                </a:solidFill>
              </a:rPr>
              <a:t>EndGame</a:t>
            </a:r>
            <a:r>
              <a:rPr lang="fr-FR" sz="1000" kern="0">
                <a:solidFill>
                  <a:schemeClr val="accent1"/>
                </a:solidFill>
              </a:rPr>
              <a:t>, </a:t>
            </a:r>
            <a:r>
              <a:rPr lang="fr-FR" sz="1000" kern="0">
                <a:solidFill>
                  <a:schemeClr val="accent3"/>
                </a:solidFill>
              </a:rPr>
              <a:t>Cheated</a:t>
            </a:r>
            <a:r>
              <a:rPr lang="fr-FR" sz="1000" kern="0"/>
              <a:t> in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signal </a:t>
            </a:r>
            <a:r>
              <a:rPr lang="en-US" sz="1000" kern="0">
                <a:solidFill>
                  <a:schemeClr val="tx2"/>
                </a:solidFill>
              </a:rPr>
              <a:t>ReflexTime</a:t>
            </a:r>
            <a:r>
              <a:rPr lang="en-US" sz="1000" kern="0"/>
              <a:t> : integer,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 err="1">
                <a:solidFill>
                  <a:schemeClr val="tx2"/>
                </a:solidFill>
              </a:rPr>
              <a:t>                 AverageReflexTime</a:t>
            </a:r>
            <a:r>
              <a:rPr lang="en-US" sz="1000" kern="0"/>
              <a:t> : integer in	     	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>
                <a:solidFill>
                  <a:schemeClr val="accent2"/>
                </a:solidFill>
              </a:rPr>
              <a:t>         % on utiliser un module de librairie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>
                <a:solidFill>
                  <a:schemeClr val="accent2"/>
                </a:solidFill>
              </a:rPr>
              <a:t>         % pour calculer le temps de réponse moyen</a:t>
            </a:r>
            <a:r>
              <a:rPr lang="en-US" sz="1000" kern="0"/>
              <a:t>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run </a:t>
            </a:r>
            <a:r>
              <a:rPr lang="en-US" sz="1000" kern="0">
                <a:solidFill>
                  <a:srgbClr val="7030A0"/>
                </a:solidFill>
              </a:rPr>
              <a:t>Average</a:t>
            </a:r>
            <a:r>
              <a:rPr lang="en-US" sz="1000" kern="0"/>
              <a:t> [ signal </a:t>
            </a:r>
            <a:r>
              <a:rPr lang="en-US" sz="1000" kern="0" err="1">
                <a:solidFill>
                  <a:schemeClr val="tx2"/>
                </a:solidFill>
              </a:rPr>
              <a:t>ReflexTime</a:t>
            </a:r>
            <a:r>
              <a:rPr lang="en-US" sz="1000" kern="0"/>
              <a:t> / </a:t>
            </a:r>
            <a:r>
              <a:rPr lang="en-US" sz="1000" kern="0">
                <a:solidFill>
                  <a:schemeClr val="tx2"/>
                </a:solidFill>
              </a:rPr>
              <a:t>I</a:t>
            </a:r>
            <a:r>
              <a:rPr lang="en-US" sz="1000" kern="0"/>
              <a:t>,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                                 </a:t>
            </a:r>
            <a:r>
              <a:rPr lang="en-US" sz="1000" kern="0" err="1">
                <a:solidFill>
                  <a:schemeClr val="tx2"/>
                </a:solidFill>
              </a:rPr>
              <a:t>AverageReflexTime</a:t>
            </a:r>
            <a:r>
              <a:rPr lang="en-US" sz="1000" kern="0">
                <a:solidFill>
                  <a:schemeClr val="tx2"/>
                </a:solidFill>
              </a:rPr>
              <a:t> </a:t>
            </a:r>
            <a:r>
              <a:rPr lang="en-US" sz="1000" kern="0"/>
              <a:t>/ </a:t>
            </a:r>
            <a:r>
              <a:rPr lang="en-US" sz="1000" kern="0">
                <a:solidFill>
                  <a:schemeClr val="tx2"/>
                </a:solidFill>
              </a:rPr>
              <a:t>O</a:t>
            </a:r>
            <a:r>
              <a:rPr lang="en-US" sz="1000" kern="0"/>
              <a:t> ]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1000" kern="0" err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EA5C4EE-7C1B-7341-A26B-5DDA719F5AA3}"/>
              </a:ext>
            </a:extLst>
          </p:cNvPr>
          <p:cNvSpPr txBox="1"/>
          <p:nvPr/>
        </p:nvSpPr>
        <p:spPr>
          <a:xfrm>
            <a:off x="2915816" y="131692"/>
            <a:ext cx="4124847" cy="661367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000" kern="0"/>
              <a:t>      ||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repeat </a:t>
            </a:r>
            <a:r>
              <a:rPr lang="en-US" sz="1000" kern="0" err="1">
                <a:solidFill>
                  <a:schemeClr val="accent4"/>
                </a:solidFill>
              </a:rPr>
              <a:t>MeasureNumber</a:t>
            </a:r>
            <a:r>
              <a:rPr lang="en-US" sz="1000" kern="0"/>
              <a:t> times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            % phase 1: </a:t>
            </a:r>
            <a:r>
              <a:rPr lang="fr-FR" sz="1000" kern="0" err="1">
                <a:solidFill>
                  <a:schemeClr val="accent2"/>
                </a:solidFill>
              </a:rPr>
              <a:t>attendre</a:t>
            </a:r>
            <a:r>
              <a:rPr lang="fr-FR" sz="1000" kern="0">
                <a:solidFill>
                  <a:schemeClr val="accent2"/>
                </a:solidFill>
              </a:rPr>
              <a:t> </a:t>
            </a:r>
            <a:r>
              <a:rPr lang="fr-FR" sz="1000" kern="0" err="1">
                <a:solidFill>
                  <a:schemeClr val="accent2"/>
                </a:solidFill>
              </a:rPr>
              <a:t>Ready</a:t>
            </a:r>
            <a:r>
              <a:rPr lang="fr-FR" sz="1000" kern="0">
                <a:solidFill>
                  <a:schemeClr val="accent2"/>
                </a:solidFill>
              </a:rPr>
              <a:t>	</a:t>
            </a:r>
            <a:r>
              <a:rPr lang="fr-FR" sz="1000" kern="0"/>
              <a:t>    	  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abort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abort	     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</a:t>
            </a: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Stop</a:t>
            </a:r>
            <a:r>
              <a:rPr lang="fr-FR" sz="1000" kern="0"/>
              <a:t> do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RingBell</a:t>
            </a:r>
            <a:r>
              <a:rPr lang="fr-FR" sz="1000" kern="0"/>
              <a:t> end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/>
              <a:t>when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	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when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LimitTime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do	       </a:t>
            </a:r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exit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 err="1">
                <a:solidFill>
                  <a:schemeClr val="accent3"/>
                </a:solidFill>
              </a:rPr>
              <a:t>EndGame </a:t>
            </a:r>
            <a:r>
              <a:rPr lang="fr-FR" sz="1000" kern="0">
                <a:solidFill>
                  <a:schemeClr val="accent2"/>
                </a:solidFill>
              </a:rPr>
              <a:t>% trop lent !</a:t>
            </a:r>
            <a:endParaRPr lang="fr-FR" sz="1000" kern="0"/>
          </a:p>
          <a:p>
            <a:pPr algn="just"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end abort ;</a:t>
            </a:r>
          </a:p>
          <a:p>
            <a:pPr algn="just"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            </a:t>
            </a:r>
            <a:r>
              <a:rPr lang="fr-FR" sz="1000" kern="0">
                <a:solidFill>
                  <a:schemeClr val="accent2"/>
                </a:solidFill>
              </a:rPr>
              <a:t>% phases 2-3 : attendre d</a:t>
            </a:r>
            <a:r>
              <a:rPr lang="en-US" sz="1000" kern="0">
                <a:solidFill>
                  <a:schemeClr val="accent2"/>
                </a:solidFill>
              </a:rPr>
              <a:t>élai aléatoire puis Stop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trap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3"/>
                </a:solidFill>
              </a:rPr>
              <a:t>EndMeasure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/>
              <a:t>in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Ready</a:t>
            </a:r>
            <a:r>
              <a:rPr lang="fr-FR" sz="1000" kern="0"/>
              <a:t> do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RingBell</a:t>
            </a:r>
            <a:r>
              <a:rPr lang="fr-FR" sz="1000" kern="0"/>
              <a:t> 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||</a:t>
            </a: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1000" kern="0"/>
              <a:t>               </a:t>
            </a:r>
            <a:r>
              <a:rPr lang="fr-FR" sz="1000" kern="0">
                <a:solidFill>
                  <a:schemeClr val="accent2"/>
                </a:solidFill>
              </a:rPr>
              <a:t>% phase 2 : </a:t>
            </a:r>
            <a:r>
              <a:rPr lang="fr-FR" sz="1000" kern="0" err="1">
                <a:solidFill>
                  <a:schemeClr val="accent2"/>
                </a:solidFill>
              </a:rPr>
              <a:t>attendre d</a:t>
            </a:r>
            <a:r>
              <a:rPr lang="en-US" sz="1000" kern="0" err="1">
                <a:solidFill>
                  <a:schemeClr val="accent2"/>
                </a:solidFill>
              </a:rPr>
              <a:t>élai aléatoire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abort	 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</a:t>
            </a:r>
            <a:r>
              <a:rPr lang="fr-FR" sz="1000" kern="0" err="1"/>
              <a:t>await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Random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()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when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Stop</a:t>
            </a:r>
            <a:r>
              <a:rPr lang="fr-FR" sz="1000" kern="0"/>
              <a:t> do  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exit </a:t>
            </a:r>
            <a:r>
              <a:rPr lang="fr-FR" sz="1000" kern="0">
                <a:solidFill>
                  <a:schemeClr val="accent3"/>
                </a:solidFill>
              </a:rPr>
              <a:t>Cheated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accent2"/>
                </a:solidFill>
              </a:rPr>
              <a:t>% Stop avant GoOn, ou en m</a:t>
            </a:r>
            <a:r>
              <a:rPr lang="en-US" sz="1000" kern="0">
                <a:solidFill>
                  <a:schemeClr val="accent2"/>
                </a:solidFill>
              </a:rPr>
              <a:t>ême temps</a:t>
            </a:r>
            <a:r>
              <a:rPr lang="fr-FR" sz="1000" kern="0">
                <a:solidFill>
                  <a:schemeClr val="accent2"/>
                </a:solidFill>
              </a:rPr>
              <a:t> !    </a:t>
            </a:r>
            <a:r>
              <a:rPr lang="fr-FR" sz="1000" kern="0"/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end abort ;	 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GoOn </a:t>
            </a:r>
            <a:r>
              <a:rPr lang="fr-FR" sz="1000" kern="0" err="1"/>
              <a:t>;</a:t>
            </a:r>
            <a:endParaRPr lang="en-US" sz="1000" kern="0"/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000" i="1" kern="0">
                <a:solidFill>
                  <a:srgbClr val="7030A0"/>
                </a:solidFill>
              </a:rPr>
              <a:t>               </a:t>
            </a:r>
            <a:r>
              <a:rPr lang="fr-FR" sz="1000" kern="0">
                <a:solidFill>
                  <a:schemeClr val="accent2"/>
                </a:solidFill>
              </a:rPr>
              <a:t>% phase 3 : </a:t>
            </a:r>
            <a:r>
              <a:rPr lang="fr-FR" sz="1000" kern="0" err="1">
                <a:solidFill>
                  <a:schemeClr val="accent2"/>
                </a:solidFill>
              </a:rPr>
              <a:t>attendre</a:t>
            </a:r>
            <a:r>
              <a:rPr lang="fr-FR" sz="1000" kern="0">
                <a:solidFill>
                  <a:schemeClr val="accent2"/>
                </a:solidFill>
              </a:rPr>
              <a:t> Stop	  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abort </a:t>
            </a:r>
            <a:r>
              <a:rPr lang="fr-FR" sz="1000" kern="0">
                <a:solidFill>
                  <a:schemeClr val="accent2"/>
                </a:solidFill>
              </a:rPr>
              <a:t>% temps limite, fin du d</a:t>
            </a:r>
            <a:r>
              <a:rPr lang="en-US" sz="1000" kern="0">
                <a:solidFill>
                  <a:schemeClr val="accent2"/>
                </a:solidFill>
              </a:rPr>
              <a:t>élai</a:t>
            </a:r>
            <a:r>
              <a:rPr lang="fr-FR" sz="1000" kern="0">
                <a:solidFill>
                  <a:schemeClr val="accent2"/>
                </a:solidFill>
              </a:rPr>
              <a:t> exclu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>
                <a:solidFill>
                  <a:schemeClr val="accent2"/>
                </a:solidFill>
              </a:rPr>
              <a:t>                  </a:t>
            </a:r>
            <a:r>
              <a:rPr lang="fr-FR" sz="1000" kern="0"/>
              <a:t>var</a:t>
            </a:r>
            <a:r>
              <a:rPr lang="fr-FR" sz="1000" kern="0">
                <a:solidFill>
                  <a:schemeClr val="accent2"/>
                </a:solidFill>
              </a:rPr>
              <a:t> </a:t>
            </a:r>
            <a:r>
              <a:rPr lang="fr-FR" sz="1000" kern="0">
                <a:solidFill>
                  <a:schemeClr val="accent4"/>
                </a:solidFill>
              </a:rPr>
              <a:t>Time</a:t>
            </a:r>
            <a:r>
              <a:rPr lang="fr-FR" sz="1000" kern="0">
                <a:solidFill>
                  <a:schemeClr val="accent2"/>
                </a:solidFill>
              </a:rPr>
              <a:t> </a:t>
            </a:r>
            <a:r>
              <a:rPr lang="fr-FR" sz="1000" kern="0"/>
              <a:t>:=0 : integer in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   abort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      </a:t>
            </a:r>
            <a:r>
              <a:rPr lang="fr-FR" sz="1000" kern="0" err="1"/>
              <a:t>every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do </a:t>
            </a:r>
            <a:r>
              <a:rPr lang="fr-FR" sz="1000" kern="0">
                <a:solidFill>
                  <a:schemeClr val="accent4"/>
                </a:solidFill>
              </a:rPr>
              <a:t>Time </a:t>
            </a:r>
            <a:r>
              <a:rPr lang="fr-FR" sz="1000" kern="0"/>
              <a:t>:=</a:t>
            </a:r>
            <a:r>
              <a:rPr lang="fr-FR" sz="1000" kern="0">
                <a:solidFill>
                  <a:schemeClr val="accent4"/>
                </a:solidFill>
              </a:rPr>
              <a:t> Time</a:t>
            </a:r>
            <a:r>
              <a:rPr lang="fr-FR" sz="1000" kern="0"/>
              <a:t>+1</a:t>
            </a:r>
            <a:r>
              <a:rPr lang="fr-FR" sz="1000" kern="0">
                <a:solidFill>
                  <a:schemeClr val="accent4"/>
                </a:solidFill>
              </a:rPr>
              <a:t> </a:t>
            </a:r>
            <a:r>
              <a:rPr lang="fr-FR" sz="1000" kern="0"/>
              <a:t>end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   </a:t>
            </a:r>
            <a:r>
              <a:rPr lang="fr-FR" sz="1000" kern="0" err="1"/>
              <a:t>when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Stop </a:t>
            </a:r>
            <a:r>
              <a:rPr lang="fr-FR" sz="10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      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ReflexTime</a:t>
            </a:r>
            <a:r>
              <a:rPr lang="fr-FR" sz="1000" kern="0">
                <a:solidFill>
                  <a:schemeClr val="tx2"/>
                </a:solidFill>
              </a:rPr>
              <a:t> </a:t>
            </a:r>
            <a:r>
              <a:rPr lang="fr-FR" sz="1000" kern="0"/>
              <a:t>(</a:t>
            </a:r>
            <a:r>
              <a:rPr lang="fr-FR" sz="1000" kern="0">
                <a:solidFill>
                  <a:schemeClr val="accent4"/>
                </a:solidFill>
              </a:rPr>
              <a:t>Time</a:t>
            </a:r>
            <a:r>
              <a:rPr lang="fr-FR" sz="1000" kern="0"/>
              <a:t>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end var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emit </a:t>
            </a:r>
            <a:r>
              <a:rPr lang="fr-FR" sz="1000" kern="0">
                <a:solidFill>
                  <a:schemeClr val="tx2"/>
                </a:solidFill>
              </a:rPr>
              <a:t>Display </a:t>
            </a:r>
            <a:r>
              <a:rPr lang="fr-FR" sz="1000" kern="0"/>
              <a:t>(</a:t>
            </a:r>
            <a:r>
              <a:rPr lang="fr-FR" sz="1000" kern="0">
                <a:solidFill>
                  <a:schemeClr val="accent4"/>
                </a:solidFill>
              </a:rPr>
              <a:t>?</a:t>
            </a:r>
            <a:r>
              <a:rPr lang="fr-FR" sz="1000" kern="0">
                <a:solidFill>
                  <a:schemeClr val="tx2"/>
                </a:solidFill>
              </a:rPr>
              <a:t>ReflexTime</a:t>
            </a:r>
            <a:r>
              <a:rPr lang="fr-FR" sz="1000" kern="0"/>
              <a:t>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when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accent4"/>
                </a:solidFill>
              </a:rPr>
              <a:t>LimitTime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tx2"/>
                </a:solidFill>
              </a:rPr>
              <a:t>MS</a:t>
            </a:r>
            <a:r>
              <a:rPr lang="fr-FR" sz="1000" kern="0"/>
              <a:t> do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   exit </a:t>
            </a:r>
            <a:r>
              <a:rPr lang="fr-FR" sz="1000" kern="0" err="1">
                <a:solidFill>
                  <a:schemeClr val="accent3"/>
                </a:solidFill>
              </a:rPr>
              <a:t>EndGame</a:t>
            </a:r>
            <a:r>
              <a:rPr lang="fr-FR" sz="1000" kern="0" err="1">
                <a:solidFill>
                  <a:schemeClr val="accent1"/>
                </a:solidFill>
              </a:rPr>
              <a:t> </a:t>
            </a:r>
            <a:r>
              <a:rPr lang="fr-FR" sz="1000" kern="0" err="1">
                <a:solidFill>
                  <a:schemeClr val="accent2"/>
                </a:solidFill>
              </a:rPr>
              <a:t>% trop lent !</a:t>
            </a:r>
            <a:endParaRPr lang="fr-FR" sz="1000" kern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end abort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 err="1"/>
              <a:t>               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GoOff</a:t>
            </a:r>
            <a:r>
              <a:rPr lang="fr-FR" sz="1000" kern="0">
                <a:solidFill>
                  <a:schemeClr val="tx2"/>
                </a:solidFill>
              </a:rPr>
              <a:t> </a:t>
            </a:r>
            <a:r>
              <a:rPr lang="fr-FR" sz="1000" ker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   exit </a:t>
            </a:r>
            <a:r>
              <a:rPr lang="fr-FR" sz="1000" kern="0" err="1">
                <a:solidFill>
                  <a:schemeClr val="accent3"/>
                </a:solidFill>
              </a:rPr>
              <a:t>EndMeasure</a:t>
            </a:r>
            <a:r>
              <a:rPr lang="fr-FR" sz="1000" kern="0"/>
              <a:t>	    </a:t>
            </a:r>
            <a:endParaRPr lang="en-US" sz="1000" i="1" kern="0">
              <a:solidFill>
                <a:srgbClr val="7030A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   end trap</a:t>
            </a:r>
            <a:endParaRPr lang="en-US" sz="1000" kern="0">
              <a:solidFill>
                <a:srgbClr val="7030A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i="1" kern="0">
                <a:solidFill>
                  <a:srgbClr val="7030A0"/>
                </a:solidFill>
              </a:rPr>
              <a:t>         </a:t>
            </a:r>
            <a:r>
              <a:rPr lang="en-US" sz="1000" kern="0"/>
              <a:t>end repeat 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1000" ker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      </a:t>
            </a:r>
            <a:endParaRPr kumimoji="0" lang="fr-FR" sz="1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884957F-8D1A-7B48-9D28-8476439E7B9C}"/>
              </a:ext>
            </a:extLst>
          </p:cNvPr>
          <p:cNvSpPr txBox="1"/>
          <p:nvPr/>
        </p:nvSpPr>
        <p:spPr>
          <a:xfrm>
            <a:off x="6252492" y="260648"/>
            <a:ext cx="2662908" cy="1972335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>
                <a:solidFill>
                  <a:schemeClr val="accent2"/>
                </a:solidFill>
              </a:rPr>
              <a:t>% phase 4 : afficher le temps après un délai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await </a:t>
            </a:r>
            <a:r>
              <a:rPr lang="en-US" sz="1000" kern="0" err="1">
                <a:solidFill>
                  <a:schemeClr val="accent4"/>
                </a:solidFill>
              </a:rPr>
              <a:t>PauseLength</a:t>
            </a:r>
            <a:r>
              <a:rPr lang="en-US" sz="1000" kern="0"/>
              <a:t> </a:t>
            </a:r>
            <a:r>
              <a:rPr lang="en-US" sz="1000" kern="0">
                <a:solidFill>
                  <a:schemeClr val="tx2"/>
                </a:solidFill>
              </a:rPr>
              <a:t>MS </a:t>
            </a:r>
            <a:r>
              <a:rPr lang="en-US" sz="1000" kern="0"/>
              <a:t>;	   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   emit </a:t>
            </a:r>
            <a:r>
              <a:rPr lang="en-US" sz="1000" kern="0">
                <a:solidFill>
                  <a:schemeClr val="tx2"/>
                </a:solidFill>
              </a:rPr>
              <a:t>Display </a:t>
            </a:r>
            <a:r>
              <a:rPr lang="en-US" sz="1000" kern="0"/>
              <a:t>(?</a:t>
            </a:r>
            <a:r>
              <a:rPr lang="en-US" sz="1000" kern="0" err="1">
                <a:solidFill>
                  <a:schemeClr val="tx2"/>
                </a:solidFill>
              </a:rPr>
              <a:t>AverageReflexTime</a:t>
            </a:r>
            <a:r>
              <a:rPr lang="en-US" sz="1000" kern="0"/>
              <a:t>)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en-US" sz="1000" kern="0"/>
              <a:t>      end signal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i="1" kern="0" err="1">
                <a:solidFill>
                  <a:srgbClr val="7030A0"/>
                </a:solidFill>
              </a:rPr>
              <a:t>   </a:t>
            </a:r>
            <a:r>
              <a:rPr lang="fr-FR" sz="1000" kern="0" err="1"/>
              <a:t>handle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accent3"/>
                </a:solidFill>
              </a:rPr>
              <a:t>Cheated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/>
              <a:t>do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  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CheatOn </a:t>
            </a:r>
            <a:endParaRPr lang="fr-FR" sz="1000" kern="0">
              <a:solidFill>
                <a:schemeClr val="tx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end trap ; </a:t>
            </a:r>
            <a:r>
              <a:rPr lang="fr-FR" sz="1000" kern="0">
                <a:solidFill>
                  <a:schemeClr val="accent2"/>
                </a:solidFill>
              </a:rPr>
              <a:t>%</a:t>
            </a:r>
            <a:r>
              <a:rPr lang="fr-FR" sz="1000" kern="0"/>
              <a:t> </a:t>
            </a:r>
            <a:r>
              <a:rPr lang="fr-FR" sz="1000" kern="0">
                <a:solidFill>
                  <a:schemeClr val="accent3"/>
                </a:solidFill>
              </a:rPr>
              <a:t>EndGame</a:t>
            </a:r>
            <a:r>
              <a:rPr lang="fr-FR" sz="1000" kern="0">
                <a:solidFill>
                  <a:schemeClr val="accent1"/>
                </a:solidFill>
              </a:rPr>
              <a:t> </a:t>
            </a:r>
            <a:r>
              <a:rPr lang="fr-FR" sz="1000" kern="0">
                <a:solidFill>
                  <a:schemeClr val="accent2"/>
                </a:solidFill>
              </a:rPr>
              <a:t>et </a:t>
            </a:r>
            <a:r>
              <a:rPr lang="fr-FR" sz="1000" kern="0">
                <a:solidFill>
                  <a:schemeClr val="accent3"/>
                </a:solidFill>
              </a:rPr>
              <a:t>Cheated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   </a:t>
            </a:r>
            <a:r>
              <a:rPr lang="fr-FR" sz="1000" kern="0" err="1"/>
              <a:t>emit</a:t>
            </a:r>
            <a:r>
              <a:rPr lang="fr-FR" sz="1000" kern="0"/>
              <a:t> </a:t>
            </a:r>
            <a:r>
              <a:rPr lang="fr-FR" sz="1000" kern="0" err="1">
                <a:solidFill>
                  <a:schemeClr val="tx2"/>
                </a:solidFill>
              </a:rPr>
              <a:t>GameOverOn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1000" kern="0"/>
              <a:t>end every</a:t>
            </a:r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1000" kern="0"/>
              <a:t>end module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1000" b="0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01992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BERRY@XB94KIMFUVWXY5K9" val="3082"/>
  <p:tag name="DEFAULTDISPLAYSOURCE" val="\documentclass{article}\pagestyle{empty}&#10;\begin{document}&#10;&#10;\end{document}&#10;"/>
  <p:tag name="EMBEDFONTS" val="1"/>
  <p:tag name="FIRSTGERARD2EBERRY@ELPDCHTFUVW0Y5HA" val="4800"/>
</p:tagLst>
</file>

<file path=ppt/theme/theme1.xml><?xml version="1.0" encoding="utf-8"?>
<a:theme xmlns:a="http://schemas.openxmlformats.org/drawingml/2006/main" name="BerryColl09-2">
  <a:themeElements>
    <a:clrScheme name="Personnalisée 1 1">
      <a:dk1>
        <a:srgbClr val="000000"/>
      </a:dk1>
      <a:lt1>
        <a:srgbClr val="FFFFFF"/>
      </a:lt1>
      <a:dk2>
        <a:srgbClr val="0000FF"/>
      </a:dk2>
      <a:lt2>
        <a:srgbClr val="FFFF65"/>
      </a:lt2>
      <a:accent1>
        <a:srgbClr val="FF0000"/>
      </a:accent1>
      <a:accent2>
        <a:srgbClr val="007A00"/>
      </a:accent2>
      <a:accent3>
        <a:srgbClr val="B22C85"/>
      </a:accent3>
      <a:accent4>
        <a:srgbClr val="964700"/>
      </a:accent4>
      <a:accent5>
        <a:srgbClr val="E78400"/>
      </a:accent5>
      <a:accent6>
        <a:srgbClr val="BFBFBF"/>
      </a:accent6>
      <a:hlink>
        <a:srgbClr val="0000BF"/>
      </a:hlink>
      <a:folHlink>
        <a:srgbClr val="3F3F3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ln w="19050">
          <a:noFill/>
        </a:ln>
      </a:spPr>
      <a:bodyPr wrap="none" rtlCol="0">
        <a:spAutoFit/>
      </a:bodyPr>
      <a:lstStyle>
        <a:defPPr fontAlgn="base">
          <a:lnSpc>
            <a:spcPct val="105000"/>
          </a:lnSpc>
          <a:spcAft>
            <a:spcPct val="0"/>
          </a:spcAft>
          <a:defRPr kumimoji="0" sz="2800" b="0" i="0" u="none" strike="noStrike" kern="0" cap="none" spc="0" normalizeH="0" noProof="0" dirty="0" smtClean="0">
            <a:ln>
              <a:noFill/>
            </a:ln>
            <a:effectLst/>
            <a:uLnTx/>
            <a:uFillTx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BerryModèle.potx" id="{1063581F-96BB-8444-9F23-4278344216FA}" vid="{B92A0768-C907-084B-B1DB-D5773F8641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13748</TotalTime>
  <Words>10201</Words>
  <Application>Microsoft Macintosh PowerPoint</Application>
  <PresentationFormat>Présentation à l'écran (4:3)</PresentationFormat>
  <Paragraphs>2286</Paragraphs>
  <Slides>149</Slides>
  <Notes>29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149</vt:i4>
      </vt:variant>
    </vt:vector>
  </HeadingPairs>
  <TitlesOfParts>
    <vt:vector size="152" baseType="lpstr">
      <vt:lpstr>BerryColl09-2</vt:lpstr>
      <vt:lpstr>Visio</vt:lpstr>
      <vt:lpstr>Bitmap Image</vt:lpstr>
      <vt:lpstr>Esterel de A à Z 1. Principes, idées et styles pour la programmation réactive</vt:lpstr>
      <vt:lpstr>Pourquoi ce cours</vt:lpstr>
      <vt:lpstr>Présentation PowerPoint</vt:lpstr>
      <vt:lpstr>Présentation PowerPoint</vt:lpstr>
      <vt:lpstr>Acte 1 : La jeunesse d’Esterel</vt:lpstr>
      <vt:lpstr>Automatique → électronique → informatique</vt:lpstr>
      <vt:lpstr>Circuit trop facile, 2e place seulement </vt:lpstr>
      <vt:lpstr>La grande question</vt:lpstr>
      <vt:lpstr>Trois classes d’applications informatiques</vt:lpstr>
      <vt:lpstr>Systèmes réactifs</vt:lpstr>
      <vt:lpstr>Contraintes des systèmes réactifs</vt:lpstr>
      <vt:lpstr>La clef : synchronisme / vibration</vt:lpstr>
      <vt:lpstr>La clef : synchronisme / vibration</vt:lpstr>
      <vt:lpstr>L’idée fondamentale du modèle synchrone</vt:lpstr>
      <vt:lpstr>Acte 1 : La jeunesse d’Esterel</vt:lpstr>
      <vt:lpstr>Automates : ABRO</vt:lpstr>
      <vt:lpstr>ABCRO : explosion exponentielle !</vt:lpstr>
      <vt:lpstr>Tâches et systèmes d’exploitation</vt:lpstr>
      <vt:lpstr>Le problème des variables partagées</vt:lpstr>
      <vt:lpstr>CSP, ADA : asynchronisme+ rendez-vous</vt:lpstr>
      <vt:lpstr>CSP : rendez-vous localement synchrone</vt:lpstr>
      <vt:lpstr>ADA : ajout de files d’attente</vt:lpstr>
      <vt:lpstr>Réseaux de Kahn </vt:lpstr>
      <vt:lpstr>Acte 1 : La jeunesse d’Esterel</vt:lpstr>
      <vt:lpstr>Nouveaux principes de programmation  J-P. Marmorat, J-P. Rigault (1982)</vt:lpstr>
      <vt:lpstr>Spécifier comme on pense et non pas comme fait la machine</vt:lpstr>
      <vt:lpstr>1983 : Irruption de la science informatique</vt:lpstr>
      <vt:lpstr>Les balbutiements d’Esterel</vt:lpstr>
      <vt:lpstr>Jouer avec les temps</vt:lpstr>
      <vt:lpstr>Evolution de l’instruction de préemption</vt:lpstr>
      <vt:lpstr>Jouer avec les temps</vt:lpstr>
      <vt:lpstr>Abro en Esterel</vt:lpstr>
      <vt:lpstr>ABCRO : de l’exponentiel au linéaire !</vt:lpstr>
      <vt:lpstr>Présentation PowerPoint</vt:lpstr>
      <vt:lpstr>Acte 2 : Esterel Pur</vt:lpstr>
      <vt:lpstr>Le noyau synchrone de base</vt:lpstr>
      <vt:lpstr>Exemple</vt:lpstr>
      <vt:lpstr>Exemple, 1e instant</vt:lpstr>
      <vt:lpstr>Exemple, début du 2e instant</vt:lpstr>
      <vt:lpstr>Exemple, début du 2e instant</vt:lpstr>
      <vt:lpstr>Exemple, fin du 2e instant</vt:lpstr>
      <vt:lpstr>Exemple, fin du 2e instant</vt:lpstr>
      <vt:lpstr>Exemple, fin du 2e instant</vt:lpstr>
      <vt:lpstr>Exemple, fin du 2e instant</vt:lpstr>
      <vt:lpstr>Exemple, fin du 2e instant</vt:lpstr>
      <vt:lpstr>Exemple, début du 3e instant</vt:lpstr>
      <vt:lpstr>Deux instructions dérivées : halt et sustain</vt:lpstr>
      <vt:lpstr>Acte 2 : Esterel Pur</vt:lpstr>
      <vt:lpstr>Première erreur de design</vt:lpstr>
      <vt:lpstr>Synchronisme ⟹   problèmes de poteaux</vt:lpstr>
      <vt:lpstr>abort simple : retardé mais fort</vt:lpstr>
      <vt:lpstr>Présentation PowerPoint</vt:lpstr>
      <vt:lpstr>Amibguïté résolue !</vt:lpstr>
      <vt:lpstr>Amibguïté résolue !</vt:lpstr>
      <vt:lpstr>Quelles primitives choisir ?</vt:lpstr>
      <vt:lpstr>Immediate et await</vt:lpstr>
      <vt:lpstr>Les boucles temporelles</vt:lpstr>
      <vt:lpstr>Acte 2 : Esterel Pur</vt:lpstr>
      <vt:lpstr>Les trappes, inspirées de catch / throw en Lisp</vt:lpstr>
      <vt:lpstr>Traitement de la sortie de trappe</vt:lpstr>
      <vt:lpstr>Trappes imbriquées et exits parallèles</vt:lpstr>
      <vt:lpstr>Trappes imbriquées et exits parallèles</vt:lpstr>
      <vt:lpstr>Trappes imbriquées et exits parallèles</vt:lpstr>
      <vt:lpstr>Trappes imbriquées et exits parallèles</vt:lpstr>
      <vt:lpstr>Traduction de « weak abort »</vt:lpstr>
      <vt:lpstr>Traitement des abort activés</vt:lpstr>
      <vt:lpstr>Distraction juste pour garder la numérotation des transparents de la vidéo (le 67 était faux, voir le nouveau 66 qui couvre tous les cas)</vt:lpstr>
      <vt:lpstr>Acte 2 : Esterel Pur</vt:lpstr>
      <vt:lpstr>suspend p when S  (1993)</vt:lpstr>
      <vt:lpstr>Exemple de suspension</vt:lpstr>
      <vt:lpstr>Exemple de suspension</vt:lpstr>
      <vt:lpstr>Exemple de suspension</vt:lpstr>
      <vt:lpstr>Exemple de suspension</vt:lpstr>
      <vt:lpstr>Exemple de suspension</vt:lpstr>
      <vt:lpstr>Exemple de suspension</vt:lpstr>
      <vt:lpstr>Exemple de suspension</vt:lpstr>
      <vt:lpstr>Exemple de suspension</vt:lpstr>
      <vt:lpstr>Abort se déduit de suspend</vt:lpstr>
      <vt:lpstr>Suspension immédiate</vt:lpstr>
      <vt:lpstr>Suspension immédiate</vt:lpstr>
      <vt:lpstr>Acte 2 : Esterel Pur</vt:lpstr>
      <vt:lpstr>Le noyau d’Esterel pur</vt:lpstr>
      <vt:lpstr>Présentation PowerPoint</vt:lpstr>
      <vt:lpstr>Les données</vt:lpstr>
      <vt:lpstr>Variables non partagées</vt:lpstr>
      <vt:lpstr>Les signaux valués</vt:lpstr>
      <vt:lpstr>Signaux simples ou combinés</vt:lpstr>
      <vt:lpstr>Présentation PowerPoint</vt:lpstr>
      <vt:lpstr>Acte 3 :  Où l’on mesure ses réflexes, avant de lire l’heure</vt:lpstr>
      <vt:lpstr>Le jeu de réflexes</vt:lpstr>
      <vt:lpstr>Présentation PowerPoint</vt:lpstr>
      <vt:lpstr>Corps du module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Animation + debugging symbolique (Esterel Studio)</vt:lpstr>
      <vt:lpstr>Simulation au terminal</vt:lpstr>
      <vt:lpstr>Mauvais bouton ou trop lent</vt:lpstr>
      <vt:lpstr>Espèce de tricheur !</vt:lpstr>
      <vt:lpstr>Tracer les variables internes</vt:lpstr>
      <vt:lpstr>Acte 3 :  Où l’on mesure ses réflexes, avant de lire l’heure</vt:lpstr>
      <vt:lpstr>Esterel v7 : structuration des interfaces</vt:lpstr>
      <vt:lpstr>Esterel v7 : structuration des interfaces </vt:lpstr>
      <vt:lpstr>Esterel v7 : structuration des interfaces</vt:lpstr>
      <vt:lpstr>Acte 3 :  Où l’on mesure ses réflexes, avant de lire l’heure</vt:lpstr>
      <vt:lpstr>La montre digitale CASIO (1986)</vt:lpstr>
      <vt:lpstr>Structure des communications synchrones</vt:lpstr>
      <vt:lpstr>Présentation PowerPoint</vt:lpstr>
      <vt:lpstr>Acte 3 : Où la concurrence se dévoile</vt:lpstr>
      <vt:lpstr>Lustre et Signal</vt:lpstr>
      <vt:lpstr>Lustre : data-flow synchrone</vt:lpstr>
      <vt:lpstr>Opérateurs sur flots de valeurs (Data Flow)</vt:lpstr>
      <vt:lpstr>Nœuds Lustre ~ modules Esterel</vt:lpstr>
      <vt:lpstr>Intégration par la méthode des trapèzes</vt:lpstr>
      <vt:lpstr>Programmation fonctionnelle</vt:lpstr>
      <vt:lpstr>Horloges</vt:lpstr>
      <vt:lpstr>Horloges</vt:lpstr>
      <vt:lpstr>Horloges</vt:lpstr>
      <vt:lpstr>Acte 3 : Où la concurrence se dévoile</vt:lpstr>
      <vt:lpstr>Présentation PowerPoint</vt:lpstr>
      <vt:lpstr>Points communs Lustre / Esterel</vt:lpstr>
      <vt:lpstr>Différences Esterel / Lustre 1. Signaux vs flots</vt:lpstr>
      <vt:lpstr>pre(S) et pre(?S) en Esterel</vt:lpstr>
      <vt:lpstr>Différences Esterel / Lustre 2. Traitement du contrôle</vt:lpstr>
      <vt:lpstr>Incorporation de Lustre dans Esterel v7</vt:lpstr>
      <vt:lpstr>Acte 3 : Où la concurrence se dévoile</vt:lpstr>
      <vt:lpstr>Statecharts, David Harel (1987)</vt:lpstr>
      <vt:lpstr>Statecharts, David Harel (1987)</vt:lpstr>
      <vt:lpstr>Problèmes des Statecharts</vt:lpstr>
      <vt:lpstr>Stateflow (The Mathworks), UML, etc.</vt:lpstr>
      <vt:lpstr> Ordre gauche-droite haut-bas (lecture)</vt:lpstr>
      <vt:lpstr>Ordre d’exécution = ordre de création</vt:lpstr>
      <vt:lpstr>Réordonnancement manuel</vt:lpstr>
      <vt:lpstr>ARGOS (F. Maraninchi, 1991)</vt:lpstr>
      <vt:lpstr>SCADE 5 = Lustre en dessins + Automates</vt:lpstr>
      <vt:lpstr>SyncCharts (1995), AGEL, Esterel Studio</vt:lpstr>
      <vt:lpstr>ABRO en Esterel</vt:lpstr>
      <vt:lpstr>ABRO en SyncCharts</vt:lpstr>
      <vt:lpstr>Présentation PowerPoint</vt:lpstr>
      <vt:lpstr>SyncCharts → AGEL → Esterel Studio</vt:lpstr>
      <vt:lpstr>Acte 3 : Où la concurrence se dévoile</vt:lpstr>
      <vt:lpstr>SCADE 6, Esterel Technologies Esterel / SyncCharts + Lustre / SCADE 5</vt:lpstr>
      <vt:lpstr>Le système KIELER pour ScCharts</vt:lpstr>
      <vt:lpstr>Présentation PowerPoint</vt:lpstr>
      <vt:lpstr>Arbre généalogique du Synchrone (?)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Esterel de A à Z 1. Principes, styles, applications</dc:title>
  <dc:creator>Utilisateur de Microsoft Office</dc:creator>
  <cp:lastModifiedBy>Cedric Raoul</cp:lastModifiedBy>
  <cp:revision>465</cp:revision>
  <cp:lastPrinted>2018-02-08T15:28:12Z</cp:lastPrinted>
  <dcterms:created xsi:type="dcterms:W3CDTF">2017-09-12T15:28:00Z</dcterms:created>
  <dcterms:modified xsi:type="dcterms:W3CDTF">2018-02-09T08:30:21Z</dcterms:modified>
</cp:coreProperties>
</file>