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257" r:id="rId2"/>
    <p:sldId id="274" r:id="rId3"/>
    <p:sldId id="299" r:id="rId4"/>
    <p:sldId id="282" r:id="rId5"/>
    <p:sldId id="275" r:id="rId6"/>
    <p:sldId id="276" r:id="rId7"/>
    <p:sldId id="284" r:id="rId8"/>
    <p:sldId id="277" r:id="rId9"/>
    <p:sldId id="278" r:id="rId10"/>
    <p:sldId id="279" r:id="rId11"/>
    <p:sldId id="280" r:id="rId12"/>
    <p:sldId id="281" r:id="rId13"/>
    <p:sldId id="297" r:id="rId14"/>
    <p:sldId id="311" r:id="rId15"/>
    <p:sldId id="312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98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4" r:id="rId43"/>
    <p:sldId id="300" r:id="rId44"/>
    <p:sldId id="296" r:id="rId45"/>
    <p:sldId id="303" r:id="rId46"/>
    <p:sldId id="313" r:id="rId47"/>
    <p:sldId id="301" r:id="rId48"/>
    <p:sldId id="302" r:id="rId49"/>
    <p:sldId id="304" r:id="rId50"/>
    <p:sldId id="31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DE9500"/>
    <a:srgbClr val="0000D7"/>
    <a:srgbClr val="006600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65" autoAdjust="0"/>
    <p:restoredTop sz="84740" autoAdjust="0"/>
  </p:normalViewPr>
  <p:slideViewPr>
    <p:cSldViewPr>
      <p:cViewPr>
        <p:scale>
          <a:sx n="100" d="100"/>
          <a:sy n="100" d="100"/>
        </p:scale>
        <p:origin x="-164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32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png"/><Relationship Id="rId7" Type="http://schemas.openxmlformats.org/officeDocument/2006/relationships/image" Target="../media/image14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13/04/16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13/04/16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611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457200" indent="-201168">
              <a:spcBef>
                <a:spcPts val="0"/>
              </a:spcBef>
              <a:defRPr sz="20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18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6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600"/>
            </a:lvl5pPr>
          </a:lstStyle>
          <a:p>
            <a:pPr lvl="0"/>
            <a:r>
              <a:rPr lang="fr-FR" noProof="0" dirty="0" smtClean="0"/>
              <a:t>First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r>
              <a:rPr lang="fr-FR" noProof="0" dirty="0" smtClean="0"/>
              <a:t> 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43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oleObject" Target="../embeddings/oleObject15.bin"/><Relationship Id="rId10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3.png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14.wmf"/><Relationship Id="rId18" Type="http://schemas.openxmlformats.org/officeDocument/2006/relationships/oleObject" Target="../embeddings/oleObject13.bin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caml.inria.fr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adp.inria.fr/case-studies/" TargetMode="External"/><Relationship Id="rId3" Type="http://schemas.openxmlformats.org/officeDocument/2006/relationships/hyperlink" Target="http://onlinelibrary.wiley.com/doi/10.1002/9780470611012.ch5/summary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815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3900" dirty="0" smtClean="0"/>
              <a:t>Bonus et </a:t>
            </a:r>
            <a:r>
              <a:rPr lang="fr-FR" sz="3900" dirty="0" smtClean="0"/>
              <a:t>réponses </a:t>
            </a:r>
            <a:r>
              <a:rPr lang="fr-FR" sz="3900" dirty="0" smtClean="0"/>
              <a:t>aux questions</a:t>
            </a:r>
            <a:endParaRPr lang="fr-FR" sz="39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2800" dirty="0" smtClean="0"/>
              <a:t>Collège de France</a:t>
            </a:r>
            <a:endParaRPr lang="fr-FR" sz="2800" dirty="0" smtClean="0"/>
          </a:p>
          <a:p>
            <a:pPr>
              <a:spcAft>
                <a:spcPts val="300"/>
              </a:spcAft>
            </a:pPr>
            <a:r>
              <a:rPr lang="fr-FR" sz="2800" dirty="0" smtClean="0"/>
              <a:t>Chaire Algorithmes, machines et langages </a:t>
            </a:r>
          </a:p>
          <a:p>
            <a:pPr>
              <a:spcAft>
                <a:spcPts val="300"/>
              </a:spcAft>
            </a:pPr>
            <a:r>
              <a:rPr lang="en-US" sz="2800" dirty="0" smtClean="0">
                <a:hlinkClick r:id="rId3"/>
              </a:rPr>
              <a:t>gerard.berry@college-de-france.fr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4293096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Cours 7</a:t>
            </a:r>
            <a:r>
              <a:rPr lang="fr-FR" sz="3100" i="1" dirty="0" smtClean="0"/>
              <a:t>, 13 avril 2016</a:t>
            </a:r>
          </a:p>
          <a:p>
            <a:pPr marL="182563" indent="-273050">
              <a:spcBef>
                <a:spcPts val="600"/>
              </a:spcBef>
            </a:pPr>
            <a:r>
              <a:rPr lang="fr-FR" sz="3100" i="1" dirty="0"/>
              <a:t>E</a:t>
            </a:r>
            <a:r>
              <a:rPr lang="fr-FR" sz="3100" i="1" dirty="0" smtClean="0"/>
              <a:t>t séminaire de Chantal Keller (LRI Paris-Sud)</a:t>
            </a:r>
            <a:endParaRPr lang="fr-FR" sz="3100" i="1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3748331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6846" y="6021288"/>
            <a:ext cx="2359650" cy="7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fr-FR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528" y="548680"/>
            <a:ext cx="9073008" cy="503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let </a:t>
            </a:r>
            <a:r>
              <a:rPr lang="fr-FR" sz="2400" dirty="0" err="1" smtClean="0">
                <a:solidFill>
                  <a:srgbClr val="B45600"/>
                </a:solidFill>
              </a:rPr>
              <a:t>unionUminus</a:t>
            </a:r>
            <a:r>
              <a:rPr lang="fr-FR" sz="2400" dirty="0" smtClean="0">
                <a:solidFill>
                  <a:srgbClr val="B45600"/>
                </a:solidFill>
              </a:rPr>
              <a:t> </a:t>
            </a:r>
            <a:r>
              <a:rPr lang="fr-FR" sz="2400" dirty="0"/>
              <a:t>(</a:t>
            </a:r>
            <a:r>
              <a:rPr lang="fr-FR" sz="2400" dirty="0">
                <a:solidFill>
                  <a:srgbClr val="B45600"/>
                </a:solidFill>
              </a:rPr>
              <a:t>a</a:t>
            </a:r>
            <a:r>
              <a:rPr lang="fr-FR" sz="2400" dirty="0"/>
              <a:t> : </a:t>
            </a:r>
            <a:r>
              <a:rPr lang="fr-FR" sz="2400" dirty="0">
                <a:solidFill>
                  <a:srgbClr val="B45600"/>
                </a:solidFill>
              </a:rPr>
              <a:t>s</a:t>
            </a:r>
            <a:r>
              <a:rPr lang="fr-FR" sz="2400" dirty="0"/>
              <a:t>) : </a:t>
            </a:r>
            <a:r>
              <a:rPr lang="fr-FR" sz="2400" dirty="0">
                <a:solidFill>
                  <a:srgbClr val="B45600"/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8000"/>
                </a:solidFill>
              </a:rPr>
              <a:t>(∗ </a:t>
            </a:r>
            <a:r>
              <a:rPr lang="fr-FR" sz="2400" dirty="0" err="1">
                <a:solidFill>
                  <a:srgbClr val="008000"/>
                </a:solidFill>
              </a:rPr>
              <a:t>operator</a:t>
            </a:r>
            <a:r>
              <a:rPr lang="fr-FR" sz="2400" dirty="0">
                <a:solidFill>
                  <a:srgbClr val="008000"/>
                </a:solidFill>
              </a:rPr>
              <a:t> [a|-a] ∗)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err="1">
                <a:solidFill>
                  <a:srgbClr val="C83296"/>
                </a:solidFill>
              </a:rPr>
              <a:t>requires</a:t>
            </a:r>
            <a:r>
              <a:rPr lang="fr-FR" sz="2400" dirty="0">
                <a:solidFill>
                  <a:srgbClr val="C83296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>
                <a:solidFill>
                  <a:srgbClr val="C83296"/>
                </a:solidFill>
              </a:rPr>
              <a:t>not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tx2"/>
                </a:solidFill>
              </a:rPr>
              <a:t>is_empty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a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chemeClr val="tx2"/>
                </a:solidFill>
              </a:rPr>
              <a:t>mdl</a:t>
            </a:r>
            <a:r>
              <a:rPr lang="fr-FR" sz="2400" dirty="0"/>
              <a:t> }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err="1">
                <a:solidFill>
                  <a:srgbClr val="C83296"/>
                </a:solidFill>
              </a:rPr>
              <a:t>ensures</a:t>
            </a:r>
            <a:r>
              <a:rPr lang="fr-FR" sz="2400" dirty="0">
                <a:solidFill>
                  <a:srgbClr val="C83296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 err="1" smtClean="0">
                <a:solidFill>
                  <a:schemeClr val="accent4"/>
                </a:solidFill>
              </a:rPr>
              <a:t>result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rgbClr val="0000FF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err="1">
                <a:solidFill>
                  <a:schemeClr val="tx2"/>
                </a:solidFill>
              </a:rPr>
              <a:t>interval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(</a:t>
            </a:r>
            <a:r>
              <a:rPr lang="fr-FR" sz="2400" dirty="0" err="1">
                <a:solidFill>
                  <a:srgbClr val="0000FF"/>
                </a:solidFill>
              </a:rPr>
              <a:t>min_elt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a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rgbClr val="0000FF"/>
                </a:solidFill>
              </a:rPr>
              <a:t>mdl</a:t>
            </a:r>
            <a:r>
              <a:rPr lang="fr-FR" sz="2400" dirty="0"/>
              <a:t>) </a:t>
            </a:r>
            <a:r>
              <a:rPr lang="fr-FR" sz="2400" dirty="0">
                <a:solidFill>
                  <a:srgbClr val="0000FF"/>
                </a:solidFill>
              </a:rPr>
              <a:t>size</a:t>
            </a:r>
            <a:r>
              <a:rPr lang="fr-FR" sz="2400" dirty="0"/>
              <a:t> }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400" dirty="0"/>
              <a:t>  = let </a:t>
            </a:r>
            <a:r>
              <a:rPr lang="fr-FR" sz="2400" dirty="0" err="1"/>
              <a:t>ghost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p</a:t>
            </a:r>
            <a:r>
              <a:rPr lang="fr-FR" sz="2400" dirty="0"/>
              <a:t> = </a:t>
            </a:r>
            <a:r>
              <a:rPr lang="fr-FR" sz="2400" dirty="0" err="1">
                <a:solidFill>
                  <a:schemeClr val="tx2"/>
                </a:solidFill>
              </a:rPr>
              <a:t>min_elt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0000FF"/>
                </a:solidFill>
              </a:rPr>
              <a:t>a.mdl</a:t>
            </a:r>
            <a:r>
              <a:rPr lang="fr-FR" sz="2400" dirty="0"/>
              <a:t> in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smtClean="0"/>
              <a:t> let </a:t>
            </a:r>
            <a:r>
              <a:rPr lang="fr-FR" sz="2400" dirty="0" err="1"/>
              <a:t>ghost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p_bv</a:t>
            </a:r>
            <a:r>
              <a:rPr lang="fr-FR" sz="2400" dirty="0"/>
              <a:t> = </a:t>
            </a:r>
            <a:r>
              <a:rPr lang="fr-FR" sz="2400" dirty="0" err="1">
                <a:solidFill>
                  <a:schemeClr val="accent4"/>
                </a:solidFill>
              </a:rPr>
              <a:t>of_int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p</a:t>
            </a:r>
            <a:r>
              <a:rPr lang="fr-FR" sz="2400" dirty="0"/>
              <a:t> in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smtClean="0"/>
              <a:t>    </a:t>
            </a:r>
            <a:r>
              <a:rPr lang="fr-FR" sz="2400" dirty="0" err="1" smtClean="0">
                <a:solidFill>
                  <a:srgbClr val="C83296"/>
                </a:solidFill>
              </a:rPr>
              <a:t>assert</a:t>
            </a:r>
            <a:r>
              <a:rPr lang="fr-FR" sz="2400" dirty="0" smtClean="0">
                <a:solidFill>
                  <a:srgbClr val="C83296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 err="1">
                <a:solidFill>
                  <a:srgbClr val="B45600"/>
                </a:solidFill>
              </a:rPr>
              <a:t>eq_sub_bv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B45600"/>
                </a:solidFill>
              </a:rPr>
              <a:t>a.bv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B45600"/>
                </a:solidFill>
              </a:rPr>
              <a:t>zeros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zeros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p_bv</a:t>
            </a:r>
            <a:r>
              <a:rPr lang="fr-FR" sz="2400" dirty="0"/>
              <a:t> };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smtClean="0"/>
              <a:t>    let </a:t>
            </a:r>
            <a:r>
              <a:rPr lang="fr-FR" sz="2400" dirty="0" err="1">
                <a:solidFill>
                  <a:srgbClr val="B45600"/>
                </a:solidFill>
              </a:rPr>
              <a:t>res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/>
              <a:t>= </a:t>
            </a:r>
            <a:r>
              <a:rPr lang="fr-FR" sz="2400" dirty="0" err="1">
                <a:solidFill>
                  <a:srgbClr val="B45600"/>
                </a:solidFill>
              </a:rPr>
              <a:t>bw_or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B45600"/>
                </a:solidFill>
              </a:rPr>
              <a:t>a.bv</a:t>
            </a:r>
            <a:r>
              <a:rPr lang="fr-FR" sz="2400" dirty="0"/>
              <a:t> (</a:t>
            </a:r>
            <a:r>
              <a:rPr lang="fr-FR" sz="2400" dirty="0" err="1">
                <a:solidFill>
                  <a:srgbClr val="B45600"/>
                </a:solidFill>
              </a:rPr>
              <a:t>neg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a.bv</a:t>
            </a:r>
            <a:r>
              <a:rPr lang="fr-FR" sz="2400" dirty="0"/>
              <a:t>) in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smtClean="0"/>
              <a:t>    </a:t>
            </a:r>
            <a:r>
              <a:rPr lang="fr-FR" sz="2400" dirty="0" err="1" smtClean="0">
                <a:solidFill>
                  <a:srgbClr val="C83296"/>
                </a:solidFill>
              </a:rPr>
              <a:t>assert</a:t>
            </a:r>
            <a:r>
              <a:rPr lang="fr-FR" sz="2400" dirty="0" smtClean="0">
                <a:solidFill>
                  <a:srgbClr val="C83296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 err="1">
                <a:solidFill>
                  <a:srgbClr val="B45600"/>
                </a:solidFill>
              </a:rPr>
              <a:t>eq_sub_bv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B45600"/>
                </a:solidFill>
              </a:rPr>
              <a:t>res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zeros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zeros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p_bv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/>
              <a:t>};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smtClean="0"/>
              <a:t>    </a:t>
            </a:r>
            <a:r>
              <a:rPr lang="fr-FR" sz="2400" dirty="0" err="1" smtClean="0">
                <a:solidFill>
                  <a:srgbClr val="C83296"/>
                </a:solidFill>
              </a:rPr>
              <a:t>assert</a:t>
            </a:r>
            <a:r>
              <a:rPr lang="fr-FR" sz="2400" dirty="0" smtClean="0">
                <a:solidFill>
                  <a:srgbClr val="C83296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 err="1">
                <a:solidFill>
                  <a:srgbClr val="B45600"/>
                </a:solidFill>
              </a:rPr>
              <a:t>eq_sub_bv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res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ones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p_bv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/>
              <a:t>(</a:t>
            </a:r>
            <a:r>
              <a:rPr lang="fr-FR" sz="2400" dirty="0" err="1">
                <a:solidFill>
                  <a:srgbClr val="B45600"/>
                </a:solidFill>
              </a:rPr>
              <a:t>sub</a:t>
            </a:r>
            <a:r>
              <a:rPr lang="fr-FR" sz="2400" dirty="0">
                <a:solidFill>
                  <a:srgbClr val="B45600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size_bv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B45600"/>
                </a:solidFill>
              </a:rPr>
              <a:t>p_bv</a:t>
            </a:r>
            <a:r>
              <a:rPr lang="fr-FR" sz="2400" dirty="0"/>
              <a:t>) };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400" dirty="0"/>
              <a:t>   </a:t>
            </a:r>
            <a:r>
              <a:rPr lang="fr-FR" sz="2400" dirty="0" smtClean="0"/>
              <a:t>     </a:t>
            </a:r>
            <a:r>
              <a:rPr lang="fr-FR" sz="2400" dirty="0"/>
              <a:t>{ </a:t>
            </a:r>
            <a:r>
              <a:rPr lang="fr-FR" sz="2400" dirty="0" err="1">
                <a:solidFill>
                  <a:srgbClr val="B45600"/>
                </a:solidFill>
              </a:rPr>
              <a:t>bv</a:t>
            </a:r>
            <a:r>
              <a:rPr lang="fr-FR" sz="2400" dirty="0"/>
              <a:t> = </a:t>
            </a:r>
            <a:r>
              <a:rPr lang="fr-FR" sz="2400" dirty="0" err="1">
                <a:solidFill>
                  <a:schemeClr val="accent4"/>
                </a:solidFill>
              </a:rPr>
              <a:t>res</a:t>
            </a:r>
            <a:r>
              <a:rPr lang="fr-FR" sz="2400" dirty="0"/>
              <a:t>;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  </a:t>
            </a:r>
            <a:r>
              <a:rPr lang="fr-FR" sz="2400" dirty="0" smtClean="0"/>
              <a:t>    </a:t>
            </a:r>
            <a:r>
              <a:rPr lang="fr-FR" sz="2400" dirty="0" smtClean="0">
                <a:solidFill>
                  <a:schemeClr val="tx2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err="1">
                <a:solidFill>
                  <a:srgbClr val="0000FF"/>
                </a:solidFill>
              </a:rPr>
              <a:t>interval</a:t>
            </a:r>
            <a:r>
              <a:rPr lang="fr-FR" sz="2400" dirty="0">
                <a:solidFill>
                  <a:srgbClr val="0000FF"/>
                </a:solidFill>
              </a:rPr>
              <a:t> p size </a:t>
            </a:r>
            <a:r>
              <a:rPr lang="fr-FR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0169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692696"/>
            <a:ext cx="8748464" cy="584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/>
              <a:t> let </a:t>
            </a:r>
            <a:r>
              <a:rPr lang="fr-FR" sz="2400" dirty="0" err="1">
                <a:solidFill>
                  <a:srgbClr val="B45600"/>
                </a:solidFill>
              </a:rPr>
              <a:t>maxUnion</a:t>
            </a:r>
            <a:r>
              <a:rPr lang="fr-FR" sz="2400" dirty="0"/>
              <a:t> (</a:t>
            </a:r>
            <a:r>
              <a:rPr lang="fr-FR" sz="2400" dirty="0">
                <a:solidFill>
                  <a:schemeClr val="accent4"/>
                </a:solidFill>
              </a:rPr>
              <a:t>a b</a:t>
            </a:r>
            <a:r>
              <a:rPr lang="fr-FR" sz="2400" dirty="0"/>
              <a:t> : </a:t>
            </a:r>
            <a:r>
              <a:rPr lang="fr-FR" sz="2400" dirty="0">
                <a:solidFill>
                  <a:srgbClr val="B45600"/>
                </a:solidFill>
              </a:rPr>
              <a:t>s</a:t>
            </a:r>
            <a:r>
              <a:rPr lang="fr-FR" sz="2400" dirty="0"/>
              <a:t>) : </a:t>
            </a:r>
            <a:r>
              <a:rPr lang="fr-FR" sz="2400" dirty="0">
                <a:solidFill>
                  <a:srgbClr val="B45600"/>
                </a:solidFill>
              </a:rPr>
              <a:t>s</a:t>
            </a:r>
            <a:r>
              <a:rPr lang="fr-FR" sz="2400" dirty="0"/>
              <a:t>  </a:t>
            </a:r>
            <a:r>
              <a:rPr lang="fr-FR" sz="2400" dirty="0" smtClean="0">
                <a:solidFill>
                  <a:srgbClr val="008000"/>
                </a:solidFill>
              </a:rPr>
              <a:t>(</a:t>
            </a:r>
            <a:r>
              <a:rPr lang="fr-FR" sz="2400" dirty="0">
                <a:solidFill>
                  <a:srgbClr val="008000"/>
                </a:solidFill>
              </a:rPr>
              <a:t>∗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>
                <a:solidFill>
                  <a:srgbClr val="008000"/>
                </a:solidFill>
              </a:rPr>
              <a:t>operator</a:t>
            </a:r>
            <a:r>
              <a:rPr lang="fr-FR" sz="2400" dirty="0">
                <a:solidFill>
                  <a:srgbClr val="008000"/>
                </a:solidFill>
              </a:rPr>
              <a:t> [(</a:t>
            </a:r>
            <a:r>
              <a:rPr lang="fr-FR" sz="2400" dirty="0" err="1">
                <a:solidFill>
                  <a:srgbClr val="008000"/>
                </a:solidFill>
              </a:rPr>
              <a:t>a|b</a:t>
            </a:r>
            <a:r>
              <a:rPr lang="fr-FR" sz="2400" dirty="0">
                <a:solidFill>
                  <a:srgbClr val="008000"/>
                </a:solidFill>
              </a:rPr>
              <a:t>)&amp;(a|-a)&amp;(b|-b)] ∗</a:t>
            </a:r>
            <a:r>
              <a:rPr lang="fr-FR" sz="2400" dirty="0" smtClean="0">
                <a:solidFill>
                  <a:srgbClr val="008000"/>
                </a:solidFill>
              </a:rPr>
              <a:t>)</a:t>
            </a:r>
            <a:endParaRPr lang="fr-FR" sz="2400" dirty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err="1">
                <a:solidFill>
                  <a:schemeClr val="accent3"/>
                </a:solidFill>
              </a:rPr>
              <a:t>requires</a:t>
            </a:r>
            <a:r>
              <a:rPr lang="fr-FR" sz="2400" dirty="0">
                <a:solidFill>
                  <a:schemeClr val="accent3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>
                <a:solidFill>
                  <a:schemeClr val="accent3"/>
                </a:solidFill>
              </a:rPr>
              <a:t>not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tx2"/>
                </a:solidFill>
              </a:rPr>
              <a:t>is_empty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accent4"/>
                </a:solidFill>
              </a:rPr>
              <a:t>a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chemeClr val="tx2"/>
                </a:solidFill>
              </a:rPr>
              <a:t>mdl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C83296"/>
                </a:solidFill>
              </a:rPr>
              <a:t>/\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3"/>
                </a:solidFill>
              </a:rPr>
              <a:t>not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tx2"/>
                </a:solidFill>
              </a:rPr>
              <a:t>is_empty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b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chemeClr val="tx2"/>
                </a:solidFill>
              </a:rPr>
              <a:t>mdl</a:t>
            </a:r>
            <a:r>
              <a:rPr lang="fr-FR" sz="2400" dirty="0"/>
              <a:t> }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err="1">
                <a:solidFill>
                  <a:srgbClr val="C83296"/>
                </a:solidFill>
              </a:rPr>
              <a:t>ensures</a:t>
            </a:r>
            <a:r>
              <a:rPr lang="fr-FR" sz="2400" dirty="0">
                <a:solidFill>
                  <a:srgbClr val="C83296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 err="1">
                <a:solidFill>
                  <a:srgbClr val="C83296"/>
                </a:solidFill>
              </a:rPr>
              <a:t>forall</a:t>
            </a:r>
            <a:r>
              <a:rPr lang="fr-FR" sz="2400" dirty="0">
                <a:solidFill>
                  <a:srgbClr val="C83296"/>
                </a:solidFill>
              </a:rPr>
              <a:t> </a:t>
            </a:r>
            <a:r>
              <a:rPr lang="fr-FR" sz="2400" dirty="0"/>
              <a:t>x. </a:t>
            </a:r>
            <a:r>
              <a:rPr lang="fr-FR" sz="2400" dirty="0" err="1">
                <a:solidFill>
                  <a:srgbClr val="0000FF"/>
                </a:solidFill>
              </a:rPr>
              <a:t>mem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x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0000FF"/>
                </a:solidFill>
              </a:rPr>
              <a:t>result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rgbClr val="0000FF"/>
                </a:solidFill>
              </a:rPr>
              <a:t>mdl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C83296"/>
                </a:solidFill>
              </a:rPr>
              <a:t>&lt;-&gt;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           </a:t>
            </a:r>
            <a:r>
              <a:rPr lang="fr-FR" sz="2400" dirty="0" smtClean="0"/>
              <a:t>              (</a:t>
            </a:r>
            <a:r>
              <a:rPr lang="fr-FR" sz="2400" dirty="0" err="1">
                <a:solidFill>
                  <a:schemeClr val="tx2"/>
                </a:solidFill>
              </a:rPr>
              <a:t>mem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x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0000FF"/>
                </a:solidFill>
              </a:rPr>
              <a:t>union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a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rgbClr val="0000FF"/>
                </a:solidFill>
              </a:rPr>
              <a:t>mdl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B45600"/>
                </a:solidFill>
              </a:rPr>
              <a:t>b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rgbClr val="0000FF"/>
                </a:solidFill>
              </a:rPr>
              <a:t>mdl</a:t>
            </a:r>
            <a:r>
              <a:rPr lang="fr-FR" sz="2400" dirty="0"/>
              <a:t>) </a:t>
            </a: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</a:t>
            </a:r>
            <a:r>
              <a:rPr lang="fr-FR" sz="2400" dirty="0" smtClean="0">
                <a:solidFill>
                  <a:srgbClr val="C83296"/>
                </a:solidFill>
              </a:rPr>
              <a:t> /</a:t>
            </a:r>
            <a:r>
              <a:rPr lang="fr-FR" sz="2400" dirty="0">
                <a:solidFill>
                  <a:srgbClr val="C83296"/>
                </a:solidFill>
              </a:rPr>
              <a:t>\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x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&gt;= </a:t>
            </a:r>
            <a:r>
              <a:rPr lang="fr-FR" sz="2400" dirty="0">
                <a:solidFill>
                  <a:srgbClr val="0000FF"/>
                </a:solidFill>
              </a:rPr>
              <a:t>max</a:t>
            </a:r>
            <a:r>
              <a:rPr lang="fr-FR" sz="2400" dirty="0"/>
              <a:t> (</a:t>
            </a:r>
            <a:r>
              <a:rPr lang="fr-FR" sz="2400" dirty="0" err="1">
                <a:solidFill>
                  <a:srgbClr val="0000FF"/>
                </a:solidFill>
              </a:rPr>
              <a:t>min_elt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a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chemeClr val="tx2"/>
                </a:solidFill>
              </a:rPr>
              <a:t>mdl</a:t>
            </a:r>
            <a:r>
              <a:rPr lang="fr-FR" sz="2400" dirty="0"/>
              <a:t>) (</a:t>
            </a:r>
            <a:r>
              <a:rPr lang="fr-FR" sz="2400" dirty="0" err="1">
                <a:solidFill>
                  <a:srgbClr val="0000FF"/>
                </a:solidFill>
              </a:rPr>
              <a:t>min_elt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b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chemeClr val="tx2"/>
                </a:solidFill>
              </a:rPr>
              <a:t>mdl</a:t>
            </a:r>
            <a:r>
              <a:rPr lang="fr-FR" sz="2400" dirty="0"/>
              <a:t>)) }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</a:t>
            </a:r>
            <a:r>
              <a:rPr lang="fr-FR" sz="2400" dirty="0" err="1">
                <a:solidFill>
                  <a:schemeClr val="accent3"/>
                </a:solidFill>
              </a:rPr>
              <a:t>ensures</a:t>
            </a:r>
            <a:r>
              <a:rPr lang="fr-FR" sz="2400" dirty="0">
                <a:solidFill>
                  <a:schemeClr val="accent3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 err="1">
                <a:solidFill>
                  <a:srgbClr val="C83296"/>
                </a:solidFill>
              </a:rPr>
              <a:t>forall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x</a:t>
            </a:r>
            <a:r>
              <a:rPr lang="fr-FR" sz="2400" dirty="0"/>
              <a:t>. </a:t>
            </a:r>
            <a:r>
              <a:rPr lang="fr-FR" sz="2400" dirty="0" err="1">
                <a:solidFill>
                  <a:srgbClr val="0000FF"/>
                </a:solidFill>
              </a:rPr>
              <a:t>mem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x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result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chemeClr val="tx2"/>
                </a:solidFill>
              </a:rPr>
              <a:t>mdl</a:t>
            </a:r>
            <a:r>
              <a:rPr lang="fr-FR" sz="2400" dirty="0"/>
              <a:t> &lt;-&gt;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              </a:t>
            </a:r>
            <a:r>
              <a:rPr lang="fr-FR" sz="2400" dirty="0" smtClean="0"/>
              <a:t>         </a:t>
            </a:r>
            <a:r>
              <a:rPr lang="fr-FR" sz="2400" dirty="0" err="1" smtClean="0">
                <a:solidFill>
                  <a:srgbClr val="C83296"/>
                </a:solidFill>
              </a:rPr>
              <a:t>exists</a:t>
            </a:r>
            <a:r>
              <a:rPr lang="fr-FR" sz="2400" dirty="0" smtClean="0">
                <a:solidFill>
                  <a:srgbClr val="C83296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y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z</a:t>
            </a:r>
            <a:r>
              <a:rPr lang="fr-FR" sz="2400" dirty="0"/>
              <a:t>. </a:t>
            </a:r>
            <a:r>
              <a:rPr lang="fr-FR" sz="2400" dirty="0" err="1">
                <a:solidFill>
                  <a:srgbClr val="0000FF"/>
                </a:solidFill>
              </a:rPr>
              <a:t>mem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y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a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chemeClr val="tx2"/>
                </a:solidFill>
              </a:rPr>
              <a:t>mdl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accent3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                                     /</a:t>
            </a:r>
            <a:r>
              <a:rPr lang="fr-FR" sz="2400" dirty="0">
                <a:solidFill>
                  <a:schemeClr val="accent3"/>
                </a:solidFill>
              </a:rPr>
              <a:t>\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0000FF"/>
                </a:solidFill>
              </a:rPr>
              <a:t>mem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z</a:t>
            </a:r>
            <a:r>
              <a:rPr lang="fr-FR" sz="2400" dirty="0"/>
              <a:t> </a:t>
            </a:r>
            <a:r>
              <a:rPr lang="fr-FR" sz="2400" dirty="0" err="1">
                <a:solidFill>
                  <a:schemeClr val="accent4"/>
                </a:solidFill>
              </a:rPr>
              <a:t>b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rgbClr val="0000FF"/>
                </a:solidFill>
              </a:rPr>
              <a:t>mdl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</a:t>
            </a:r>
            <a:r>
              <a:rPr lang="fr-FR" sz="2400" dirty="0" smtClean="0">
                <a:solidFill>
                  <a:schemeClr val="accent3"/>
                </a:solidFill>
              </a:rPr>
              <a:t>/</a:t>
            </a:r>
            <a:r>
              <a:rPr lang="fr-FR" sz="2400" dirty="0">
                <a:solidFill>
                  <a:schemeClr val="accent3"/>
                </a:solidFill>
              </a:rPr>
              <a:t>\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00"/>
                </a:solidFill>
              </a:rPr>
              <a:t>x = max y z </a:t>
            </a:r>
            <a:r>
              <a:rPr lang="fr-FR" sz="2400" dirty="0"/>
              <a:t>}</a:t>
            </a:r>
          </a:p>
          <a:p>
            <a:pPr>
              <a:lnSpc>
                <a:spcPct val="120000"/>
              </a:lnSpc>
            </a:pPr>
            <a:r>
              <a:rPr lang="fr-FR" sz="2400" dirty="0"/>
              <a:t>  </a:t>
            </a:r>
            <a:r>
              <a:rPr lang="fr-FR" sz="2400" dirty="0" smtClean="0"/>
              <a:t>   = </a:t>
            </a:r>
            <a:r>
              <a:rPr lang="fr-FR" sz="2400" dirty="0">
                <a:solidFill>
                  <a:schemeClr val="accent4"/>
                </a:solidFill>
              </a:rPr>
              <a:t>intersection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B45600"/>
                </a:solidFill>
              </a:rPr>
              <a:t>union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B45600"/>
                </a:solidFill>
              </a:rPr>
              <a:t>a b</a:t>
            </a:r>
            <a:r>
              <a:rPr lang="fr-FR" sz="2400" dirty="0"/>
              <a:t>) </a:t>
            </a: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(</a:t>
            </a:r>
            <a:r>
              <a:rPr lang="fr-FR" sz="2400" dirty="0">
                <a:solidFill>
                  <a:srgbClr val="B45600"/>
                </a:solidFill>
              </a:rPr>
              <a:t>intersection </a:t>
            </a:r>
            <a:r>
              <a:rPr lang="fr-FR" sz="2400" dirty="0" smtClean="0"/>
              <a:t>(</a:t>
            </a:r>
            <a:r>
              <a:rPr lang="fr-FR" sz="2400" dirty="0" err="1" smtClean="0">
                <a:solidFill>
                  <a:srgbClr val="B45600"/>
                </a:solidFill>
              </a:rPr>
              <a:t>unionUminus</a:t>
            </a:r>
            <a:r>
              <a:rPr lang="fr-FR" sz="2400" dirty="0" smtClean="0">
                <a:solidFill>
                  <a:srgbClr val="B45600"/>
                </a:solidFill>
              </a:rPr>
              <a:t> </a:t>
            </a:r>
            <a:r>
              <a:rPr lang="fr-FR" sz="2400" dirty="0" smtClean="0">
                <a:solidFill>
                  <a:schemeClr val="accent4"/>
                </a:solidFill>
              </a:rPr>
              <a:t>a</a:t>
            </a:r>
            <a:r>
              <a:rPr lang="fr-FR" sz="2400" dirty="0"/>
              <a:t>) </a:t>
            </a: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       (</a:t>
            </a:r>
            <a:r>
              <a:rPr lang="fr-FR" sz="2400" dirty="0" err="1" smtClean="0">
                <a:solidFill>
                  <a:srgbClr val="B45600"/>
                </a:solidFill>
              </a:rPr>
              <a:t>unionUminus</a:t>
            </a:r>
            <a:r>
              <a:rPr lang="fr-FR" sz="2400" dirty="0" smtClean="0">
                <a:solidFill>
                  <a:srgbClr val="B45600"/>
                </a:solidFill>
              </a:rPr>
              <a:t> b</a:t>
            </a:r>
            <a:r>
              <a:rPr lang="fr-FR" sz="2400" dirty="0" smtClean="0"/>
              <a:t>))</a:t>
            </a:r>
            <a:endParaRPr lang="fr-FR" sz="2400" dirty="0"/>
          </a:p>
          <a:p>
            <a:pPr>
              <a:lnSpc>
                <a:spcPct val="120000"/>
              </a:lnSpc>
            </a:pPr>
            <a:r>
              <a:rPr lang="fr-FR" sz="24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63468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0"/>
            <a:ext cx="7411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9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0211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Bonus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: le synchroniseur Esterel en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(SMT)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Bonus </a:t>
            </a:r>
            <a:r>
              <a:rPr lang="fr-FR" dirty="0" smtClean="0"/>
              <a:t>2 </a:t>
            </a:r>
            <a:r>
              <a:rPr lang="fr-FR" dirty="0"/>
              <a:t>: la machine chimique (rappel de 2009)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Bonus 3 : exemple de vérification avec CADP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Réponse aux questions</a:t>
            </a:r>
            <a:endParaRPr lang="fr-FR" dirty="0">
              <a:solidFill>
                <a:srgbClr val="BFBFB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88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2" y="800066"/>
            <a:ext cx="9429816" cy="2052870"/>
          </a:xfrm>
        </p:spPr>
        <p:txBody>
          <a:bodyPr/>
          <a:lstStyle/>
          <a:p>
            <a:r>
              <a:rPr lang="fr-FR" dirty="0" smtClean="0"/>
              <a:t>Actions </a:t>
            </a:r>
            <a:r>
              <a:rPr lang="fr-FR" sz="3200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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{</a:t>
            </a:r>
            <a:r>
              <a:rPr lang="fr-FR" dirty="0" err="1" smtClean="0">
                <a:solidFill>
                  <a:schemeClr val="accent3"/>
                </a:solidFill>
              </a:rPr>
              <a:t>a</a:t>
            </a:r>
            <a:r>
              <a:rPr lang="fr-FR" dirty="0" err="1" smtClean="0"/>
              <a:t>,</a:t>
            </a:r>
            <a:r>
              <a:rPr lang="fr-FR" dirty="0" err="1" smtClean="0">
                <a:solidFill>
                  <a:schemeClr val="accent3"/>
                </a:solidFill>
              </a:rPr>
              <a:t>b</a:t>
            </a:r>
            <a:r>
              <a:rPr lang="fr-FR" dirty="0" smtClean="0"/>
              <a:t>,...},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sz="36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 {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>
                <a:solidFill>
                  <a:schemeClr val="accent3"/>
                </a:solidFill>
              </a:rPr>
              <a:t>,b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/>
              <a:t>,…}, </a:t>
            </a:r>
            <a:r>
              <a:rPr lang="fr-FR" sz="3200" dirty="0" smtClean="0">
                <a:solidFill>
                  <a:schemeClr val="accent3"/>
                </a:solidFill>
                <a:sym typeface="Symbol"/>
              </a:rPr>
              <a:t></a:t>
            </a:r>
            <a:r>
              <a:rPr lang="fr-FR" sz="3200" dirty="0" smtClean="0">
                <a:sym typeface="Symbol"/>
              </a:rPr>
              <a:t> (</a:t>
            </a:r>
            <a:r>
              <a:rPr lang="fr-FR" dirty="0" smtClean="0">
                <a:sym typeface="Symbol"/>
              </a:rPr>
              <a:t>action invisible)</a:t>
            </a:r>
          </a:p>
          <a:p>
            <a:pPr>
              <a:spcBef>
                <a:spcPts val="0"/>
              </a:spcBef>
              <a:buNone/>
            </a:pPr>
            <a:r>
              <a:rPr lang="fr-FR" dirty="0" smtClean="0">
                <a:sym typeface="Symbol"/>
              </a:rPr>
              <a:t>               </a:t>
            </a:r>
            <a:r>
              <a:rPr lang="fr-FR" sz="2800" dirty="0" smtClean="0">
                <a:solidFill>
                  <a:schemeClr val="accent3"/>
                </a:solidFill>
                <a:sym typeface="Symbol"/>
              </a:rPr>
              <a:t></a:t>
            </a:r>
            <a:r>
              <a:rPr lang="fr-FR" sz="18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</a:t>
            </a:r>
            <a:r>
              <a:rPr lang="fr-FR" sz="1400" dirty="0" smtClean="0">
                <a:sym typeface="Symbol"/>
              </a:rPr>
              <a:t> 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U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sz="36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>
                <a:sym typeface="Symbol"/>
              </a:rPr>
              <a:t>,  </a:t>
            </a:r>
            <a:r>
              <a:rPr lang="fr-FR" sz="2800" dirty="0" smtClean="0">
                <a:solidFill>
                  <a:schemeClr val="accent3"/>
                </a:solidFill>
                <a:sym typeface="Symbol"/>
              </a:rPr>
              <a:t>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:</a:t>
            </a:r>
            <a:r>
              <a:rPr lang="fr-FR" sz="3200" baseline="300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ym typeface="Symbol"/>
              </a:rPr>
              <a:t> 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>
                <a:sym typeface="Symbol"/>
              </a:rPr>
              <a:t> , </a:t>
            </a:r>
            <a:r>
              <a:rPr lang="fr-FR" sz="2800" dirty="0" smtClean="0">
                <a:solidFill>
                  <a:schemeClr val="accent3"/>
                </a:solidFill>
                <a:sym typeface="Symbol"/>
              </a:rPr>
              <a:t></a:t>
            </a:r>
            <a:r>
              <a:rPr lang="fr-FR" sz="18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 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U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sz="3600" baseline="30000" dirty="0" smtClean="0">
                <a:solidFill>
                  <a:schemeClr val="accent3"/>
                </a:solidFill>
              </a:rPr>
              <a:t>-</a:t>
            </a:r>
            <a:r>
              <a:rPr lang="fr-FR" sz="3600" baseline="300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>
                <a:sym typeface="Symbol"/>
              </a:rPr>
              <a:t>U </a:t>
            </a:r>
            <a:r>
              <a:rPr lang="fr-FR" dirty="0" smtClean="0">
                <a:sym typeface="Symbol"/>
              </a:rPr>
              <a:t>{</a:t>
            </a:r>
            <a:r>
              <a:rPr lang="fr-FR" sz="3200" dirty="0" smtClean="0">
                <a:solidFill>
                  <a:schemeClr val="accent3"/>
                </a:solidFill>
                <a:sym typeface="Symbol"/>
              </a:rPr>
              <a:t></a:t>
            </a:r>
            <a:r>
              <a:rPr lang="fr-FR" dirty="0" smtClean="0">
                <a:sym typeface="Symbol"/>
              </a:rPr>
              <a:t>}</a:t>
            </a:r>
            <a:endParaRPr lang="fr-FR" dirty="0" smtClean="0"/>
          </a:p>
          <a:p>
            <a:r>
              <a:rPr lang="fr-FR" dirty="0" smtClean="0"/>
              <a:t>Identificateurs de processus</a:t>
            </a:r>
            <a:r>
              <a:rPr lang="fr-FR" dirty="0" smtClean="0">
                <a:solidFill>
                  <a:schemeClr val="tx2"/>
                </a:solidFill>
              </a:rPr>
              <a:t> x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tx2"/>
                </a:solidFill>
              </a:rPr>
              <a:t> y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tx2"/>
                </a:solidFill>
              </a:rPr>
              <a:t> z</a:t>
            </a:r>
          </a:p>
          <a:p>
            <a:r>
              <a:rPr lang="fr-FR" dirty="0" smtClean="0"/>
              <a:t>Processus </a:t>
            </a:r>
            <a:r>
              <a:rPr lang="fr-FR" dirty="0" smtClean="0">
                <a:solidFill>
                  <a:schemeClr val="accent4"/>
                </a:solidFill>
              </a:rPr>
              <a:t>p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accent4"/>
                </a:solidFill>
              </a:rPr>
              <a:t>q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>r</a:t>
            </a:r>
            <a:r>
              <a:rPr lang="fr-FR" dirty="0" smtClean="0"/>
              <a:t>,… définis par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 </a:t>
            </a:r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428660" y="115669"/>
            <a:ext cx="10072758" cy="646331"/>
          </a:xfrm>
        </p:spPr>
        <p:txBody>
          <a:bodyPr/>
          <a:lstStyle/>
          <a:p>
            <a:r>
              <a:rPr lang="fr-FR" dirty="0" smtClean="0"/>
              <a:t>Calculs de processus : CCS (</a:t>
            </a:r>
            <a:r>
              <a:rPr lang="fr-FR" dirty="0" smtClean="0">
                <a:sym typeface="Symbol"/>
              </a:rPr>
              <a:t>Meije, Lotos,..)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777643" y="2780928"/>
            <a:ext cx="7226007" cy="37728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0				</a:t>
            </a:r>
            <a:r>
              <a:rPr lang="fr-FR" sz="2800" kern="0" dirty="0" smtClean="0"/>
              <a:t>inaction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3200" dirty="0" smtClean="0">
                <a:solidFill>
                  <a:schemeClr val="accent3"/>
                </a:solidFill>
                <a:sym typeface="Symbol"/>
              </a:rPr>
              <a:t></a:t>
            </a:r>
            <a:r>
              <a:rPr lang="fr-FR" sz="2800" kern="0" dirty="0" smtClean="0"/>
              <a:t>.</a:t>
            </a:r>
            <a:r>
              <a:rPr lang="fr-FR" sz="2800" kern="0" dirty="0" smtClean="0">
                <a:solidFill>
                  <a:schemeClr val="accent4"/>
                </a:solidFill>
              </a:rPr>
              <a:t>p			</a:t>
            </a:r>
            <a:r>
              <a:rPr lang="fr-FR" sz="2800" kern="0" dirty="0" smtClean="0"/>
              <a:t>action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p </a:t>
            </a:r>
            <a:r>
              <a:rPr lang="fr-FR" sz="2800" kern="0" dirty="0" smtClean="0"/>
              <a:t>| </a:t>
            </a:r>
            <a:r>
              <a:rPr lang="fr-FR" sz="2800" kern="0" dirty="0" smtClean="0">
                <a:solidFill>
                  <a:schemeClr val="accent4"/>
                </a:solidFill>
              </a:rPr>
              <a:t>q			</a:t>
            </a:r>
            <a:r>
              <a:rPr lang="fr-FR" sz="2800" kern="0" dirty="0" smtClean="0"/>
              <a:t>parallélisme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p</a:t>
            </a:r>
            <a:r>
              <a:rPr lang="fr-FR" sz="1400" kern="0" dirty="0" smtClean="0">
                <a:solidFill>
                  <a:schemeClr val="accent4"/>
                </a:solidFill>
              </a:rPr>
              <a:t> </a:t>
            </a:r>
            <a:r>
              <a:rPr lang="fr-FR" sz="2800" kern="0" dirty="0" smtClean="0"/>
              <a:t>+</a:t>
            </a:r>
            <a:r>
              <a:rPr lang="fr-FR" sz="1400" kern="0" dirty="0" smtClean="0"/>
              <a:t> </a:t>
            </a:r>
            <a:r>
              <a:rPr lang="fr-FR" sz="2800" kern="0" dirty="0" smtClean="0">
                <a:solidFill>
                  <a:schemeClr val="accent4"/>
                </a:solidFill>
              </a:rPr>
              <a:t>q			</a:t>
            </a:r>
            <a:r>
              <a:rPr lang="fr-FR" sz="2800" kern="0" dirty="0" smtClean="0"/>
              <a:t>choix non-déterministe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p</a:t>
            </a:r>
            <a:r>
              <a:rPr lang="fr-FR" sz="2800" kern="0" dirty="0" smtClean="0">
                <a:solidFill>
                  <a:schemeClr val="tx2"/>
                </a:solidFill>
              </a:rPr>
              <a:t>	</a:t>
            </a:r>
            <a:r>
              <a:rPr lang="fr-FR" sz="1600" kern="0" dirty="0" smtClean="0">
                <a:solidFill>
                  <a:schemeClr val="tx2"/>
                </a:solidFill>
              </a:rPr>
              <a:t> </a:t>
            </a:r>
            <a:r>
              <a:rPr lang="fr-FR" sz="2800" kern="0" dirty="0" smtClean="0"/>
              <a:t>\</a:t>
            </a:r>
            <a:r>
              <a:rPr lang="fr-FR" sz="1600" kern="0" dirty="0" smtClean="0">
                <a:solidFill>
                  <a:schemeClr val="tx2"/>
                </a:solidFill>
              </a:rPr>
              <a:t> </a:t>
            </a:r>
            <a:r>
              <a:rPr lang="fr-FR" sz="2800" kern="0" dirty="0" smtClean="0">
                <a:solidFill>
                  <a:schemeClr val="accent3"/>
                </a:solidFill>
              </a:rPr>
              <a:t>a</a:t>
            </a:r>
            <a:r>
              <a:rPr lang="fr-FR" sz="2800" kern="0" dirty="0" smtClean="0">
                <a:solidFill>
                  <a:schemeClr val="tx2"/>
                </a:solidFill>
              </a:rPr>
              <a:t>			</a:t>
            </a:r>
            <a:r>
              <a:rPr lang="fr-FR" sz="2800" kern="0" dirty="0" smtClean="0"/>
              <a:t>restriction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p</a:t>
            </a:r>
            <a:r>
              <a:rPr lang="fr-FR" sz="2800" kern="0" dirty="0" smtClean="0"/>
              <a:t>[</a:t>
            </a:r>
            <a:r>
              <a:rPr lang="fr-FR" sz="2800" kern="0" dirty="0" smtClean="0">
                <a:solidFill>
                  <a:schemeClr val="accent3"/>
                </a:solidFill>
              </a:rPr>
              <a:t>b</a:t>
            </a:r>
            <a:r>
              <a:rPr lang="fr-FR" sz="2800" kern="0" dirty="0" smtClean="0"/>
              <a:t>/</a:t>
            </a:r>
            <a:r>
              <a:rPr lang="fr-FR" sz="2800" kern="0" dirty="0" smtClean="0">
                <a:solidFill>
                  <a:srgbClr val="C83296"/>
                </a:solidFill>
              </a:rPr>
              <a:t>a</a:t>
            </a:r>
            <a:r>
              <a:rPr lang="fr-FR" sz="2800" kern="0" dirty="0" smtClean="0"/>
              <a:t>]			renommage d’action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x				</a:t>
            </a:r>
            <a:r>
              <a:rPr lang="fr-FR" sz="2800" kern="0" dirty="0" smtClean="0"/>
              <a:t>identificateur de processus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err="1" smtClean="0">
                <a:sym typeface="Symbol"/>
              </a:rPr>
              <a:t>rec</a:t>
            </a:r>
            <a:r>
              <a:rPr lang="fr-FR" sz="2800" kern="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800" kern="0" dirty="0" smtClean="0">
                <a:solidFill>
                  <a:schemeClr val="tx2"/>
                </a:solidFill>
              </a:rPr>
              <a:t>x</a:t>
            </a:r>
            <a:r>
              <a:rPr lang="fr-FR" sz="2800" dirty="0" smtClean="0">
                <a:sym typeface="Symbol"/>
              </a:rPr>
              <a:t>  </a:t>
            </a:r>
            <a:r>
              <a:rPr lang="fr-FR" sz="2800" kern="0" dirty="0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sz="2800" kern="0" dirty="0" smtClean="0"/>
              <a:t> </a:t>
            </a:r>
            <a:r>
              <a:rPr lang="fr-FR" sz="2800" kern="0" dirty="0" smtClean="0">
                <a:solidFill>
                  <a:schemeClr val="tx2"/>
                </a:solidFill>
              </a:rPr>
              <a:t>	</a:t>
            </a:r>
            <a:r>
              <a:rPr lang="fr-FR" sz="2800" kern="0" baseline="-25000" dirty="0" smtClean="0">
                <a:solidFill>
                  <a:schemeClr val="tx2"/>
                </a:solidFill>
                <a:sym typeface="Symbol"/>
              </a:rPr>
              <a:t>    	</a:t>
            </a:r>
            <a:r>
              <a:rPr lang="fr-FR" sz="2800" kern="0" dirty="0" smtClean="0"/>
              <a:t>définition récursive</a:t>
            </a:r>
          </a:p>
        </p:txBody>
      </p:sp>
    </p:spTree>
    <p:extLst>
      <p:ext uri="{BB962C8B-B14F-4D97-AF65-F5344CB8AC3E}">
        <p14:creationId xmlns:p14="http://schemas.microsoft.com/office/powerpoint/2010/main" val="237834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5669"/>
            <a:ext cx="8686800" cy="1200329"/>
          </a:xfrm>
        </p:spPr>
        <p:txBody>
          <a:bodyPr/>
          <a:lstStyle/>
          <a:p>
            <a:r>
              <a:rPr lang="fr-FR" dirty="0" smtClean="0"/>
              <a:t>Sémantique Opérationnelle Structurelle</a:t>
            </a:r>
            <a:br>
              <a:rPr lang="fr-FR" dirty="0" smtClean="0"/>
            </a:br>
            <a:r>
              <a:rPr lang="fr-FR" dirty="0" smtClean="0"/>
              <a:t>(SOS – G. </a:t>
            </a:r>
            <a:r>
              <a:rPr lang="fr-FR" dirty="0" err="1" smtClean="0"/>
              <a:t>Plotkin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957998" y="1483074"/>
            <a:ext cx="1813802" cy="836983"/>
            <a:chOff x="1000100" y="714356"/>
            <a:chExt cx="1813802" cy="836983"/>
          </a:xfrm>
        </p:grpSpPr>
        <p:sp>
          <p:nvSpPr>
            <p:cNvPr id="7" name="TextBox 6"/>
            <p:cNvSpPr txBox="1"/>
            <p:nvPr/>
          </p:nvSpPr>
          <p:spPr>
            <a:xfrm>
              <a:off x="1000100" y="941941"/>
              <a:ext cx="821059" cy="609398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3200" dirty="0" smtClean="0">
                  <a:solidFill>
                    <a:schemeClr val="accent3"/>
                  </a:solidFill>
                  <a:sym typeface="Symbol"/>
                </a:rPr>
                <a:t>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1731586" y="1280371"/>
              <a:ext cx="71438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1857356" y="714356"/>
              <a:ext cx="4219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>
                  <a:solidFill>
                    <a:schemeClr val="accent3"/>
                  </a:solidFill>
                  <a:sym typeface="Symbol"/>
                </a:rPr>
                <a:t></a:t>
              </a:r>
              <a:endParaRPr lang="fr-FR" sz="3200" dirty="0">
                <a:solidFill>
                  <a:schemeClr val="accent3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8860" y="1000035"/>
              <a:ext cx="38504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kern="0" dirty="0" smtClean="0">
                  <a:solidFill>
                    <a:schemeClr val="accent4"/>
                  </a:solidFill>
                </a:rPr>
                <a:t>p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026135" y="2852936"/>
            <a:ext cx="2257833" cy="1500198"/>
            <a:chOff x="928662" y="2786058"/>
            <a:chExt cx="2257833" cy="1500198"/>
          </a:xfrm>
        </p:grpSpPr>
        <p:grpSp>
          <p:nvGrpSpPr>
            <p:cNvPr id="57" name="Group 56"/>
            <p:cNvGrpSpPr/>
            <p:nvPr/>
          </p:nvGrpSpPr>
          <p:grpSpPr>
            <a:xfrm>
              <a:off x="928662" y="3429000"/>
              <a:ext cx="2257833" cy="857256"/>
              <a:chOff x="1000100" y="2817413"/>
              <a:chExt cx="2257833" cy="85725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000100" y="3129904"/>
                <a:ext cx="848309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|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1731586" y="3410240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" name="Rectangle 59"/>
              <p:cNvSpPr/>
              <p:nvPr/>
            </p:nvSpPr>
            <p:spPr>
              <a:xfrm>
                <a:off x="1928794" y="2817413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28860" y="3129904"/>
                <a:ext cx="829073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r>
                  <a:rPr lang="fr-FR" sz="10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|</a:t>
                </a:r>
                <a:r>
                  <a:rPr lang="fr-FR" sz="1000" kern="0" dirty="0" smtClean="0"/>
                  <a:t> 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q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033359" y="2786058"/>
              <a:ext cx="2038443" cy="838975"/>
              <a:chOff x="1104797" y="2259450"/>
              <a:chExt cx="2038443" cy="83897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878256" y="2259450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435654" y="2571744"/>
                <a:ext cx="1493272" cy="526681"/>
                <a:chOff x="1608142" y="2558400"/>
                <a:chExt cx="1493272" cy="526681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608142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 bwMode="auto">
                <a:xfrm>
                  <a:off x="1938948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2636222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5" name="Straight Connector 64"/>
              <p:cNvCxnSpPr/>
              <p:nvPr/>
            </p:nvCxnSpPr>
            <p:spPr bwMode="auto">
              <a:xfrm>
                <a:off x="1104797" y="3084139"/>
                <a:ext cx="2038443" cy="202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05" name="Group 104"/>
          <p:cNvGrpSpPr/>
          <p:nvPr/>
        </p:nvGrpSpPr>
        <p:grpSpPr>
          <a:xfrm>
            <a:off x="5194487" y="2852936"/>
            <a:ext cx="2257833" cy="1500198"/>
            <a:chOff x="3313393" y="3545334"/>
            <a:chExt cx="2257833" cy="1500198"/>
          </a:xfrm>
        </p:grpSpPr>
        <p:grpSp>
          <p:nvGrpSpPr>
            <p:cNvPr id="69" name="Group 68"/>
            <p:cNvGrpSpPr/>
            <p:nvPr/>
          </p:nvGrpSpPr>
          <p:grpSpPr>
            <a:xfrm>
              <a:off x="3313393" y="4259714"/>
              <a:ext cx="2257833" cy="785818"/>
              <a:chOff x="1000100" y="2973830"/>
              <a:chExt cx="2257833" cy="785818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000100" y="3214883"/>
                <a:ext cx="848309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|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1731586" y="3543746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>
              <a:xfrm>
                <a:off x="1857356" y="2973830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428860" y="3214883"/>
                <a:ext cx="829073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</a:t>
                </a:r>
                <a:r>
                  <a:rPr lang="fr-FR" sz="10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|</a:t>
                </a:r>
                <a:r>
                  <a:rPr lang="fr-FR" sz="1000" kern="0" dirty="0" smtClean="0"/>
                  <a:t> 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q’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428992" y="3545334"/>
              <a:ext cx="1974768" cy="838975"/>
              <a:chOff x="1115699" y="2259450"/>
              <a:chExt cx="1974768" cy="83897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79541" y="2259450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1336939" y="2571744"/>
                <a:ext cx="1493272" cy="526681"/>
                <a:chOff x="1509427" y="2558400"/>
                <a:chExt cx="1493272" cy="526681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509427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 bwMode="auto">
                <a:xfrm>
                  <a:off x="1840233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2537507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q’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7" name="Straight Connector 76"/>
              <p:cNvCxnSpPr/>
              <p:nvPr/>
            </p:nvCxnSpPr>
            <p:spPr bwMode="auto">
              <a:xfrm>
                <a:off x="1115699" y="3084139"/>
                <a:ext cx="1974768" cy="286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43" name="Group 142"/>
          <p:cNvGrpSpPr/>
          <p:nvPr/>
        </p:nvGrpSpPr>
        <p:grpSpPr>
          <a:xfrm>
            <a:off x="3779912" y="1268760"/>
            <a:ext cx="4357718" cy="1428760"/>
            <a:chOff x="357158" y="1571612"/>
            <a:chExt cx="4357718" cy="1428760"/>
          </a:xfrm>
        </p:grpSpPr>
        <p:grpSp>
          <p:nvGrpSpPr>
            <p:cNvPr id="117" name="Group 116"/>
            <p:cNvGrpSpPr/>
            <p:nvPr/>
          </p:nvGrpSpPr>
          <p:grpSpPr>
            <a:xfrm>
              <a:off x="357158" y="1571612"/>
              <a:ext cx="1893952" cy="1428760"/>
              <a:chOff x="1000100" y="1500174"/>
              <a:chExt cx="1893952" cy="142876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000100" y="2143116"/>
                <a:ext cx="1893952" cy="785818"/>
                <a:chOff x="1000100" y="2857496"/>
                <a:chExt cx="1893952" cy="785818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1000100" y="3129904"/>
                  <a:ext cx="894797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+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 bwMode="auto">
                <a:xfrm>
                  <a:off x="1731586" y="3410240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1857356" y="2857496"/>
                  <a:ext cx="42191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3200" dirty="0" smtClean="0">
                      <a:solidFill>
                        <a:schemeClr val="accent3"/>
                      </a:solidFill>
                      <a:sym typeface="Symbol"/>
                    </a:rPr>
                    <a:t></a:t>
                  </a:r>
                  <a:endParaRPr lang="fr-FR" sz="32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428860" y="3129904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054101" y="1500174"/>
                <a:ext cx="1785950" cy="825704"/>
                <a:chOff x="1054101" y="2272721"/>
                <a:chExt cx="1785950" cy="825704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643042" y="2272721"/>
                  <a:ext cx="42191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3200" dirty="0" smtClean="0">
                      <a:solidFill>
                        <a:schemeClr val="accent3"/>
                      </a:solidFill>
                      <a:sym typeface="Symbol"/>
                    </a:rPr>
                    <a:t></a:t>
                  </a:r>
                  <a:endParaRPr lang="fr-FR" sz="3200" dirty="0">
                    <a:solidFill>
                      <a:schemeClr val="accent3"/>
                    </a:solidFill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1200440" y="2571744"/>
                  <a:ext cx="1493272" cy="526681"/>
                  <a:chOff x="1372928" y="2558400"/>
                  <a:chExt cx="1493272" cy="526681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72928" y="2558400"/>
                    <a:ext cx="484428" cy="513410"/>
                  </a:xfrm>
                  <a:prstGeom prst="rect">
                    <a:avLst/>
                  </a:prstGeom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201168" indent="-201168" fontAlgn="base">
                      <a:lnSpc>
                        <a:spcPct val="105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kumimoji="0" lang="fr-FR" sz="2800" b="0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p</a:t>
                    </a:r>
                    <a:r>
                      <a:rPr kumimoji="0" lang="fr-FR" sz="2800" b="0" i="0" u="none" strike="noStrike" kern="0" cap="none" spc="0" normalizeH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cxnSp>
                <p:nvCxnSpPr>
                  <p:cNvPr id="17" name="Straight Arrow Connector 16"/>
                  <p:cNvCxnSpPr/>
                  <p:nvPr/>
                </p:nvCxnSpPr>
                <p:spPr bwMode="auto">
                  <a:xfrm>
                    <a:off x="1703734" y="2852007"/>
                    <a:ext cx="714380" cy="1588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401008" y="2571671"/>
                    <a:ext cx="465192" cy="513410"/>
                  </a:xfrm>
                  <a:prstGeom prst="rect">
                    <a:avLst/>
                  </a:prstGeom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201168" indent="-201168" fontAlgn="base">
                      <a:lnSpc>
                        <a:spcPct val="105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fr-FR" sz="2800" kern="0" dirty="0" smtClean="0">
                        <a:solidFill>
                          <a:schemeClr val="accent4"/>
                        </a:solidFill>
                      </a:rPr>
                      <a:t>p’</a:t>
                    </a:r>
                    <a:endParaRPr kumimoji="0" lang="fr-FR" sz="2800" b="0" i="0" u="none" strike="noStrike" kern="0" cap="none" spc="0" normalizeH="0" noProof="0" dirty="0" err="1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1054101" y="3084139"/>
                  <a:ext cx="1785950" cy="158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18" name="Group 117"/>
            <p:cNvGrpSpPr/>
            <p:nvPr/>
          </p:nvGrpSpPr>
          <p:grpSpPr>
            <a:xfrm>
              <a:off x="2820924" y="1571612"/>
              <a:ext cx="1893952" cy="1428760"/>
              <a:chOff x="3463866" y="1500174"/>
              <a:chExt cx="1893952" cy="142876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463866" y="2143116"/>
                <a:ext cx="1893952" cy="785818"/>
                <a:chOff x="1000100" y="2857496"/>
                <a:chExt cx="1893952" cy="785818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000100" y="3129904"/>
                  <a:ext cx="894797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+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1731586" y="3410240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1857356" y="2857496"/>
                  <a:ext cx="42191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3200" dirty="0" smtClean="0">
                      <a:solidFill>
                        <a:schemeClr val="accent3"/>
                      </a:solidFill>
                      <a:sym typeface="Symbol"/>
                    </a:rPr>
                    <a:t></a:t>
                  </a:r>
                  <a:endParaRPr lang="fr-FR" sz="32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428860" y="3129904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q’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3664206" y="1799197"/>
                <a:ext cx="1493272" cy="526681"/>
                <a:chOff x="1372928" y="2558400"/>
                <a:chExt cx="1493272" cy="526681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372928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 bwMode="auto">
                <a:xfrm>
                  <a:off x="1703734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2401008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q’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 bwMode="auto">
              <a:xfrm>
                <a:off x="3517867" y="2311592"/>
                <a:ext cx="178595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7" name="Rectangle 106"/>
              <p:cNvSpPr/>
              <p:nvPr/>
            </p:nvSpPr>
            <p:spPr>
              <a:xfrm>
                <a:off x="4127648" y="1500174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3203848" y="4725144"/>
            <a:ext cx="3064908" cy="1428760"/>
            <a:chOff x="5715008" y="2884038"/>
            <a:chExt cx="3064908" cy="1428760"/>
          </a:xfrm>
        </p:grpSpPr>
        <p:grpSp>
          <p:nvGrpSpPr>
            <p:cNvPr id="81" name="Group 80"/>
            <p:cNvGrpSpPr/>
            <p:nvPr/>
          </p:nvGrpSpPr>
          <p:grpSpPr>
            <a:xfrm>
              <a:off x="6143636" y="3553792"/>
              <a:ext cx="2337983" cy="759006"/>
              <a:chOff x="838659" y="3013643"/>
              <a:chExt cx="2337983" cy="75900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838659" y="3227884"/>
                <a:ext cx="848309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|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1570145" y="3508220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4" name="Rectangle 83"/>
              <p:cNvSpPr/>
              <p:nvPr/>
            </p:nvSpPr>
            <p:spPr>
              <a:xfrm>
                <a:off x="1695915" y="3013643"/>
                <a:ext cx="3642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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67419" y="3227884"/>
                <a:ext cx="909223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r>
                  <a:rPr lang="fr-FR" sz="10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|</a:t>
                </a:r>
                <a:r>
                  <a:rPr lang="fr-FR" sz="1000" kern="0" dirty="0" smtClean="0"/>
                  <a:t> 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q’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721934" y="2884038"/>
              <a:ext cx="1493272" cy="740995"/>
              <a:chOff x="5721934" y="2884038"/>
              <a:chExt cx="1493272" cy="74099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143636" y="2884038"/>
                <a:ext cx="4443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kern="0" dirty="0" smtClean="0">
                    <a:solidFill>
                      <a:schemeClr val="accent3"/>
                    </a:solidFill>
                    <a:sym typeface="Symbol"/>
                  </a:rPr>
                  <a:t>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5721934" y="3098352"/>
                <a:ext cx="1493272" cy="526681"/>
                <a:chOff x="1372928" y="2558400"/>
                <a:chExt cx="1493272" cy="526681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1372928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91" name="Straight Arrow Connector 90"/>
                <p:cNvCxnSpPr/>
                <p:nvPr/>
              </p:nvCxnSpPr>
              <p:spPr bwMode="auto">
                <a:xfrm>
                  <a:off x="1703734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2" name="TextBox 91"/>
                <p:cNvSpPr txBox="1"/>
                <p:nvPr/>
              </p:nvSpPr>
              <p:spPr>
                <a:xfrm>
                  <a:off x="2401008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7286644" y="2884038"/>
              <a:ext cx="1493272" cy="740995"/>
              <a:chOff x="7286644" y="2902319"/>
              <a:chExt cx="1493272" cy="740995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729246" y="2902319"/>
                <a:ext cx="5357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kern="0" dirty="0" smtClean="0">
                    <a:solidFill>
                      <a:schemeClr val="accent3"/>
                    </a:solidFill>
                    <a:sym typeface="Symbol"/>
                  </a:rPr>
                  <a:t></a:t>
                </a:r>
                <a:r>
                  <a:rPr lang="fr-FR" sz="32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endParaRPr lang="fr-FR" sz="3200" baseline="300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7286644" y="3116633"/>
                <a:ext cx="1493272" cy="526681"/>
                <a:chOff x="1372928" y="2558400"/>
                <a:chExt cx="1493272" cy="526681"/>
              </a:xfrm>
            </p:grpSpPr>
            <p:sp>
              <p:nvSpPr>
                <p:cNvPr id="102" name="TextBox 101"/>
                <p:cNvSpPr txBox="1"/>
                <p:nvPr/>
              </p:nvSpPr>
              <p:spPr>
                <a:xfrm>
                  <a:off x="1372928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1703734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2401008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q’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12" name="Straight Connector 111"/>
            <p:cNvCxnSpPr/>
            <p:nvPr/>
          </p:nvCxnSpPr>
          <p:spPr bwMode="auto">
            <a:xfrm>
              <a:off x="5715008" y="3643314"/>
              <a:ext cx="2960870" cy="58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2" name="Rectangle 141"/>
          <p:cNvSpPr/>
          <p:nvPr/>
        </p:nvSpPr>
        <p:spPr bwMode="auto">
          <a:xfrm>
            <a:off x="3125484" y="4822552"/>
            <a:ext cx="3143272" cy="144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934200" y="65532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3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029200" y="6553200"/>
            <a:ext cx="2895600" cy="365125"/>
          </a:xfrm>
        </p:spPr>
        <p:txBody>
          <a:bodyPr/>
          <a:lstStyle/>
          <a:p>
            <a:r>
              <a:rPr lang="fr-FR" dirty="0" smtClean="0"/>
              <a:t>G. Berry, Collège de France, </a:t>
            </a:r>
            <a:endParaRPr lang="fr-FR" dirty="0"/>
          </a:p>
        </p:txBody>
      </p:sp>
      <p:sp>
        <p:nvSpPr>
          <p:cNvPr id="140" name="Date Placeholder 2"/>
          <p:cNvSpPr>
            <a:spLocks noGrp="1"/>
          </p:cNvSpPr>
          <p:nvPr>
            <p:ph type="dt" sz="half" idx="13"/>
          </p:nvPr>
        </p:nvSpPr>
        <p:spPr>
          <a:xfrm>
            <a:off x="7848600" y="65532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27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SOS: simple et précis, mais lourd</a:t>
            </a:r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1968333" y="2183656"/>
            <a:ext cx="4229043" cy="653905"/>
            <a:chOff x="1968333" y="2656000"/>
            <a:chExt cx="4229043" cy="653905"/>
          </a:xfrm>
        </p:grpSpPr>
        <p:sp>
          <p:nvSpPr>
            <p:cNvPr id="11" name="ZoneTexte 10"/>
            <p:cNvSpPr txBox="1"/>
            <p:nvPr/>
          </p:nvSpPr>
          <p:spPr>
            <a:xfrm>
              <a:off x="1968333" y="2829774"/>
              <a:ext cx="4229043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r>
                <a:rPr lang="en-US" sz="3200" kern="0" baseline="30000" dirty="0" smtClean="0">
                  <a:solidFill>
                    <a:schemeClr val="accent3"/>
                  </a:solidFill>
                </a:rPr>
                <a:t>-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     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a</a:t>
              </a:r>
              <a:r>
                <a:rPr lang="en-US" sz="3200" kern="0" baseline="30000" dirty="0" smtClean="0">
                  <a:solidFill>
                    <a:schemeClr val="accent3"/>
                  </a:solidFill>
                </a:rPr>
                <a:t>-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	</a:t>
              </a:r>
              <a:r>
                <a:rPr lang="en-US" sz="2400" kern="0" dirty="0" smtClean="0"/>
                <a:t>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r>
                <a:rPr lang="en-US" sz="2800" kern="0" baseline="30000" dirty="0" smtClean="0">
                  <a:solidFill>
                    <a:schemeClr val="accent3"/>
                  </a:solidFill>
                </a:rPr>
                <a:t>-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0     0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149307" y="2656000"/>
              <a:ext cx="356188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>
              <a:off x="3149307" y="3084548"/>
              <a:ext cx="35719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5363885" y="2656000"/>
              <a:ext cx="447558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r>
                <a:rPr lang="en-US" sz="3200" kern="0" baseline="30000" dirty="0" smtClean="0">
                  <a:solidFill>
                    <a:schemeClr val="accent3"/>
                  </a:solidFill>
                </a:rPr>
                <a:t>-</a:t>
              </a:r>
              <a:endParaRPr kumimoji="0" lang="fr-FR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 bwMode="auto">
            <a:xfrm>
              <a:off x="5435323" y="3084548"/>
              <a:ext cx="35719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2" name="Groupe 71"/>
          <p:cNvGrpSpPr/>
          <p:nvPr/>
        </p:nvGrpSpPr>
        <p:grpSpPr>
          <a:xfrm>
            <a:off x="2006299" y="2689220"/>
            <a:ext cx="4071966" cy="719845"/>
            <a:chOff x="2006299" y="3161564"/>
            <a:chExt cx="4071966" cy="719845"/>
          </a:xfrm>
        </p:grpSpPr>
        <p:sp>
          <p:nvSpPr>
            <p:cNvPr id="19" name="ZoneTexte 18"/>
            <p:cNvSpPr txBox="1"/>
            <p:nvPr/>
          </p:nvSpPr>
          <p:spPr>
            <a:xfrm>
              <a:off x="4021993" y="3161564"/>
              <a:ext cx="341760" cy="51257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800" kern="0" dirty="0" smtClean="0">
                  <a:solidFill>
                    <a:schemeClr val="accent3"/>
                  </a:solidFill>
                  <a:sym typeface="Symbol"/>
                </a:rPr>
                <a:t>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2006299" y="3329840"/>
              <a:ext cx="4071966" cy="551569"/>
              <a:chOff x="2006299" y="3329840"/>
              <a:chExt cx="4071966" cy="551569"/>
            </a:xfrm>
          </p:grpSpPr>
          <p:cxnSp>
            <p:nvCxnSpPr>
              <p:cNvPr id="16" name="Connecteur droit 15"/>
              <p:cNvCxnSpPr/>
              <p:nvPr/>
            </p:nvCxnSpPr>
            <p:spPr bwMode="auto">
              <a:xfrm>
                <a:off x="2006299" y="3329840"/>
                <a:ext cx="4071966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ZoneTexte 17"/>
              <p:cNvSpPr txBox="1"/>
              <p:nvPr/>
            </p:nvSpPr>
            <p:spPr>
              <a:xfrm>
                <a:off x="2149175" y="3401278"/>
                <a:ext cx="1957587" cy="480131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sz="2400" kern="0" dirty="0" smtClean="0">
                    <a:solidFill>
                      <a:schemeClr val="accent3"/>
                    </a:solidFill>
                  </a:rPr>
                  <a:t>b</a:t>
                </a:r>
                <a:r>
                  <a:rPr lang="en-US" sz="2400" kern="0" dirty="0" smtClean="0"/>
                  <a:t>.</a:t>
                </a:r>
                <a:r>
                  <a:rPr lang="en-US" sz="2400" kern="0" dirty="0" smtClean="0">
                    <a:solidFill>
                      <a:schemeClr val="accent3"/>
                    </a:solidFill>
                  </a:rPr>
                  <a:t>a</a:t>
                </a:r>
                <a:r>
                  <a:rPr lang="en-US" sz="2800" kern="0" baseline="30000" dirty="0" smtClean="0">
                    <a:solidFill>
                      <a:schemeClr val="accent3"/>
                    </a:solidFill>
                  </a:rPr>
                  <a:t>-</a:t>
                </a:r>
                <a:r>
                  <a:rPr lang="en-US" sz="2400" kern="0" dirty="0" smtClean="0"/>
                  <a:t>.</a:t>
                </a:r>
                <a:r>
                  <a:rPr lang="en-US" sz="2400" kern="0" dirty="0" smtClean="0">
                    <a:solidFill>
                      <a:schemeClr val="accent3"/>
                    </a:solidFill>
                  </a:rPr>
                  <a:t>c</a:t>
                </a:r>
                <a:r>
                  <a:rPr lang="en-US" sz="2400" kern="0" dirty="0" smtClean="0"/>
                  <a:t>.</a:t>
                </a:r>
                <a:r>
                  <a:rPr lang="en-US" sz="2400" kern="0" dirty="0" smtClean="0">
                    <a:solidFill>
                      <a:schemeClr val="accent4"/>
                    </a:solidFill>
                  </a:rPr>
                  <a:t>0</a:t>
                </a:r>
                <a:r>
                  <a:rPr lang="en-US" sz="2400" kern="0" dirty="0" smtClean="0"/>
                  <a:t> | </a:t>
                </a:r>
                <a:r>
                  <a:rPr lang="en-US" sz="2400" kern="0" dirty="0" smtClean="0">
                    <a:solidFill>
                      <a:schemeClr val="accent3"/>
                    </a:solidFill>
                  </a:rPr>
                  <a:t>b</a:t>
                </a:r>
                <a:r>
                  <a:rPr lang="en-US" sz="3200" kern="0" baseline="30000" dirty="0" smtClean="0">
                    <a:solidFill>
                      <a:schemeClr val="accent3"/>
                    </a:solidFill>
                  </a:rPr>
                  <a:t>-</a:t>
                </a:r>
                <a:r>
                  <a:rPr lang="en-US" sz="2400" kern="0" dirty="0" smtClean="0"/>
                  <a:t>.</a:t>
                </a:r>
                <a:r>
                  <a:rPr lang="en-US" sz="2400" kern="0" dirty="0" smtClean="0">
                    <a:solidFill>
                      <a:schemeClr val="accent4"/>
                    </a:solidFill>
                  </a:rPr>
                  <a:t>0</a:t>
                </a:r>
                <a:endParaRPr kumimoji="0" lang="fr-FR" sz="24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0" name="Connecteur droit avec flèche 19"/>
              <p:cNvCxnSpPr/>
              <p:nvPr/>
            </p:nvCxnSpPr>
            <p:spPr bwMode="auto">
              <a:xfrm>
                <a:off x="4078001" y="3631479"/>
                <a:ext cx="35719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ZoneTexte 20"/>
              <p:cNvSpPr txBox="1"/>
              <p:nvPr/>
            </p:nvSpPr>
            <p:spPr>
              <a:xfrm>
                <a:off x="4435191" y="3401278"/>
                <a:ext cx="1353256" cy="480131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sz="2400" kern="0" dirty="0" smtClean="0">
                    <a:solidFill>
                      <a:schemeClr val="accent3"/>
                    </a:solidFill>
                  </a:rPr>
                  <a:t>a</a:t>
                </a:r>
                <a:r>
                  <a:rPr lang="en-US" sz="2800" kern="0" baseline="30000" dirty="0" smtClean="0">
                    <a:solidFill>
                      <a:schemeClr val="accent3"/>
                    </a:solidFill>
                  </a:rPr>
                  <a:t>-</a:t>
                </a:r>
                <a:r>
                  <a:rPr lang="en-US" sz="2400" kern="0" dirty="0" smtClean="0"/>
                  <a:t>.</a:t>
                </a:r>
                <a:r>
                  <a:rPr lang="en-US" sz="2400" kern="0" dirty="0" smtClean="0">
                    <a:solidFill>
                      <a:schemeClr val="accent3"/>
                    </a:solidFill>
                  </a:rPr>
                  <a:t>c</a:t>
                </a:r>
                <a:r>
                  <a:rPr lang="en-US" sz="2400" kern="0" dirty="0" smtClean="0"/>
                  <a:t>.</a:t>
                </a:r>
                <a:r>
                  <a:rPr lang="en-US" sz="2400" kern="0" dirty="0" smtClean="0">
                    <a:solidFill>
                      <a:schemeClr val="accent4"/>
                    </a:solidFill>
                  </a:rPr>
                  <a:t>0</a:t>
                </a:r>
                <a:r>
                  <a:rPr lang="en-US" sz="2400" kern="0" dirty="0" smtClean="0"/>
                  <a:t> | </a:t>
                </a:r>
                <a:r>
                  <a:rPr lang="en-US" sz="2400" kern="0" dirty="0" smtClean="0">
                    <a:solidFill>
                      <a:schemeClr val="accent4"/>
                    </a:solidFill>
                  </a:rPr>
                  <a:t>0</a:t>
                </a:r>
                <a:endParaRPr kumimoji="0" lang="fr-FR" sz="24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e 47"/>
          <p:cNvGrpSpPr/>
          <p:nvPr/>
        </p:nvGrpSpPr>
        <p:grpSpPr>
          <a:xfrm>
            <a:off x="1720547" y="3260724"/>
            <a:ext cx="4572032" cy="719845"/>
            <a:chOff x="1720547" y="3733068"/>
            <a:chExt cx="4572032" cy="719845"/>
          </a:xfrm>
        </p:grpSpPr>
        <p:cxnSp>
          <p:nvCxnSpPr>
            <p:cNvPr id="22" name="Connecteur droit 21"/>
            <p:cNvCxnSpPr/>
            <p:nvPr/>
          </p:nvCxnSpPr>
          <p:spPr bwMode="auto">
            <a:xfrm>
              <a:off x="1791985" y="3901344"/>
              <a:ext cx="450059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ZoneTexte 23"/>
            <p:cNvSpPr txBox="1"/>
            <p:nvPr/>
          </p:nvSpPr>
          <p:spPr>
            <a:xfrm>
              <a:off x="1720547" y="3972782"/>
              <a:ext cx="2379177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a</a:t>
              </a:r>
              <a:r>
                <a:rPr lang="en-US" sz="2800" kern="0" baseline="30000" dirty="0" smtClean="0">
                  <a:solidFill>
                    <a:schemeClr val="accent3"/>
                  </a:solidFill>
                </a:rPr>
                <a:t>-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r>
                <a:rPr lang="en-US" sz="3200" kern="0" baseline="30000" dirty="0" smtClean="0">
                  <a:solidFill>
                    <a:schemeClr val="accent3"/>
                  </a:solidFill>
                </a:rPr>
                <a:t>-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 </a:t>
              </a:r>
              <a:r>
                <a:rPr lang="en-US" sz="2400" kern="0" dirty="0" smtClean="0"/>
                <a:t>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p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062730" y="3733068"/>
              <a:ext cx="341760" cy="51257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800" kern="0" dirty="0" smtClean="0">
                  <a:solidFill>
                    <a:schemeClr val="accent3"/>
                  </a:solidFill>
                  <a:sym typeface="Symbol"/>
                </a:rPr>
                <a:t>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 bwMode="auto">
            <a:xfrm>
              <a:off x="4078001" y="4202983"/>
              <a:ext cx="38927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ZoneTexte 26"/>
            <p:cNvSpPr txBox="1"/>
            <p:nvPr/>
          </p:nvSpPr>
          <p:spPr>
            <a:xfrm>
              <a:off x="4214810" y="3972782"/>
              <a:ext cx="2029723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400" kern="0" dirty="0" smtClean="0">
                  <a:solidFill>
                    <a:schemeClr val="tx2"/>
                  </a:solidFill>
                </a:rPr>
                <a:t>  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a</a:t>
              </a:r>
              <a:r>
                <a:rPr lang="en-US" sz="2800" kern="0" baseline="30000" dirty="0" smtClean="0">
                  <a:solidFill>
                    <a:schemeClr val="accent3"/>
                  </a:solidFill>
                </a:rPr>
                <a:t>-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0 </a:t>
              </a:r>
              <a:r>
                <a:rPr lang="en-US" sz="2400" kern="0" dirty="0" smtClean="0"/>
                <a:t>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p</a:t>
              </a:r>
              <a:endParaRPr lang="fr-FR" sz="2400" kern="0" dirty="0" smtClean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1285852" y="4091877"/>
            <a:ext cx="3054041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084476" y="3874214"/>
            <a:ext cx="341760" cy="51257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accent3"/>
                </a:solidFill>
                <a:sym typeface="Symbol"/>
              </a:rPr>
              <a:t></a:t>
            </a:r>
            <a:endParaRPr kumimoji="0" lang="fr-FR" sz="2800" b="0" i="0" u="none" strike="noStrike" kern="0" cap="none" spc="0" normalizeH="0" noProof="0" dirty="0" err="1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4111284" y="4338411"/>
            <a:ext cx="389278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ZoneTexte 31"/>
          <p:cNvSpPr txBox="1"/>
          <p:nvPr/>
        </p:nvSpPr>
        <p:spPr>
          <a:xfrm>
            <a:off x="3872558" y="4091877"/>
            <a:ext cx="289213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2"/>
                </a:solidFill>
              </a:rPr>
              <a:t>       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</a:t>
            </a:r>
            <a:r>
              <a:rPr lang="en-US" sz="2400" kern="0" dirty="0" smtClean="0">
                <a:solidFill>
                  <a:schemeClr val="accent4"/>
                </a:solidFill>
              </a:rPr>
              <a:t> 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endParaRPr lang="fr-FR" sz="2400" kern="0" dirty="0" smtClean="0">
              <a:solidFill>
                <a:schemeClr val="accent3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10687" y="1138346"/>
            <a:ext cx="366478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Connecteur droit 32"/>
          <p:cNvCxnSpPr/>
          <p:nvPr/>
        </p:nvCxnSpPr>
        <p:spPr bwMode="auto">
          <a:xfrm>
            <a:off x="1434795" y="4045012"/>
            <a:ext cx="514353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3" name="Groupe 72"/>
          <p:cNvGrpSpPr/>
          <p:nvPr/>
        </p:nvGrpSpPr>
        <p:grpSpPr>
          <a:xfrm>
            <a:off x="1363357" y="5209485"/>
            <a:ext cx="6175635" cy="672980"/>
            <a:chOff x="1363357" y="5065817"/>
            <a:chExt cx="6175635" cy="672980"/>
          </a:xfrm>
        </p:grpSpPr>
        <p:sp>
          <p:nvSpPr>
            <p:cNvPr id="9" name="ZoneTexte 8"/>
            <p:cNvSpPr txBox="1"/>
            <p:nvPr/>
          </p:nvSpPr>
          <p:spPr>
            <a:xfrm>
              <a:off x="1363357" y="5258666"/>
              <a:ext cx="1378904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0      0 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923585" y="5258666"/>
              <a:ext cx="2297424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r>
                <a:rPr lang="en-US" sz="2800" kern="0" baseline="30000" dirty="0" smtClean="0">
                  <a:solidFill>
                    <a:schemeClr val="accent3"/>
                  </a:solidFill>
                </a:rPr>
                <a:t>-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 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 </a:t>
              </a:r>
              <a:r>
                <a:rPr lang="en-US" sz="2400" kern="0" dirty="0" smtClean="0"/>
                <a:t>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p</a:t>
              </a:r>
              <a:r>
                <a:rPr lang="en-US" sz="2400" kern="0" dirty="0" smtClean="0"/>
                <a:t>)</a:t>
              </a:r>
              <a:r>
                <a:rPr lang="en-US" sz="800" kern="0" dirty="0" smtClean="0"/>
                <a:t> </a:t>
              </a:r>
              <a:r>
                <a:rPr lang="en-US" sz="2400" kern="0" dirty="0" smtClean="0"/>
                <a:t>\</a:t>
              </a:r>
              <a:r>
                <a:rPr lang="en-US" sz="900" kern="0" dirty="0" smtClean="0"/>
                <a:t>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934861" y="5091217"/>
              <a:ext cx="356188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400" kern="0" dirty="0" smtClean="0">
                  <a:solidFill>
                    <a:schemeClr val="accent3"/>
                  </a:solidFill>
                </a:rPr>
                <a:t>a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 bwMode="auto">
            <a:xfrm>
              <a:off x="1934861" y="5488867"/>
              <a:ext cx="35719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ZoneTexte 36"/>
            <p:cNvSpPr txBox="1"/>
            <p:nvPr/>
          </p:nvSpPr>
          <p:spPr>
            <a:xfrm>
              <a:off x="5149571" y="5065817"/>
              <a:ext cx="447558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400" kern="0" dirty="0" smtClean="0">
                  <a:solidFill>
                    <a:schemeClr val="accent3"/>
                  </a:solidFill>
                </a:rPr>
                <a:t>a</a:t>
              </a:r>
              <a:r>
                <a:rPr lang="en-US" sz="3200" kern="0" baseline="30000" dirty="0" smtClean="0">
                  <a:solidFill>
                    <a:schemeClr val="accent3"/>
                  </a:solidFill>
                </a:rPr>
                <a:t>-</a:t>
              </a:r>
              <a:endParaRPr kumimoji="0" lang="fr-FR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 bwMode="auto">
            <a:xfrm>
              <a:off x="5221009" y="5488867"/>
              <a:ext cx="35719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ZoneTexte 38"/>
            <p:cNvSpPr txBox="1"/>
            <p:nvPr/>
          </p:nvSpPr>
          <p:spPr>
            <a:xfrm>
              <a:off x="5578199" y="5258666"/>
              <a:ext cx="1960793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 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 </a:t>
              </a:r>
              <a:r>
                <a:rPr lang="en-US" sz="2400" kern="0" dirty="0" smtClean="0"/>
                <a:t>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p</a:t>
              </a:r>
              <a:r>
                <a:rPr lang="en-US" sz="2400" kern="0" dirty="0" smtClean="0"/>
                <a:t>)</a:t>
              </a:r>
              <a:r>
                <a:rPr lang="en-US" sz="800" kern="0" dirty="0" smtClean="0"/>
                <a:t> </a:t>
              </a:r>
              <a:r>
                <a:rPr lang="en-US" sz="2400" kern="0" dirty="0" smtClean="0"/>
                <a:t>\</a:t>
              </a:r>
              <a:r>
                <a:rPr lang="en-US" sz="900" kern="0" dirty="0" smtClean="0"/>
                <a:t>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1291919" y="5733000"/>
            <a:ext cx="6215106" cy="696396"/>
            <a:chOff x="1291919" y="5589332"/>
            <a:chExt cx="6215106" cy="696396"/>
          </a:xfrm>
        </p:grpSpPr>
        <p:cxnSp>
          <p:nvCxnSpPr>
            <p:cNvPr id="40" name="Connecteur droit 39"/>
            <p:cNvCxnSpPr/>
            <p:nvPr/>
          </p:nvCxnSpPr>
          <p:spPr bwMode="auto">
            <a:xfrm>
              <a:off x="1291919" y="5758732"/>
              <a:ext cx="621510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ZoneTexte 40"/>
            <p:cNvSpPr txBox="1"/>
            <p:nvPr/>
          </p:nvSpPr>
          <p:spPr>
            <a:xfrm>
              <a:off x="1577671" y="5805597"/>
              <a:ext cx="5736622" cy="480131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 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|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2400" kern="0" dirty="0" smtClean="0"/>
                <a:t>(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a</a:t>
              </a:r>
              <a:r>
                <a:rPr lang="en-US" sz="2800" kern="0" baseline="30000" dirty="0" smtClean="0">
                  <a:solidFill>
                    <a:schemeClr val="accent3"/>
                  </a:solidFill>
                </a:rPr>
                <a:t>-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 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 </a:t>
              </a:r>
              <a:r>
                <a:rPr lang="en-US" sz="2400" kern="0" dirty="0" smtClean="0"/>
                <a:t>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p</a:t>
              </a:r>
              <a:r>
                <a:rPr lang="en-US" sz="2400" kern="0" dirty="0" smtClean="0"/>
                <a:t>)</a:t>
              </a:r>
              <a:r>
                <a:rPr lang="en-US" sz="800" kern="0" dirty="0" smtClean="0"/>
                <a:t> </a:t>
              </a:r>
              <a:r>
                <a:rPr lang="en-US" sz="2400" kern="0" dirty="0" smtClean="0"/>
                <a:t>\</a:t>
              </a:r>
              <a:r>
                <a:rPr lang="en-US" sz="900" kern="0" dirty="0" smtClean="0"/>
                <a:t>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r>
                <a:rPr lang="en-US" sz="2400" kern="0" dirty="0" smtClean="0">
                  <a:solidFill>
                    <a:schemeClr val="tx2"/>
                  </a:solidFill>
                </a:rPr>
                <a:t>      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</a:t>
              </a:r>
              <a:r>
                <a:rPr lang="en-US" sz="2400" kern="0" dirty="0" smtClean="0"/>
                <a:t>(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 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 </a:t>
              </a:r>
              <a:r>
                <a:rPr lang="en-US" sz="2400" kern="0" dirty="0" smtClean="0"/>
                <a:t>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p</a:t>
              </a:r>
              <a:r>
                <a:rPr lang="en-US" sz="2400" kern="0" dirty="0" smtClean="0"/>
                <a:t>)</a:t>
              </a:r>
              <a:r>
                <a:rPr lang="en-US" sz="800" kern="0" dirty="0" smtClean="0"/>
                <a:t> </a:t>
              </a:r>
              <a:r>
                <a:rPr lang="en-US" sz="2400" kern="0" dirty="0" smtClean="0"/>
                <a:t>\</a:t>
              </a:r>
              <a:r>
                <a:rPr lang="en-US" sz="900" kern="0" dirty="0" smtClean="0"/>
                <a:t>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458713" y="5589332"/>
              <a:ext cx="341760" cy="51257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800" kern="0" dirty="0" smtClean="0">
                  <a:solidFill>
                    <a:schemeClr val="accent3"/>
                  </a:solidFill>
                  <a:sym typeface="Symbol"/>
                </a:rPr>
                <a:t>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 bwMode="auto">
            <a:xfrm>
              <a:off x="4506629" y="6060371"/>
              <a:ext cx="35719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8" name="Groupe 57"/>
          <p:cNvGrpSpPr/>
          <p:nvPr/>
        </p:nvGrpSpPr>
        <p:grpSpPr>
          <a:xfrm flipV="1">
            <a:off x="1739381" y="975535"/>
            <a:ext cx="1285884" cy="214314"/>
            <a:chOff x="1500166" y="1643050"/>
            <a:chExt cx="1285884" cy="214314"/>
          </a:xfrm>
        </p:grpSpPr>
        <p:cxnSp>
          <p:nvCxnSpPr>
            <p:cNvPr id="50" name="Connecteur droit 49"/>
            <p:cNvCxnSpPr/>
            <p:nvPr/>
          </p:nvCxnSpPr>
          <p:spPr bwMode="auto">
            <a:xfrm rot="5400000">
              <a:off x="1393009" y="1750207"/>
              <a:ext cx="214314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 rot="5400000">
              <a:off x="2678893" y="1750207"/>
              <a:ext cx="214314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cteur droit 52"/>
            <p:cNvCxnSpPr/>
            <p:nvPr/>
          </p:nvCxnSpPr>
          <p:spPr bwMode="auto">
            <a:xfrm>
              <a:off x="1500166" y="1857364"/>
              <a:ext cx="1285884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e 69"/>
          <p:cNvGrpSpPr/>
          <p:nvPr/>
        </p:nvGrpSpPr>
        <p:grpSpPr>
          <a:xfrm>
            <a:off x="4311149" y="908720"/>
            <a:ext cx="405106" cy="512576"/>
            <a:chOff x="3571868" y="1004731"/>
            <a:chExt cx="405106" cy="512576"/>
          </a:xfrm>
        </p:grpSpPr>
        <p:sp>
          <p:nvSpPr>
            <p:cNvPr id="59" name="ZoneTexte 58"/>
            <p:cNvSpPr txBox="1"/>
            <p:nvPr/>
          </p:nvSpPr>
          <p:spPr>
            <a:xfrm>
              <a:off x="3571868" y="1004731"/>
              <a:ext cx="341760" cy="51257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800" kern="0" dirty="0" smtClean="0">
                  <a:solidFill>
                    <a:schemeClr val="accent3"/>
                  </a:solidFill>
                  <a:sym typeface="Symbol"/>
                </a:rPr>
                <a:t>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 bwMode="auto">
            <a:xfrm>
              <a:off x="3619784" y="1491785"/>
              <a:ext cx="35719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1" name="ZoneTexte 60"/>
          <p:cNvSpPr txBox="1"/>
          <p:nvPr/>
        </p:nvSpPr>
        <p:spPr>
          <a:xfrm>
            <a:off x="4739777" y="1165276"/>
            <a:ext cx="297549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</a:t>
            </a: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4" name="Groupe 63"/>
          <p:cNvGrpSpPr/>
          <p:nvPr/>
        </p:nvGrpSpPr>
        <p:grpSpPr>
          <a:xfrm flipV="1">
            <a:off x="4882653" y="975535"/>
            <a:ext cx="785818" cy="214314"/>
            <a:chOff x="1500166" y="1643050"/>
            <a:chExt cx="785818" cy="214314"/>
          </a:xfrm>
        </p:grpSpPr>
        <p:cxnSp>
          <p:nvCxnSpPr>
            <p:cNvPr id="65" name="Connecteur droit 64"/>
            <p:cNvCxnSpPr/>
            <p:nvPr/>
          </p:nvCxnSpPr>
          <p:spPr bwMode="auto">
            <a:xfrm rot="5400000">
              <a:off x="1393009" y="1750207"/>
              <a:ext cx="214314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Connecteur droit 65"/>
            <p:cNvCxnSpPr/>
            <p:nvPr/>
          </p:nvCxnSpPr>
          <p:spPr bwMode="auto">
            <a:xfrm rot="5400000">
              <a:off x="2178827" y="1750207"/>
              <a:ext cx="214314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Connecteur droit 66"/>
            <p:cNvCxnSpPr/>
            <p:nvPr/>
          </p:nvCxnSpPr>
          <p:spPr bwMode="auto">
            <a:xfrm flipV="1">
              <a:off x="1500166" y="1857364"/>
              <a:ext cx="785818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e 70"/>
          <p:cNvGrpSpPr/>
          <p:nvPr/>
        </p:nvGrpSpPr>
        <p:grpSpPr>
          <a:xfrm>
            <a:off x="4311149" y="1412776"/>
            <a:ext cx="2811011" cy="658902"/>
            <a:chOff x="3571868" y="1508787"/>
            <a:chExt cx="2811011" cy="658902"/>
          </a:xfrm>
        </p:grpSpPr>
        <p:sp>
          <p:nvSpPr>
            <p:cNvPr id="62" name="ZoneTexte 61"/>
            <p:cNvSpPr txBox="1"/>
            <p:nvPr/>
          </p:nvSpPr>
          <p:spPr>
            <a:xfrm>
              <a:off x="3571868" y="1508787"/>
              <a:ext cx="341760" cy="51257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800" kern="0" dirty="0" smtClean="0">
                  <a:solidFill>
                    <a:schemeClr val="accent3"/>
                  </a:solidFill>
                  <a:sym typeface="Symbol"/>
                </a:rPr>
                <a:t>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3" name="Connecteur droit avec flèche 62"/>
            <p:cNvCxnSpPr/>
            <p:nvPr/>
          </p:nvCxnSpPr>
          <p:spPr bwMode="auto">
            <a:xfrm>
              <a:off x="3619784" y="1979341"/>
              <a:ext cx="35719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ZoneTexte 68"/>
            <p:cNvSpPr txBox="1"/>
            <p:nvPr/>
          </p:nvSpPr>
          <p:spPr>
            <a:xfrm>
              <a:off x="4000496" y="1714488"/>
              <a:ext cx="2382383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</a:t>
              </a:r>
              <a:r>
                <a:rPr lang="en-US" sz="2400" kern="0" dirty="0" smtClean="0"/>
                <a:t>(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c</a:t>
              </a:r>
              <a:r>
                <a:rPr lang="en-US" sz="2400" kern="0" dirty="0" smtClean="0"/>
                <a:t>.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</a:t>
              </a:r>
              <a:r>
                <a:rPr lang="en-US" sz="2400" kern="0" dirty="0" smtClean="0"/>
                <a:t> | 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0 </a:t>
              </a:r>
              <a:r>
                <a:rPr lang="en-US" sz="2400" kern="0" dirty="0" smtClean="0"/>
                <a:t>|</a:t>
              </a:r>
              <a:r>
                <a:rPr lang="en-US" sz="2400" kern="0" dirty="0" smtClean="0">
                  <a:solidFill>
                    <a:schemeClr val="accent4"/>
                  </a:solidFill>
                </a:rPr>
                <a:t> p</a:t>
              </a:r>
              <a:r>
                <a:rPr lang="en-US" sz="2400" kern="0" dirty="0" smtClean="0"/>
                <a:t>)</a:t>
              </a:r>
              <a:r>
                <a:rPr lang="en-US" sz="800" kern="0" dirty="0" smtClean="0"/>
                <a:t> </a:t>
              </a:r>
              <a:r>
                <a:rPr lang="en-US" sz="2400" kern="0" dirty="0" smtClean="0"/>
                <a:t>\</a:t>
              </a:r>
              <a:r>
                <a:rPr lang="en-US" sz="900" kern="0" dirty="0" smtClean="0"/>
                <a:t> </a:t>
              </a:r>
              <a:r>
                <a:rPr lang="en-US" sz="2400" kern="0" dirty="0" smtClean="0">
                  <a:solidFill>
                    <a:schemeClr val="accent3"/>
                  </a:solidFill>
                </a:rPr>
                <a:t>b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3000364" y="4786322"/>
            <a:ext cx="4357718" cy="513410"/>
            <a:chOff x="3000364" y="4642654"/>
            <a:chExt cx="4357718" cy="513410"/>
          </a:xfrm>
        </p:grpSpPr>
        <p:cxnSp>
          <p:nvCxnSpPr>
            <p:cNvPr id="76" name="Connecteur droit 75"/>
            <p:cNvCxnSpPr/>
            <p:nvPr/>
          </p:nvCxnSpPr>
          <p:spPr bwMode="auto">
            <a:xfrm>
              <a:off x="3000364" y="5143512"/>
              <a:ext cx="435771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ZoneTexte 76"/>
            <p:cNvSpPr txBox="1"/>
            <p:nvPr/>
          </p:nvSpPr>
          <p:spPr>
            <a:xfrm>
              <a:off x="3214678" y="4642654"/>
              <a:ext cx="3961341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2800" kern="0" dirty="0" smtClean="0"/>
                <a:t>::::::::::::::::::::::::::::::::::::::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79" name="Connecteur droit 78"/>
          <p:cNvCxnSpPr/>
          <p:nvPr/>
        </p:nvCxnSpPr>
        <p:spPr bwMode="auto">
          <a:xfrm flipV="1">
            <a:off x="714348" y="4714884"/>
            <a:ext cx="7500990" cy="71438"/>
          </a:xfrm>
          <a:prstGeom prst="line">
            <a:avLst/>
          </a:prstGeom>
          <a:noFill/>
          <a:ln w="381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396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07886"/>
          </a:xfrm>
        </p:spPr>
        <p:txBody>
          <a:bodyPr/>
          <a:lstStyle/>
          <a:p>
            <a:r>
              <a:rPr lang="fr-FR" sz="4000" dirty="0" smtClean="0"/>
              <a:t>Le crible de Darwin : </a:t>
            </a:r>
            <a:r>
              <a:rPr lang="fr-FR" sz="4000" dirty="0" smtClean="0">
                <a:solidFill>
                  <a:schemeClr val="tx2"/>
                </a:solidFill>
              </a:rPr>
              <a:t>p</a:t>
            </a:r>
            <a:r>
              <a:rPr lang="fr-FR" sz="4000" dirty="0" smtClean="0"/>
              <a:t>,</a:t>
            </a:r>
            <a:r>
              <a:rPr lang="fr-FR" sz="4000" dirty="0" smtClean="0">
                <a:solidFill>
                  <a:schemeClr val="tx2"/>
                </a:solidFill>
              </a:rPr>
              <a:t> </a:t>
            </a:r>
            <a:r>
              <a:rPr lang="fr-FR" sz="4000" dirty="0" err="1" smtClean="0">
                <a:solidFill>
                  <a:schemeClr val="tx2"/>
                </a:solidFill>
              </a:rPr>
              <a:t>kp</a:t>
            </a:r>
            <a:r>
              <a:rPr lang="fr-FR" sz="4000" dirty="0" smtClean="0">
                <a:solidFill>
                  <a:schemeClr val="tx2"/>
                </a:solidFill>
              </a:rPr>
              <a:t> </a:t>
            </a:r>
            <a:r>
              <a:rPr lang="fr-FR" sz="4000" dirty="0" smtClean="0"/>
              <a:t>→</a:t>
            </a:r>
            <a:r>
              <a:rPr lang="fr-FR" sz="4000" dirty="0" smtClean="0">
                <a:solidFill>
                  <a:schemeClr val="tx2"/>
                </a:solidFill>
              </a:rPr>
              <a:t> p</a:t>
            </a:r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3886200" y="5445125"/>
            <a:ext cx="5168900" cy="10318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 err="1"/>
              <a:t>Banâtre</a:t>
            </a:r>
            <a:r>
              <a:rPr lang="en-US" sz="2800" dirty="0"/>
              <a:t> - Le </a:t>
            </a:r>
            <a:r>
              <a:rPr lang="en-US" sz="2800" dirty="0" err="1"/>
              <a:t>Métayer</a:t>
            </a:r>
            <a:r>
              <a:rPr lang="en-US" sz="2800" dirty="0"/>
              <a:t> : </a:t>
            </a:r>
            <a:r>
              <a:rPr lang="en-US" sz="2800" dirty="0">
                <a:solidFill>
                  <a:schemeClr val="tx2"/>
                </a:solidFill>
              </a:rPr>
              <a:t>GAMMA</a:t>
            </a:r>
          </a:p>
          <a:p>
            <a:pPr algn="ctr">
              <a:lnSpc>
                <a:spcPct val="110000"/>
              </a:lnSpc>
            </a:pPr>
            <a:r>
              <a:rPr lang="en-US" sz="2800" dirty="0"/>
              <a:t>Berry - </a:t>
            </a:r>
            <a:r>
              <a:rPr lang="en-US" sz="2800" dirty="0" err="1"/>
              <a:t>Boudol</a:t>
            </a:r>
            <a:r>
              <a:rPr lang="en-US" sz="2800" dirty="0"/>
              <a:t> : </a:t>
            </a:r>
            <a:r>
              <a:rPr lang="en-US" sz="2800" dirty="0">
                <a:solidFill>
                  <a:schemeClr val="tx2"/>
                </a:solidFill>
              </a:rPr>
              <a:t>CHAM</a:t>
            </a:r>
          </a:p>
        </p:txBody>
      </p:sp>
      <p:sp>
        <p:nvSpPr>
          <p:cNvPr id="57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5029200" y="65532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58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7848600" y="65532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grpSp>
        <p:nvGrpSpPr>
          <p:cNvPr id="59" name="Groupe 55"/>
          <p:cNvGrpSpPr/>
          <p:nvPr/>
        </p:nvGrpSpPr>
        <p:grpSpPr>
          <a:xfrm>
            <a:off x="3450257" y="1020665"/>
            <a:ext cx="1371600" cy="1181100"/>
            <a:chOff x="4191000" y="1124744"/>
            <a:chExt cx="1371600" cy="1181100"/>
          </a:xfrm>
        </p:grpSpPr>
        <p:graphicFrame>
          <p:nvGraphicFramePr>
            <p:cNvPr id="6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6126664"/>
                </p:ext>
              </p:extLst>
            </p:nvPr>
          </p:nvGraphicFramePr>
          <p:xfrm>
            <a:off x="4191000" y="1124744"/>
            <a:ext cx="13716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2" name="Clip" r:id="rId3" imgW="4037760" imgH="3468960" progId="">
                    <p:embed/>
                  </p:oleObj>
                </mc:Choice>
                <mc:Fallback>
                  <p:oleObj name="Clip" r:id="rId3" imgW="4037760" imgH="3468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124744"/>
                          <a:ext cx="1371600" cy="1181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" name="Group 39"/>
            <p:cNvGrpSpPr>
              <a:grpSpLocks/>
            </p:cNvGrpSpPr>
            <p:nvPr/>
          </p:nvGrpSpPr>
          <p:grpSpPr bwMode="auto">
            <a:xfrm>
              <a:off x="4876800" y="1550194"/>
              <a:ext cx="325438" cy="396875"/>
              <a:chOff x="4032" y="3264"/>
              <a:chExt cx="205" cy="250"/>
            </a:xfrm>
          </p:grpSpPr>
          <p:sp>
            <p:nvSpPr>
              <p:cNvPr id="62" name="Rectangle 40"/>
              <p:cNvSpPr>
                <a:spLocks noChangeArrowheads="1"/>
              </p:cNvSpPr>
              <p:nvPr/>
            </p:nvSpPr>
            <p:spPr bwMode="auto">
              <a:xfrm>
                <a:off x="4064" y="3296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4032" y="326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solidFill>
                      <a:schemeClr val="tx2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4" name="Groupe 54"/>
          <p:cNvGrpSpPr/>
          <p:nvPr/>
        </p:nvGrpSpPr>
        <p:grpSpPr>
          <a:xfrm>
            <a:off x="2308049" y="1353344"/>
            <a:ext cx="1403350" cy="739775"/>
            <a:chOff x="2667000" y="1353344"/>
            <a:chExt cx="1403350" cy="739775"/>
          </a:xfrm>
        </p:grpSpPr>
        <p:graphicFrame>
          <p:nvGraphicFramePr>
            <p:cNvPr id="6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3798826"/>
                </p:ext>
              </p:extLst>
            </p:nvPr>
          </p:nvGraphicFramePr>
          <p:xfrm>
            <a:off x="2667000" y="1353344"/>
            <a:ext cx="140335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3" name="Clip" r:id="rId5" imgW="4582440" imgH="2414520" progId="">
                    <p:embed/>
                  </p:oleObj>
                </mc:Choice>
                <mc:Fallback>
                  <p:oleObj name="Clip" r:id="rId5" imgW="4582440" imgH="2414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1353344"/>
                          <a:ext cx="1403350" cy="739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" name="Group 44"/>
            <p:cNvGrpSpPr>
              <a:grpSpLocks/>
            </p:cNvGrpSpPr>
            <p:nvPr/>
          </p:nvGrpSpPr>
          <p:grpSpPr bwMode="auto">
            <a:xfrm>
              <a:off x="3352800" y="1505744"/>
              <a:ext cx="325438" cy="396875"/>
              <a:chOff x="4032" y="3264"/>
              <a:chExt cx="205" cy="250"/>
            </a:xfrm>
          </p:grpSpPr>
          <p:sp>
            <p:nvSpPr>
              <p:cNvPr id="67" name="Rectangle 45"/>
              <p:cNvSpPr>
                <a:spLocks noChangeArrowheads="1"/>
              </p:cNvSpPr>
              <p:nvPr/>
            </p:nvSpPr>
            <p:spPr bwMode="auto">
              <a:xfrm>
                <a:off x="4064" y="3296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Text Box 46"/>
              <p:cNvSpPr txBox="1">
                <a:spLocks noChangeArrowheads="1"/>
              </p:cNvSpPr>
              <p:nvPr/>
            </p:nvSpPr>
            <p:spPr bwMode="auto">
              <a:xfrm>
                <a:off x="4032" y="326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chemeClr val="tx2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69" name="Group 48"/>
          <p:cNvGrpSpPr>
            <a:grpSpLocks/>
          </p:cNvGrpSpPr>
          <p:nvPr/>
        </p:nvGrpSpPr>
        <p:grpSpPr bwMode="auto">
          <a:xfrm>
            <a:off x="1458736" y="3354675"/>
            <a:ext cx="1535113" cy="1073150"/>
            <a:chOff x="1008" y="2256"/>
            <a:chExt cx="967" cy="676"/>
          </a:xfrm>
        </p:grpSpPr>
        <p:graphicFrame>
          <p:nvGraphicFramePr>
            <p:cNvPr id="70" name="Object 49"/>
            <p:cNvGraphicFramePr>
              <a:graphicFrameLocks noChangeAspect="1"/>
            </p:cNvGraphicFramePr>
            <p:nvPr/>
          </p:nvGraphicFramePr>
          <p:xfrm>
            <a:off x="1008" y="2256"/>
            <a:ext cx="967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4" name="Clip" r:id="rId7" imgW="4582440" imgH="3205080" progId="">
                    <p:embed/>
                  </p:oleObj>
                </mc:Choice>
                <mc:Fallback>
                  <p:oleObj name="Clip" r:id="rId7" imgW="4582440" imgH="32050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256"/>
                          <a:ext cx="967" cy="6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" name="Group 50"/>
            <p:cNvGrpSpPr>
              <a:grpSpLocks/>
            </p:cNvGrpSpPr>
            <p:nvPr/>
          </p:nvGrpSpPr>
          <p:grpSpPr bwMode="auto">
            <a:xfrm>
              <a:off x="1393" y="2496"/>
              <a:ext cx="205" cy="250"/>
              <a:chOff x="4033" y="3264"/>
              <a:chExt cx="219" cy="240"/>
            </a:xfrm>
          </p:grpSpPr>
          <p:sp>
            <p:nvSpPr>
              <p:cNvPr id="72" name="Rectangle 51"/>
              <p:cNvSpPr>
                <a:spLocks noChangeArrowheads="1"/>
              </p:cNvSpPr>
              <p:nvPr/>
            </p:nvSpPr>
            <p:spPr bwMode="auto">
              <a:xfrm>
                <a:off x="4064" y="3296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Text Box 52"/>
              <p:cNvSpPr txBox="1">
                <a:spLocks noChangeArrowheads="1"/>
              </p:cNvSpPr>
              <p:nvPr/>
            </p:nvSpPr>
            <p:spPr bwMode="auto">
              <a:xfrm>
                <a:off x="4033" y="3264"/>
                <a:ext cx="21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chemeClr val="tx2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74" name="Group 53"/>
          <p:cNvGrpSpPr>
            <a:grpSpLocks/>
          </p:cNvGrpSpPr>
          <p:nvPr/>
        </p:nvGrpSpPr>
        <p:grpSpPr bwMode="auto">
          <a:xfrm>
            <a:off x="3166197" y="3994303"/>
            <a:ext cx="1092200" cy="1022350"/>
            <a:chOff x="2182" y="2923"/>
            <a:chExt cx="688" cy="644"/>
          </a:xfrm>
        </p:grpSpPr>
        <p:graphicFrame>
          <p:nvGraphicFramePr>
            <p:cNvPr id="7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573231"/>
                </p:ext>
              </p:extLst>
            </p:nvPr>
          </p:nvGraphicFramePr>
          <p:xfrm>
            <a:off x="2182" y="2923"/>
            <a:ext cx="688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" name="Clip" r:id="rId9" imgW="3707280" imgH="3468960" progId="">
                    <p:embed/>
                  </p:oleObj>
                </mc:Choice>
                <mc:Fallback>
                  <p:oleObj name="Clip" r:id="rId9" imgW="3707280" imgH="3468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2" y="2923"/>
                          <a:ext cx="688" cy="6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" name="Group 55"/>
            <p:cNvGrpSpPr>
              <a:grpSpLocks/>
            </p:cNvGrpSpPr>
            <p:nvPr/>
          </p:nvGrpSpPr>
          <p:grpSpPr bwMode="auto">
            <a:xfrm>
              <a:off x="2330" y="3108"/>
              <a:ext cx="294" cy="250"/>
              <a:chOff x="3098" y="3828"/>
              <a:chExt cx="294" cy="250"/>
            </a:xfrm>
          </p:grpSpPr>
          <p:sp>
            <p:nvSpPr>
              <p:cNvPr id="77" name="Rectangle 56"/>
              <p:cNvSpPr>
                <a:spLocks noChangeArrowheads="1"/>
              </p:cNvSpPr>
              <p:nvPr/>
            </p:nvSpPr>
            <p:spPr bwMode="auto">
              <a:xfrm>
                <a:off x="3150" y="3873"/>
                <a:ext cx="210" cy="1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Text Box 57"/>
              <p:cNvSpPr txBox="1">
                <a:spLocks noChangeArrowheads="1"/>
              </p:cNvSpPr>
              <p:nvPr/>
            </p:nvSpPr>
            <p:spPr bwMode="auto">
              <a:xfrm>
                <a:off x="3098" y="3828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chemeClr val="tx2"/>
                    </a:solidFill>
                  </a:rPr>
                  <a:t>28</a:t>
                </a:r>
              </a:p>
            </p:txBody>
          </p:sp>
        </p:grpSp>
      </p:grpSp>
      <p:grpSp>
        <p:nvGrpSpPr>
          <p:cNvPr id="79" name="Group 58"/>
          <p:cNvGrpSpPr>
            <a:grpSpLocks/>
          </p:cNvGrpSpPr>
          <p:nvPr/>
        </p:nvGrpSpPr>
        <p:grpSpPr bwMode="auto">
          <a:xfrm>
            <a:off x="4289249" y="3563144"/>
            <a:ext cx="1838325" cy="1108075"/>
            <a:chOff x="2784" y="2154"/>
            <a:chExt cx="1158" cy="698"/>
          </a:xfrm>
        </p:grpSpPr>
        <p:graphicFrame>
          <p:nvGraphicFramePr>
            <p:cNvPr id="80" name="Object 59"/>
            <p:cNvGraphicFramePr>
              <a:graphicFrameLocks noChangeAspect="1"/>
            </p:cNvGraphicFramePr>
            <p:nvPr/>
          </p:nvGraphicFramePr>
          <p:xfrm>
            <a:off x="2784" y="2154"/>
            <a:ext cx="1158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" name="Clip" r:id="rId11" imgW="4581000" imgH="2765880" progId="">
                    <p:embed/>
                  </p:oleObj>
                </mc:Choice>
                <mc:Fallback>
                  <p:oleObj name="Clip" r:id="rId11" imgW="4581000" imgH="2765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154"/>
                          <a:ext cx="1158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1" name="Group 60"/>
            <p:cNvGrpSpPr>
              <a:grpSpLocks/>
            </p:cNvGrpSpPr>
            <p:nvPr/>
          </p:nvGrpSpPr>
          <p:grpSpPr bwMode="auto">
            <a:xfrm>
              <a:off x="3168" y="2448"/>
              <a:ext cx="205" cy="250"/>
              <a:chOff x="4032" y="3264"/>
              <a:chExt cx="219" cy="240"/>
            </a:xfrm>
          </p:grpSpPr>
          <p:sp>
            <p:nvSpPr>
              <p:cNvPr id="82" name="Rectangle 61"/>
              <p:cNvSpPr>
                <a:spLocks noChangeArrowheads="1"/>
              </p:cNvSpPr>
              <p:nvPr/>
            </p:nvSpPr>
            <p:spPr bwMode="auto">
              <a:xfrm>
                <a:off x="4064" y="3296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Text Box 62"/>
              <p:cNvSpPr txBox="1">
                <a:spLocks noChangeArrowheads="1"/>
              </p:cNvSpPr>
              <p:nvPr/>
            </p:nvSpPr>
            <p:spPr bwMode="auto">
              <a:xfrm>
                <a:off x="4032" y="3264"/>
                <a:ext cx="21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84" name="Groupe 57"/>
          <p:cNvGrpSpPr/>
          <p:nvPr/>
        </p:nvGrpSpPr>
        <p:grpSpPr>
          <a:xfrm>
            <a:off x="1043608" y="2111552"/>
            <a:ext cx="1535113" cy="1073150"/>
            <a:chOff x="1043608" y="2111552"/>
            <a:chExt cx="1535113" cy="1073150"/>
          </a:xfrm>
        </p:grpSpPr>
        <p:graphicFrame>
          <p:nvGraphicFramePr>
            <p:cNvPr id="85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4011549"/>
                </p:ext>
              </p:extLst>
            </p:nvPr>
          </p:nvGraphicFramePr>
          <p:xfrm>
            <a:off x="1043608" y="2111552"/>
            <a:ext cx="1535113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" name="Clip" r:id="rId13" imgW="4582440" imgH="3205080" progId="">
                    <p:embed/>
                  </p:oleObj>
                </mc:Choice>
                <mc:Fallback>
                  <p:oleObj name="Clip" r:id="rId13" imgW="4582440" imgH="32050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2111552"/>
                          <a:ext cx="1535113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6" name="Group 66"/>
            <p:cNvGrpSpPr>
              <a:grpSpLocks/>
            </p:cNvGrpSpPr>
            <p:nvPr/>
          </p:nvGrpSpPr>
          <p:grpSpPr bwMode="auto">
            <a:xfrm>
              <a:off x="1653208" y="2492552"/>
              <a:ext cx="325438" cy="396875"/>
              <a:chOff x="4032" y="3264"/>
              <a:chExt cx="219" cy="240"/>
            </a:xfrm>
          </p:grpSpPr>
          <p:sp>
            <p:nvSpPr>
              <p:cNvPr id="87" name="Rectangle 67"/>
              <p:cNvSpPr>
                <a:spLocks noChangeArrowheads="1"/>
              </p:cNvSpPr>
              <p:nvPr/>
            </p:nvSpPr>
            <p:spPr bwMode="auto">
              <a:xfrm>
                <a:off x="4064" y="3296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Text Box 68"/>
              <p:cNvSpPr txBox="1">
                <a:spLocks noChangeArrowheads="1"/>
              </p:cNvSpPr>
              <p:nvPr/>
            </p:nvSpPr>
            <p:spPr bwMode="auto">
              <a:xfrm>
                <a:off x="4032" y="3264"/>
                <a:ext cx="21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solidFill>
                      <a:schemeClr val="tx2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89" name="Group 70"/>
          <p:cNvGrpSpPr>
            <a:grpSpLocks/>
          </p:cNvGrpSpPr>
          <p:nvPr/>
        </p:nvGrpSpPr>
        <p:grpSpPr bwMode="auto">
          <a:xfrm>
            <a:off x="3121209" y="2894278"/>
            <a:ext cx="1371600" cy="958850"/>
            <a:chOff x="2010" y="2245"/>
            <a:chExt cx="864" cy="604"/>
          </a:xfrm>
        </p:grpSpPr>
        <p:graphicFrame>
          <p:nvGraphicFramePr>
            <p:cNvPr id="90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924602"/>
                </p:ext>
              </p:extLst>
            </p:nvPr>
          </p:nvGraphicFramePr>
          <p:xfrm>
            <a:off x="2010" y="2245"/>
            <a:ext cx="864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" name="Image" r:id="rId14" imgW="1982351" imgH="1385104" progId="">
                    <p:embed/>
                  </p:oleObj>
                </mc:Choice>
                <mc:Fallback>
                  <p:oleObj name="Image" r:id="rId14" imgW="1982351" imgH="138510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0" y="2245"/>
                          <a:ext cx="864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1" name="Group 72"/>
            <p:cNvGrpSpPr>
              <a:grpSpLocks/>
            </p:cNvGrpSpPr>
            <p:nvPr/>
          </p:nvGrpSpPr>
          <p:grpSpPr bwMode="auto">
            <a:xfrm>
              <a:off x="2297" y="2443"/>
              <a:ext cx="205" cy="250"/>
              <a:chOff x="3973" y="3536"/>
              <a:chExt cx="219" cy="240"/>
            </a:xfrm>
          </p:grpSpPr>
          <p:sp>
            <p:nvSpPr>
              <p:cNvPr id="92" name="Rectangle 73"/>
              <p:cNvSpPr>
                <a:spLocks noChangeArrowheads="1"/>
              </p:cNvSpPr>
              <p:nvPr/>
            </p:nvSpPr>
            <p:spPr bwMode="auto">
              <a:xfrm>
                <a:off x="4009" y="3563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Text Box 74"/>
              <p:cNvSpPr txBox="1">
                <a:spLocks noChangeArrowheads="1"/>
              </p:cNvSpPr>
              <p:nvPr/>
            </p:nvSpPr>
            <p:spPr bwMode="auto">
              <a:xfrm>
                <a:off x="3973" y="3536"/>
                <a:ext cx="21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solidFill>
                      <a:schemeClr val="tx2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94" name="Groupe 59"/>
          <p:cNvGrpSpPr/>
          <p:nvPr/>
        </p:nvGrpSpPr>
        <p:grpSpPr>
          <a:xfrm>
            <a:off x="4960466" y="2972528"/>
            <a:ext cx="2957513" cy="1684338"/>
            <a:chOff x="4960466" y="2972528"/>
            <a:chExt cx="2957513" cy="1684338"/>
          </a:xfrm>
        </p:grpSpPr>
        <p:graphicFrame>
          <p:nvGraphicFramePr>
            <p:cNvPr id="95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919075"/>
                </p:ext>
              </p:extLst>
            </p:nvPr>
          </p:nvGraphicFramePr>
          <p:xfrm>
            <a:off x="4960466" y="2972528"/>
            <a:ext cx="2957513" cy="168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" name="Clip" r:id="rId16" imgW="4556880" imgH="2595600" progId="">
                    <p:embed/>
                  </p:oleObj>
                </mc:Choice>
                <mc:Fallback>
                  <p:oleObj name="Clip" r:id="rId16" imgW="4556880" imgH="2595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466" y="2972528"/>
                          <a:ext cx="2957513" cy="168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6" name="Group 82"/>
            <p:cNvGrpSpPr>
              <a:grpSpLocks/>
            </p:cNvGrpSpPr>
            <p:nvPr/>
          </p:nvGrpSpPr>
          <p:grpSpPr bwMode="auto">
            <a:xfrm>
              <a:off x="6880049" y="3029744"/>
              <a:ext cx="325438" cy="396875"/>
              <a:chOff x="4032" y="3264"/>
              <a:chExt cx="219" cy="240"/>
            </a:xfrm>
          </p:grpSpPr>
          <p:sp>
            <p:nvSpPr>
              <p:cNvPr id="97" name="Rectangle 83"/>
              <p:cNvSpPr>
                <a:spLocks noChangeArrowheads="1"/>
              </p:cNvSpPr>
              <p:nvPr/>
            </p:nvSpPr>
            <p:spPr bwMode="auto">
              <a:xfrm>
                <a:off x="4064" y="3296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Text Box 84"/>
              <p:cNvSpPr txBox="1">
                <a:spLocks noChangeArrowheads="1"/>
              </p:cNvSpPr>
              <p:nvPr/>
            </p:nvSpPr>
            <p:spPr bwMode="auto">
              <a:xfrm>
                <a:off x="4032" y="3264"/>
                <a:ext cx="21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99" name="Groupe 56"/>
          <p:cNvGrpSpPr/>
          <p:nvPr/>
        </p:nvGrpSpPr>
        <p:grpSpPr>
          <a:xfrm>
            <a:off x="4339832" y="1882451"/>
            <a:ext cx="1403350" cy="739775"/>
            <a:chOff x="755576" y="4242815"/>
            <a:chExt cx="1403350" cy="739775"/>
          </a:xfrm>
        </p:grpSpPr>
        <p:graphicFrame>
          <p:nvGraphicFramePr>
            <p:cNvPr id="10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158954"/>
                </p:ext>
              </p:extLst>
            </p:nvPr>
          </p:nvGraphicFramePr>
          <p:xfrm>
            <a:off x="755576" y="4242815"/>
            <a:ext cx="140335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" name="Clip" r:id="rId18" imgW="4582440" imgH="2414520" progId="">
                    <p:embed/>
                  </p:oleObj>
                </mc:Choice>
                <mc:Fallback>
                  <p:oleObj name="Clip" r:id="rId18" imgW="4582440" imgH="2414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4242815"/>
                          <a:ext cx="1403350" cy="739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1" name="Group 44"/>
            <p:cNvGrpSpPr>
              <a:grpSpLocks/>
            </p:cNvGrpSpPr>
            <p:nvPr/>
          </p:nvGrpSpPr>
          <p:grpSpPr bwMode="auto">
            <a:xfrm>
              <a:off x="1441376" y="4395215"/>
              <a:ext cx="325438" cy="396875"/>
              <a:chOff x="4032" y="3264"/>
              <a:chExt cx="205" cy="250"/>
            </a:xfrm>
          </p:grpSpPr>
          <p:sp>
            <p:nvSpPr>
              <p:cNvPr id="102" name="Rectangle 45"/>
              <p:cNvSpPr>
                <a:spLocks noChangeArrowheads="1"/>
              </p:cNvSpPr>
              <p:nvPr/>
            </p:nvSpPr>
            <p:spPr bwMode="auto">
              <a:xfrm>
                <a:off x="4064" y="3296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Text Box 46"/>
              <p:cNvSpPr txBox="1">
                <a:spLocks noChangeArrowheads="1"/>
              </p:cNvSpPr>
              <p:nvPr/>
            </p:nvSpPr>
            <p:spPr bwMode="auto">
              <a:xfrm>
                <a:off x="4032" y="326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chemeClr val="tx2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104" name="Groupe 53"/>
          <p:cNvGrpSpPr/>
          <p:nvPr/>
        </p:nvGrpSpPr>
        <p:grpSpPr>
          <a:xfrm>
            <a:off x="6034482" y="1738164"/>
            <a:ext cx="1403350" cy="739775"/>
            <a:chOff x="6393433" y="2112119"/>
            <a:chExt cx="1403350" cy="739775"/>
          </a:xfrm>
        </p:grpSpPr>
        <p:graphicFrame>
          <p:nvGraphicFramePr>
            <p:cNvPr id="10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5495160"/>
                </p:ext>
              </p:extLst>
            </p:nvPr>
          </p:nvGraphicFramePr>
          <p:xfrm>
            <a:off x="6393433" y="2112119"/>
            <a:ext cx="140335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" name="Clip" r:id="rId19" imgW="4582440" imgH="2414520" progId="">
                    <p:embed/>
                  </p:oleObj>
                </mc:Choice>
                <mc:Fallback>
                  <p:oleObj name="Clip" r:id="rId19" imgW="4582440" imgH="2414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3433" y="2112119"/>
                          <a:ext cx="1403350" cy="739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6" name="Group 44"/>
            <p:cNvGrpSpPr>
              <a:grpSpLocks/>
            </p:cNvGrpSpPr>
            <p:nvPr/>
          </p:nvGrpSpPr>
          <p:grpSpPr bwMode="auto">
            <a:xfrm>
              <a:off x="7151309" y="2145457"/>
              <a:ext cx="325438" cy="396875"/>
              <a:chOff x="4723" y="3226"/>
              <a:chExt cx="205" cy="250"/>
            </a:xfrm>
          </p:grpSpPr>
          <p:sp>
            <p:nvSpPr>
              <p:cNvPr id="107" name="Rectangle 45"/>
              <p:cNvSpPr>
                <a:spLocks noChangeArrowheads="1"/>
              </p:cNvSpPr>
              <p:nvPr/>
            </p:nvSpPr>
            <p:spPr bwMode="auto">
              <a:xfrm>
                <a:off x="4757" y="3262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Text Box 46"/>
              <p:cNvSpPr txBox="1">
                <a:spLocks noChangeArrowheads="1"/>
              </p:cNvSpPr>
              <p:nvPr/>
            </p:nvSpPr>
            <p:spPr bwMode="auto">
              <a:xfrm>
                <a:off x="4723" y="3226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chemeClr val="tx2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109" name="Groupe 58"/>
          <p:cNvGrpSpPr/>
          <p:nvPr/>
        </p:nvGrpSpPr>
        <p:grpSpPr>
          <a:xfrm>
            <a:off x="6640113" y="1412776"/>
            <a:ext cx="1371600" cy="1181100"/>
            <a:chOff x="6640113" y="1412776"/>
            <a:chExt cx="1371600" cy="1181100"/>
          </a:xfrm>
        </p:grpSpPr>
        <p:graphicFrame>
          <p:nvGraphicFramePr>
            <p:cNvPr id="11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2649855"/>
                </p:ext>
              </p:extLst>
            </p:nvPr>
          </p:nvGraphicFramePr>
          <p:xfrm>
            <a:off x="6640113" y="1412776"/>
            <a:ext cx="13716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" name="Clip" r:id="rId20" imgW="4037760" imgH="3468960" progId="">
                    <p:embed/>
                  </p:oleObj>
                </mc:Choice>
                <mc:Fallback>
                  <p:oleObj name="Clip" r:id="rId20" imgW="4037760" imgH="3468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0113" y="1412776"/>
                          <a:ext cx="1371600" cy="1181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1" name="Group 39"/>
            <p:cNvGrpSpPr>
              <a:grpSpLocks/>
            </p:cNvGrpSpPr>
            <p:nvPr/>
          </p:nvGrpSpPr>
          <p:grpSpPr bwMode="auto">
            <a:xfrm>
              <a:off x="7317891" y="1804890"/>
              <a:ext cx="325438" cy="396875"/>
              <a:chOff x="4024" y="3264"/>
              <a:chExt cx="205" cy="250"/>
            </a:xfrm>
          </p:grpSpPr>
          <p:sp>
            <p:nvSpPr>
              <p:cNvPr id="112" name="Rectangle 40"/>
              <p:cNvSpPr>
                <a:spLocks noChangeArrowheads="1"/>
              </p:cNvSpPr>
              <p:nvPr/>
            </p:nvSpPr>
            <p:spPr bwMode="auto">
              <a:xfrm>
                <a:off x="4064" y="3296"/>
                <a:ext cx="128" cy="1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Text Box 41"/>
              <p:cNvSpPr txBox="1">
                <a:spLocks noChangeArrowheads="1"/>
              </p:cNvSpPr>
              <p:nvPr/>
            </p:nvSpPr>
            <p:spPr bwMode="auto">
              <a:xfrm>
                <a:off x="4024" y="326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chemeClr val="tx2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91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2643174" y="5734951"/>
            <a:ext cx="366478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307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643174" y="4040374"/>
            <a:ext cx="366478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6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2643174" y="5734951"/>
            <a:ext cx="366478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>
                <a:solidFill>
                  <a:schemeClr val="accent3"/>
                </a:solidFill>
              </a:rPr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307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000364" y="4091877"/>
            <a:ext cx="2986715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7554" y="3377497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596" y="2995734"/>
            <a:ext cx="1641796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dissolution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0211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</a:rPr>
              <a:t>Bonus </a:t>
            </a:r>
            <a:r>
              <a:rPr lang="fr-FR" dirty="0" smtClean="0">
                <a:solidFill>
                  <a:srgbClr val="000000"/>
                </a:solidFill>
              </a:rPr>
              <a:t>1 </a:t>
            </a:r>
            <a:r>
              <a:rPr lang="fr-FR" dirty="0">
                <a:solidFill>
                  <a:srgbClr val="000000"/>
                </a:solidFill>
              </a:rPr>
              <a:t>: le synchroniseur Esterel en </a:t>
            </a:r>
            <a:r>
              <a:rPr lang="fr-FR" dirty="0" err="1">
                <a:solidFill>
                  <a:srgbClr val="000000"/>
                </a:solidFill>
              </a:rPr>
              <a:t>Why</a:t>
            </a:r>
            <a:r>
              <a:rPr lang="fr-FR" dirty="0">
                <a:solidFill>
                  <a:srgbClr val="000000"/>
                </a:solidFill>
              </a:rPr>
              <a:t> (SMT)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</a:rPr>
              <a:t>Bonus </a:t>
            </a:r>
            <a:r>
              <a:rPr lang="fr-FR" dirty="0" smtClean="0">
                <a:solidFill>
                  <a:srgbClr val="000000"/>
                </a:solidFill>
              </a:rPr>
              <a:t>2 </a:t>
            </a:r>
            <a:r>
              <a:rPr lang="fr-FR" dirty="0">
                <a:solidFill>
                  <a:srgbClr val="000000"/>
                </a:solidFill>
              </a:rPr>
              <a:t>: la machine chimique (rappel de 2009)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Bonus 3 : exemple de vérification avec CADP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Réponse aux questions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35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2643174" y="5734951"/>
            <a:ext cx="366478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307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000364" y="4091877"/>
            <a:ext cx="2379177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86248" y="3234621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6011"/>
            <a:ext cx="1641796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membrane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4687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1877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>
            <a:stCxn id="13" idx="1"/>
          </p:cNvCxnSpPr>
          <p:nvPr/>
        </p:nvCxnSpPr>
        <p:spPr bwMode="auto">
          <a:xfrm rot="10800000" flipH="1">
            <a:off x="5429256" y="4322117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1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2643174" y="5734951"/>
            <a:ext cx="366478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307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571868" y="4377629"/>
            <a:ext cx="704039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14942" y="3520373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6011"/>
            <a:ext cx="1641796" cy="12557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4687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1877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>
            <a:stCxn id="13" idx="1"/>
          </p:cNvCxnSpPr>
          <p:nvPr/>
        </p:nvCxnSpPr>
        <p:spPr bwMode="auto">
          <a:xfrm rot="10800000" flipH="1">
            <a:off x="5429256" y="4322117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ZoneTexte 14"/>
          <p:cNvSpPr txBox="1"/>
          <p:nvPr/>
        </p:nvSpPr>
        <p:spPr>
          <a:xfrm>
            <a:off x="4643438" y="4306191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00430" y="3806125"/>
            <a:ext cx="118814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142844" y="764704"/>
            <a:ext cx="8858312" cy="1640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mtClean="0"/>
              <a:t>Idées  centrales : </a:t>
            </a:r>
          </a:p>
          <a:p>
            <a:pPr lvl="1"/>
            <a:r>
              <a:rPr lang="fr-FR" sz="2400" smtClean="0">
                <a:solidFill>
                  <a:schemeClr val="tx1"/>
                </a:solidFill>
              </a:rPr>
              <a:t> objets </a:t>
            </a:r>
            <a:r>
              <a:rPr lang="fr-FR" sz="240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smtClean="0">
                <a:solidFill>
                  <a:schemeClr val="tx1"/>
                </a:solidFill>
              </a:rPr>
              <a:t> </a:t>
            </a:r>
            <a:r>
              <a:rPr lang="fr-FR" sz="2400" smtClean="0"/>
              <a:t>molécules</a:t>
            </a:r>
            <a:r>
              <a:rPr lang="fr-FR" sz="240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smtClean="0">
                <a:solidFill>
                  <a:schemeClr val="tx1"/>
                </a:solidFill>
              </a:rPr>
              <a:t> </a:t>
            </a:r>
            <a:r>
              <a:rPr lang="fr-FR" sz="2400" smtClean="0">
                <a:solidFill>
                  <a:schemeClr val="accent3"/>
                </a:solidFill>
              </a:rPr>
              <a:t>a</a:t>
            </a:r>
            <a:r>
              <a:rPr lang="fr-FR" sz="2400" smtClean="0">
                <a:solidFill>
                  <a:schemeClr val="tx1"/>
                </a:solidFill>
              </a:rPr>
              <a:t>, </a:t>
            </a:r>
            <a:r>
              <a:rPr lang="fr-FR" sz="2400" smtClean="0">
                <a:solidFill>
                  <a:schemeClr val="accent3"/>
                </a:solidFill>
              </a:rPr>
              <a:t>a</a:t>
            </a:r>
            <a:r>
              <a:rPr lang="fr-FR" sz="3200" baseline="30000" smtClean="0">
                <a:solidFill>
                  <a:schemeClr val="accent3"/>
                </a:solidFill>
              </a:rPr>
              <a:t>-</a:t>
            </a:r>
            <a:r>
              <a:rPr lang="fr-FR" sz="3200" baseline="30000" smtClean="0">
                <a:solidFill>
                  <a:schemeClr val="tx1"/>
                </a:solidFill>
              </a:rPr>
              <a:t> </a:t>
            </a:r>
            <a:r>
              <a:rPr lang="fr-FR" sz="240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smtClean="0">
                <a:solidFill>
                  <a:schemeClr val="tx1"/>
                </a:solidFill>
              </a:rPr>
              <a:t> </a:t>
            </a:r>
            <a:r>
              <a:rPr lang="fr-FR" sz="2400" smtClean="0"/>
              <a:t>valences</a:t>
            </a:r>
            <a:r>
              <a:rPr lang="fr-FR" sz="240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smtClean="0">
                <a:solidFill>
                  <a:schemeClr val="tx1"/>
                </a:solidFill>
              </a:rPr>
              <a:t> hiérarchisation =&gt; </a:t>
            </a:r>
            <a:r>
              <a:rPr lang="fr-FR" sz="2400" smtClean="0"/>
              <a:t>membranes </a:t>
            </a:r>
            <a:r>
              <a:rPr lang="fr-FR" sz="240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4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 bwMode="auto">
          <a:xfrm>
            <a:off x="3571868" y="3929066"/>
            <a:ext cx="1214446" cy="500066"/>
          </a:xfrm>
          <a:prstGeom prst="roundRect">
            <a:avLst/>
          </a:prstGeom>
          <a:solidFill>
            <a:srgbClr val="FFDDEA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2643174" y="5734951"/>
            <a:ext cx="366478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307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571868" y="4020439"/>
            <a:ext cx="704039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32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6011"/>
            <a:ext cx="1641796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rencontre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4687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1877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>
                <a:solidFill>
                  <a:schemeClr val="accent3"/>
                </a:solidFill>
              </a:rPr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>
            <a:stCxn id="13" idx="1"/>
          </p:cNvCxnSpPr>
          <p:nvPr/>
        </p:nvCxnSpPr>
        <p:spPr bwMode="auto">
          <a:xfrm rot="10800000" flipH="1">
            <a:off x="5429256" y="4322117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3571868" y="3929066"/>
            <a:ext cx="118814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14744" y="4449067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14942" y="3520373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7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2797431" y="5734951"/>
            <a:ext cx="3060453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</a:t>
            </a:r>
            <a:r>
              <a:rPr lang="en-US" sz="2400" kern="0" dirty="0" smtClean="0">
                <a:solidFill>
                  <a:schemeClr val="accent4"/>
                </a:solidFill>
              </a:rPr>
              <a:t> 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307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643306" y="4091877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6011"/>
            <a:ext cx="1641796" cy="203132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4687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1877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>
            <a:stCxn id="13" idx="1"/>
          </p:cNvCxnSpPr>
          <p:nvPr/>
        </p:nvCxnSpPr>
        <p:spPr bwMode="auto">
          <a:xfrm rot="10800000" flipH="1">
            <a:off x="5429256" y="4322117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3571868" y="3806125"/>
            <a:ext cx="931665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14942" y="3520373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14744" y="4449067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u contenu 1"/>
          <p:cNvSpPr txBox="1">
            <a:spLocks/>
          </p:cNvSpPr>
          <p:nvPr/>
        </p:nvSpPr>
        <p:spPr>
          <a:xfrm>
            <a:off x="142844" y="764704"/>
            <a:ext cx="8858312" cy="1640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3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076144" y="5734800"/>
            <a:ext cx="2638864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400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643306" y="4093200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5200"/>
            <a:ext cx="1795684" cy="241912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lang="en-US" sz="2400" kern="0" dirty="0" smtClean="0">
              <a:solidFill>
                <a:schemeClr val="accent3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évaporation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3200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3200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 rot="10800000" flipH="1">
            <a:off x="5429256" y="4323600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3571868" y="3808800"/>
            <a:ext cx="931665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14942" y="3520800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14744" y="4449600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076144" y="5734800"/>
            <a:ext cx="2638864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400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5200"/>
            <a:ext cx="1795684" cy="241912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lang="en-US" sz="2400" kern="0" dirty="0" smtClean="0">
              <a:solidFill>
                <a:schemeClr val="accent3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évaporation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3200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3200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 rot="10800000" flipH="1">
            <a:off x="5429256" y="4323600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ZoneTexte 14"/>
          <p:cNvSpPr txBox="1"/>
          <p:nvPr/>
        </p:nvSpPr>
        <p:spPr>
          <a:xfrm>
            <a:off x="4143372" y="4487967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28926" y="4118807"/>
            <a:ext cx="931665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71868" y="3261551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142844" y="764704"/>
            <a:ext cx="8858312" cy="1640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mtClean="0"/>
              <a:t>Idées  centrales : </a:t>
            </a:r>
          </a:p>
          <a:p>
            <a:pPr lvl="1"/>
            <a:r>
              <a:rPr lang="fr-FR" sz="2400" smtClean="0">
                <a:solidFill>
                  <a:schemeClr val="tx1"/>
                </a:solidFill>
              </a:rPr>
              <a:t> objets </a:t>
            </a:r>
            <a:r>
              <a:rPr lang="fr-FR" sz="240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smtClean="0">
                <a:solidFill>
                  <a:schemeClr val="tx1"/>
                </a:solidFill>
              </a:rPr>
              <a:t> </a:t>
            </a:r>
            <a:r>
              <a:rPr lang="fr-FR" sz="2400" smtClean="0"/>
              <a:t>molécules</a:t>
            </a:r>
            <a:r>
              <a:rPr lang="fr-FR" sz="240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smtClean="0">
                <a:solidFill>
                  <a:schemeClr val="tx1"/>
                </a:solidFill>
              </a:rPr>
              <a:t> </a:t>
            </a:r>
            <a:r>
              <a:rPr lang="fr-FR" sz="2400" smtClean="0">
                <a:solidFill>
                  <a:schemeClr val="accent3"/>
                </a:solidFill>
              </a:rPr>
              <a:t>a</a:t>
            </a:r>
            <a:r>
              <a:rPr lang="fr-FR" sz="2400" smtClean="0">
                <a:solidFill>
                  <a:schemeClr val="tx1"/>
                </a:solidFill>
              </a:rPr>
              <a:t>, </a:t>
            </a:r>
            <a:r>
              <a:rPr lang="fr-FR" sz="2400" smtClean="0">
                <a:solidFill>
                  <a:schemeClr val="accent3"/>
                </a:solidFill>
              </a:rPr>
              <a:t>a</a:t>
            </a:r>
            <a:r>
              <a:rPr lang="fr-FR" sz="3200" baseline="30000" smtClean="0">
                <a:solidFill>
                  <a:schemeClr val="accent3"/>
                </a:solidFill>
              </a:rPr>
              <a:t>-</a:t>
            </a:r>
            <a:r>
              <a:rPr lang="fr-FR" sz="3200" baseline="30000" smtClean="0">
                <a:solidFill>
                  <a:schemeClr val="tx1"/>
                </a:solidFill>
              </a:rPr>
              <a:t> </a:t>
            </a:r>
            <a:r>
              <a:rPr lang="fr-FR" sz="240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smtClean="0">
                <a:solidFill>
                  <a:schemeClr val="tx1"/>
                </a:solidFill>
              </a:rPr>
              <a:t> </a:t>
            </a:r>
            <a:r>
              <a:rPr lang="fr-FR" sz="2400" smtClean="0"/>
              <a:t>valences</a:t>
            </a:r>
            <a:r>
              <a:rPr lang="fr-FR" sz="240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smtClean="0">
                <a:solidFill>
                  <a:schemeClr val="tx1"/>
                </a:solidFill>
              </a:rPr>
              <a:t> hiérarchisation =&gt; </a:t>
            </a:r>
            <a:r>
              <a:rPr lang="fr-FR" sz="2400" smtClean="0"/>
              <a:t>membranes </a:t>
            </a:r>
            <a:r>
              <a:rPr lang="fr-FR" sz="240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5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076144" y="5734800"/>
            <a:ext cx="2638864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400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5200"/>
            <a:ext cx="1795684" cy="241912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lang="en-US" sz="2400" kern="0" dirty="0" smtClean="0">
              <a:solidFill>
                <a:schemeClr val="accent3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évaporation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3200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3200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 rot="10800000" flipH="1">
            <a:off x="5429256" y="4323600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6776844" y="2995200"/>
            <a:ext cx="1435008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extrusion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endParaRPr lang="en-US" sz="2400" kern="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4143372" y="4509120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40203" y="4118807"/>
            <a:ext cx="931665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71868" y="3261551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6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 bwMode="auto">
          <a:xfrm>
            <a:off x="2500298" y="4047369"/>
            <a:ext cx="1071570" cy="5788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076144" y="5734800"/>
            <a:ext cx="2638864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400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5200"/>
            <a:ext cx="1795684" cy="241912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lang="en-US" sz="2400" kern="0" dirty="0" smtClean="0">
              <a:solidFill>
                <a:schemeClr val="accent3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évaporation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3200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3200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 rot="10800000" flipH="1">
            <a:off x="5429256" y="4323600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6776844" y="2995200"/>
            <a:ext cx="1486304" cy="12557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extrusion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endParaRPr lang="en-US" sz="2400" kern="0" dirty="0" smtClean="0"/>
          </a:p>
        </p:txBody>
      </p:sp>
      <p:sp>
        <p:nvSpPr>
          <p:cNvPr id="27" name="ZoneTexte 26"/>
          <p:cNvSpPr txBox="1"/>
          <p:nvPr/>
        </p:nvSpPr>
        <p:spPr>
          <a:xfrm>
            <a:off x="2500298" y="3975931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43372" y="4509120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40203" y="4118807"/>
            <a:ext cx="931665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3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accent3"/>
                </a:solidFill>
              </a:rPr>
              <a:t>-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454941" y="5734800"/>
            <a:ext cx="2045753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0 </a:t>
            </a:r>
            <a:r>
              <a:rPr lang="en-US" sz="2400" kern="0" dirty="0" smtClean="0"/>
              <a:t>| (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>
                <a:solidFill>
                  <a:schemeClr val="accent3"/>
                </a:solidFill>
              </a:rPr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400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5200"/>
            <a:ext cx="1795684" cy="241912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lang="en-US" sz="2400" kern="0" dirty="0" smtClean="0">
              <a:solidFill>
                <a:schemeClr val="accent3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évaporation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3200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 rot="10800000" flipH="1">
            <a:off x="5429256" y="4323600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6776844" y="2995200"/>
            <a:ext cx="1486304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extrusion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lang="en-US" sz="2400" kern="0" dirty="0" smtClean="0">
              <a:solidFill>
                <a:schemeClr val="accent3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endParaRPr lang="en-US" sz="2400" kern="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4143372" y="4487967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40203" y="4118807"/>
            <a:ext cx="931665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bg1"/>
                </a:solidFill>
              </a:rPr>
              <a:t>-</a:t>
            </a:r>
            <a:r>
              <a:rPr lang="en-US" sz="2400" kern="0" dirty="0" smtClean="0">
                <a:solidFill>
                  <a:schemeClr val="bg1"/>
                </a:solidFill>
              </a:rPr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00298" y="3975931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a.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3200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7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machine chimique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714744" y="5734800"/>
            <a:ext cx="1624163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(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r>
              <a:rPr lang="en-US" sz="2400" kern="0" dirty="0" smtClean="0"/>
              <a:t> | </a:t>
            </a: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r>
              <a:rPr lang="en-US" sz="2400" kern="0" dirty="0" smtClean="0"/>
              <a:t>)</a:t>
            </a:r>
            <a:r>
              <a:rPr lang="en-US" sz="800" kern="0" dirty="0" smtClean="0"/>
              <a:t> </a:t>
            </a: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571736" y="3020400"/>
            <a:ext cx="3714776" cy="25003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400" y="2995200"/>
            <a:ext cx="1795684" cy="241912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membrane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dissolution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lang="en-US" sz="2400" kern="0" dirty="0" smtClean="0">
              <a:solidFill>
                <a:schemeClr val="accent3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évaporation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9256" y="4093200"/>
            <a:ext cx="558166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/>
              <a:t>\</a:t>
            </a:r>
            <a:r>
              <a:rPr lang="en-US" sz="900" kern="0" dirty="0" smtClean="0"/>
              <a:t> </a:t>
            </a:r>
            <a:r>
              <a:rPr lang="en-US" sz="2400" kern="0" dirty="0" smtClean="0">
                <a:solidFill>
                  <a:schemeClr val="accent3"/>
                </a:solidFill>
              </a:rPr>
              <a:t>b</a:t>
            </a:r>
            <a:r>
              <a:rPr lang="en-US" sz="2400" kern="0" dirty="0" smtClean="0"/>
              <a:t> 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 rot="10800000" flipH="1">
            <a:off x="5429256" y="4323600"/>
            <a:ext cx="129722" cy="98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6776844" y="2995200"/>
            <a:ext cx="1795684" cy="203132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smtClean="0"/>
              <a:t>extrusion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rencontre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>
                <a:solidFill>
                  <a:schemeClr val="accent3"/>
                </a:solidFill>
              </a:rPr>
              <a:t>réaction</a:t>
            </a:r>
            <a:endParaRPr lang="en-US" sz="2400" kern="0" dirty="0" smtClean="0">
              <a:solidFill>
                <a:schemeClr val="accent3"/>
              </a:solidFill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 err="1" smtClean="0"/>
              <a:t>évaporation</a:t>
            </a:r>
            <a:endParaRPr lang="en-US" sz="2400" kern="0" dirty="0" smtClean="0"/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endParaRPr lang="en-US" sz="2400" kern="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4647860" y="4365104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accent4"/>
                </a:solidFill>
              </a:rPr>
              <a:t>p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40203" y="4118400"/>
            <a:ext cx="931665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a</a:t>
            </a:r>
            <a:r>
              <a:rPr lang="en-US" sz="2800" kern="0" baseline="30000" dirty="0" smtClean="0">
                <a:solidFill>
                  <a:schemeClr val="bg1"/>
                </a:solidFill>
              </a:rPr>
              <a:t>-</a:t>
            </a:r>
            <a:r>
              <a:rPr lang="en-US" sz="2400" kern="0" dirty="0" smtClean="0">
                <a:solidFill>
                  <a:schemeClr val="bg1"/>
                </a:solidFill>
              </a:rPr>
              <a:t>.</a:t>
            </a:r>
            <a:r>
              <a:rPr lang="en-US" sz="2400" kern="0" dirty="0" smtClean="0">
                <a:solidFill>
                  <a:schemeClr val="accent3"/>
                </a:solidFill>
              </a:rPr>
              <a:t>c</a:t>
            </a:r>
            <a:r>
              <a:rPr lang="en-US" sz="2400" kern="0" dirty="0" smtClean="0"/>
              <a:t>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00298" y="3972752"/>
            <a:ext cx="61266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bg1"/>
                </a:solidFill>
              </a:rPr>
              <a:t>a.</a:t>
            </a:r>
            <a:r>
              <a:rPr lang="en-US" sz="2400" kern="0" dirty="0" smtClean="0">
                <a:solidFill>
                  <a:schemeClr val="accent4"/>
                </a:solidFill>
              </a:rPr>
              <a:t>0</a:t>
            </a:r>
            <a:endParaRPr kumimoji="0" lang="fr-FR" sz="24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00364" y="3733200"/>
            <a:ext cx="2428892" cy="12858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space réservé du contenu 1"/>
          <p:cNvSpPr>
            <a:spLocks noGrp="1"/>
          </p:cNvSpPr>
          <p:nvPr>
            <p:ph idx="1"/>
          </p:nvPr>
        </p:nvSpPr>
        <p:spPr>
          <a:xfrm>
            <a:off x="142844" y="764704"/>
            <a:ext cx="8858312" cy="1640449"/>
          </a:xfrm>
        </p:spPr>
        <p:txBody>
          <a:bodyPr/>
          <a:lstStyle/>
          <a:p>
            <a:r>
              <a:rPr lang="fr-FR" dirty="0" smtClean="0"/>
              <a:t>Idées  centrales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objets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molécules</a:t>
            </a:r>
            <a:r>
              <a:rPr lang="fr-FR" sz="2400" dirty="0" smtClean="0">
                <a:solidFill>
                  <a:schemeClr val="tx1"/>
                </a:solidFill>
              </a:rPr>
              <a:t> flottant dans une soupe chimique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valences</a:t>
            </a:r>
            <a:r>
              <a:rPr lang="fr-FR" sz="2400" dirty="0" smtClean="0">
                <a:solidFill>
                  <a:schemeClr val="tx1"/>
                </a:solidFill>
              </a:rPr>
              <a:t> des molécules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 hiérarchisation =&gt; </a:t>
            </a:r>
            <a:r>
              <a:rPr lang="fr-FR" sz="2400" dirty="0" smtClean="0"/>
              <a:t>membranes </a:t>
            </a:r>
            <a:r>
              <a:rPr lang="fr-FR" sz="2400" dirty="0" smtClean="0">
                <a:solidFill>
                  <a:schemeClr val="tx1"/>
                </a:solidFill>
              </a:rPr>
              <a:t>perméables aux valences</a:t>
            </a:r>
            <a:endParaRPr lang="fr-FR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0211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/>
              <a:t>Bonus </a:t>
            </a:r>
            <a:r>
              <a:rPr lang="fr-FR" dirty="0" smtClean="0"/>
              <a:t>1 </a:t>
            </a:r>
            <a:r>
              <a:rPr lang="fr-FR" dirty="0"/>
              <a:t>: le synchroniseur Esterel en </a:t>
            </a:r>
            <a:r>
              <a:rPr lang="fr-FR" dirty="0" err="1"/>
              <a:t>Why</a:t>
            </a:r>
            <a:r>
              <a:rPr lang="fr-FR" dirty="0"/>
              <a:t> (SMT)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rgbClr val="BFBFBF"/>
                </a:solidFill>
              </a:rPr>
              <a:t>Bonus </a:t>
            </a:r>
            <a:r>
              <a:rPr lang="fr-FR" dirty="0" smtClean="0">
                <a:solidFill>
                  <a:srgbClr val="BFBFBF"/>
                </a:solidFill>
              </a:rPr>
              <a:t>2 </a:t>
            </a:r>
            <a:r>
              <a:rPr lang="fr-FR" dirty="0">
                <a:solidFill>
                  <a:srgbClr val="BFBFBF"/>
                </a:solidFill>
              </a:rPr>
              <a:t>: la machine chimique (rappel de 2009)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Bonus 3 : exemple de vérification avec CADP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Réponse aux questions</a:t>
            </a:r>
            <a:endParaRPr lang="fr-FR" dirty="0">
              <a:solidFill>
                <a:srgbClr val="BFBFB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11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219200"/>
            <a:ext cx="9241904" cy="1136208"/>
          </a:xfrm>
        </p:spPr>
        <p:txBody>
          <a:bodyPr/>
          <a:lstStyle/>
          <a:p>
            <a:r>
              <a:rPr lang="fr-FR" sz="2000" dirty="0" smtClean="0">
                <a:solidFill>
                  <a:schemeClr val="tx2"/>
                </a:solidFill>
              </a:rPr>
              <a:t>G. Berry </a:t>
            </a:r>
            <a:r>
              <a:rPr lang="fr-FR" sz="2000" dirty="0" smtClean="0">
                <a:solidFill>
                  <a:srgbClr val="0000FF"/>
                </a:solidFill>
              </a:rPr>
              <a:t>et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G. </a:t>
            </a:r>
            <a:r>
              <a:rPr lang="fr-FR" sz="2000" dirty="0" err="1" smtClean="0">
                <a:solidFill>
                  <a:srgbClr val="0000FF"/>
                </a:solidFill>
              </a:rPr>
              <a:t>Boudol</a:t>
            </a:r>
            <a:endParaRPr lang="fr-FR" sz="2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fr-FR" sz="2000" i="1" dirty="0" smtClean="0"/>
              <a:t>  The </a:t>
            </a:r>
            <a:r>
              <a:rPr lang="fr-FR" sz="2000" i="1" dirty="0" err="1" smtClean="0"/>
              <a:t>Chemical</a:t>
            </a:r>
            <a:r>
              <a:rPr lang="fr-FR" sz="2000" i="1" dirty="0" smtClean="0"/>
              <a:t> Abstract Machine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err="1" smtClean="0"/>
              <a:t>Theoretical</a:t>
            </a:r>
            <a:r>
              <a:rPr lang="fr-FR" sz="2000" dirty="0" smtClean="0"/>
              <a:t> </a:t>
            </a:r>
            <a:r>
              <a:rPr lang="fr-FR" sz="2000" dirty="0"/>
              <a:t>Computer Science, vol. 96 (1992) 217-248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95536" y="2492896"/>
            <a:ext cx="9241904" cy="11362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>
                <a:solidFill>
                  <a:schemeClr val="tx2"/>
                </a:solidFill>
              </a:rPr>
              <a:t>C. </a:t>
            </a:r>
            <a:r>
              <a:rPr lang="fr-FR" sz="2000" dirty="0" err="1" smtClean="0">
                <a:solidFill>
                  <a:schemeClr val="tx2"/>
                </a:solidFill>
              </a:rPr>
              <a:t>Fournet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et G.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00FF"/>
                </a:solidFill>
              </a:rPr>
              <a:t>Gonthier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fr-FR" sz="2000" i="1" dirty="0" smtClean="0"/>
              <a:t>  The </a:t>
            </a:r>
            <a:r>
              <a:rPr lang="fr-FR" sz="2000" i="1" dirty="0" err="1" smtClean="0"/>
              <a:t>Join-Calculus</a:t>
            </a:r>
            <a:r>
              <a:rPr lang="fr-FR" sz="2000" i="1" dirty="0" smtClean="0"/>
              <a:t>, a </a:t>
            </a:r>
            <a:r>
              <a:rPr lang="fr-FR" sz="2000" i="1" dirty="0" err="1" smtClean="0"/>
              <a:t>Language</a:t>
            </a:r>
            <a:r>
              <a:rPr lang="fr-FR" sz="2000" i="1" dirty="0" smtClean="0"/>
              <a:t> for </a:t>
            </a:r>
            <a:r>
              <a:rPr lang="fr-FR" sz="2000" i="1" dirty="0" err="1" smtClean="0"/>
              <a:t>Distributed</a:t>
            </a:r>
            <a:r>
              <a:rPr lang="fr-FR" sz="2000" i="1" dirty="0" smtClean="0"/>
              <a:t> Mobile </a:t>
            </a:r>
            <a:r>
              <a:rPr lang="fr-FR" sz="2000" i="1" dirty="0" err="1" smtClean="0"/>
              <a:t>Programming</a:t>
            </a:r>
            <a:endParaRPr lang="fr-FR" sz="2000" i="1" dirty="0" smtClean="0"/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fr-FR" sz="2000" dirty="0" smtClean="0"/>
              <a:t>  </a:t>
            </a:r>
            <a:r>
              <a:rPr lang="fr-FR" sz="2000" dirty="0" err="1" smtClean="0"/>
              <a:t>Applied</a:t>
            </a:r>
            <a:r>
              <a:rPr lang="fr-FR" sz="2000" dirty="0" smtClean="0"/>
              <a:t> </a:t>
            </a:r>
            <a:r>
              <a:rPr lang="fr-FR" sz="2000" dirty="0" err="1" smtClean="0"/>
              <a:t>Semantics</a:t>
            </a:r>
            <a:r>
              <a:rPr lang="fr-FR" sz="2000" dirty="0" smtClean="0"/>
              <a:t>, Springer-</a:t>
            </a:r>
            <a:r>
              <a:rPr lang="fr-FR" sz="2000" dirty="0" err="1" smtClean="0"/>
              <a:t>Verlag</a:t>
            </a:r>
            <a:r>
              <a:rPr lang="fr-FR" sz="2000" dirty="0" smtClean="0"/>
              <a:t> LNCS 2395, pp. 268-332</a:t>
            </a:r>
            <a:endParaRPr lang="fr-FR" sz="200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395536" y="3717032"/>
            <a:ext cx="9241904" cy="7745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dirty="0" smtClean="0"/>
              <a:t>Voir aussi le langage </a:t>
            </a:r>
            <a:r>
              <a:rPr lang="fr-FR" sz="2000" dirty="0" err="1" smtClean="0">
                <a:solidFill>
                  <a:schemeClr val="accent4"/>
                </a:solidFill>
              </a:rPr>
              <a:t>JoCaml</a:t>
            </a:r>
            <a:r>
              <a:rPr lang="fr-FR" sz="2000" dirty="0" smtClean="0"/>
              <a:t>, </a:t>
            </a:r>
            <a:r>
              <a:rPr lang="fr-FR" sz="2000" dirty="0" smtClean="0">
                <a:hlinkClick r:id="rId2"/>
              </a:rPr>
              <a:t>http://</a:t>
            </a:r>
            <a:r>
              <a:rPr lang="fr-FR" sz="2000" dirty="0" err="1" smtClean="0">
                <a:hlinkClick r:id="rId2"/>
              </a:rPr>
              <a:t>jocaml.inria.fr</a:t>
            </a:r>
            <a:endParaRPr lang="fr-FR" sz="2000" dirty="0" smtClean="0"/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fr-FR" sz="2000" i="1" dirty="0" smtClean="0"/>
              <a:t>  The </a:t>
            </a:r>
            <a:r>
              <a:rPr lang="fr-FR" sz="2000" i="1" dirty="0" err="1" smtClean="0"/>
              <a:t>Join-Calculus</a:t>
            </a:r>
            <a:r>
              <a:rPr lang="fr-FR" sz="2000" i="1" dirty="0" smtClean="0"/>
              <a:t>, a </a:t>
            </a:r>
            <a:r>
              <a:rPr lang="fr-FR" sz="2000" i="1" dirty="0" err="1" smtClean="0"/>
              <a:t>Language</a:t>
            </a:r>
            <a:r>
              <a:rPr lang="fr-FR" sz="2000" i="1" dirty="0" smtClean="0"/>
              <a:t> for </a:t>
            </a:r>
            <a:r>
              <a:rPr lang="fr-FR" sz="2000" i="1" dirty="0" err="1" smtClean="0"/>
              <a:t>Distributed</a:t>
            </a:r>
            <a:r>
              <a:rPr lang="fr-FR" sz="2000" i="1" dirty="0" smtClean="0"/>
              <a:t> Mobile </a:t>
            </a:r>
            <a:r>
              <a:rPr lang="fr-FR" sz="2000" i="1" dirty="0" err="1" smtClean="0"/>
              <a:t>Programming</a:t>
            </a:r>
            <a:endParaRPr lang="fr-FR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26690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0211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Bonus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: le synchroniseur Esterel en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(SMT)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Bonus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: la machine chimique (rappel de 2009)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Bonus 3 : exemple de vérification avec CADP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Réponse aux questions</a:t>
            </a:r>
            <a:endParaRPr lang="fr-FR" dirty="0">
              <a:solidFill>
                <a:srgbClr val="BFBFB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28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 vérification avec CADP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54776" y="5301208"/>
            <a:ext cx="6634448" cy="852493"/>
          </a:xfrm>
          <a:prstGeom prst="rect">
            <a:avLst/>
          </a:prstGeom>
          <a:ln w="28575" cmpd="sng">
            <a:solidFill>
              <a:schemeClr val="accent3"/>
            </a:solidFill>
          </a:ln>
        </p:spPr>
        <p:txBody>
          <a:bodyPr wrap="none" tIns="18000" bIns="684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Beaucoup d’autres exemples CADP </a:t>
            </a:r>
            <a:r>
              <a:rPr lang="fr-FR" sz="2400" kern="0" dirty="0"/>
              <a:t>à </a:t>
            </a:r>
            <a:r>
              <a:rPr lang="fr-FR" sz="2400" kern="0" dirty="0" smtClean="0"/>
              <a:t>l’adresse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hlinkClick r:id="rId2"/>
              </a:rPr>
              <a:t>http</a:t>
            </a:r>
            <a:r>
              <a:rPr lang="fr-FR" sz="2400" kern="0" dirty="0">
                <a:hlinkClick r:id="rId2"/>
              </a:rPr>
              <a:t>://</a:t>
            </a:r>
            <a:r>
              <a:rPr lang="fr-FR" sz="2400" kern="0" dirty="0" err="1">
                <a:hlinkClick r:id="rId2"/>
              </a:rPr>
              <a:t>cadp.inria.fr</a:t>
            </a:r>
            <a:r>
              <a:rPr lang="fr-FR" sz="2400" kern="0" dirty="0">
                <a:hlinkClick r:id="rId2"/>
              </a:rPr>
              <a:t>/case-</a:t>
            </a:r>
            <a:r>
              <a:rPr lang="fr-FR" sz="2400" kern="0" dirty="0" err="1">
                <a:hlinkClick r:id="rId2"/>
              </a:rPr>
              <a:t>studies</a:t>
            </a:r>
            <a:r>
              <a:rPr lang="fr-FR" sz="2400" kern="0" dirty="0">
                <a:hlinkClick r:id="rId2"/>
              </a:rPr>
              <a:t>/</a:t>
            </a:r>
            <a:endParaRPr lang="fr-FR" sz="2400" kern="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066022"/>
            <a:ext cx="8064896" cy="1781978"/>
          </a:xfrm>
          <a:prstGeom prst="rect">
            <a:avLst/>
          </a:prstGeom>
          <a:ln w="19050">
            <a:noFill/>
          </a:ln>
        </p:spPr>
        <p:txBody>
          <a:bodyPr wrap="square" tIns="18000" bIns="61200" rtlCol="0">
            <a:spAutoFit/>
          </a:bodyPr>
          <a:lstStyle/>
          <a:p>
            <a:pPr marL="205200" indent="-205200" fontAlgn="base">
              <a:lnSpc>
                <a:spcPct val="105000"/>
              </a:lnSpc>
              <a:spcAft>
                <a:spcPct val="0"/>
              </a:spcAft>
              <a:buFont typeface="Arial"/>
              <a:buChar char="•"/>
            </a:pPr>
            <a:r>
              <a:rPr lang="fr-FR" sz="2400" kern="0" dirty="0" smtClean="0"/>
              <a:t>Un </a:t>
            </a:r>
            <a:r>
              <a:rPr lang="fr-FR" sz="2400" kern="0" dirty="0" smtClean="0">
                <a:solidFill>
                  <a:schemeClr val="tx2"/>
                </a:solidFill>
              </a:rPr>
              <a:t>système de perçage</a:t>
            </a:r>
            <a:r>
              <a:rPr lang="fr-FR" sz="2400" kern="0" dirty="0" smtClean="0"/>
              <a:t>, qui sert d’exemple commun à beaucoup de vérifieurs</a:t>
            </a:r>
          </a:p>
          <a:p>
            <a:pPr marL="205200" indent="-205200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Font typeface="Arial"/>
              <a:buChar char="•"/>
            </a:pPr>
            <a:r>
              <a:rPr lang="fr-FR" sz="2400" kern="0" dirty="0" smtClean="0"/>
              <a:t>Une utilisation des expressions régulières non présentée dans les cours précédents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3772" y="3068960"/>
            <a:ext cx="8676456" cy="177018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 smtClean="0">
                <a:solidFill>
                  <a:schemeClr val="tx2"/>
                </a:solidFill>
              </a:rPr>
              <a:t>Stephan Merz</a:t>
            </a:r>
            <a:r>
              <a:rPr lang="fr-FR" sz="2000" kern="0" dirty="0" smtClean="0"/>
              <a:t>, </a:t>
            </a:r>
            <a:r>
              <a:rPr lang="fr-FR" sz="2000" kern="0" dirty="0" smtClean="0">
                <a:solidFill>
                  <a:srgbClr val="0000FF"/>
                </a:solidFill>
              </a:rPr>
              <a:t>Nicolas Navet </a:t>
            </a:r>
            <a:r>
              <a:rPr lang="fr-FR" sz="2000" kern="0" dirty="0" smtClean="0"/>
              <a:t>et </a:t>
            </a:r>
            <a:r>
              <a:rPr lang="fr-FR" sz="2000" kern="0" dirty="0" smtClean="0">
                <a:solidFill>
                  <a:srgbClr val="0000FF"/>
                </a:solidFill>
              </a:rPr>
              <a:t>Radu </a:t>
            </a:r>
            <a:r>
              <a:rPr lang="fr-FR" sz="2000" kern="0" dirty="0" err="1" smtClean="0">
                <a:solidFill>
                  <a:srgbClr val="0000FF"/>
                </a:solidFill>
              </a:rPr>
              <a:t>Mateescu</a:t>
            </a:r>
            <a:endParaRPr lang="fr-FR" sz="2000" kern="0" dirty="0" smtClean="0">
              <a:solidFill>
                <a:srgbClr val="0000FF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i="1" kern="0" dirty="0" err="1" smtClean="0"/>
              <a:t>Specification</a:t>
            </a:r>
            <a:r>
              <a:rPr lang="fr-FR" sz="2000" i="1" kern="0" dirty="0" smtClean="0"/>
              <a:t> and </a:t>
            </a:r>
            <a:r>
              <a:rPr lang="fr-FR" sz="2000" i="1" kern="0" dirty="0" err="1" smtClean="0"/>
              <a:t>Analysis</a:t>
            </a:r>
            <a:r>
              <a:rPr lang="fr-FR" sz="2000" i="1" kern="0" dirty="0" smtClean="0"/>
              <a:t> of </a:t>
            </a:r>
            <a:r>
              <a:rPr lang="fr-FR" sz="2000" i="1" kern="0" dirty="0" err="1" smtClean="0"/>
              <a:t>Asynchronous</a:t>
            </a:r>
            <a:r>
              <a:rPr lang="fr-FR" sz="2000" i="1" kern="0" dirty="0" smtClean="0"/>
              <a:t> </a:t>
            </a:r>
            <a:r>
              <a:rPr lang="fr-FR" sz="2000" i="1" kern="0" dirty="0" err="1" smtClean="0"/>
              <a:t>Systems</a:t>
            </a:r>
            <a:r>
              <a:rPr lang="fr-FR" sz="2000" i="1" kern="0" dirty="0" smtClean="0"/>
              <a:t> </a:t>
            </a:r>
            <a:r>
              <a:rPr lang="fr-FR" sz="2000" i="1" kern="0" dirty="0" err="1"/>
              <a:t>u</a:t>
            </a:r>
            <a:r>
              <a:rPr lang="fr-FR" sz="2000" i="1" kern="0" dirty="0" err="1" smtClean="0"/>
              <a:t>sing</a:t>
            </a:r>
            <a:r>
              <a:rPr lang="fr-FR" sz="2000" i="1" kern="0" dirty="0" smtClean="0"/>
              <a:t> CADP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000" kern="0" dirty="0" smtClean="0"/>
              <a:t>Dans « </a:t>
            </a:r>
            <a:r>
              <a:rPr lang="fr-FR" sz="2000" kern="0" dirty="0" err="1" smtClean="0"/>
              <a:t>Modeling</a:t>
            </a:r>
            <a:r>
              <a:rPr lang="fr-FR" sz="2000" kern="0" dirty="0" smtClean="0"/>
              <a:t> and </a:t>
            </a:r>
            <a:r>
              <a:rPr lang="fr-FR" sz="2000" kern="0" dirty="0" err="1" smtClean="0"/>
              <a:t>Verification</a:t>
            </a:r>
            <a:r>
              <a:rPr lang="fr-FR" sz="2000" kern="0" dirty="0" smtClean="0"/>
              <a:t> of </a:t>
            </a:r>
            <a:r>
              <a:rPr lang="fr-FR" sz="2000" kern="0" dirty="0" err="1" smtClean="0"/>
              <a:t>Asynchronous</a:t>
            </a:r>
            <a:r>
              <a:rPr lang="fr-FR" sz="2000" kern="0" dirty="0" smtClean="0"/>
              <a:t> </a:t>
            </a:r>
            <a:r>
              <a:rPr lang="fr-FR" sz="2000" kern="0" dirty="0" err="1" smtClean="0"/>
              <a:t>Systems</a:t>
            </a:r>
            <a:r>
              <a:rPr lang="fr-FR" sz="2000" kern="0" dirty="0" smtClean="0"/>
              <a:t> </a:t>
            </a:r>
            <a:r>
              <a:rPr lang="fr-FR" sz="2000" kern="0" dirty="0" err="1" smtClean="0"/>
              <a:t>using</a:t>
            </a:r>
            <a:r>
              <a:rPr lang="fr-FR" sz="2000" kern="0" dirty="0" smtClean="0"/>
              <a:t> CADP » </a:t>
            </a:r>
            <a:r>
              <a:rPr lang="fr-FR" sz="2000" kern="0" dirty="0" err="1" smtClean="0"/>
              <a:t>Wiley</a:t>
            </a:r>
            <a:r>
              <a:rPr lang="fr-FR" sz="2000" kern="0" dirty="0" smtClean="0"/>
              <a:t>, 2010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>
                <a:hlinkClick r:id="rId3"/>
              </a:rPr>
              <a:t>http://</a:t>
            </a:r>
            <a:r>
              <a:rPr lang="fr-FR" sz="2000" kern="0" dirty="0" err="1">
                <a:hlinkClick r:id="rId3"/>
              </a:rPr>
              <a:t>onlinelibrary.wiley.com</a:t>
            </a:r>
            <a:r>
              <a:rPr lang="fr-FR" sz="2000" kern="0" dirty="0">
                <a:hlinkClick r:id="rId3"/>
              </a:rPr>
              <a:t>/</a:t>
            </a:r>
            <a:r>
              <a:rPr lang="fr-FR" sz="2000" kern="0" dirty="0" err="1">
                <a:hlinkClick r:id="rId3"/>
              </a:rPr>
              <a:t>doi</a:t>
            </a:r>
            <a:r>
              <a:rPr lang="fr-FR" sz="2000" kern="0" dirty="0">
                <a:hlinkClick r:id="rId3"/>
              </a:rPr>
              <a:t>/10.1002/9780470611012.ch5/</a:t>
            </a:r>
            <a:r>
              <a:rPr lang="fr-FR" sz="2000" kern="0" dirty="0" err="1">
                <a:hlinkClick r:id="rId3"/>
              </a:rPr>
              <a:t>summary</a:t>
            </a:r>
            <a:endParaRPr lang="fr-FR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46063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Le système mécanique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764704"/>
            <a:ext cx="5562600" cy="5676900"/>
          </a:xfrm>
          <a:prstGeom prst="rect">
            <a:avLst/>
          </a:prstGeom>
        </p:spPr>
      </p:pic>
      <p:grpSp>
        <p:nvGrpSpPr>
          <p:cNvPr id="24" name="Grouper 23"/>
          <p:cNvGrpSpPr/>
          <p:nvPr/>
        </p:nvGrpSpPr>
        <p:grpSpPr>
          <a:xfrm>
            <a:off x="1873796" y="1053998"/>
            <a:ext cx="5002460" cy="2375002"/>
            <a:chOff x="1873796" y="1053998"/>
            <a:chExt cx="5002460" cy="2375002"/>
          </a:xfrm>
        </p:grpSpPr>
        <p:cxnSp>
          <p:nvCxnSpPr>
            <p:cNvPr id="9" name="Connecteur droit avec flèche 8"/>
            <p:cNvCxnSpPr/>
            <p:nvPr/>
          </p:nvCxnSpPr>
          <p:spPr bwMode="auto">
            <a:xfrm flipV="1">
              <a:off x="3347864" y="2222500"/>
              <a:ext cx="1122536" cy="12065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Connecteur droit avec flèche 9"/>
            <p:cNvCxnSpPr/>
            <p:nvPr/>
          </p:nvCxnSpPr>
          <p:spPr bwMode="auto">
            <a:xfrm flipH="1" flipV="1">
              <a:off x="4889500" y="1739900"/>
              <a:ext cx="546596" cy="1473076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ZoneTexte 12"/>
            <p:cNvSpPr txBox="1"/>
            <p:nvPr/>
          </p:nvSpPr>
          <p:spPr>
            <a:xfrm>
              <a:off x="1873796" y="1522884"/>
              <a:ext cx="1057351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entrée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601320" y="1053998"/>
              <a:ext cx="937276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sortie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 bwMode="auto">
            <a:xfrm>
              <a:off x="2975124" y="1785516"/>
              <a:ext cx="10801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Connecteur droit avec flèche 20"/>
            <p:cNvCxnSpPr/>
            <p:nvPr/>
          </p:nvCxnSpPr>
          <p:spPr bwMode="auto">
            <a:xfrm>
              <a:off x="4457948" y="1328316"/>
              <a:ext cx="10801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2" name="ZoneTexte 21"/>
            <p:cNvSpPr txBox="1"/>
            <p:nvPr/>
          </p:nvSpPr>
          <p:spPr>
            <a:xfrm>
              <a:off x="2267744" y="2492896"/>
              <a:ext cx="1440160" cy="464694"/>
            </a:xfrm>
            <a:prstGeom prst="rect">
              <a:avLst/>
            </a:prstGeom>
            <a:ln w="19050">
              <a:noFill/>
            </a:ln>
          </p:spPr>
          <p:txBody>
            <a:bodyPr wrap="squar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perceuse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36096" y="2492896"/>
              <a:ext cx="1440160" cy="464694"/>
            </a:xfrm>
            <a:prstGeom prst="rect">
              <a:avLst/>
            </a:prstGeom>
            <a:ln w="19050">
              <a:noFill/>
            </a:ln>
          </p:spPr>
          <p:txBody>
            <a:bodyPr wrap="squar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73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L’interface physique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801960"/>
            <a:ext cx="6883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2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L’interface avec le contrôleur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25500"/>
            <a:ext cx="76962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1776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Architecture du programme LOTOS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40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Contrôleurs locaux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Contrôleur global purement séquentiel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6" y="713060"/>
            <a:ext cx="4572000" cy="59563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36096" y="3068960"/>
            <a:ext cx="3230121" cy="85249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Le contrôleur parallèle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n’est pas </a:t>
            </a:r>
            <a:r>
              <a:rPr lang="fr-FR" sz="2400" kern="0" dirty="0" err="1" smtClean="0">
                <a:solidFill>
                  <a:schemeClr val="accent1"/>
                </a:solidFill>
              </a:rPr>
              <a:t>dessinable</a:t>
            </a:r>
            <a:r>
              <a:rPr lang="fr-FR" sz="2400" kern="0" dirty="0" smtClean="0">
                <a:solidFill>
                  <a:schemeClr val="accent1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97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6"/>
          </a:xfrm>
        </p:spPr>
        <p:txBody>
          <a:bodyPr/>
          <a:lstStyle/>
          <a:p>
            <a:r>
              <a:rPr lang="fr-FR" dirty="0" smtClean="0"/>
              <a:t>Sûreté par expressions </a:t>
            </a:r>
            <a:r>
              <a:rPr lang="fr-FR" dirty="0" smtClean="0"/>
              <a:t>r</a:t>
            </a:r>
            <a:r>
              <a:rPr lang="fr-FR" dirty="0" smtClean="0"/>
              <a:t>égulières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673100"/>
            <a:ext cx="8559800" cy="551180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 bwMode="auto">
          <a:xfrm>
            <a:off x="251520" y="4725144"/>
            <a:ext cx="8640960" cy="1512168"/>
          </a:xfrm>
          <a:prstGeom prst="roundRect">
            <a:avLst/>
          </a:prstGeom>
          <a:noFill/>
          <a:ln w="38100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4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16/04/2013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Numérotation des </a:t>
            </a:r>
            <a:r>
              <a:rPr lang="fr-FR" dirty="0" err="1"/>
              <a:t>traps</a:t>
            </a:r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71934" y="1785926"/>
            <a:ext cx="4501553" cy="138499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 smtClean="0"/>
              <a:t>Si deux </a:t>
            </a:r>
            <a:r>
              <a:rPr lang="fr-FR" sz="2800" dirty="0" err="1" smtClean="0"/>
              <a:t>traps</a:t>
            </a:r>
            <a:r>
              <a:rPr lang="fr-FR" sz="2800" dirty="0" smtClean="0"/>
              <a:t> sont levés en</a:t>
            </a:r>
          </a:p>
          <a:p>
            <a:r>
              <a:rPr lang="fr-FR" sz="2800" dirty="0" smtClean="0"/>
              <a:t>même temps, seul le plus </a:t>
            </a:r>
          </a:p>
          <a:p>
            <a:r>
              <a:rPr lang="fr-FR" sz="2800" dirty="0" smtClean="0"/>
              <a:t>extérieur compte</a:t>
            </a:r>
            <a:endParaRPr lang="fr-FR" sz="28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7224" y="928670"/>
            <a:ext cx="1858201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err="1" smtClean="0"/>
              <a:t>trap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T</a:t>
            </a:r>
            <a:r>
              <a:rPr lang="fr-FR" sz="2400" dirty="0" smtClean="0"/>
              <a:t> in</a:t>
            </a:r>
          </a:p>
          <a:p>
            <a:r>
              <a:rPr lang="fr-FR" sz="2400" dirty="0" smtClean="0"/>
              <a:t>   </a:t>
            </a:r>
            <a:r>
              <a:rPr lang="fr-FR" sz="2400" dirty="0" err="1" smtClean="0"/>
              <a:t>trap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U</a:t>
            </a:r>
            <a:r>
              <a:rPr lang="fr-FR" sz="2400" dirty="0" smtClean="0"/>
              <a:t> in</a:t>
            </a:r>
          </a:p>
          <a:p>
            <a:r>
              <a:rPr lang="fr-FR" sz="2400" dirty="0" smtClean="0"/>
              <a:t>      nothing</a:t>
            </a:r>
            <a:r>
              <a:rPr lang="fr-FR" sz="3200" baseline="30000" dirty="0" smtClean="0">
                <a:solidFill>
                  <a:schemeClr val="accent3"/>
                </a:solidFill>
              </a:rPr>
              <a:t>0</a:t>
            </a:r>
            <a:endParaRPr lang="fr-FR" sz="2400" dirty="0" smtClean="0"/>
          </a:p>
          <a:p>
            <a:r>
              <a:rPr lang="fr-FR" sz="2400" dirty="0" smtClean="0"/>
              <a:t>   || </a:t>
            </a:r>
          </a:p>
          <a:p>
            <a:r>
              <a:rPr lang="fr-FR" sz="2400" dirty="0" smtClean="0"/>
              <a:t>      pause</a:t>
            </a:r>
            <a:r>
              <a:rPr lang="fr-FR" sz="3200" baseline="30000" dirty="0" smtClean="0">
                <a:solidFill>
                  <a:schemeClr val="accent3"/>
                </a:solidFill>
              </a:rPr>
              <a:t>1</a:t>
            </a:r>
            <a:endParaRPr lang="fr-FR" sz="2400" dirty="0" smtClean="0"/>
          </a:p>
          <a:p>
            <a:r>
              <a:rPr lang="fr-FR" sz="2400" dirty="0" smtClean="0"/>
              <a:t>   ||</a:t>
            </a:r>
          </a:p>
          <a:p>
            <a:r>
              <a:rPr lang="fr-FR" sz="2400" dirty="0" smtClean="0"/>
              <a:t>      exit </a:t>
            </a:r>
            <a:r>
              <a:rPr lang="fr-FR" sz="2400" dirty="0" smtClean="0">
                <a:solidFill>
                  <a:schemeClr val="accent3"/>
                </a:solidFill>
              </a:rPr>
              <a:t>U</a:t>
            </a:r>
            <a:r>
              <a:rPr lang="fr-FR" sz="3200" baseline="30000" dirty="0" smtClean="0">
                <a:solidFill>
                  <a:schemeClr val="accent3"/>
                </a:solidFill>
              </a:rPr>
              <a:t>2</a:t>
            </a:r>
            <a:endParaRPr lang="fr-FR" sz="3600" baseline="30000" dirty="0" smtClean="0">
              <a:solidFill>
                <a:schemeClr val="accent3"/>
              </a:solidFill>
            </a:endParaRPr>
          </a:p>
          <a:p>
            <a:r>
              <a:rPr lang="fr-FR" sz="3600" baseline="30000" dirty="0" smtClean="0">
                <a:solidFill>
                  <a:schemeClr val="accent3"/>
                </a:solidFill>
              </a:rPr>
              <a:t>  </a:t>
            </a:r>
            <a:r>
              <a:rPr lang="fr-FR" sz="2800" dirty="0" smtClean="0"/>
              <a:t> </a:t>
            </a:r>
            <a:r>
              <a:rPr lang="fr-FR" sz="2400" dirty="0" smtClean="0"/>
              <a:t>||</a:t>
            </a:r>
            <a:endParaRPr lang="fr-FR" sz="4000" dirty="0" smtClean="0"/>
          </a:p>
          <a:p>
            <a:r>
              <a:rPr lang="fr-FR" sz="2400" dirty="0" smtClean="0"/>
              <a:t>      exit </a:t>
            </a:r>
            <a:r>
              <a:rPr lang="fr-FR" sz="2400" dirty="0" smtClean="0">
                <a:solidFill>
                  <a:schemeClr val="accent3"/>
                </a:solidFill>
              </a:rPr>
              <a:t>T</a:t>
            </a:r>
            <a:r>
              <a:rPr lang="fr-FR" sz="3200" baseline="30000" dirty="0" smtClean="0">
                <a:solidFill>
                  <a:schemeClr val="accent3"/>
                </a:solidFill>
              </a:rPr>
              <a:t>3</a:t>
            </a:r>
            <a:endParaRPr lang="fr-FR" sz="2400" dirty="0" smtClean="0">
              <a:solidFill>
                <a:schemeClr val="accent3"/>
              </a:solidFill>
            </a:endParaRPr>
          </a:p>
          <a:p>
            <a:r>
              <a:rPr lang="fr-FR" sz="2400" dirty="0" smtClean="0"/>
              <a:t>   end </a:t>
            </a:r>
            <a:r>
              <a:rPr lang="fr-FR" sz="2400" dirty="0" err="1" smtClean="0"/>
              <a:t>trap</a:t>
            </a:r>
            <a:endParaRPr lang="fr-FR" sz="2400" dirty="0" smtClean="0"/>
          </a:p>
          <a:p>
            <a:r>
              <a:rPr lang="fr-FR" sz="2400" dirty="0" smtClean="0"/>
              <a:t>||  </a:t>
            </a:r>
          </a:p>
          <a:p>
            <a:r>
              <a:rPr lang="fr-FR" sz="2400" dirty="0" smtClean="0"/>
              <a:t>   exit </a:t>
            </a:r>
            <a:r>
              <a:rPr lang="fr-FR" sz="2400" dirty="0" smtClean="0">
                <a:solidFill>
                  <a:schemeClr val="accent3"/>
                </a:solidFill>
              </a:rPr>
              <a:t>T</a:t>
            </a:r>
            <a:r>
              <a:rPr lang="fr-FR" sz="3600" baseline="30000" dirty="0" smtClean="0">
                <a:solidFill>
                  <a:schemeClr val="accent3"/>
                </a:solidFill>
              </a:rPr>
              <a:t>2</a:t>
            </a:r>
            <a:endParaRPr lang="fr-FR" sz="2400" dirty="0" smtClean="0">
              <a:solidFill>
                <a:schemeClr val="accent3"/>
              </a:solidFill>
            </a:endParaRPr>
          </a:p>
          <a:p>
            <a:r>
              <a:rPr lang="fr-FR" sz="2400" dirty="0" smtClean="0"/>
              <a:t>end </a:t>
            </a:r>
            <a:r>
              <a:rPr lang="fr-FR" sz="2400" dirty="0" err="1" smtClean="0"/>
              <a:t>trap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643306" y="3714752"/>
            <a:ext cx="5232523" cy="160351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8400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Code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retour du parall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èle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kern="0" dirty="0" smtClean="0">
                <a:sym typeface="Symbol"/>
              </a:rPr>
              <a:t></a:t>
            </a:r>
            <a:r>
              <a:rPr lang="en-US" sz="2800" kern="0" dirty="0" smtClean="0"/>
              <a:t> max des codes des branches</a:t>
            </a:r>
          </a:p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(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codage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Gonthier)</a:t>
            </a:r>
            <a:endParaRPr kumimoji="0" lang="fr-FR" sz="2800" b="0" i="0" u="none" strike="noStrike" kern="0" cap="none" spc="0" normalizeH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6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Sûreté </a:t>
            </a:r>
            <a:r>
              <a:rPr lang="fr-FR" dirty="0"/>
              <a:t>par expressions </a:t>
            </a:r>
            <a:r>
              <a:rPr lang="fr-FR" dirty="0"/>
              <a:t>régulières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06500"/>
            <a:ext cx="8763000" cy="44323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 bwMode="auto">
          <a:xfrm>
            <a:off x="179512" y="2492896"/>
            <a:ext cx="8640960" cy="1512168"/>
          </a:xfrm>
          <a:prstGeom prst="roundRect">
            <a:avLst/>
          </a:prstGeom>
          <a:noFill/>
          <a:ln w="38100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9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Vivacité </a:t>
            </a:r>
            <a:r>
              <a:rPr lang="fr-FR" dirty="0"/>
              <a:t>par expressions </a:t>
            </a:r>
            <a:r>
              <a:rPr lang="fr-FR" dirty="0"/>
              <a:t>régulières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11460"/>
            <a:ext cx="8521700" cy="60579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 bwMode="auto">
          <a:xfrm>
            <a:off x="107504" y="548680"/>
            <a:ext cx="9001000" cy="2736304"/>
          </a:xfrm>
          <a:prstGeom prst="roundRect">
            <a:avLst/>
          </a:prstGeom>
          <a:noFill/>
          <a:ln w="38100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51520" y="5517232"/>
            <a:ext cx="8640960" cy="1152128"/>
          </a:xfrm>
          <a:prstGeom prst="roundRect">
            <a:avLst/>
          </a:prstGeom>
          <a:noFill/>
          <a:ln w="38100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8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/>
              <a:t>Vivacité </a:t>
            </a:r>
            <a:r>
              <a:rPr lang="fr-FR" dirty="0"/>
              <a:t>par expressions </a:t>
            </a:r>
            <a:r>
              <a:rPr lang="fr-FR" dirty="0"/>
              <a:t>régulières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628352"/>
            <a:ext cx="78994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0211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Bonus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: le synchroniseur Esterel en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(SMT)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Bonus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2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: la machine chimique (rappel de 2009)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Bonus 3 : exemple de vérification avec CADP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Réponse aux questions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9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980728"/>
            <a:ext cx="8208196" cy="2403687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Beaucoup de progrès en vérification, mais les </a:t>
            </a:r>
            <a:r>
              <a:rPr lang="fr-FR" sz="2400" kern="0" dirty="0" smtClean="0">
                <a:solidFill>
                  <a:schemeClr val="tx2"/>
                </a:solidFill>
              </a:rPr>
              <a:t>systèmes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très asynchrones communicant par de très grands canaux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</a:t>
            </a:r>
            <a:r>
              <a:rPr lang="fr-FR" sz="2400" kern="0" dirty="0" smtClean="0"/>
              <a:t>télécom par </a:t>
            </a:r>
            <a:r>
              <a:rPr lang="fr-FR" sz="2400" kern="0" dirty="0" smtClean="0"/>
              <a:t>fibres optiques transocéaniques par exemple) </a:t>
            </a:r>
            <a:endParaRPr lang="fr-FR" sz="2400" kern="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posent</a:t>
            </a:r>
            <a:r>
              <a:rPr lang="fr-FR" sz="2400" kern="0" dirty="0"/>
              <a:t> </a:t>
            </a:r>
            <a:r>
              <a:rPr lang="fr-FR" sz="2400" kern="0" dirty="0" smtClean="0"/>
              <a:t>des </a:t>
            </a:r>
            <a:r>
              <a:rPr lang="fr-FR" sz="2400" kern="0" dirty="0" smtClean="0"/>
              <a:t>défis sérieux à la vérification. Les progrès qui </a:t>
            </a:r>
            <a:endParaRPr lang="fr-FR" sz="2400" kern="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s’appliquent par </a:t>
            </a:r>
            <a:r>
              <a:rPr lang="fr-FR" sz="2400" kern="0" dirty="0" smtClean="0"/>
              <a:t>exemple aux circuits ne semblent pas </a:t>
            </a:r>
            <a:endParaRPr lang="fr-FR" sz="2400" kern="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s’appliquer </a:t>
            </a:r>
            <a:r>
              <a:rPr lang="fr-FR" sz="2400" kern="0" dirty="0" smtClean="0"/>
              <a:t>ici.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3844893"/>
            <a:ext cx="8857864" cy="124029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Peut-on concevoir des systèmes grandement distribués et sûrs,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ou aussi des systèmes « tolérants les fautes », 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sortes d’hybrides entre preuves et sûreté de fonctionnement ?</a:t>
            </a:r>
          </a:p>
        </p:txBody>
      </p:sp>
    </p:spTree>
    <p:extLst>
      <p:ext uri="{BB962C8B-B14F-4D97-AF65-F5344CB8AC3E}">
        <p14:creationId xmlns:p14="http://schemas.microsoft.com/office/powerpoint/2010/main" val="61678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252651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 smtClean="0">
                <a:solidFill>
                  <a:schemeClr val="tx2"/>
                </a:solidFill>
              </a:rPr>
              <a:t>taille des buffers </a:t>
            </a:r>
            <a:r>
              <a:rPr lang="fr-FR" dirty="0" smtClean="0"/>
              <a:t>est un problème pour le model-</a:t>
            </a:r>
            <a:r>
              <a:rPr lang="fr-FR" dirty="0" err="1" smtClean="0"/>
              <a:t>checking</a:t>
            </a:r>
            <a:r>
              <a:rPr lang="fr-FR" dirty="0" smtClean="0"/>
              <a:t>, mais pas pour les systèmes qui savent faire de la récurrence : </a:t>
            </a:r>
            <a:r>
              <a:rPr lang="fr-FR" dirty="0" smtClean="0">
                <a:solidFill>
                  <a:schemeClr val="accent4"/>
                </a:solidFill>
              </a:rPr>
              <a:t>TLA+</a:t>
            </a:r>
            <a:r>
              <a:rPr lang="fr-FR" dirty="0" smtClean="0"/>
              <a:t>, Isabelle, Coq, etc.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Question 1 − Eléments de réponse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467544" y="1988840"/>
            <a:ext cx="8229600" cy="20282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FF"/>
                </a:solidFill>
              </a:rPr>
              <a:t>L’</a:t>
            </a:r>
            <a:r>
              <a:rPr lang="fr-FR" dirty="0" smtClean="0">
                <a:solidFill>
                  <a:schemeClr val="tx2"/>
                </a:solidFill>
              </a:rPr>
              <a:t>hybridation</a:t>
            </a:r>
            <a:r>
              <a:rPr lang="fr-FR" dirty="0" smtClean="0"/>
              <a:t> mentionnée est en fait déjà à l’œuvre. Sur Internet, on utilise en grand la </a:t>
            </a:r>
            <a:r>
              <a:rPr lang="fr-FR" dirty="0" smtClean="0">
                <a:solidFill>
                  <a:srgbClr val="0000FF"/>
                </a:solidFill>
              </a:rPr>
              <a:t>tolérance aux fautes </a:t>
            </a:r>
            <a:r>
              <a:rPr lang="fr-FR" dirty="0" smtClean="0"/>
              <a:t>avec des </a:t>
            </a:r>
            <a:r>
              <a:rPr lang="fr-FR" dirty="0" err="1" smtClean="0">
                <a:solidFill>
                  <a:srgbClr val="0000FF"/>
                </a:solidFill>
              </a:rPr>
              <a:t>algos</a:t>
            </a:r>
            <a:r>
              <a:rPr lang="fr-FR" dirty="0" smtClean="0">
                <a:solidFill>
                  <a:srgbClr val="0000FF"/>
                </a:solidFill>
              </a:rPr>
              <a:t> probabilistes </a:t>
            </a:r>
            <a:r>
              <a:rPr lang="fr-FR" dirty="0" smtClean="0"/>
              <a:t>pour le routage, le pair-à-pair, etc., et la </a:t>
            </a:r>
            <a:r>
              <a:rPr lang="fr-FR" dirty="0" smtClean="0">
                <a:solidFill>
                  <a:schemeClr val="accent3"/>
                </a:solidFill>
              </a:rPr>
              <a:t>preuve pour la sécurité </a:t>
            </a:r>
            <a:r>
              <a:rPr lang="fr-FR" dirty="0" smtClean="0"/>
              <a:t>par exemple. Mais les acteurs ne se parlent pas encore beaucoup, il est vrai.</a:t>
            </a:r>
            <a:endParaRPr lang="fr-FR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467544" y="4077072"/>
            <a:ext cx="8352928" cy="24160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 noter que les techniques de vérification pour la correction et la tolérance aux fautes ne sont pas forcément différentes, </a:t>
            </a:r>
            <a:r>
              <a:rPr lang="fr-FR" dirty="0" err="1" smtClean="0"/>
              <a:t>cf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4"/>
                </a:solidFill>
              </a:rPr>
              <a:t>UPPAAL statistique</a:t>
            </a:r>
            <a:r>
              <a:rPr lang="fr-FR" dirty="0" smtClean="0"/>
              <a:t>, le travail de </a:t>
            </a:r>
            <a:r>
              <a:rPr lang="fr-FR" dirty="0" smtClean="0">
                <a:solidFill>
                  <a:schemeClr val="tx2"/>
                </a:solidFill>
              </a:rPr>
              <a:t>Patricia </a:t>
            </a:r>
            <a:r>
              <a:rPr lang="fr-FR" dirty="0" err="1" smtClean="0">
                <a:solidFill>
                  <a:schemeClr val="tx2"/>
                </a:solidFill>
              </a:rPr>
              <a:t>Bouyer</a:t>
            </a:r>
            <a:r>
              <a:rPr lang="fr-FR" dirty="0" smtClean="0"/>
              <a:t> sur la </a:t>
            </a:r>
            <a:r>
              <a:rPr lang="fr-FR" dirty="0" smtClean="0">
                <a:solidFill>
                  <a:schemeClr val="accent3"/>
                </a:solidFill>
              </a:rPr>
              <a:t>vérification de robustesse </a:t>
            </a:r>
            <a:r>
              <a:rPr lang="fr-FR" dirty="0" smtClean="0"/>
              <a:t>dans les automates temporisés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smtClean="0"/>
              <a:t>ou le travail de </a:t>
            </a:r>
            <a:r>
              <a:rPr lang="fr-FR" dirty="0" smtClean="0">
                <a:solidFill>
                  <a:srgbClr val="0000FF"/>
                </a:solidFill>
              </a:rPr>
              <a:t>Marta </a:t>
            </a:r>
            <a:r>
              <a:rPr lang="fr-FR" dirty="0" err="1" smtClean="0">
                <a:solidFill>
                  <a:srgbClr val="0000FF"/>
                </a:solidFill>
              </a:rPr>
              <a:t>Kiatowska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sur la </a:t>
            </a:r>
            <a:r>
              <a:rPr lang="fr-FR" dirty="0" smtClean="0">
                <a:solidFill>
                  <a:schemeClr val="accent3"/>
                </a:solidFill>
              </a:rPr>
              <a:t>vérification probabiliste </a:t>
            </a:r>
            <a:r>
              <a:rPr lang="fr-FR" dirty="0" smtClean="0"/>
              <a:t>dont je n’ai pas parlé.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1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11621"/>
          </a:xfrm>
        </p:spPr>
        <p:txBody>
          <a:bodyPr/>
          <a:lstStyle/>
          <a:p>
            <a:r>
              <a:rPr lang="fr-FR" dirty="0" smtClean="0"/>
              <a:t>De toutes fa</a:t>
            </a:r>
            <a:r>
              <a:rPr lang="fr-FR" dirty="0" smtClean="0"/>
              <a:t>çons, pour faire des systèmes qui marchent, il faut </a:t>
            </a:r>
            <a:r>
              <a:rPr lang="fr-FR" dirty="0" smtClean="0">
                <a:solidFill>
                  <a:schemeClr val="accent1"/>
                </a:solidFill>
              </a:rPr>
              <a:t>arrêter de pisser du code</a:t>
            </a:r>
            <a:r>
              <a:rPr lang="fr-FR" dirty="0" smtClean="0"/>
              <a:t>, mais travailler à partir de </a:t>
            </a:r>
            <a:r>
              <a:rPr lang="fr-FR" dirty="0" smtClean="0">
                <a:solidFill>
                  <a:schemeClr val="accent3"/>
                </a:solidFill>
              </a:rPr>
              <a:t>composants individuellement vérifiés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Et </a:t>
            </a:r>
            <a:r>
              <a:rPr lang="fr-FR" dirty="0" smtClean="0">
                <a:solidFill>
                  <a:schemeClr val="tx2"/>
                </a:solidFill>
              </a:rPr>
              <a:t>mettre l’attention sur la preuve des parties vraiment dures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celles qu’il faut vérifier formellement</a:t>
            </a:r>
          </a:p>
          <a:p>
            <a:pPr marL="0" indent="0">
              <a:buNone/>
            </a:pPr>
            <a:r>
              <a:rPr lang="fr-FR" dirty="0" smtClean="0"/>
              <a:t>  (</a:t>
            </a:r>
            <a:r>
              <a:rPr lang="fr-FR" dirty="0" err="1" smtClean="0"/>
              <a:t>cf</a:t>
            </a:r>
            <a:r>
              <a:rPr lang="fr-FR" dirty="0" smtClean="0"/>
              <a:t> cours 5 du 212 mars014, base de donnée temporelle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distribuée et répliquée </a:t>
            </a:r>
            <a:r>
              <a:rPr lang="fr-FR" dirty="0" err="1" smtClean="0">
                <a:solidFill>
                  <a:schemeClr val="accent4"/>
                </a:solidFill>
              </a:rPr>
              <a:t>Spanner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/>
              <a:t>de Google)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1 − Eléments de réponse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00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90168" y="1252605"/>
            <a:ext cx="7763664" cy="124029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Sur les protocoles : il y a de nombreuse initiatives pour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de nouveaux standards. Comment faire pour y exploiter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les avancées théoriques présentées dans le cours ?</a:t>
            </a:r>
          </a:p>
        </p:txBody>
      </p:sp>
    </p:spTree>
    <p:extLst>
      <p:ext uri="{BB962C8B-B14F-4D97-AF65-F5344CB8AC3E}">
        <p14:creationId xmlns:p14="http://schemas.microsoft.com/office/powerpoint/2010/main" val="54054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2 − Eléments de réponse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395536" y="692696"/>
            <a:ext cx="8229600" cy="4614084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 problème n’est pas spécifique aux protocoles, et ce qui a été présenté n’est pas que théorique :</a:t>
            </a:r>
          </a:p>
          <a:p>
            <a:pPr lvl="1">
              <a:spcBef>
                <a:spcPts val="600"/>
              </a:spcBef>
            </a:pPr>
            <a:r>
              <a:rPr lang="fr-FR" sz="2200" dirty="0" smtClean="0">
                <a:solidFill>
                  <a:schemeClr val="tx1"/>
                </a:solidFill>
              </a:rPr>
              <a:t>Le model-</a:t>
            </a:r>
            <a:r>
              <a:rPr lang="fr-FR" sz="2200" dirty="0" err="1" smtClean="0">
                <a:solidFill>
                  <a:schemeClr val="tx1"/>
                </a:solidFill>
              </a:rPr>
              <a:t>checking</a:t>
            </a:r>
            <a:r>
              <a:rPr lang="fr-FR" sz="2200" dirty="0" smtClean="0">
                <a:solidFill>
                  <a:schemeClr val="tx1"/>
                </a:solidFill>
              </a:rPr>
              <a:t> est en fait né des besoins de vérification en protocoles de télécommunication. Il est tout à fait utilisé avant, pendant, ou après leur normalisation (</a:t>
            </a:r>
            <a:r>
              <a:rPr lang="fr-FR" sz="2200" dirty="0" smtClean="0">
                <a:solidFill>
                  <a:srgbClr val="000000"/>
                </a:solidFill>
              </a:rPr>
              <a:t>SPIN</a:t>
            </a:r>
            <a:r>
              <a:rPr lang="fr-FR" sz="2200" dirty="0" smtClean="0">
                <a:solidFill>
                  <a:schemeClr val="tx1"/>
                </a:solidFill>
              </a:rPr>
              <a:t> a été fait aux Bell </a:t>
            </a:r>
            <a:r>
              <a:rPr lang="fr-FR" sz="2200" dirty="0" err="1" smtClean="0">
                <a:solidFill>
                  <a:schemeClr val="tx1"/>
                </a:solidFill>
              </a:rPr>
              <a:t>Labs</a:t>
            </a:r>
            <a:r>
              <a:rPr lang="fr-FR" sz="2200" dirty="0" smtClean="0">
                <a:solidFill>
                  <a:schemeClr val="tx1"/>
                </a:solidFill>
              </a:rPr>
              <a:t>, donc </a:t>
            </a:r>
            <a:r>
              <a:rPr lang="fr-FR" sz="2200" dirty="0" smtClean="0">
                <a:solidFill>
                  <a:schemeClr val="accent4"/>
                </a:solidFill>
              </a:rPr>
              <a:t>chez AT&amp;T</a:t>
            </a:r>
            <a:r>
              <a:rPr lang="fr-FR" sz="2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fr-FR" sz="2200" dirty="0" smtClean="0">
                <a:solidFill>
                  <a:schemeClr val="tx1"/>
                </a:solidFill>
              </a:rPr>
              <a:t>Les protocoles de sécurité sont de plus en plus vérifiés (ou attaqués) formellement</a:t>
            </a:r>
          </a:p>
          <a:p>
            <a:pPr lvl="1">
              <a:spcBef>
                <a:spcPts val="600"/>
              </a:spcBef>
            </a:pPr>
            <a:r>
              <a:rPr lang="fr-FR" sz="2200" dirty="0" smtClean="0">
                <a:solidFill>
                  <a:schemeClr val="tx1"/>
                </a:solidFill>
              </a:rPr>
              <a:t>En avionique, la norme </a:t>
            </a:r>
            <a:r>
              <a:rPr lang="fr-FR" sz="2200" dirty="0" smtClean="0"/>
              <a:t>DO-178C </a:t>
            </a:r>
            <a:r>
              <a:rPr lang="fr-FR" sz="2200" dirty="0" smtClean="0">
                <a:solidFill>
                  <a:schemeClr val="tx1"/>
                </a:solidFill>
              </a:rPr>
              <a:t>intègre la vérification formelle comme outil important de vérification</a:t>
            </a:r>
          </a:p>
          <a:p>
            <a:pPr lvl="1">
              <a:spcBef>
                <a:spcPts val="600"/>
              </a:spcBef>
            </a:pPr>
            <a:r>
              <a:rPr lang="fr-FR" sz="2200" dirty="0" smtClean="0">
                <a:solidFill>
                  <a:schemeClr val="tx1"/>
                </a:solidFill>
              </a:rPr>
              <a:t>La vérification indépendante par l’IRSN des logiciels de sécurité des centrales nucléaires utilise plusieurs vérifieurs formels sophistiqués</a:t>
            </a:r>
          </a:p>
          <a:p>
            <a:pPr lvl="1">
              <a:spcBef>
                <a:spcPts val="600"/>
              </a:spcBef>
            </a:pPr>
            <a:r>
              <a:rPr lang="fr-FR" sz="2200" dirty="0" smtClean="0">
                <a:solidFill>
                  <a:schemeClr val="tx1"/>
                </a:solidFill>
              </a:rPr>
              <a:t>idem en signalisation ferroviaire, etc.</a:t>
            </a:r>
          </a:p>
          <a:p>
            <a:pPr lvl="1">
              <a:spcBef>
                <a:spcPts val="600"/>
              </a:spcBef>
            </a:pPr>
            <a:r>
              <a:rPr lang="fr-FR" sz="2200" dirty="0" smtClean="0">
                <a:solidFill>
                  <a:schemeClr val="accent3"/>
                </a:solidFill>
              </a:rPr>
              <a:t>Donc la perméabilité s’améliore doucement....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5265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3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556792"/>
            <a:ext cx="8499142" cy="209283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Sur les optimisations de circuits, peut-on capitaliser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sur les opérations déjà effectuées, par exemple quand on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retrouve des sous-expressions logiques vues ailleurs? 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/>
              <a:t>Peut-on enregistrer les optimisations </a:t>
            </a:r>
            <a:r>
              <a:rPr lang="fr-FR" sz="2400" kern="0" dirty="0"/>
              <a:t>d</a:t>
            </a:r>
            <a:r>
              <a:rPr lang="fr-FR" sz="2400" kern="0" dirty="0" smtClean="0"/>
              <a:t>éjà réalisées dans des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formats adaptés ?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219893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talk\sync.circ_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9" y="-3057600"/>
            <a:ext cx="8321675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dirty="0" smtClean="0"/>
              <a:t>Esterel : Synchroniseur du parallèle (Gonthier)(</a:t>
            </a:r>
            <a:r>
              <a:rPr lang="fr-FR" dirty="0" err="1" smtClean="0"/>
              <a:t>cf</a:t>
            </a:r>
            <a:r>
              <a:rPr lang="fr-FR" dirty="0" smtClean="0"/>
              <a:t> cours 4 du 23 avril 2013)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23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40449"/>
          </a:xfrm>
        </p:spPr>
        <p:txBody>
          <a:bodyPr/>
          <a:lstStyle/>
          <a:p>
            <a:r>
              <a:rPr lang="fr-FR" dirty="0" smtClean="0"/>
              <a:t>En r</a:t>
            </a:r>
            <a:r>
              <a:rPr lang="fr-FR" dirty="0" smtClean="0"/>
              <a:t>ège générale, les optimisations se font </a:t>
            </a:r>
            <a:r>
              <a:rPr lang="fr-FR" dirty="0" smtClean="0">
                <a:solidFill>
                  <a:schemeClr val="tx2"/>
                </a:solidFill>
              </a:rPr>
              <a:t>sur des modules</a:t>
            </a:r>
            <a:r>
              <a:rPr lang="fr-FR" dirty="0" smtClean="0"/>
              <a:t> et pas sur le système complet. Quand elles sont faites, on peut effectivement stocker l’optimisé sous le même format que le source (ex. le langage </a:t>
            </a:r>
            <a:r>
              <a:rPr lang="fr-FR" dirty="0" err="1" smtClean="0">
                <a:solidFill>
                  <a:schemeClr val="accent4"/>
                </a:solidFill>
              </a:rPr>
              <a:t>Verilog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</a:t>
            </a:r>
            <a:r>
              <a:rPr lang="fr-FR" dirty="0" smtClean="0"/>
              <a:t>3 − El</a:t>
            </a:r>
            <a:r>
              <a:rPr lang="fr-FR" dirty="0" smtClean="0"/>
              <a:t>é</a:t>
            </a:r>
            <a:r>
              <a:rPr lang="fr-FR" dirty="0" smtClean="0"/>
              <a:t>ments de r</a:t>
            </a:r>
            <a:r>
              <a:rPr lang="fr-FR" dirty="0" smtClean="0"/>
              <a:t>éponse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467544" y="3012687"/>
            <a:ext cx="8229600" cy="28807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 plus souvent, </a:t>
            </a:r>
            <a:r>
              <a:rPr lang="fr-FR" dirty="0" smtClean="0">
                <a:solidFill>
                  <a:srgbClr val="0000FF"/>
                </a:solidFill>
              </a:rPr>
              <a:t>l</a:t>
            </a:r>
            <a:r>
              <a:rPr lang="fr-FR" dirty="0" smtClean="0">
                <a:solidFill>
                  <a:srgbClr val="0000FF"/>
                </a:solidFill>
              </a:rPr>
              <a:t>’optimisation d’une sous-expression dépend très fortement de son contexte</a:t>
            </a:r>
            <a:r>
              <a:rPr lang="fr-FR" dirty="0" smtClean="0"/>
              <a:t>. Donc, descendre plus bas que le module n’apporterait pas beaucoup, car c’est le reste du module qui constitue le gros du contexte (plus des hypothèses sur les entrées)</a:t>
            </a:r>
          </a:p>
          <a:p>
            <a:r>
              <a:rPr lang="fr-FR" dirty="0" err="1" smtClean="0"/>
              <a:t>Cf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séminaire Madre-</a:t>
            </a:r>
            <a:r>
              <a:rPr lang="fr-FR" dirty="0" err="1" smtClean="0">
                <a:solidFill>
                  <a:schemeClr val="tx2"/>
                </a:solidFill>
              </a:rPr>
              <a:t>Vuillod</a:t>
            </a:r>
            <a:r>
              <a:rPr lang="fr-FR" dirty="0" smtClean="0">
                <a:solidFill>
                  <a:schemeClr val="tx2"/>
                </a:solidFill>
              </a:rPr>
              <a:t> le 9 mars</a:t>
            </a:r>
            <a:r>
              <a:rPr lang="fr-FR" dirty="0" smtClean="0"/>
              <a:t>, optimisation par </a:t>
            </a:r>
            <a:r>
              <a:rPr lang="fr-FR" dirty="0" err="1" smtClean="0">
                <a:solidFill>
                  <a:schemeClr val="accent3"/>
                </a:solidFill>
              </a:rPr>
              <a:t>don’t</a:t>
            </a:r>
            <a:r>
              <a:rPr lang="fr-FR" dirty="0" smtClean="0">
                <a:solidFill>
                  <a:schemeClr val="accent3"/>
                </a:solidFill>
              </a:rPr>
              <a:t> cares</a:t>
            </a:r>
            <a:endParaRPr lang="fr-F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2382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Sur les langages (cf. cours du 4 novembre), </a:t>
            </a:r>
            <a:r>
              <a:rPr lang="fr-FR" dirty="0"/>
              <a:t>p</a:t>
            </a:r>
            <a:r>
              <a:rPr lang="fr-FR" dirty="0" smtClean="0"/>
              <a:t>eut-on imaginer une synthèse des multiples facettes sous une </a:t>
            </a:r>
            <a:r>
              <a:rPr lang="fr-FR" dirty="0" smtClean="0">
                <a:solidFill>
                  <a:srgbClr val="C83296"/>
                </a:solidFill>
              </a:rPr>
              <a:t>syntaxe et une sémantique unifiée</a:t>
            </a:r>
            <a:r>
              <a:rPr lang="fr-FR" dirty="0" smtClean="0"/>
              <a:t>?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Un </a:t>
            </a:r>
            <a:r>
              <a:rPr lang="fr-FR" dirty="0" err="1" smtClean="0">
                <a:solidFill>
                  <a:schemeClr val="tx2"/>
                </a:solidFill>
              </a:rPr>
              <a:t>méta-langage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/>
              <a:t>est-il envisageable 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dirty="0" smtClean="0"/>
              <a:t>Une </a:t>
            </a:r>
            <a:r>
              <a:rPr lang="fr-FR" dirty="0" smtClean="0">
                <a:solidFill>
                  <a:srgbClr val="0000FF"/>
                </a:solidFill>
              </a:rPr>
              <a:t>bibliothèque de module certifiés </a:t>
            </a:r>
            <a:r>
              <a:rPr lang="fr-FR" dirty="0" smtClean="0"/>
              <a:t>est-elle envisageable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4 :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85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268760"/>
            <a:ext cx="7941568" cy="280384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Hmmm</a:t>
            </a:r>
            <a:r>
              <a:rPr lang="fr-FR" dirty="0" smtClean="0"/>
              <a:t>, ca ne semble pas être vraiment possible : beaucoup de cultures différentes, de points de vues cohérents et justifiés mais distincts et peu compatibles, des </a:t>
            </a:r>
            <a:r>
              <a:rPr lang="fr-FR" dirty="0" smtClean="0">
                <a:solidFill>
                  <a:srgbClr val="0000FF"/>
                </a:solidFill>
              </a:rPr>
              <a:t>besoins en constant changement </a:t>
            </a:r>
            <a:r>
              <a:rPr lang="fr-FR" dirty="0" smtClean="0"/>
              <a:t>(ex. Web → </a:t>
            </a:r>
            <a:r>
              <a:rPr lang="fr-FR" dirty="0" err="1" smtClean="0"/>
              <a:t>Javascript</a:t>
            </a:r>
            <a:r>
              <a:rPr lang="fr-FR" dirty="0" smtClean="0"/>
              <a:t>, science </a:t>
            </a:r>
            <a:r>
              <a:rPr lang="fr-FR" dirty="0"/>
              <a:t>→</a:t>
            </a:r>
            <a:r>
              <a:rPr lang="fr-FR" dirty="0" smtClean="0"/>
              <a:t> Python, etc.), et </a:t>
            </a:r>
            <a:r>
              <a:rPr lang="fr-FR" dirty="0" smtClean="0">
                <a:solidFill>
                  <a:srgbClr val="0000FF"/>
                </a:solidFill>
              </a:rPr>
              <a:t>une recherche encore foisonnante</a:t>
            </a:r>
            <a:r>
              <a:rPr lang="fr-FR" dirty="0" smtClean="0"/>
              <a:t> qui n’a aucune envie d’être </a:t>
            </a:r>
            <a:r>
              <a:rPr lang="fr-FR" dirty="0"/>
              <a:t>g</a:t>
            </a:r>
            <a:r>
              <a:rPr lang="fr-FR" dirty="0" smtClean="0"/>
              <a:t>elée.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4.1 </a:t>
            </a:r>
            <a:r>
              <a:rPr lang="fr-FR" dirty="0"/>
              <a:t>− </a:t>
            </a:r>
            <a:r>
              <a:rPr lang="fr-FR" dirty="0" smtClean="0"/>
              <a:t>Eléments de réponse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734888" y="4164815"/>
            <a:ext cx="7941568" cy="1640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dirty="0" smtClean="0"/>
              <a:t>Mais des tentatives d’unification partielles pertinentes existent. Un bon exemple ambitieux est </a:t>
            </a:r>
            <a:r>
              <a:rPr lang="fr-FR" dirty="0" smtClean="0">
                <a:solidFill>
                  <a:schemeClr val="accent4"/>
                </a:solidFill>
              </a:rPr>
              <a:t>SCALA</a:t>
            </a:r>
            <a:r>
              <a:rPr lang="fr-FR" dirty="0" smtClean="0"/>
              <a:t> de </a:t>
            </a:r>
            <a:r>
              <a:rPr lang="fr-FR" dirty="0" smtClean="0">
                <a:solidFill>
                  <a:schemeClr val="tx2"/>
                </a:solidFill>
              </a:rPr>
              <a:t>Martin </a:t>
            </a:r>
            <a:r>
              <a:rPr lang="fr-FR" dirty="0" err="1" smtClean="0">
                <a:solidFill>
                  <a:schemeClr val="tx2"/>
                </a:solidFill>
              </a:rPr>
              <a:t>Odersky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smtClean="0"/>
              <a:t>langage fonctionnel, objet, parallèle, propre, et qui a pas mal de succès dans l’industrie</a:t>
            </a:r>
          </a:p>
        </p:txBody>
      </p:sp>
    </p:spTree>
    <p:extLst>
      <p:ext uri="{BB962C8B-B14F-4D97-AF65-F5344CB8AC3E}">
        <p14:creationId xmlns:p14="http://schemas.microsoft.com/office/powerpoint/2010/main" val="271005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268760"/>
            <a:ext cx="7941568" cy="2880789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FR" dirty="0" err="1" smtClean="0">
                <a:solidFill>
                  <a:srgbClr val="0000FF"/>
                </a:solidFill>
              </a:rPr>
              <a:t>Méta-langage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: techniquement, cette expression signifie   plutôt « </a:t>
            </a:r>
            <a:r>
              <a:rPr lang="fr-FR" dirty="0" smtClean="0">
                <a:solidFill>
                  <a:schemeClr val="tx2"/>
                </a:solidFill>
              </a:rPr>
              <a:t>langage parlant des langages</a:t>
            </a:r>
            <a:r>
              <a:rPr lang="fr-FR" dirty="0" smtClean="0"/>
              <a:t> ». En ce sens, nous avons plusieurs formalismes adaptés, par exemple </a:t>
            </a:r>
            <a:r>
              <a:rPr lang="fr-FR" dirty="0" smtClean="0">
                <a:solidFill>
                  <a:schemeClr val="accent3"/>
                </a:solidFill>
              </a:rPr>
              <a:t>SOS</a:t>
            </a:r>
            <a:r>
              <a:rPr lang="fr-FR" dirty="0" smtClean="0"/>
              <a:t>, </a:t>
            </a:r>
            <a:r>
              <a:rPr lang="fr-FR" dirty="0" err="1" smtClean="0"/>
              <a:t>signle</a:t>
            </a:r>
            <a:r>
              <a:rPr lang="fr-FR" dirty="0" smtClean="0"/>
              <a:t> pour  </a:t>
            </a:r>
            <a:r>
              <a:rPr lang="fr-FR" dirty="0" err="1" smtClean="0">
                <a:solidFill>
                  <a:srgbClr val="C83296"/>
                </a:solidFill>
              </a:rPr>
              <a:t>Stuctural</a:t>
            </a:r>
            <a:r>
              <a:rPr lang="fr-FR" dirty="0" smtClean="0">
                <a:solidFill>
                  <a:srgbClr val="C83296"/>
                </a:solidFill>
              </a:rPr>
              <a:t> </a:t>
            </a:r>
            <a:r>
              <a:rPr lang="fr-FR" dirty="0" err="1" smtClean="0">
                <a:solidFill>
                  <a:srgbClr val="C83296"/>
                </a:solidFill>
              </a:rPr>
              <a:t>Operational</a:t>
            </a:r>
            <a:r>
              <a:rPr lang="fr-FR" dirty="0" smtClean="0">
                <a:solidFill>
                  <a:srgbClr val="C83296"/>
                </a:solidFill>
              </a:rPr>
              <a:t> </a:t>
            </a:r>
            <a:r>
              <a:rPr lang="fr-FR" dirty="0" err="1" smtClean="0">
                <a:solidFill>
                  <a:srgbClr val="C83296"/>
                </a:solidFill>
              </a:rPr>
              <a:t>Semantics</a:t>
            </a:r>
            <a:r>
              <a:rPr lang="fr-FR" dirty="0" smtClean="0"/>
              <a:t> utilisée dans le transparent </a:t>
            </a:r>
            <a:r>
              <a:rPr lang="fr-FR" dirty="0" smtClean="0"/>
              <a:t>16 </a:t>
            </a:r>
            <a:r>
              <a:rPr lang="fr-FR" dirty="0" smtClean="0"/>
              <a:t>pour CCS et dans les cours pour Esterel</a:t>
            </a:r>
          </a:p>
          <a:p>
            <a:pPr marL="457200" indent="-457200">
              <a:buFont typeface="+mj-lt"/>
              <a:buAutoNum type="arabicPeriod" startAt="2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4.2 </a:t>
            </a:r>
            <a:r>
              <a:rPr lang="fr-FR" dirty="0"/>
              <a:t>− </a:t>
            </a:r>
            <a:r>
              <a:rPr lang="fr-FR" dirty="0" smtClean="0"/>
              <a:t>Eléments de réponse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734888" y="3861048"/>
            <a:ext cx="7941568" cy="12526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dirty="0" smtClean="0"/>
              <a:t>Mais pas encore grand-chose à espérer pour l’analogue du langage mathématique, qui est lui </a:t>
            </a:r>
            <a:r>
              <a:rPr lang="fr-FR" dirty="0" smtClean="0">
                <a:solidFill>
                  <a:srgbClr val="0000FF"/>
                </a:solidFill>
              </a:rPr>
              <a:t>vraiment universel </a:t>
            </a:r>
            <a:r>
              <a:rPr lang="fr-FR" dirty="0" smtClean="0"/>
              <a:t>au moins dans son cœur de base....</a:t>
            </a:r>
          </a:p>
        </p:txBody>
      </p:sp>
    </p:spTree>
    <p:extLst>
      <p:ext uri="{BB962C8B-B14F-4D97-AF65-F5344CB8AC3E}">
        <p14:creationId xmlns:p14="http://schemas.microsoft.com/office/powerpoint/2010/main" val="942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51882"/>
            <a:ext cx="21161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908720"/>
            <a:ext cx="8820472" cy="450892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FR" dirty="0" smtClean="0">
                <a:solidFill>
                  <a:srgbClr val="0000FF"/>
                </a:solidFill>
              </a:rPr>
              <a:t>Bibliothèques de modules certifiés </a:t>
            </a:r>
            <a:r>
              <a:rPr lang="fr-FR" dirty="0" smtClean="0"/>
              <a:t>: c’est une excellente façon de faire, déjà à l’œuvre dans plusieurs domaines :</a:t>
            </a:r>
          </a:p>
          <a:p>
            <a:pPr marL="648000" lvl="1" indent="-360000"/>
            <a:r>
              <a:rPr lang="fr-FR" sz="2400" dirty="0">
                <a:solidFill>
                  <a:srgbClr val="000000"/>
                </a:solidFill>
              </a:rPr>
              <a:t>les </a:t>
            </a:r>
            <a:r>
              <a:rPr lang="fr-FR" sz="2400" dirty="0"/>
              <a:t>calculs mathématiques</a:t>
            </a:r>
            <a:r>
              <a:rPr lang="fr-FR" sz="2400" dirty="0">
                <a:solidFill>
                  <a:srgbClr val="000000"/>
                </a:solidFill>
              </a:rPr>
              <a:t>, avec de nombreuses librairies</a:t>
            </a:r>
          </a:p>
          <a:p>
            <a:pPr marL="648000" lvl="1" indent="-360000">
              <a:spcBef>
                <a:spcPts val="60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les </a:t>
            </a:r>
            <a:r>
              <a:rPr lang="fr-FR" sz="2400" dirty="0" err="1" smtClean="0"/>
              <a:t>SoCs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on Chips), </a:t>
            </a:r>
            <a:r>
              <a:rPr lang="fr-FR" sz="2400" dirty="0" smtClean="0">
                <a:solidFill>
                  <a:srgbClr val="000000"/>
                </a:solidFill>
              </a:rPr>
              <a:t>systématiquement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construits par assemblages de modules très vérifiés</a:t>
            </a:r>
          </a:p>
          <a:p>
            <a:pPr marL="648000" lvl="1" indent="-360000"/>
            <a:r>
              <a:rPr lang="fr-FR" sz="2400" dirty="0" smtClean="0">
                <a:solidFill>
                  <a:srgbClr val="000000"/>
                </a:solidFill>
              </a:rPr>
              <a:t>les </a:t>
            </a:r>
            <a:r>
              <a:rPr lang="fr-FR" sz="2400" dirty="0" smtClean="0">
                <a:solidFill>
                  <a:srgbClr val="0000FF"/>
                </a:solidFill>
              </a:rPr>
              <a:t>calculs géométriques</a:t>
            </a:r>
            <a:r>
              <a:rPr lang="fr-FR" sz="2400" dirty="0" smtClean="0">
                <a:solidFill>
                  <a:srgbClr val="000000"/>
                </a:solidFill>
              </a:rPr>
              <a:t>, cf. la librairie </a:t>
            </a:r>
            <a:r>
              <a:rPr lang="fr-FR" sz="2400" dirty="0" smtClean="0">
                <a:solidFill>
                  <a:schemeClr val="accent4"/>
                </a:solidFill>
              </a:rPr>
              <a:t>CGAL</a:t>
            </a:r>
            <a:r>
              <a:rPr lang="fr-FR" sz="2400" dirty="0" smtClean="0">
                <a:solidFill>
                  <a:srgbClr val="000000"/>
                </a:solidFill>
              </a:rPr>
              <a:t> du projet Inria GEOMETRICA, dirigé par </a:t>
            </a:r>
            <a:r>
              <a:rPr lang="fr-FR" sz="2400" dirty="0" smtClean="0">
                <a:solidFill>
                  <a:srgbClr val="0000FF"/>
                </a:solidFill>
              </a:rPr>
              <a:t>Jean-Daniel Boissonnat</a:t>
            </a:r>
            <a:r>
              <a:rPr lang="fr-FR" sz="2400" dirty="0" smtClean="0">
                <a:solidFill>
                  <a:srgbClr val="000000"/>
                </a:solidFill>
              </a:rPr>
              <a:t>, </a:t>
            </a:r>
            <a:r>
              <a:rPr lang="fr-FR" sz="2400" dirty="0" smtClean="0">
                <a:solidFill>
                  <a:schemeClr val="tx1"/>
                </a:solidFill>
              </a:rPr>
              <a:t>le prochain processeur sur la chaire Inria / Collège de France « Informatique et sciences numériques » </a:t>
            </a:r>
          </a:p>
          <a:p>
            <a:pPr marL="648000" lvl="1" indent="-360000"/>
            <a:r>
              <a:rPr lang="fr-FR" sz="2400" dirty="0" smtClean="0">
                <a:solidFill>
                  <a:srgbClr val="000000"/>
                </a:solidFill>
              </a:rPr>
              <a:t>et bien d’autres domaines je pense...</a:t>
            </a:r>
          </a:p>
          <a:p>
            <a:pPr marL="457200" indent="-457200">
              <a:buFont typeface="+mj-lt"/>
              <a:buAutoNum type="arabicPeriod" startAt="3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4.3 </a:t>
            </a:r>
            <a:r>
              <a:rPr lang="fr-FR" dirty="0"/>
              <a:t>− </a:t>
            </a:r>
            <a:r>
              <a:rPr lang="fr-FR" dirty="0" smtClean="0"/>
              <a:t>Eléments de réponse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73762" y="5366923"/>
            <a:ext cx="2526002" cy="785295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marL="0" lvl="1" fontAlgn="base">
              <a:lnSpc>
                <a:spcPct val="105000"/>
              </a:lnSpc>
              <a:spcAft>
                <a:spcPct val="0"/>
              </a:spcAft>
            </a:pPr>
            <a:r>
              <a:rPr lang="fr-FR" sz="4400" dirty="0" smtClean="0">
                <a:solidFill>
                  <a:schemeClr val="accent1"/>
                </a:solidFill>
              </a:rPr>
              <a:t>SCOOP !</a:t>
            </a:r>
            <a:endParaRPr lang="fr-FR" sz="4400" dirty="0">
              <a:solidFill>
                <a:schemeClr val="accent1"/>
              </a:solidFill>
            </a:endParaRPr>
          </a:p>
        </p:txBody>
      </p:sp>
      <p:cxnSp>
        <p:nvCxnSpPr>
          <p:cNvPr id="12" name="Connecteur droit avec flèche 11"/>
          <p:cNvCxnSpPr>
            <a:stCxn id="8" idx="0"/>
          </p:cNvCxnSpPr>
          <p:nvPr/>
        </p:nvCxnSpPr>
        <p:spPr bwMode="auto">
          <a:xfrm flipV="1">
            <a:off x="6836763" y="3767446"/>
            <a:ext cx="0" cy="159947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144575" y="3343906"/>
            <a:ext cx="3384376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2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5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557128"/>
            <a:ext cx="8140720" cy="201588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Des problèmes sur des systèmes embarqués  critiques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(Apollo IV) ou des incompréhensions entre participants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à des congrès ont été dus à des problèmes d’unités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hétérogènes et de  notation des nombres non normalisées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(virgules, points, etc.). </a:t>
            </a:r>
            <a:r>
              <a:rPr lang="fr-FR" sz="2400" kern="0" dirty="0" smtClean="0">
                <a:solidFill>
                  <a:schemeClr val="tx2"/>
                </a:solidFill>
              </a:rPr>
              <a:t>Y peut-on quelque chose ?</a:t>
            </a:r>
          </a:p>
        </p:txBody>
      </p:sp>
    </p:spTree>
    <p:extLst>
      <p:ext uri="{BB962C8B-B14F-4D97-AF65-F5344CB8AC3E}">
        <p14:creationId xmlns:p14="http://schemas.microsoft.com/office/powerpoint/2010/main" val="327370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</a:t>
            </a:r>
            <a:r>
              <a:rPr lang="fr-FR" dirty="0" smtClean="0"/>
              <a:t>5 – Eléments de réponse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764704"/>
            <a:ext cx="8329323" cy="294537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C’est tristement exact !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/>
              <a:t>J’ai déjà </a:t>
            </a:r>
            <a:r>
              <a:rPr lang="fr-FR" sz="2400" kern="0" dirty="0" smtClean="0">
                <a:solidFill>
                  <a:srgbClr val="000000"/>
                </a:solidFill>
              </a:rPr>
              <a:t>mentionné </a:t>
            </a:r>
            <a:r>
              <a:rPr lang="fr-FR" sz="2400" kern="0" dirty="0" smtClean="0">
                <a:solidFill>
                  <a:schemeClr val="tx2"/>
                </a:solidFill>
              </a:rPr>
              <a:t>Mars </a:t>
            </a:r>
            <a:r>
              <a:rPr lang="fr-FR" sz="2400" kern="0" dirty="0" err="1" smtClean="0">
                <a:solidFill>
                  <a:schemeClr val="tx2"/>
                </a:solidFill>
              </a:rPr>
              <a:t>Climate</a:t>
            </a:r>
            <a:r>
              <a:rPr lang="fr-FR" sz="2400" kern="0" dirty="0" smtClean="0">
                <a:solidFill>
                  <a:schemeClr val="tx2"/>
                </a:solidFill>
              </a:rPr>
              <a:t> Orbiter</a:t>
            </a:r>
            <a:r>
              <a:rPr lang="fr-FR" sz="2400" kern="0" dirty="0" smtClean="0">
                <a:solidFill>
                  <a:srgbClr val="000000"/>
                </a:solidFill>
              </a:rPr>
              <a:t>, détruit par une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correction de trajectoire envoyée en pieds et pouces au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lieu de mètres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Voir aussi l’extraordinaire cas du Boeing </a:t>
            </a:r>
            <a:r>
              <a:rPr lang="fr-FR" sz="2400" kern="0" dirty="0" err="1" smtClean="0">
                <a:solidFill>
                  <a:srgbClr val="0000FF"/>
                </a:solidFill>
              </a:rPr>
              <a:t>Gimli</a:t>
            </a:r>
            <a:r>
              <a:rPr lang="fr-FR" sz="2400" kern="0" dirty="0" smtClean="0">
                <a:solidFill>
                  <a:srgbClr val="0000FF"/>
                </a:solidFill>
              </a:rPr>
              <a:t> </a:t>
            </a:r>
            <a:r>
              <a:rPr lang="fr-FR" sz="2400" kern="0" dirty="0" err="1" smtClean="0">
                <a:solidFill>
                  <a:srgbClr val="0000FF"/>
                </a:solidFill>
              </a:rPr>
              <a:t>Glider</a:t>
            </a:r>
            <a:r>
              <a:rPr lang="fr-FR" sz="2400" kern="0" dirty="0" smtClean="0">
                <a:solidFill>
                  <a:srgbClr val="000000"/>
                </a:solidFill>
              </a:rPr>
              <a:t>,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tombé en panne d’essence au milieu du Canada à 10 000m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à cause d’une mauvaise conversion litres / gallons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3789040"/>
            <a:ext cx="8722009" cy="3256228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Il y a malheureusement </a:t>
            </a:r>
            <a:r>
              <a:rPr lang="fr-FR" sz="2400" kern="0" dirty="0" smtClean="0">
                <a:solidFill>
                  <a:schemeClr val="accent1"/>
                </a:solidFill>
              </a:rPr>
              <a:t>peu de travail sur l’intégration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1"/>
                </a:solidFill>
              </a:rPr>
              <a:t>des dimensions et unités </a:t>
            </a:r>
            <a:r>
              <a:rPr lang="fr-FR" sz="2400" kern="0" dirty="0" smtClean="0"/>
              <a:t>dans les langages de programmation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principaux.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/>
              <a:t>Mais </a:t>
            </a:r>
            <a:r>
              <a:rPr lang="fr-FR" sz="2400" kern="0" dirty="0" smtClean="0"/>
              <a:t>voir un </a:t>
            </a:r>
            <a:r>
              <a:rPr lang="fr-FR" sz="2400" kern="0" dirty="0" smtClean="0"/>
              <a:t>travail intéressant </a:t>
            </a:r>
            <a:r>
              <a:rPr lang="fr-FR" sz="2400" kern="0" dirty="0" smtClean="0">
                <a:solidFill>
                  <a:schemeClr val="tx2"/>
                </a:solidFill>
              </a:rPr>
              <a:t>d’Eric </a:t>
            </a:r>
            <a:r>
              <a:rPr lang="fr-FR" sz="2400" kern="0" dirty="0" err="1" smtClean="0">
                <a:solidFill>
                  <a:schemeClr val="tx2"/>
                </a:solidFill>
              </a:rPr>
              <a:t>Goubault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au CEA, et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surtout </a:t>
            </a:r>
            <a:r>
              <a:rPr lang="fr-FR" sz="2400" kern="0" dirty="0" smtClean="0"/>
              <a:t>le </a:t>
            </a:r>
            <a:r>
              <a:rPr lang="fr-FR" sz="2400" kern="0" dirty="0" smtClean="0">
                <a:solidFill>
                  <a:schemeClr val="accent3"/>
                </a:solidFill>
              </a:rPr>
              <a:t>vrai type-</a:t>
            </a:r>
            <a:r>
              <a:rPr lang="fr-FR" sz="2400" kern="0" dirty="0" err="1" smtClean="0">
                <a:solidFill>
                  <a:schemeClr val="accent3"/>
                </a:solidFill>
              </a:rPr>
              <a:t>checking</a:t>
            </a:r>
            <a:r>
              <a:rPr lang="fr-FR" sz="2400" kern="0" dirty="0" smtClean="0">
                <a:solidFill>
                  <a:schemeClr val="accent3"/>
                </a:solidFill>
              </a:rPr>
              <a:t> physique </a:t>
            </a:r>
            <a:r>
              <a:rPr lang="fr-FR" sz="2400" kern="0" dirty="0" smtClean="0"/>
              <a:t>dans </a:t>
            </a:r>
            <a:r>
              <a:rPr lang="fr-FR" sz="2400" kern="0" dirty="0" smtClean="0">
                <a:solidFill>
                  <a:schemeClr val="accent4"/>
                </a:solidFill>
              </a:rPr>
              <a:t>F#</a:t>
            </a:r>
            <a:r>
              <a:rPr lang="fr-FR" sz="2400" kern="0" dirty="0" smtClean="0"/>
              <a:t> chez </a:t>
            </a:r>
            <a:r>
              <a:rPr lang="fr-FR" sz="2400" kern="0" dirty="0" smtClean="0">
                <a:solidFill>
                  <a:srgbClr val="0000FF"/>
                </a:solidFill>
              </a:rPr>
              <a:t>Microsoft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(aussi dans le langage </a:t>
            </a:r>
            <a:r>
              <a:rPr lang="fr-FR" sz="2400" kern="0" dirty="0" err="1" smtClean="0">
                <a:solidFill>
                  <a:srgbClr val="B45600"/>
                </a:solidFill>
              </a:rPr>
              <a:t>Nemerle</a:t>
            </a:r>
            <a:r>
              <a:rPr lang="fr-FR" sz="2400" kern="0" dirty="0" smtClean="0"/>
              <a:t>, que ne je connais pas...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des </a:t>
            </a:r>
            <a:r>
              <a:rPr lang="fr-FR" sz="2400" kern="0" dirty="0"/>
              <a:t>bibliothèques pour </a:t>
            </a:r>
            <a:r>
              <a:rPr lang="fr-FR" sz="2400" kern="0" dirty="0">
                <a:solidFill>
                  <a:srgbClr val="B45600"/>
                </a:solidFill>
              </a:rPr>
              <a:t>Java</a:t>
            </a:r>
            <a:r>
              <a:rPr lang="fr-FR" sz="2400" kern="0" dirty="0"/>
              <a:t> et </a:t>
            </a:r>
            <a:r>
              <a:rPr lang="fr-FR" sz="2400" kern="0" dirty="0" smtClean="0">
                <a:solidFill>
                  <a:srgbClr val="B45600"/>
                </a:solidFill>
              </a:rPr>
              <a:t>Python</a:t>
            </a:r>
            <a:r>
              <a:rPr lang="fr-FR" sz="2400" kern="0" dirty="0" smtClean="0"/>
              <a:t> par </a:t>
            </a:r>
            <a:r>
              <a:rPr lang="fr-FR" sz="2400" kern="0" dirty="0" smtClean="0"/>
              <a:t>exemple). </a:t>
            </a:r>
            <a:endParaRPr lang="fr-FR" sz="24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65871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Distribution de Max sur 2 ensembles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71465"/>
              </p:ext>
            </p:extLst>
          </p:nvPr>
        </p:nvGraphicFramePr>
        <p:xfrm>
          <a:off x="1259632" y="885895"/>
          <a:ext cx="505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78" name="Equation" r:id="rId3" imgW="2527300" imgH="203200" progId="Equation.DSMT4">
                  <p:embed/>
                </p:oleObj>
              </mc:Choice>
              <mc:Fallback>
                <p:oleObj name="Equation" r:id="rId3" imgW="2527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885895"/>
                        <a:ext cx="5054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34146"/>
              </p:ext>
            </p:extLst>
          </p:nvPr>
        </p:nvGraphicFramePr>
        <p:xfrm>
          <a:off x="2640484" y="1268760"/>
          <a:ext cx="533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79" name="Equation" r:id="rId5" imgW="2667000" imgH="203200" progId="Equation.DSMT4">
                  <p:embed/>
                </p:oleObj>
              </mc:Choice>
              <mc:Fallback>
                <p:oleObj name="Equation" r:id="rId5" imgW="266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0484" y="1268760"/>
                        <a:ext cx="5334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9512" y="2996952"/>
            <a:ext cx="4684846" cy="1240291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X</a:t>
            </a:r>
            <a:r>
              <a:rPr lang="fr-FR" sz="2400" kern="0" dirty="0" smtClean="0"/>
              <a:t> = </a:t>
            </a:r>
            <a:r>
              <a:rPr lang="fr-FR" sz="2400" kern="0" dirty="0" smtClean="0">
                <a:solidFill>
                  <a:schemeClr val="accent4"/>
                </a:solidFill>
              </a:rPr>
              <a:t>00101010</a:t>
            </a:r>
            <a:r>
              <a:rPr lang="fr-FR" sz="2400" kern="0" dirty="0" smtClean="0"/>
              <a:t> = {1,3,5}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Y</a:t>
            </a:r>
            <a:r>
              <a:rPr lang="fr-FR" sz="2400" kern="0" dirty="0" smtClean="0"/>
              <a:t> = </a:t>
            </a:r>
            <a:r>
              <a:rPr lang="fr-FR" sz="2400" kern="0" dirty="0" smtClean="0">
                <a:solidFill>
                  <a:srgbClr val="B45600"/>
                </a:solidFill>
              </a:rPr>
              <a:t>01100100</a:t>
            </a:r>
            <a:r>
              <a:rPr lang="fr-FR" sz="2400" kern="0" dirty="0" smtClean="0"/>
              <a:t> = {2,5,6}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Max</a:t>
            </a:r>
            <a:r>
              <a:rPr lang="fr-FR" sz="2400" kern="0" dirty="0" smtClean="0"/>
              <a:t>(</a:t>
            </a:r>
            <a:r>
              <a:rPr lang="fr-FR" sz="2400" kern="0" dirty="0" smtClean="0">
                <a:solidFill>
                  <a:schemeClr val="accent4"/>
                </a:solidFill>
              </a:rPr>
              <a:t>X</a:t>
            </a:r>
            <a:r>
              <a:rPr lang="fr-FR" sz="2400" kern="0" dirty="0" smtClean="0"/>
              <a:t>,</a:t>
            </a:r>
            <a:r>
              <a:rPr lang="fr-FR" sz="2400" kern="0" dirty="0" smtClean="0">
                <a:solidFill>
                  <a:srgbClr val="B45600"/>
                </a:solidFill>
              </a:rPr>
              <a:t>Y</a:t>
            </a:r>
            <a:r>
              <a:rPr lang="fr-FR" sz="2400" kern="0" dirty="0" smtClean="0"/>
              <a:t>) = </a:t>
            </a:r>
            <a:r>
              <a:rPr lang="fr-FR" sz="2400" kern="0" dirty="0" smtClean="0">
                <a:solidFill>
                  <a:srgbClr val="B45600"/>
                </a:solidFill>
              </a:rPr>
              <a:t>01101100</a:t>
            </a:r>
            <a:r>
              <a:rPr lang="fr-FR" sz="2400" kern="0" dirty="0" smtClean="0"/>
              <a:t> = {2,3,5,6}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52120" y="3789040"/>
            <a:ext cx="2746064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X </a:t>
            </a:r>
            <a:r>
              <a:rPr lang="fr-FR" sz="2400" kern="0" dirty="0" smtClean="0">
                <a:solidFill>
                  <a:srgbClr val="000000"/>
                </a:solidFill>
              </a:rPr>
              <a:t>| −</a:t>
            </a:r>
            <a:r>
              <a:rPr lang="fr-FR" sz="2400" kern="0" dirty="0" smtClean="0">
                <a:solidFill>
                  <a:srgbClr val="B45600"/>
                </a:solidFill>
              </a:rPr>
              <a:t>X </a:t>
            </a:r>
            <a:r>
              <a:rPr lang="fr-FR" sz="2400" kern="0" dirty="0" smtClean="0"/>
              <a:t>=</a:t>
            </a:r>
            <a:r>
              <a:rPr lang="fr-FR" sz="2400" kern="0" dirty="0" smtClean="0">
                <a:solidFill>
                  <a:srgbClr val="B45600"/>
                </a:solidFill>
              </a:rPr>
              <a:t> 11111110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67559" y="2996952"/>
            <a:ext cx="2746064" cy="85249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| −</a:t>
            </a:r>
            <a:r>
              <a:rPr lang="fr-FR" sz="2400" kern="0" dirty="0">
                <a:solidFill>
                  <a:srgbClr val="B45600"/>
                </a:solidFill>
              </a:rPr>
              <a:t>X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00101010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rgbClr val="FFFFFF"/>
                </a:solidFill>
              </a:rPr>
              <a:t>X | </a:t>
            </a:r>
            <a:r>
              <a:rPr lang="fr-FR" sz="2400" kern="0" dirty="0">
                <a:solidFill>
                  <a:srgbClr val="000000"/>
                </a:solidFill>
              </a:rPr>
              <a:t>−</a:t>
            </a:r>
            <a:r>
              <a:rPr lang="fr-FR" sz="2400" kern="0" dirty="0">
                <a:solidFill>
                  <a:srgbClr val="B45600"/>
                </a:solidFill>
              </a:rPr>
              <a:t>X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11010110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52120" y="4149080"/>
            <a:ext cx="3472675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rgbClr val="FFFFFF"/>
                </a:solidFill>
              </a:rPr>
              <a:t>X | −X </a:t>
            </a:r>
            <a:r>
              <a:rPr lang="fr-FR" sz="2400" kern="0" dirty="0" smtClean="0">
                <a:solidFill>
                  <a:srgbClr val="000000"/>
                </a:solidFill>
              </a:rPr>
              <a:t>= </a:t>
            </a:r>
            <a:r>
              <a:rPr lang="fr-FR" sz="2400" kern="0" dirty="0">
                <a:solidFill>
                  <a:srgbClr val="000000"/>
                </a:solidFill>
              </a:rPr>
              <a:t>{</a:t>
            </a:r>
            <a:r>
              <a:rPr lang="fr-FR" sz="2400" i="1" kern="0" dirty="0"/>
              <a:t>z</a:t>
            </a:r>
            <a:r>
              <a:rPr lang="fr-FR" sz="2400" kern="0" dirty="0">
                <a:solidFill>
                  <a:srgbClr val="B45600"/>
                </a:solidFill>
              </a:rPr>
              <a:t> </a:t>
            </a:r>
            <a:r>
              <a:rPr lang="fr-FR" sz="2400" kern="0" dirty="0">
                <a:solidFill>
                  <a:srgbClr val="000000"/>
                </a:solidFill>
              </a:rPr>
              <a:t>| </a:t>
            </a:r>
            <a:r>
              <a:rPr lang="fr-FR" sz="2400" i="1" kern="0" dirty="0">
                <a:solidFill>
                  <a:srgbClr val="000000"/>
                </a:solidFill>
              </a:rPr>
              <a:t>z</a:t>
            </a:r>
            <a:r>
              <a:rPr lang="fr-FR" sz="2400" kern="0" dirty="0">
                <a:solidFill>
                  <a:srgbClr val="B45600"/>
                </a:solidFill>
              </a:rPr>
              <a:t> </a:t>
            </a:r>
            <a:r>
              <a:rPr lang="fr-FR" sz="2400" kern="0" dirty="0"/>
              <a:t>≥</a:t>
            </a:r>
            <a:r>
              <a:rPr lang="fr-FR" sz="2400" kern="0" dirty="0">
                <a:solidFill>
                  <a:srgbClr val="B45600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min</a:t>
            </a:r>
            <a:r>
              <a:rPr lang="fr-FR" sz="2400" kern="0" dirty="0">
                <a:solidFill>
                  <a:srgbClr val="000000"/>
                </a:solidFill>
              </a:rPr>
              <a:t>(</a:t>
            </a:r>
            <a:r>
              <a:rPr lang="fr-FR" sz="2400" i="1" kern="0" dirty="0" smtClean="0">
                <a:solidFill>
                  <a:srgbClr val="FF0000"/>
                </a:solidFill>
              </a:rPr>
              <a:t>X</a:t>
            </a:r>
            <a:r>
              <a:rPr lang="fr-FR" sz="2400" kern="0" dirty="0" smtClean="0">
                <a:solidFill>
                  <a:srgbClr val="000000"/>
                </a:solidFill>
              </a:rPr>
              <a:t>) }</a:t>
            </a:r>
            <a:endParaRPr lang="fr-FR" sz="2400" kern="0" dirty="0">
              <a:solidFill>
                <a:srgbClr val="00000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5652120" y="3825141"/>
            <a:ext cx="302433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-36512" y="5085184"/>
            <a:ext cx="350183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</a:t>
            </a:r>
            <a:r>
              <a:rPr lang="fr-FR" sz="2400" kern="0" dirty="0" smtClean="0">
                <a:solidFill>
                  <a:schemeClr val="bg1"/>
                </a:solidFill>
              </a:rPr>
              <a:t>|</a:t>
            </a:r>
            <a:r>
              <a:rPr lang="fr-FR" sz="2400" kern="0" dirty="0" smtClean="0"/>
              <a:t>&amp;</a:t>
            </a:r>
            <a:r>
              <a:rPr lang="fr-FR" sz="2400" kern="0" dirty="0" smtClean="0">
                <a:solidFill>
                  <a:schemeClr val="bg1"/>
                </a:solidFill>
              </a:rPr>
              <a:t>−</a:t>
            </a:r>
            <a:r>
              <a:rPr lang="fr-FR" sz="2400" kern="0" dirty="0" smtClean="0">
                <a:solidFill>
                  <a:schemeClr val="accent4"/>
                </a:solidFill>
              </a:rPr>
              <a:t>X </a:t>
            </a:r>
            <a:r>
              <a:rPr lang="fr-FR" sz="2400" kern="0" dirty="0"/>
              <a:t>| </a:t>
            </a:r>
            <a:r>
              <a:rPr lang="fr-FR" sz="2400" kern="0" dirty="0">
                <a:solidFill>
                  <a:srgbClr val="000000"/>
                </a:solidFill>
              </a:rPr>
              <a:t>−</a:t>
            </a:r>
            <a:r>
              <a:rPr lang="fr-FR" sz="2400" kern="0" dirty="0">
                <a:solidFill>
                  <a:srgbClr val="B45600"/>
                </a:solidFill>
              </a:rPr>
              <a:t>X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11111110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108520" y="5445224"/>
            <a:ext cx="358734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| </a:t>
            </a:r>
            <a:r>
              <a:rPr lang="fr-FR" sz="2400" kern="0" dirty="0" smtClean="0">
                <a:solidFill>
                  <a:srgbClr val="000000"/>
                </a:solidFill>
              </a:rPr>
              <a:t>&amp;</a:t>
            </a:r>
            <a:r>
              <a:rPr lang="fr-FR" sz="2400" kern="0" dirty="0" smtClean="0">
                <a:solidFill>
                  <a:schemeClr val="bg1"/>
                </a:solidFill>
              </a:rPr>
              <a:t>−</a:t>
            </a:r>
            <a:r>
              <a:rPr lang="fr-FR" sz="2400" kern="0" dirty="0" smtClean="0">
                <a:solidFill>
                  <a:srgbClr val="B45600"/>
                </a:solidFill>
              </a:rPr>
              <a:t>Y </a:t>
            </a:r>
            <a:r>
              <a:rPr lang="fr-FR" sz="2400" kern="0" dirty="0">
                <a:solidFill>
                  <a:srgbClr val="000000"/>
                </a:solidFill>
              </a:rPr>
              <a:t>| </a:t>
            </a:r>
            <a:r>
              <a:rPr lang="fr-FR" sz="2400" kern="0" dirty="0" smtClean="0">
                <a:solidFill>
                  <a:srgbClr val="000000"/>
                </a:solidFill>
              </a:rPr>
              <a:t>−</a:t>
            </a:r>
            <a:r>
              <a:rPr lang="fr-FR" sz="2400" kern="0" dirty="0" smtClean="0">
                <a:solidFill>
                  <a:srgbClr val="B45600"/>
                </a:solidFill>
              </a:rPr>
              <a:t>Y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11111100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4804" y="4725144"/>
            <a:ext cx="337333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| </a:t>
            </a:r>
            <a:r>
              <a:rPr lang="fr-FR" sz="2400" kern="0" dirty="0" smtClean="0">
                <a:solidFill>
                  <a:schemeClr val="bg1"/>
                </a:solidFill>
              </a:rPr>
              <a:t>−  </a:t>
            </a:r>
            <a:r>
              <a:rPr lang="fr-FR" sz="2400" kern="0" dirty="0" smtClean="0">
                <a:solidFill>
                  <a:schemeClr val="accent4"/>
                </a:solidFill>
              </a:rPr>
              <a:t>X </a:t>
            </a:r>
            <a:r>
              <a:rPr lang="fr-FR" sz="2400" kern="0" dirty="0"/>
              <a:t>| </a:t>
            </a:r>
            <a:r>
              <a:rPr lang="fr-FR" sz="2400" kern="0" dirty="0" smtClean="0">
                <a:solidFill>
                  <a:srgbClr val="B45600"/>
                </a:solidFill>
              </a:rPr>
              <a:t>Y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01101110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331402" y="5916634"/>
            <a:ext cx="38232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| </a:t>
            </a:r>
            <a:r>
              <a:rPr lang="fr-FR" sz="2400" kern="0" dirty="0" smtClean="0">
                <a:solidFill>
                  <a:schemeClr val="bg1"/>
                </a:solidFill>
              </a:rPr>
              <a:t>−</a:t>
            </a:r>
            <a:r>
              <a:rPr lang="fr-FR" sz="2400" kern="0" dirty="0" smtClean="0">
                <a:solidFill>
                  <a:schemeClr val="tx2"/>
                </a:solidFill>
              </a:rPr>
              <a:t>Max</a:t>
            </a:r>
            <a:r>
              <a:rPr lang="fr-FR" sz="2400" kern="0" dirty="0" smtClean="0">
                <a:solidFill>
                  <a:srgbClr val="000000"/>
                </a:solidFill>
              </a:rPr>
              <a:t>(</a:t>
            </a:r>
            <a:r>
              <a:rPr lang="fr-FR" sz="2400" kern="0" dirty="0" smtClean="0">
                <a:solidFill>
                  <a:schemeClr val="accent4"/>
                </a:solidFill>
              </a:rPr>
              <a:t>X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400" kern="0" dirty="0" smtClean="0">
                <a:solidFill>
                  <a:srgbClr val="B45600"/>
                </a:solidFill>
              </a:rPr>
              <a:t>Y)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01101100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>
            <a:off x="179512" y="5936580"/>
            <a:ext cx="3456384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er 34"/>
          <p:cNvGrpSpPr/>
          <p:nvPr/>
        </p:nvGrpSpPr>
        <p:grpSpPr>
          <a:xfrm>
            <a:off x="3707904" y="4725144"/>
            <a:ext cx="2545889" cy="1656184"/>
            <a:chOff x="3707904" y="4869160"/>
            <a:chExt cx="2545889" cy="1656184"/>
          </a:xfrm>
        </p:grpSpPr>
        <p:sp>
          <p:nvSpPr>
            <p:cNvPr id="24" name="ZoneTexte 23"/>
            <p:cNvSpPr txBox="1"/>
            <p:nvPr/>
          </p:nvSpPr>
          <p:spPr>
            <a:xfrm>
              <a:off x="3707904" y="5589240"/>
              <a:ext cx="2545889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= {</a:t>
              </a:r>
              <a:r>
                <a:rPr lang="fr-FR" sz="2400" i="1" kern="0" dirty="0"/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rgbClr val="000000"/>
                  </a:solidFill>
                </a:rPr>
                <a:t>| </a:t>
              </a:r>
              <a:r>
                <a:rPr lang="fr-FR" sz="2400" i="1" kern="0" dirty="0">
                  <a:solidFill>
                    <a:srgbClr val="000000"/>
                  </a:solidFill>
                </a:rPr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/>
                <a:t>≥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chemeClr val="tx2"/>
                  </a:solidFill>
                </a:rPr>
                <a:t>min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 smtClean="0">
                  <a:solidFill>
                    <a:srgbClr val="FF0000"/>
                  </a:solidFill>
                </a:rPr>
                <a:t>Y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 }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07904" y="5229200"/>
              <a:ext cx="2545889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= {</a:t>
              </a:r>
              <a:r>
                <a:rPr lang="fr-FR" sz="2400" i="1" kern="0" dirty="0"/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rgbClr val="000000"/>
                  </a:solidFill>
                </a:rPr>
                <a:t>| </a:t>
              </a:r>
              <a:r>
                <a:rPr lang="fr-FR" sz="2400" i="1" kern="0" dirty="0">
                  <a:solidFill>
                    <a:srgbClr val="000000"/>
                  </a:solidFill>
                </a:rPr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/>
                <a:t>≥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chemeClr val="tx2"/>
                  </a:solidFill>
                </a:rPr>
                <a:t>min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 smtClean="0">
                  <a:solidFill>
                    <a:srgbClr val="FF0000"/>
                  </a:solidFill>
                </a:rPr>
                <a:t>Y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 }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731518" y="4869160"/>
              <a:ext cx="2137725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= {</a:t>
              </a:r>
              <a:r>
                <a:rPr lang="fr-FR" sz="2400" i="1" kern="0" dirty="0"/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rgbClr val="000000"/>
                  </a:solidFill>
                </a:rPr>
                <a:t>| </a:t>
              </a:r>
              <a:r>
                <a:rPr lang="fr-FR" sz="2400" i="1" kern="0" dirty="0" smtClean="0">
                  <a:solidFill>
                    <a:schemeClr val="accent1"/>
                  </a:solidFill>
                </a:rPr>
                <a:t>X</a:t>
              </a:r>
              <a:r>
                <a:rPr lang="fr-FR" i="1" kern="0" dirty="0" smtClean="0">
                  <a:solidFill>
                    <a:srgbClr val="000000"/>
                  </a:solidFill>
                </a:rPr>
                <a:t>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∪</a:t>
              </a:r>
              <a:r>
                <a:rPr lang="fr-FR" sz="1200" i="1" kern="0" dirty="0" smtClean="0">
                  <a:solidFill>
                    <a:srgbClr val="000000"/>
                  </a:solidFill>
                </a:rPr>
                <a:t> </a:t>
              </a:r>
              <a:r>
                <a:rPr lang="fr-FR" sz="2400" i="1" kern="0" dirty="0" smtClean="0">
                  <a:solidFill>
                    <a:srgbClr val="FF0000"/>
                  </a:solidFill>
                </a:rPr>
                <a:t>Y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 }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707904" y="6060650"/>
              <a:ext cx="1596711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= {2,3,5,6}</a:t>
              </a:r>
            </a:p>
          </p:txBody>
        </p:sp>
      </p:grpSp>
      <p:cxnSp>
        <p:nvCxnSpPr>
          <p:cNvPr id="31" name="Connecteur droit avec flèche 30"/>
          <p:cNvCxnSpPr/>
          <p:nvPr/>
        </p:nvCxnSpPr>
        <p:spPr bwMode="auto">
          <a:xfrm>
            <a:off x="4965948" y="1628800"/>
            <a:ext cx="0" cy="302433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ZoneTexte 36"/>
          <p:cNvSpPr txBox="1"/>
          <p:nvPr/>
        </p:nvSpPr>
        <p:spPr>
          <a:xfrm>
            <a:off x="6876256" y="4797152"/>
            <a:ext cx="1561696" cy="162809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Preuve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Why3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+ </a:t>
            </a:r>
            <a:r>
              <a:rPr lang="fr-FR" sz="2400" kern="0" dirty="0">
                <a:solidFill>
                  <a:srgbClr val="B45600"/>
                </a:solidFill>
              </a:rPr>
              <a:t>A</a:t>
            </a:r>
            <a:r>
              <a:rPr lang="fr-FR" sz="2400" kern="0" dirty="0" smtClean="0">
                <a:solidFill>
                  <a:srgbClr val="B45600"/>
                </a:solidFill>
              </a:rPr>
              <a:t>lt-Ergo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+ </a:t>
            </a:r>
            <a:r>
              <a:rPr lang="fr-FR" sz="2400" kern="0" dirty="0" smtClean="0">
                <a:solidFill>
                  <a:schemeClr val="accent4"/>
                </a:solidFill>
              </a:rPr>
              <a:t>CVC4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1814488" y="1916832"/>
            <a:ext cx="5462612" cy="792088"/>
            <a:chOff x="1814488" y="1916832"/>
            <a:chExt cx="5462612" cy="792088"/>
          </a:xfrm>
        </p:grpSpPr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912552"/>
                </p:ext>
              </p:extLst>
            </p:nvPr>
          </p:nvGraphicFramePr>
          <p:xfrm>
            <a:off x="1866900" y="1916832"/>
            <a:ext cx="54102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680" name="Equation" r:id="rId7" imgW="2705100" imgH="381000" progId="Equation.DSMT4">
                    <p:embed/>
                  </p:oleObj>
                </mc:Choice>
                <mc:Fallback>
                  <p:oleObj name="Equation" r:id="rId7" imgW="2705100" imgH="381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66900" y="1916832"/>
                          <a:ext cx="5410200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à coins arrondis 5"/>
            <p:cNvSpPr/>
            <p:nvPr/>
          </p:nvSpPr>
          <p:spPr bwMode="auto">
            <a:xfrm>
              <a:off x="1814488" y="1916832"/>
              <a:ext cx="5400600" cy="792088"/>
            </a:xfrm>
            <a:prstGeom prst="roundRect">
              <a:avLst/>
            </a:prstGeom>
            <a:noFill/>
            <a:ln w="28575" cap="flat" cmpd="sng" algn="ctr">
              <a:solidFill>
                <a:srgbClr val="C832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06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talk\sync.circ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9" y="-3057600"/>
            <a:ext cx="8321675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dirty="0" smtClean="0"/>
              <a:t>Esterel : Synchroniseur du parallèle (Gonthier)(</a:t>
            </a:r>
            <a:r>
              <a:rPr lang="fr-FR" dirty="0" err="1" smtClean="0"/>
              <a:t>cf</a:t>
            </a:r>
            <a:r>
              <a:rPr lang="fr-FR" dirty="0" smtClean="0"/>
              <a:t> cours 4 du 23 avril 2013)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38251"/>
              </p:ext>
            </p:extLst>
          </p:nvPr>
        </p:nvGraphicFramePr>
        <p:xfrm>
          <a:off x="3538220" y="4653136"/>
          <a:ext cx="206756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34" name="Equation" r:id="rId4" imgW="939800" imgH="203200" progId="Equation.DSMT4">
                  <p:embed/>
                </p:oleObj>
              </mc:Choice>
              <mc:Fallback>
                <p:oleObj name="Equation" r:id="rId4" imgW="939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8220" y="4653136"/>
                        <a:ext cx="206756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33137" y="1196752"/>
            <a:ext cx="116299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X</a:t>
            </a:r>
            <a:r>
              <a:rPr lang="fr-FR" sz="2400" kern="0" dirty="0" smtClean="0">
                <a:solidFill>
                  <a:schemeClr val="accent4"/>
                </a:solidFill>
              </a:rPr>
              <a:t>L </a:t>
            </a:r>
            <a:r>
              <a:rPr lang="fr-FR" sz="2400" kern="0" dirty="0"/>
              <a:t>| </a:t>
            </a:r>
            <a:r>
              <a:rPr lang="fr-FR" sz="2400" kern="0" dirty="0" smtClean="0">
                <a:solidFill>
                  <a:srgbClr val="000000"/>
                </a:solidFill>
              </a:rPr>
              <a:t>−</a:t>
            </a:r>
            <a:r>
              <a:rPr lang="fr-FR" sz="2400" kern="0" dirty="0" smtClean="0">
                <a:solidFill>
                  <a:srgbClr val="B45600"/>
                </a:solidFill>
              </a:rPr>
              <a:t>L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02954" y="3540370"/>
            <a:ext cx="126519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X</a:t>
            </a:r>
            <a:r>
              <a:rPr lang="fr-FR" sz="2400" kern="0" dirty="0" smtClean="0">
                <a:solidFill>
                  <a:schemeClr val="accent4"/>
                </a:solidFill>
              </a:rPr>
              <a:t>R </a:t>
            </a:r>
            <a:r>
              <a:rPr lang="fr-FR" sz="2400" kern="0" dirty="0"/>
              <a:t>| </a:t>
            </a:r>
            <a:r>
              <a:rPr lang="fr-FR" sz="2400" kern="0" dirty="0" smtClean="0">
                <a:solidFill>
                  <a:srgbClr val="000000"/>
                </a:solidFill>
              </a:rPr>
              <a:t>−</a:t>
            </a:r>
            <a:r>
              <a:rPr lang="fr-FR" sz="2400" kern="0" dirty="0" smtClean="0">
                <a:solidFill>
                  <a:srgbClr val="B45600"/>
                </a:solidFill>
              </a:rPr>
              <a:t>R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258" y="2348880"/>
            <a:ext cx="1034358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X</a:t>
            </a:r>
            <a:r>
              <a:rPr lang="fr-FR" sz="2400" kern="0" dirty="0" smtClean="0">
                <a:solidFill>
                  <a:schemeClr val="accent4"/>
                </a:solidFill>
              </a:rPr>
              <a:t>L </a:t>
            </a:r>
            <a:r>
              <a:rPr lang="fr-FR" sz="2400" kern="0" dirty="0"/>
              <a:t>| </a:t>
            </a:r>
            <a:r>
              <a:rPr lang="fr-FR" sz="2400" kern="0" dirty="0" smtClean="0">
                <a:solidFill>
                  <a:schemeClr val="accent4"/>
                </a:solidFill>
              </a:rPr>
              <a:t>R</a:t>
            </a:r>
            <a:endParaRPr lang="fr-FR" sz="2400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J-C. </a:t>
            </a:r>
            <a:r>
              <a:rPr lang="fr-FR" dirty="0" err="1" smtClean="0"/>
              <a:t>Filliâtre</a:t>
            </a:r>
            <a:r>
              <a:rPr lang="fr-FR" dirty="0" smtClean="0"/>
              <a:t> et l’équipe </a:t>
            </a:r>
            <a:r>
              <a:rPr lang="fr-FR" dirty="0" err="1" smtClean="0"/>
              <a:t>Why</a:t>
            </a:r>
            <a:r>
              <a:rPr lang="fr-FR" dirty="0" smtClean="0"/>
              <a:t> (Orsay)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10936" y="980728"/>
            <a:ext cx="7505480" cy="4450401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r>
              <a:rPr lang="fr-FR" sz="2400" dirty="0"/>
              <a:t>module Esterel </a:t>
            </a:r>
            <a:endParaRPr lang="fr-FR" sz="2400" dirty="0" smtClean="0"/>
          </a:p>
          <a:p>
            <a:pPr>
              <a:spcBef>
                <a:spcPts val="600"/>
              </a:spcBef>
            </a:pPr>
            <a:r>
              <a:rPr lang="fr-FR" sz="2400" dirty="0" smtClean="0">
                <a:solidFill>
                  <a:srgbClr val="000000"/>
                </a:solidFill>
              </a:rPr>
              <a:t>use </a:t>
            </a:r>
            <a:r>
              <a:rPr lang="fr-FR" sz="2400" dirty="0">
                <a:solidFill>
                  <a:srgbClr val="000000"/>
                </a:solidFill>
              </a:rPr>
              <a:t>import </a:t>
            </a:r>
            <a:r>
              <a:rPr lang="fr-FR" sz="2400" dirty="0" smtClean="0"/>
              <a:t>int.Int </a:t>
            </a:r>
          </a:p>
          <a:p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008000"/>
                </a:solidFill>
              </a:rPr>
              <a:t>(∗ </a:t>
            </a:r>
            <a:r>
              <a:rPr lang="fr-FR" sz="2400" dirty="0" err="1">
                <a:solidFill>
                  <a:srgbClr val="008000"/>
                </a:solidFill>
              </a:rPr>
              <a:t>i</a:t>
            </a:r>
            <a:r>
              <a:rPr lang="fr-FR" sz="2400" dirty="0" err="1" smtClean="0">
                <a:solidFill>
                  <a:srgbClr val="008000"/>
                </a:solidFill>
              </a:rPr>
              <a:t>nteger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>
                <a:solidFill>
                  <a:srgbClr val="008000"/>
                </a:solidFill>
              </a:rPr>
              <a:t>arithmetic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  <a:r>
              <a:rPr lang="fr-FR" sz="2400" dirty="0" err="1">
                <a:solidFill>
                  <a:srgbClr val="008000"/>
                </a:solidFill>
              </a:rPr>
              <a:t>from</a:t>
            </a:r>
            <a:r>
              <a:rPr lang="fr-FR" sz="2400" dirty="0">
                <a:solidFill>
                  <a:srgbClr val="008000"/>
                </a:solidFill>
              </a:rPr>
              <a:t> Why3 </a:t>
            </a:r>
            <a:r>
              <a:rPr lang="fr-FR" sz="2400" dirty="0" err="1" smtClean="0">
                <a:solidFill>
                  <a:srgbClr val="008000"/>
                </a:solidFill>
              </a:rPr>
              <a:t>Stdlib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>
                <a:solidFill>
                  <a:srgbClr val="008000"/>
                </a:solidFill>
              </a:rPr>
              <a:t>∗</a:t>
            </a:r>
            <a:r>
              <a:rPr lang="fr-FR" sz="2400" dirty="0" smtClean="0">
                <a:solidFill>
                  <a:srgbClr val="008000"/>
                </a:solidFill>
              </a:rPr>
              <a:t>)</a:t>
            </a:r>
            <a:endParaRPr lang="fr-FR" sz="2400" dirty="0">
              <a:solidFill>
                <a:srgbClr val="008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400" dirty="0">
                <a:solidFill>
                  <a:srgbClr val="000000"/>
                </a:solidFill>
              </a:rPr>
              <a:t>use import </a:t>
            </a:r>
            <a:r>
              <a:rPr lang="fr-FR" sz="2400" dirty="0" err="1" smtClean="0"/>
              <a:t>int.</a:t>
            </a:r>
            <a:r>
              <a:rPr lang="fr-FR" sz="2400" dirty="0" err="1" smtClean="0">
                <a:solidFill>
                  <a:srgbClr val="000000"/>
                </a:solidFill>
              </a:rPr>
              <a:t>MinMax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008000"/>
                </a:solidFill>
              </a:rPr>
              <a:t>(</a:t>
            </a:r>
            <a:r>
              <a:rPr lang="fr-FR" sz="2400" dirty="0">
                <a:solidFill>
                  <a:srgbClr val="008000"/>
                </a:solidFill>
              </a:rPr>
              <a:t>∗</a:t>
            </a:r>
            <a:r>
              <a:rPr lang="fr-FR" sz="2400" dirty="0" smtClean="0">
                <a:solidFill>
                  <a:srgbClr val="008000"/>
                </a:solidFill>
              </a:rPr>
              <a:t> min </a:t>
            </a:r>
            <a:r>
              <a:rPr lang="fr-FR" sz="2400" dirty="0">
                <a:solidFill>
                  <a:srgbClr val="008000"/>
                </a:solidFill>
              </a:rPr>
              <a:t>and max of </a:t>
            </a:r>
            <a:r>
              <a:rPr lang="fr-FR" sz="2400" dirty="0" err="1">
                <a:solidFill>
                  <a:srgbClr val="008000"/>
                </a:solidFill>
              </a:rPr>
              <a:t>integers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  <a:r>
              <a:rPr lang="fr-FR" sz="2400" dirty="0" err="1">
                <a:solidFill>
                  <a:srgbClr val="008000"/>
                </a:solidFill>
              </a:rPr>
              <a:t>from</a:t>
            </a:r>
            <a:r>
              <a:rPr lang="fr-FR" sz="2400" dirty="0">
                <a:solidFill>
                  <a:srgbClr val="008000"/>
                </a:solidFill>
              </a:rPr>
              <a:t> Why3 </a:t>
            </a:r>
            <a:r>
              <a:rPr lang="fr-FR" sz="2400" dirty="0" err="1" smtClean="0">
                <a:solidFill>
                  <a:srgbClr val="008000"/>
                </a:solidFill>
              </a:rPr>
              <a:t>Stdlib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>
                <a:solidFill>
                  <a:srgbClr val="008000"/>
                </a:solidFill>
              </a:rPr>
              <a:t>∗</a:t>
            </a:r>
            <a:r>
              <a:rPr lang="fr-FR" sz="2400" dirty="0" smtClean="0">
                <a:solidFill>
                  <a:srgbClr val="008000"/>
                </a:solidFill>
              </a:rPr>
              <a:t>)</a:t>
            </a:r>
            <a:endParaRPr lang="fr-FR" sz="2400" dirty="0">
              <a:solidFill>
                <a:srgbClr val="008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400" dirty="0">
                <a:solidFill>
                  <a:srgbClr val="000000"/>
                </a:solidFill>
              </a:rPr>
              <a:t>use import </a:t>
            </a:r>
            <a:r>
              <a:rPr lang="fr-FR" sz="2400" dirty="0" err="1" smtClean="0">
                <a:solidFill>
                  <a:schemeClr val="tx2"/>
                </a:solidFill>
              </a:rPr>
              <a:t>set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tx2"/>
                </a:solidFill>
              </a:rPr>
              <a:t>Fsetinit</a:t>
            </a:r>
            <a:r>
              <a:rPr lang="fr-FR" sz="2400" dirty="0" smtClean="0"/>
              <a:t> </a:t>
            </a:r>
          </a:p>
          <a:p>
            <a:r>
              <a:rPr lang="fr-FR" sz="2400" dirty="0"/>
              <a:t>	</a:t>
            </a:r>
            <a:r>
              <a:rPr lang="fr-FR" sz="2400" dirty="0">
                <a:solidFill>
                  <a:srgbClr val="008000"/>
                </a:solidFill>
              </a:rPr>
              <a:t>(∗ </a:t>
            </a:r>
            <a:r>
              <a:rPr lang="fr-FR" sz="2400" dirty="0" err="1" smtClean="0">
                <a:solidFill>
                  <a:srgbClr val="008000"/>
                </a:solidFill>
              </a:rPr>
              <a:t>Finite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>
                <a:solidFill>
                  <a:srgbClr val="008000"/>
                </a:solidFill>
              </a:rPr>
              <a:t>sets of </a:t>
            </a:r>
            <a:r>
              <a:rPr lang="fr-FR" sz="2400" dirty="0" err="1">
                <a:solidFill>
                  <a:srgbClr val="008000"/>
                </a:solidFill>
              </a:rPr>
              <a:t>integers</a:t>
            </a:r>
            <a:r>
              <a:rPr lang="fr-FR" sz="2400" dirty="0">
                <a:solidFill>
                  <a:srgbClr val="008000"/>
                </a:solidFill>
              </a:rPr>
              <a:t>. </a:t>
            </a:r>
            <a:r>
              <a:rPr lang="fr-FR" sz="2400" dirty="0" err="1">
                <a:solidFill>
                  <a:srgbClr val="008000"/>
                </a:solidFill>
              </a:rPr>
              <a:t>Provides</a:t>
            </a:r>
            <a:r>
              <a:rPr lang="fr-FR" sz="2400" dirty="0">
                <a:solidFill>
                  <a:srgbClr val="008000"/>
                </a:solidFill>
              </a:rPr>
              <a:t> in </a:t>
            </a:r>
            <a:r>
              <a:rPr lang="fr-FR" sz="2400" dirty="0" err="1">
                <a:solidFill>
                  <a:srgbClr val="008000"/>
                </a:solidFill>
              </a:rPr>
              <a:t>particular</a:t>
            </a:r>
            <a:r>
              <a:rPr lang="fr-FR" sz="2400" dirty="0">
                <a:solidFill>
                  <a:srgbClr val="008000"/>
                </a:solidFill>
              </a:rPr>
              <a:t>:</a:t>
            </a:r>
          </a:p>
          <a:p>
            <a:r>
              <a:rPr lang="fr-FR" sz="2400" dirty="0" smtClean="0">
                <a:solidFill>
                  <a:srgbClr val="008000"/>
                </a:solidFill>
              </a:rPr>
              <a:t>		</a:t>
            </a:r>
            <a:r>
              <a:rPr lang="fr-FR" sz="2400" dirty="0" err="1" smtClean="0">
                <a:solidFill>
                  <a:srgbClr val="008000"/>
                </a:solidFill>
              </a:rPr>
              <a:t>mem</a:t>
            </a:r>
            <a:r>
              <a:rPr lang="fr-FR" sz="2400" dirty="0">
                <a:solidFill>
                  <a:srgbClr val="008000"/>
                </a:solidFill>
              </a:rPr>
              <a:t>, union, inter</a:t>
            </a:r>
          </a:p>
          <a:p>
            <a:r>
              <a:rPr lang="fr-FR" sz="2400" dirty="0" smtClean="0">
                <a:solidFill>
                  <a:srgbClr val="008000"/>
                </a:solidFill>
              </a:rPr>
              <a:t>		</a:t>
            </a:r>
            <a:r>
              <a:rPr lang="fr-FR" sz="2400" dirty="0" err="1" smtClean="0">
                <a:solidFill>
                  <a:srgbClr val="008000"/>
                </a:solidFill>
              </a:rPr>
              <a:t>min_elt</a:t>
            </a:r>
            <a:r>
              <a:rPr lang="fr-FR" sz="2400" dirty="0" smtClean="0">
                <a:solidFill>
                  <a:srgbClr val="008000"/>
                </a:solidFill>
              </a:rPr>
              <a:t>  (</a:t>
            </a:r>
            <a:r>
              <a:rPr lang="fr-FR" sz="2400" dirty="0" err="1" smtClean="0">
                <a:solidFill>
                  <a:srgbClr val="008000"/>
                </a:solidFill>
              </a:rPr>
              <a:t>unspecified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>
                <a:solidFill>
                  <a:srgbClr val="008000"/>
                </a:solidFill>
              </a:rPr>
              <a:t>for </a:t>
            </a:r>
            <a:r>
              <a:rPr lang="fr-FR" sz="2400" dirty="0" err="1">
                <a:solidFill>
                  <a:srgbClr val="008000"/>
                </a:solidFill>
              </a:rPr>
              <a:t>empty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set)  </a:t>
            </a:r>
            <a:r>
              <a:rPr lang="fr-FR" sz="2400" dirty="0">
                <a:solidFill>
                  <a:srgbClr val="008000"/>
                </a:solidFill>
              </a:rPr>
              <a:t>∗)</a:t>
            </a:r>
          </a:p>
          <a:p>
            <a:pPr>
              <a:spcBef>
                <a:spcPts val="600"/>
              </a:spcBef>
            </a:pPr>
            <a:r>
              <a:rPr lang="fr-FR" sz="2400" dirty="0">
                <a:solidFill>
                  <a:srgbClr val="000000"/>
                </a:solidFill>
              </a:rPr>
              <a:t>use import </a:t>
            </a:r>
            <a:r>
              <a:rPr lang="fr-FR" sz="2400" dirty="0" smtClean="0">
                <a:solidFill>
                  <a:srgbClr val="B45600"/>
                </a:solidFill>
              </a:rPr>
              <a:t>bv</a:t>
            </a:r>
            <a:r>
              <a:rPr lang="fr-FR" sz="2400" dirty="0" smtClean="0"/>
              <a:t>.</a:t>
            </a:r>
            <a:r>
              <a:rPr lang="fr-FR" sz="2400" dirty="0" smtClean="0">
                <a:solidFill>
                  <a:schemeClr val="accent4"/>
                </a:solidFill>
              </a:rPr>
              <a:t>BV64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	</a:t>
            </a:r>
            <a:r>
              <a:rPr lang="fr-FR" sz="2400" dirty="0">
                <a:solidFill>
                  <a:srgbClr val="008000"/>
                </a:solidFill>
              </a:rPr>
              <a:t>(∗ </a:t>
            </a:r>
            <a:r>
              <a:rPr lang="fr-FR" sz="2400" dirty="0" smtClean="0">
                <a:solidFill>
                  <a:srgbClr val="008000"/>
                </a:solidFill>
              </a:rPr>
              <a:t>64</a:t>
            </a:r>
            <a:r>
              <a:rPr lang="fr-FR" sz="2400" dirty="0">
                <a:solidFill>
                  <a:srgbClr val="008000"/>
                </a:solidFill>
              </a:rPr>
              <a:t>-bit </a:t>
            </a:r>
            <a:r>
              <a:rPr lang="fr-FR" sz="2400" dirty="0" err="1" smtClean="0">
                <a:solidFill>
                  <a:srgbClr val="008000"/>
                </a:solidFill>
              </a:rPr>
              <a:t>bitvectors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>
                <a:solidFill>
                  <a:srgbClr val="008000"/>
                </a:solidFill>
              </a:rPr>
              <a:t>∗</a:t>
            </a:r>
            <a:r>
              <a:rPr lang="fr-FR" sz="2400" dirty="0" smtClean="0">
                <a:solidFill>
                  <a:srgbClr val="008000"/>
                </a:solidFill>
              </a:rPr>
              <a:t>)</a:t>
            </a:r>
            <a:endParaRPr lang="fr-FR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78860" y="476672"/>
            <a:ext cx="8386280" cy="2295965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r>
              <a:rPr lang="fr-FR" sz="2400" dirty="0"/>
              <a:t>type </a:t>
            </a:r>
            <a:r>
              <a:rPr lang="fr-FR" sz="2400" dirty="0">
                <a:solidFill>
                  <a:schemeClr val="accent4"/>
                </a:solidFill>
              </a:rPr>
              <a:t>s</a:t>
            </a:r>
            <a:r>
              <a:rPr lang="fr-FR" sz="2400" dirty="0"/>
              <a:t> = { </a:t>
            </a:r>
            <a:r>
              <a:rPr lang="fr-FR" sz="2400" dirty="0" err="1">
                <a:solidFill>
                  <a:schemeClr val="accent4"/>
                </a:solidFill>
              </a:rPr>
              <a:t>bv</a:t>
            </a:r>
            <a:r>
              <a:rPr lang="fr-FR" sz="2400" dirty="0"/>
              <a:t> : </a:t>
            </a:r>
            <a:r>
              <a:rPr lang="fr-FR" sz="2400" dirty="0">
                <a:solidFill>
                  <a:schemeClr val="accent4"/>
                </a:solidFill>
              </a:rPr>
              <a:t>BV64.t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/>
              <a:t>; </a:t>
            </a:r>
          </a:p>
          <a:p>
            <a:r>
              <a:rPr lang="fr-FR" sz="2400" dirty="0"/>
              <a:t>	</a:t>
            </a:r>
            <a:r>
              <a:rPr lang="fr-FR" sz="2400" dirty="0">
                <a:solidFill>
                  <a:srgbClr val="008000"/>
                </a:solidFill>
              </a:rPr>
              <a:t>(∗ a 64-bit </a:t>
            </a:r>
            <a:r>
              <a:rPr lang="fr-FR" sz="2400" dirty="0" err="1">
                <a:solidFill>
                  <a:srgbClr val="008000"/>
                </a:solidFill>
              </a:rPr>
              <a:t>bitvector</a:t>
            </a:r>
            <a:r>
              <a:rPr lang="fr-FR" sz="2400" dirty="0">
                <a:solidFill>
                  <a:srgbClr val="008000"/>
                </a:solidFill>
              </a:rPr>
              <a:t> ∗) </a:t>
            </a:r>
          </a:p>
          <a:p>
            <a:r>
              <a:rPr lang="fr-FR" sz="2400" dirty="0" err="1"/>
              <a:t>ghost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2"/>
                </a:solidFill>
              </a:rPr>
              <a:t>mdl</a:t>
            </a:r>
            <a:r>
              <a:rPr lang="fr-FR" sz="2400" dirty="0"/>
              <a:t>: </a:t>
            </a:r>
            <a:r>
              <a:rPr lang="fr-FR" sz="2400" dirty="0">
                <a:solidFill>
                  <a:srgbClr val="0000FF"/>
                </a:solidFill>
              </a:rPr>
              <a:t>set</a:t>
            </a:r>
            <a:r>
              <a:rPr lang="fr-FR" sz="2400" dirty="0"/>
              <a:t> </a:t>
            </a:r>
            <a:r>
              <a:rPr lang="fr-FR" sz="2400" dirty="0" err="1"/>
              <a:t>int</a:t>
            </a:r>
            <a:r>
              <a:rPr lang="fr-FR" sz="2400" dirty="0"/>
              <a:t>; </a:t>
            </a:r>
          </a:p>
          <a:p>
            <a:r>
              <a:rPr lang="fr-FR" sz="2400" dirty="0"/>
              <a:t>	</a:t>
            </a:r>
            <a:r>
              <a:rPr lang="fr-FR" sz="2400" dirty="0">
                <a:solidFill>
                  <a:srgbClr val="008000"/>
                </a:solidFill>
              </a:rPr>
              <a:t>(∗ </a:t>
            </a:r>
            <a:r>
              <a:rPr lang="fr-FR" sz="2400" dirty="0" err="1">
                <a:solidFill>
                  <a:srgbClr val="008000"/>
                </a:solidFill>
              </a:rPr>
              <a:t>its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  <a:r>
              <a:rPr lang="fr-FR" sz="2400" dirty="0" err="1">
                <a:solidFill>
                  <a:srgbClr val="008000"/>
                </a:solidFill>
              </a:rPr>
              <a:t>interpretation</a:t>
            </a:r>
            <a:r>
              <a:rPr lang="fr-FR" sz="2400" dirty="0">
                <a:solidFill>
                  <a:srgbClr val="008000"/>
                </a:solidFill>
              </a:rPr>
              <a:t> as a set ∗) </a:t>
            </a:r>
            <a:r>
              <a:rPr lang="fr-FR" sz="2400" dirty="0"/>
              <a:t>}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</a:p>
          <a:p>
            <a:r>
              <a:rPr lang="fr-FR" sz="2400" dirty="0">
                <a:solidFill>
                  <a:schemeClr val="accent3"/>
                </a:solidFill>
              </a:rPr>
              <a:t>invariant</a:t>
            </a:r>
            <a:r>
              <a:rPr lang="fr-FR" sz="2400" dirty="0"/>
              <a:t> { </a:t>
            </a:r>
            <a:r>
              <a:rPr lang="fr-FR" sz="2400" dirty="0" err="1">
                <a:solidFill>
                  <a:schemeClr val="accent3"/>
                </a:solidFill>
              </a:rPr>
              <a:t>forall</a:t>
            </a:r>
            <a:r>
              <a:rPr lang="fr-FR" sz="2400" dirty="0">
                <a:solidFill>
                  <a:schemeClr val="accent3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i  : </a:t>
            </a:r>
            <a:r>
              <a:rPr lang="fr-FR" sz="2400" dirty="0" err="1">
                <a:solidFill>
                  <a:srgbClr val="000000"/>
                </a:solidFill>
              </a:rPr>
              <a:t>int</a:t>
            </a:r>
            <a:r>
              <a:rPr lang="fr-FR" sz="2400" dirty="0">
                <a:solidFill>
                  <a:srgbClr val="000000"/>
                </a:solidFill>
              </a:rPr>
              <a:t>. </a:t>
            </a:r>
          </a:p>
          <a:p>
            <a:r>
              <a:rPr lang="fr-FR" sz="2400" dirty="0"/>
              <a:t>               </a:t>
            </a:r>
            <a:r>
              <a:rPr lang="fr-FR" sz="2400" dirty="0" smtClean="0"/>
              <a:t>    </a:t>
            </a:r>
            <a:r>
              <a:rPr lang="fr-FR" sz="2400" dirty="0">
                <a:solidFill>
                  <a:srgbClr val="000000"/>
                </a:solidFill>
              </a:rPr>
              <a:t>(0 &lt;= i </a:t>
            </a:r>
            <a:r>
              <a:rPr lang="fr-FR" sz="2400" dirty="0" smtClean="0">
                <a:solidFill>
                  <a:srgbClr val="000000"/>
                </a:solidFill>
              </a:rPr>
              <a:t>≤ </a:t>
            </a:r>
            <a:r>
              <a:rPr lang="fr-FR" sz="2400" dirty="0">
                <a:solidFill>
                  <a:srgbClr val="000000"/>
                </a:solidFill>
              </a:rPr>
              <a:t>size </a:t>
            </a:r>
            <a:r>
              <a:rPr lang="fr-FR" sz="2400" dirty="0">
                <a:solidFill>
                  <a:srgbClr val="C83296"/>
                </a:solidFill>
              </a:rPr>
              <a:t>/\ </a:t>
            </a:r>
            <a:r>
              <a:rPr lang="fr-FR" sz="2400" dirty="0" err="1">
                <a:solidFill>
                  <a:schemeClr val="accent4"/>
                </a:solidFill>
              </a:rPr>
              <a:t>nth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B45600"/>
                </a:solidFill>
              </a:rPr>
              <a:t>self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chemeClr val="accent4"/>
                </a:solidFill>
              </a:rPr>
              <a:t>bv</a:t>
            </a:r>
            <a:r>
              <a:rPr lang="fr-FR" sz="2400" dirty="0">
                <a:solidFill>
                  <a:srgbClr val="000000"/>
                </a:solidFill>
              </a:rPr>
              <a:t> i</a:t>
            </a:r>
            <a:r>
              <a:rPr lang="fr-FR" sz="2400" dirty="0"/>
              <a:t>) </a:t>
            </a:r>
            <a:r>
              <a:rPr lang="fr-FR" sz="2400" dirty="0">
                <a:solidFill>
                  <a:srgbClr val="C83296"/>
                </a:solidFill>
              </a:rPr>
              <a:t>&lt;-&gt;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0000FF"/>
                </a:solidFill>
              </a:rPr>
              <a:t>mem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i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B45600"/>
                </a:solidFill>
              </a:rPr>
              <a:t>self</a:t>
            </a:r>
            <a:r>
              <a:rPr lang="fr-FR" sz="2400" dirty="0" err="1"/>
              <a:t>.</a:t>
            </a:r>
            <a:r>
              <a:rPr lang="fr-FR" sz="2400" dirty="0" err="1">
                <a:solidFill>
                  <a:srgbClr val="0000FF"/>
                </a:solidFill>
              </a:rPr>
              <a:t>mdl</a:t>
            </a:r>
            <a:r>
              <a:rPr lang="fr-FR" sz="2400" dirty="0"/>
              <a:t> </a:t>
            </a:r>
            <a:r>
              <a:rPr lang="fr-FR" sz="2400" dirty="0" smtClean="0"/>
              <a:t>}</a:t>
            </a:r>
            <a:endParaRPr lang="fr-FR" sz="2400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378860" y="2852936"/>
            <a:ext cx="6684642" cy="3294700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/>
              <a:t>let </a:t>
            </a:r>
            <a:r>
              <a:rPr lang="fr-FR" sz="2400" dirty="0">
                <a:solidFill>
                  <a:schemeClr val="accent4"/>
                </a:solidFill>
              </a:rPr>
              <a:t>union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B45600"/>
                </a:solidFill>
              </a:rPr>
              <a:t>a </a:t>
            </a:r>
            <a:r>
              <a:rPr lang="fr-FR" sz="2400" dirty="0" smtClean="0">
                <a:solidFill>
                  <a:srgbClr val="B45600"/>
                </a:solidFill>
              </a:rPr>
              <a:t>b </a:t>
            </a:r>
            <a:r>
              <a:rPr lang="fr-FR" sz="2400" dirty="0" smtClean="0"/>
              <a:t>: </a:t>
            </a:r>
            <a:r>
              <a:rPr lang="fr-FR" sz="2400" dirty="0" smtClean="0">
                <a:solidFill>
                  <a:srgbClr val="B45600"/>
                </a:solidFill>
              </a:rPr>
              <a:t>s</a:t>
            </a:r>
            <a:r>
              <a:rPr lang="fr-FR" sz="2400" dirty="0" smtClean="0"/>
              <a:t>) </a:t>
            </a:r>
            <a:r>
              <a:rPr lang="fr-FR" sz="2400" dirty="0"/>
              <a:t>: </a:t>
            </a:r>
            <a:r>
              <a:rPr lang="fr-FR" sz="2400" dirty="0" smtClean="0">
                <a:solidFill>
                  <a:srgbClr val="B45600"/>
                </a:solidFill>
              </a:rPr>
              <a:t>s</a:t>
            </a:r>
            <a:r>
              <a:rPr lang="fr-FR" sz="2400" dirty="0" smtClean="0"/>
              <a:t>     </a:t>
            </a:r>
            <a:r>
              <a:rPr lang="fr-FR" sz="2400" dirty="0">
                <a:solidFill>
                  <a:srgbClr val="008000"/>
                </a:solidFill>
              </a:rPr>
              <a:t>(∗ </a:t>
            </a:r>
            <a:r>
              <a:rPr lang="fr-FR" sz="2400" dirty="0" err="1">
                <a:solidFill>
                  <a:srgbClr val="008000"/>
                </a:solidFill>
              </a:rPr>
              <a:t>operator</a:t>
            </a:r>
            <a:r>
              <a:rPr lang="fr-FR" sz="2400" dirty="0">
                <a:solidFill>
                  <a:srgbClr val="008000"/>
                </a:solidFill>
              </a:rPr>
              <a:t> [</a:t>
            </a:r>
            <a:r>
              <a:rPr lang="fr-FR" sz="2400" dirty="0" err="1">
                <a:solidFill>
                  <a:srgbClr val="008000"/>
                </a:solidFill>
              </a:rPr>
              <a:t>a|b</a:t>
            </a:r>
            <a:r>
              <a:rPr lang="fr-FR" sz="2400" dirty="0">
                <a:solidFill>
                  <a:srgbClr val="008000"/>
                </a:solidFill>
              </a:rPr>
              <a:t>] ∗) </a:t>
            </a:r>
            <a:endParaRPr lang="fr-FR" sz="2400" dirty="0" smtClean="0">
              <a:solidFill>
                <a:srgbClr val="008000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 err="1" smtClean="0">
                <a:solidFill>
                  <a:srgbClr val="C83296"/>
                </a:solidFill>
              </a:rPr>
              <a:t>ensures</a:t>
            </a:r>
            <a:r>
              <a:rPr lang="fr-FR" sz="2400" dirty="0" smtClean="0">
                <a:solidFill>
                  <a:srgbClr val="C83296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 err="1" smtClean="0">
                <a:solidFill>
                  <a:schemeClr val="accent4"/>
                </a:solidFill>
              </a:rPr>
              <a:t>result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tx2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smtClean="0">
                <a:solidFill>
                  <a:srgbClr val="0000FF"/>
                </a:solidFill>
              </a:rPr>
              <a:t>union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B45600"/>
                </a:solidFill>
              </a:rPr>
              <a:t>b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rgbClr val="0000FF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B45600"/>
                </a:solidFill>
              </a:rPr>
              <a:t>a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tx2"/>
                </a:solidFill>
              </a:rPr>
              <a:t>mdl</a:t>
            </a:r>
            <a:r>
              <a:rPr lang="fr-FR" sz="2400" dirty="0" smtClean="0"/>
              <a:t> }</a:t>
            </a:r>
            <a:endParaRPr lang="fr-FR" sz="2400" dirty="0" smtClean="0">
              <a:solidFill>
                <a:srgbClr val="008000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/>
              <a:t> </a:t>
            </a:r>
            <a:r>
              <a:rPr lang="fr-FR" sz="2400" dirty="0" smtClean="0"/>
              <a:t>  = </a:t>
            </a:r>
            <a:r>
              <a:rPr lang="fr-FR" sz="2400" dirty="0"/>
              <a:t>{ </a:t>
            </a:r>
            <a:r>
              <a:rPr lang="fr-FR" sz="2400" dirty="0" err="1" smtClean="0">
                <a:solidFill>
                  <a:srgbClr val="B45600"/>
                </a:solidFill>
              </a:rPr>
              <a:t>bv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err="1" smtClean="0">
                <a:solidFill>
                  <a:srgbClr val="B45600"/>
                </a:solidFill>
              </a:rPr>
              <a:t>bw</a:t>
            </a:r>
            <a:r>
              <a:rPr lang="fr-FR" sz="2400" dirty="0" err="1">
                <a:solidFill>
                  <a:srgbClr val="B45600"/>
                </a:solidFill>
              </a:rPr>
              <a:t>_</a:t>
            </a:r>
            <a:r>
              <a:rPr lang="fr-FR" sz="2400" dirty="0" err="1" smtClean="0">
                <a:solidFill>
                  <a:schemeClr val="accent4"/>
                </a:solidFill>
              </a:rPr>
              <a:t>or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a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accent4"/>
                </a:solidFill>
              </a:rPr>
              <a:t>bv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B45600"/>
                </a:solidFill>
              </a:rPr>
              <a:t>b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rgbClr val="B45600"/>
                </a:solidFill>
              </a:rPr>
              <a:t>bv</a:t>
            </a:r>
            <a:r>
              <a:rPr lang="fr-FR" sz="2400" dirty="0" smtClean="0"/>
              <a:t> ;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       mdl</a:t>
            </a:r>
            <a:r>
              <a:rPr lang="fr-FR" sz="2400" dirty="0" smtClean="0"/>
              <a:t> = </a:t>
            </a:r>
            <a:r>
              <a:rPr lang="fr-FR" sz="2400" dirty="0" smtClean="0">
                <a:solidFill>
                  <a:srgbClr val="0000FF"/>
                </a:solidFill>
              </a:rPr>
              <a:t>union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b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tx2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a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tx2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/>
              <a:t>} </a:t>
            </a:r>
            <a:endParaRPr lang="fr-FR" sz="2400" dirty="0" smtClean="0"/>
          </a:p>
          <a:p>
            <a:pPr fontAlgn="base">
              <a:lnSpc>
                <a:spcPct val="105000"/>
              </a:lnSpc>
              <a:spcBef>
                <a:spcPts val="900"/>
              </a:spcBef>
              <a:spcAft>
                <a:spcPct val="0"/>
              </a:spcAft>
            </a:pPr>
            <a:r>
              <a:rPr lang="fr-FR" sz="2400" dirty="0" smtClean="0"/>
              <a:t>let </a:t>
            </a:r>
            <a:r>
              <a:rPr lang="fr-FR" sz="2400" dirty="0">
                <a:solidFill>
                  <a:schemeClr val="accent4"/>
                </a:solidFill>
              </a:rPr>
              <a:t>intersection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B45600"/>
                </a:solidFill>
              </a:rPr>
              <a:t>a b</a:t>
            </a:r>
            <a:r>
              <a:rPr lang="fr-FR" sz="2400" dirty="0"/>
              <a:t> : </a:t>
            </a:r>
            <a:r>
              <a:rPr lang="fr-FR" sz="2400" dirty="0" smtClean="0">
                <a:solidFill>
                  <a:srgbClr val="B45600"/>
                </a:solidFill>
              </a:rPr>
              <a:t>s</a:t>
            </a:r>
            <a:r>
              <a:rPr lang="fr-FR" sz="2400" dirty="0" smtClean="0"/>
              <a:t>) </a:t>
            </a:r>
            <a:r>
              <a:rPr lang="fr-FR" sz="2400" dirty="0"/>
              <a:t>: </a:t>
            </a:r>
            <a:r>
              <a:rPr lang="fr-FR" sz="2400" dirty="0" smtClean="0">
                <a:solidFill>
                  <a:srgbClr val="B45600"/>
                </a:solidFill>
              </a:rPr>
              <a:t>s</a:t>
            </a:r>
            <a:r>
              <a:rPr lang="fr-FR" sz="2400" dirty="0" smtClean="0"/>
              <a:t>    </a:t>
            </a:r>
            <a:r>
              <a:rPr lang="fr-FR" sz="2400" dirty="0">
                <a:solidFill>
                  <a:srgbClr val="008000"/>
                </a:solidFill>
              </a:rPr>
              <a:t>(</a:t>
            </a:r>
            <a:r>
              <a:rPr lang="fr-FR" sz="2400" dirty="0" smtClean="0">
                <a:solidFill>
                  <a:srgbClr val="008000"/>
                </a:solidFill>
              </a:rPr>
              <a:t>∗ </a:t>
            </a:r>
            <a:r>
              <a:rPr lang="fr-FR" sz="2400" dirty="0" err="1" smtClean="0">
                <a:solidFill>
                  <a:srgbClr val="008000"/>
                </a:solidFill>
              </a:rPr>
              <a:t>operator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>
                <a:solidFill>
                  <a:srgbClr val="008000"/>
                </a:solidFill>
              </a:rPr>
              <a:t>[</a:t>
            </a:r>
            <a:r>
              <a:rPr lang="fr-FR" sz="2400" dirty="0" err="1">
                <a:solidFill>
                  <a:srgbClr val="008000"/>
                </a:solidFill>
              </a:rPr>
              <a:t>a&amp;b</a:t>
            </a:r>
            <a:r>
              <a:rPr lang="fr-FR" sz="2400" dirty="0">
                <a:solidFill>
                  <a:srgbClr val="008000"/>
                </a:solidFill>
              </a:rPr>
              <a:t>] ∗) </a:t>
            </a:r>
            <a:endParaRPr lang="fr-FR" sz="2400" dirty="0" smtClean="0">
              <a:solidFill>
                <a:srgbClr val="008000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 err="1" smtClean="0">
                <a:solidFill>
                  <a:schemeClr val="accent3"/>
                </a:solidFill>
              </a:rPr>
              <a:t>ensures</a:t>
            </a:r>
            <a:r>
              <a:rPr lang="fr-FR" sz="2400" dirty="0" smtClean="0">
                <a:solidFill>
                  <a:schemeClr val="accent3"/>
                </a:solidFill>
              </a:rPr>
              <a:t> </a:t>
            </a:r>
            <a:r>
              <a:rPr lang="fr-FR" sz="2400" dirty="0"/>
              <a:t>{ </a:t>
            </a:r>
            <a:r>
              <a:rPr lang="fr-FR" sz="2400" dirty="0" err="1" smtClean="0">
                <a:solidFill>
                  <a:schemeClr val="accent4"/>
                </a:solidFill>
              </a:rPr>
              <a:t>result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tx2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smtClean="0">
                <a:solidFill>
                  <a:srgbClr val="0000FF"/>
                </a:solidFill>
              </a:rPr>
              <a:t>inter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a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rgbClr val="0000FF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B45600"/>
                </a:solidFill>
              </a:rPr>
              <a:t>b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tx2"/>
                </a:solidFill>
              </a:rPr>
              <a:t>mdl</a:t>
            </a:r>
            <a:r>
              <a:rPr lang="fr-FR" sz="2400" dirty="0" smtClean="0"/>
              <a:t> }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/>
              <a:t> </a:t>
            </a:r>
            <a:r>
              <a:rPr lang="fr-FR" sz="2400" dirty="0" smtClean="0"/>
              <a:t>  </a:t>
            </a:r>
            <a:r>
              <a:rPr lang="fr-FR" sz="2400" dirty="0"/>
              <a:t>= </a:t>
            </a:r>
            <a:r>
              <a:rPr lang="fr-FR" sz="2400" dirty="0" smtClean="0"/>
              <a:t>{ </a:t>
            </a:r>
            <a:r>
              <a:rPr lang="fr-FR" sz="2400" dirty="0" err="1" smtClean="0">
                <a:solidFill>
                  <a:srgbClr val="B45600"/>
                </a:solidFill>
              </a:rPr>
              <a:t>bv</a:t>
            </a:r>
            <a:r>
              <a:rPr lang="fr-FR" sz="2400" dirty="0" smtClean="0"/>
              <a:t> = </a:t>
            </a:r>
            <a:r>
              <a:rPr lang="fr-FR" sz="2400" dirty="0" err="1" smtClean="0">
                <a:solidFill>
                  <a:srgbClr val="B45600"/>
                </a:solidFill>
              </a:rPr>
              <a:t>bw</a:t>
            </a:r>
            <a:r>
              <a:rPr lang="fr-FR" sz="2400" dirty="0" err="1">
                <a:solidFill>
                  <a:srgbClr val="B45600"/>
                </a:solidFill>
              </a:rPr>
              <a:t>_</a:t>
            </a:r>
            <a:r>
              <a:rPr lang="fr-FR" sz="2400" dirty="0" err="1" smtClean="0">
                <a:solidFill>
                  <a:srgbClr val="B45600"/>
                </a:solidFill>
              </a:rPr>
              <a:t>and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a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rgbClr val="B45600"/>
                </a:solidFill>
              </a:rPr>
              <a:t>bv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b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rgbClr val="B45600"/>
                </a:solidFill>
              </a:rPr>
              <a:t>bv</a:t>
            </a:r>
            <a:r>
              <a:rPr lang="fr-FR" sz="2400" dirty="0" smtClean="0"/>
              <a:t>;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       mdl</a:t>
            </a:r>
            <a:r>
              <a:rPr lang="fr-FR" sz="2400" dirty="0" smtClean="0"/>
              <a:t> = </a:t>
            </a:r>
            <a:r>
              <a:rPr lang="fr-FR" sz="2400" dirty="0" smtClean="0">
                <a:solidFill>
                  <a:srgbClr val="0000FF"/>
                </a:solidFill>
              </a:rPr>
              <a:t>inter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a</a:t>
            </a:r>
            <a:r>
              <a:rPr lang="fr-FR" sz="2400" dirty="0" err="1" smtClean="0"/>
              <a:t>.</a:t>
            </a:r>
            <a:r>
              <a:rPr lang="fr-FR" sz="2400" dirty="0" err="1" smtClean="0">
                <a:solidFill>
                  <a:schemeClr val="tx2"/>
                </a:solidFill>
              </a:rPr>
              <a:t>mdl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B45600"/>
                </a:solidFill>
              </a:rPr>
              <a:t>b</a:t>
            </a:r>
            <a:r>
              <a:rPr lang="fr-FR" sz="2400" dirty="0" err="1" smtClean="0"/>
              <a:t>,</a:t>
            </a:r>
            <a:r>
              <a:rPr lang="fr-FR" sz="2400" dirty="0" err="1" smtClean="0">
                <a:solidFill>
                  <a:srgbClr val="0000FF"/>
                </a:solidFill>
              </a:rPr>
              <a:t>mdl</a:t>
            </a:r>
            <a:r>
              <a:rPr lang="fr-FR" sz="2400" dirty="0" smtClean="0"/>
              <a:t> }</a:t>
            </a:r>
            <a:endParaRPr lang="fr-FR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68291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-2014">
  <a:themeElements>
    <a:clrScheme name="Personnalisé 1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B456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C832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tIns="18000" bIns="61200" rtlCol="0">
        <a:spAutoFit/>
      </a:bodyPr>
      <a:lstStyle>
        <a:defPPr fontAlgn="base">
          <a:lnSpc>
            <a:spcPct val="105000"/>
          </a:lnSpc>
          <a:spcAft>
            <a:spcPct val="0"/>
          </a:spcAft>
          <a:defRPr sz="24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64223</TotalTime>
  <Words>3996</Words>
  <Application>Microsoft Macintosh PowerPoint</Application>
  <PresentationFormat>Présentation à l'écran (4:3)</PresentationFormat>
  <Paragraphs>674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56</vt:i4>
      </vt:variant>
    </vt:vector>
  </HeadingPairs>
  <TitlesOfParts>
    <vt:vector size="60" baseType="lpstr">
      <vt:lpstr>Berry-2014</vt:lpstr>
      <vt:lpstr>Equation</vt:lpstr>
      <vt:lpstr>Clip</vt:lpstr>
      <vt:lpstr>Image</vt:lpstr>
      <vt:lpstr>Bonus et réponses aux questions</vt:lpstr>
      <vt:lpstr>Agenda</vt:lpstr>
      <vt:lpstr>Agenda</vt:lpstr>
      <vt:lpstr>Numérotation des traps</vt:lpstr>
      <vt:lpstr>Esterel : Synchroniseur du parallèle (Gonthier)(cf cours 4 du 23 avril 2013) </vt:lpstr>
      <vt:lpstr>Distribution de Max sur 2 ensembles</vt:lpstr>
      <vt:lpstr>Esterel : Synchroniseur du parallèle (Gonthier)(cf cours 4 du 23 avril 2013) </vt:lpstr>
      <vt:lpstr>Merci J-C. Filliâtre et l’équipe Why (Orsay)</vt:lpstr>
      <vt:lpstr>Présentation PowerPoint</vt:lpstr>
      <vt:lpstr>Présentation PowerPoint</vt:lpstr>
      <vt:lpstr>Présentation PowerPoint</vt:lpstr>
      <vt:lpstr>Présentation PowerPoint</vt:lpstr>
      <vt:lpstr>Agenda</vt:lpstr>
      <vt:lpstr>Calculs de processus : CCS (Meije, Lotos,..)</vt:lpstr>
      <vt:lpstr>Sémantique Opérationnelle Structurelle (SOS – G. Plotkin)</vt:lpstr>
      <vt:lpstr>SOS: simple et précis, mais lourd</vt:lpstr>
      <vt:lpstr>Le crible de Darwin : p, kp → p</vt:lpstr>
      <vt:lpstr>La machine chimique</vt:lpstr>
      <vt:lpstr>La machine chimique</vt:lpstr>
      <vt:lpstr>La machine chimique</vt:lpstr>
      <vt:lpstr>La machine chimique</vt:lpstr>
      <vt:lpstr>La machine chimique</vt:lpstr>
      <vt:lpstr>La machine chimique</vt:lpstr>
      <vt:lpstr>La machine chimique</vt:lpstr>
      <vt:lpstr>La machine chimique</vt:lpstr>
      <vt:lpstr>La machine chimique</vt:lpstr>
      <vt:lpstr>La machine chimique</vt:lpstr>
      <vt:lpstr>La machine chimique</vt:lpstr>
      <vt:lpstr>La machine chimique</vt:lpstr>
      <vt:lpstr>Références</vt:lpstr>
      <vt:lpstr>Agenda</vt:lpstr>
      <vt:lpstr>Exemple de  vérification avec CADP</vt:lpstr>
      <vt:lpstr>Le système mécanique</vt:lpstr>
      <vt:lpstr>L’interface physique</vt:lpstr>
      <vt:lpstr>L’interface avec le contrôleur</vt:lpstr>
      <vt:lpstr>Architecture du programme LOTOS</vt:lpstr>
      <vt:lpstr>Contrôleurs locaux</vt:lpstr>
      <vt:lpstr>Contrôleur global purement séquentiel</vt:lpstr>
      <vt:lpstr>Sûreté par expressions régulières</vt:lpstr>
      <vt:lpstr>Sûreté par expressions régulières</vt:lpstr>
      <vt:lpstr>Vivacité par expressions régulières</vt:lpstr>
      <vt:lpstr>Vivacité par expressions régulières</vt:lpstr>
      <vt:lpstr>Agenda</vt:lpstr>
      <vt:lpstr>Question 1</vt:lpstr>
      <vt:lpstr>Question 1 − Eléments de réponse</vt:lpstr>
      <vt:lpstr>Question 1 − Eléments de réponse</vt:lpstr>
      <vt:lpstr>Question 2</vt:lpstr>
      <vt:lpstr>Question 2 − Eléments de réponse</vt:lpstr>
      <vt:lpstr>Question 3</vt:lpstr>
      <vt:lpstr>Question 3 − Eléments de réponse</vt:lpstr>
      <vt:lpstr>Question 4 :</vt:lpstr>
      <vt:lpstr>Question 4.1 − Eléments de réponse</vt:lpstr>
      <vt:lpstr>Question 4.2 − Eléments de réponse</vt:lpstr>
      <vt:lpstr>Question 4.3 − Eléments de réponse</vt:lpstr>
      <vt:lpstr>Question 5</vt:lpstr>
      <vt:lpstr>Question 5 – Eléments de réponse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Gérard Berry</cp:lastModifiedBy>
  <cp:revision>1883</cp:revision>
  <cp:lastPrinted>2016-02-08T12:47:53Z</cp:lastPrinted>
  <dcterms:created xsi:type="dcterms:W3CDTF">2013-10-07T21:20:29Z</dcterms:created>
  <dcterms:modified xsi:type="dcterms:W3CDTF">2016-04-14T06:17:43Z</dcterms:modified>
</cp:coreProperties>
</file>