
<file path=[Content_Types].xml><?xml version="1.0" encoding="utf-8"?>
<Types xmlns="http://schemas.openxmlformats.org/package/2006/content-types">
  <Default Extension="xml" ContentType="application/xml"/>
  <Default Extension="(null)" ContentType="image/x-emf"/>
  <Default Extension="jpe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259" r:id="rId2"/>
    <p:sldId id="269" r:id="rId3"/>
    <p:sldId id="266" r:id="rId4"/>
    <p:sldId id="311" r:id="rId5"/>
    <p:sldId id="305" r:id="rId6"/>
    <p:sldId id="307" r:id="rId7"/>
    <p:sldId id="308" r:id="rId8"/>
    <p:sldId id="309" r:id="rId9"/>
    <p:sldId id="310" r:id="rId10"/>
    <p:sldId id="313" r:id="rId11"/>
    <p:sldId id="262" r:id="rId12"/>
    <p:sldId id="316" r:id="rId13"/>
    <p:sldId id="317" r:id="rId14"/>
    <p:sldId id="337" r:id="rId15"/>
    <p:sldId id="349" r:id="rId16"/>
    <p:sldId id="353" r:id="rId17"/>
    <p:sldId id="355" r:id="rId18"/>
    <p:sldId id="357" r:id="rId19"/>
    <p:sldId id="358" r:id="rId20"/>
    <p:sldId id="360" r:id="rId21"/>
    <p:sldId id="338" r:id="rId22"/>
    <p:sldId id="318" r:id="rId23"/>
    <p:sldId id="268" r:id="rId24"/>
    <p:sldId id="347" r:id="rId25"/>
    <p:sldId id="272" r:id="rId26"/>
    <p:sldId id="273" r:id="rId27"/>
    <p:sldId id="274" r:id="rId28"/>
    <p:sldId id="344" r:id="rId29"/>
    <p:sldId id="345" r:id="rId30"/>
    <p:sldId id="275" r:id="rId31"/>
    <p:sldId id="278" r:id="rId32"/>
    <p:sldId id="276" r:id="rId33"/>
    <p:sldId id="277" r:id="rId34"/>
    <p:sldId id="319" r:id="rId35"/>
    <p:sldId id="257" r:id="rId36"/>
    <p:sldId id="282" r:id="rId37"/>
    <p:sldId id="281" r:id="rId38"/>
    <p:sldId id="283" r:id="rId39"/>
    <p:sldId id="290" r:id="rId40"/>
    <p:sldId id="304" r:id="rId41"/>
    <p:sldId id="303" r:id="rId42"/>
    <p:sldId id="284" r:id="rId43"/>
    <p:sldId id="320" r:id="rId44"/>
    <p:sldId id="285" r:id="rId45"/>
    <p:sldId id="287" r:id="rId46"/>
    <p:sldId id="286" r:id="rId47"/>
    <p:sldId id="288" r:id="rId48"/>
    <p:sldId id="346" r:id="rId49"/>
    <p:sldId id="321" r:id="rId50"/>
    <p:sldId id="270" r:id="rId51"/>
    <p:sldId id="260" r:id="rId52"/>
    <p:sldId id="341" r:id="rId53"/>
    <p:sldId id="322" r:id="rId54"/>
    <p:sldId id="325" r:id="rId55"/>
    <p:sldId id="331" r:id="rId56"/>
    <p:sldId id="334" r:id="rId57"/>
    <p:sldId id="335" r:id="rId58"/>
    <p:sldId id="343" r:id="rId59"/>
    <p:sldId id="332" r:id="rId60"/>
    <p:sldId id="340" r:id="rId61"/>
    <p:sldId id="323" r:id="rId62"/>
    <p:sldId id="296" r:id="rId63"/>
    <p:sldId id="324" r:id="rId64"/>
    <p:sldId id="297" r:id="rId65"/>
    <p:sldId id="292" r:id="rId66"/>
    <p:sldId id="298" r:id="rId67"/>
    <p:sldId id="271" r:id="rId68"/>
    <p:sldId id="342" r:id="rId69"/>
    <p:sldId id="306" r:id="rId70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700"/>
    <a:srgbClr val="DD0806"/>
    <a:srgbClr val="FFFFFF"/>
    <a:srgbClr val="F8BA00"/>
    <a:srgbClr val="E9B413"/>
    <a:srgbClr val="0000D7"/>
    <a:srgbClr val="FFDDEA"/>
    <a:srgbClr val="DCDCFF"/>
    <a:srgbClr val="CCFFFF"/>
    <a:srgbClr val="FFC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4" autoAdjust="0"/>
    <p:restoredTop sz="92966" autoAdjust="0"/>
  </p:normalViewPr>
  <p:slideViewPr>
    <p:cSldViewPr>
      <p:cViewPr varScale="1">
        <p:scale>
          <a:sx n="147" d="100"/>
          <a:sy n="147" d="100"/>
        </p:scale>
        <p:origin x="-1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632"/>
    </p:cViewPr>
  </p:sorterViewPr>
  <p:notesViewPr>
    <p:cSldViewPr>
      <p:cViewPr varScale="1">
        <p:scale>
          <a:sx n="105" d="100"/>
          <a:sy n="105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tags" Target="tags/tag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19/02/18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19/02/18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70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8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4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3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7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8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8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4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0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41200" indent="-241200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504000" indent="-234000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14/02/2018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14/02/2018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14/02/2018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sp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19188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14/02/2018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79" r:id="rId3"/>
    <p:sldLayoutId id="2147483683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hyperlink" Target="http://www-sop.inria.fr/members/Gerard.Berry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ollege-de-france.fr/site/gerard-berry/seminar-2013-04-16-11h00.htm" TargetMode="External"/><Relationship Id="rId3" Type="http://schemas.openxmlformats.org/officeDocument/2006/relationships/hyperlink" Target="http://www.college-de-france.fr/site/gerard-berry/course-2014-03-26-16h00.htm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bsint.com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(null)"/><Relationship Id="rId3" Type="http://schemas.openxmlformats.org/officeDocument/2006/relationships/image" Target="../media/image26.tif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tif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Relationship Id="rId3" Type="http://schemas.openxmlformats.org/officeDocument/2006/relationships/image" Target="../media/image36.tif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pringer.com/la/book/978038770626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-153634" y="86767"/>
            <a:ext cx="9540552" cy="1470025"/>
          </a:xfrm>
        </p:spPr>
        <p:txBody>
          <a:bodyPr/>
          <a:lstStyle/>
          <a:p>
            <a:r>
              <a:rPr lang="fr-FR" dirty="0">
                <a:solidFill>
                  <a:schemeClr val="accent3"/>
                </a:solidFill>
              </a:rPr>
              <a:t>Esterel de A à Z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dirty="0"/>
              <a:t>2. </a:t>
            </a:r>
            <a:r>
              <a:rPr lang="fr-FR"/>
              <a:t>Sémantiques, causalité et constructivité des langages synchrones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89348" y="2132856"/>
            <a:ext cx="6400800" cy="609600"/>
          </a:xfrm>
        </p:spPr>
        <p:txBody>
          <a:bodyPr/>
          <a:lstStyle/>
          <a:p>
            <a:r>
              <a:rPr lang="fr-FR" dirty="0"/>
              <a:t>Gérard Berry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87077" y="2792501"/>
            <a:ext cx="7805342" cy="200465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Collège de France</a:t>
            </a:r>
          </a:p>
          <a:p>
            <a:pPr>
              <a:spcAft>
                <a:spcPts val="0"/>
              </a:spcAft>
            </a:pPr>
            <a:r>
              <a:rPr lang="fr-FR" dirty="0"/>
              <a:t>Chaire Algorithmes, machines et langages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Cours 3 du 14 février 2018</a:t>
            </a:r>
          </a:p>
          <a:p>
            <a:r>
              <a:rPr lang="fr-FR" dirty="0">
                <a:solidFill>
                  <a:schemeClr val="accent4"/>
                </a:solidFill>
              </a:rPr>
              <a:t>suivi du s</a:t>
            </a:r>
            <a:r>
              <a:rPr lang="en-US" dirty="0">
                <a:solidFill>
                  <a:schemeClr val="accent4"/>
                </a:solidFill>
              </a:rPr>
              <a:t>éminaire ReactiveML de Louis Mandel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76813" y="4941168"/>
            <a:ext cx="6479658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3"/>
              </a:rPr>
              <a:t>gerard.berry@college-de-france.fr</a:t>
            </a:r>
            <a:endParaRPr lang="fr-FR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4"/>
              </a:rPr>
              <a:t>http://www-sop.inria.fr/members/Gerard.Berry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61714"/>
            <a:ext cx="2133597" cy="67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3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383627" y="954000"/>
            <a:ext cx="6376746" cy="107414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/>
              <a:t>Rappel : le noyau d’Esterel Pur</a:t>
            </a:r>
          </a:p>
        </p:txBody>
      </p:sp>
    </p:spTree>
    <p:extLst>
      <p:ext uri="{BB962C8B-B14F-4D97-AF65-F5344CB8AC3E}">
        <p14:creationId xmlns:p14="http://schemas.microsoft.com/office/powerpoint/2010/main" val="2968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1761387"/>
            <a:ext cx="9144000" cy="13795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0968"/>
            <a:ext cx="9144000" cy="9012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4" y="260648"/>
            <a:ext cx="9036496" cy="16214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E7BEFAF-81A4-204C-8D2A-0699317998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8" y="5924734"/>
            <a:ext cx="9144000" cy="4446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657EA38-45FE-F44F-A3BA-9626784007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1" y="4077072"/>
            <a:ext cx="9144000" cy="181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383627" y="954000"/>
            <a:ext cx="6376746" cy="160351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Rappel : le noyau d’Esterel Pur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/>
              <a:t>Codes de retour : terminaison, exits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715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667E72DC-2074-2948-AB08-B08636E48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95" y="1196752"/>
            <a:ext cx="7787208" cy="3013133"/>
          </a:xfrm>
        </p:spPr>
        <p:txBody>
          <a:bodyPr/>
          <a:lstStyle/>
          <a:p>
            <a:r>
              <a:rPr lang="fr-FR" dirty="0"/>
              <a:t>La clef de la propagation du contr</a:t>
            </a:r>
            <a:r>
              <a:rPr lang="en-US" dirty="0"/>
              <a:t>ôle</a:t>
            </a:r>
            <a:endParaRPr lang="fr-FR" dirty="0"/>
          </a:p>
          <a:p>
            <a:r>
              <a:rPr lang="fr-FR" dirty="0"/>
              <a:t>Trois types de fin d</a:t>
            </a:r>
            <a:r>
              <a:rPr lang="en-US" dirty="0"/>
              <a:t>’exécution d’une instruction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terminaison normale : code de retour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atteinte d’une pause : code</a:t>
            </a:r>
            <a:r>
              <a:rPr lang="en-US" dirty="0">
                <a:solidFill>
                  <a:schemeClr val="accent3"/>
                </a:solidFill>
              </a:rPr>
              <a:t>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sortie de la trappe la plus proche :</a:t>
            </a:r>
            <a:r>
              <a:rPr lang="en-US" dirty="0">
                <a:solidFill>
                  <a:schemeClr val="accent3"/>
                </a:solidFill>
              </a:rPr>
              <a:t> 2</a:t>
            </a:r>
          </a:p>
          <a:p>
            <a:pPr lvl="1"/>
            <a:r>
              <a:rPr lang="fr-FR">
                <a:solidFill>
                  <a:schemeClr val="bg1"/>
                </a:solidFill>
              </a:rPr>
              <a:t>   </a:t>
            </a:r>
            <a:r>
              <a:rPr lang="fr-FR">
                <a:solidFill>
                  <a:schemeClr val="tx1"/>
                </a:solidFill>
              </a:rPr>
              <a:t>                            2</a:t>
            </a:r>
            <a:r>
              <a:rPr lang="fr-FR" baseline="30000">
                <a:solidFill>
                  <a:schemeClr val="tx1"/>
                </a:solidFill>
              </a:rPr>
              <a:t>e</a:t>
            </a:r>
            <a:r>
              <a:rPr lang="fr-FR">
                <a:solidFill>
                  <a:schemeClr val="tx1"/>
                </a:solidFill>
              </a:rPr>
              <a:t> plus proche :</a:t>
            </a:r>
            <a:r>
              <a:rPr lang="fr-FR">
                <a:solidFill>
                  <a:schemeClr val="accent3"/>
                </a:solidFill>
              </a:rPr>
              <a:t> 3</a:t>
            </a:r>
          </a:p>
          <a:p>
            <a:pPr lvl="1"/>
            <a:r>
              <a:rPr lang="fr-FR">
                <a:solidFill>
                  <a:schemeClr val="bg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                              …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C9405D9-C904-6A4D-A672-77F4097480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B8B6333-D122-9041-8276-6575DF1A75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145F7D8-3FC0-1645-BBA5-5BD208708F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4A7430A7-201C-E64C-B942-5EF3616B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Codes de retour nu</a:t>
            </a:r>
            <a:r>
              <a:rPr lang="en-US"/>
              <a:t>mériques (Gonthier)</a:t>
            </a:r>
            <a:r>
              <a:rPr lang="fr-FR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9C04CAA-089B-5E49-98FC-253325B0E9AE}"/>
              </a:ext>
            </a:extLst>
          </p:cNvPr>
          <p:cNvSpPr txBox="1"/>
          <p:nvPr/>
        </p:nvSpPr>
        <p:spPr>
          <a:xfrm>
            <a:off x="956266" y="4509120"/>
            <a:ext cx="7231467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Si les codes de retour de </a:t>
            </a: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2800" kern="0" dirty="0"/>
              <a:t> et </a:t>
            </a:r>
            <a:r>
              <a:rPr lang="en-US" sz="2800" kern="0" dirty="0">
                <a:solidFill>
                  <a:schemeClr val="accent4"/>
                </a:solidFill>
              </a:rPr>
              <a:t>q</a:t>
            </a:r>
            <a:r>
              <a:rPr lang="fr-FR" sz="2800" kern="0" dirty="0"/>
              <a:t> sont </a:t>
            </a:r>
            <a:r>
              <a:rPr lang="fr-FR" sz="2800" kern="0" dirty="0">
                <a:solidFill>
                  <a:schemeClr val="accent3"/>
                </a:solidFill>
              </a:rPr>
              <a:t>k</a:t>
            </a:r>
            <a:r>
              <a:rPr lang="fr-FR" sz="2800" kern="0" dirty="0"/>
              <a:t> et </a:t>
            </a:r>
            <a:r>
              <a:rPr lang="fr-FR" sz="2800" kern="0" dirty="0">
                <a:solidFill>
                  <a:schemeClr val="accent3"/>
                </a:solidFill>
              </a:rPr>
              <a:t>k</a:t>
            </a:r>
            <a:r>
              <a:rPr lang="en-US" sz="2800" kern="0" dirty="0">
                <a:solidFill>
                  <a:schemeClr val="accent3"/>
                </a:solidFill>
              </a:rPr>
              <a:t>’</a:t>
            </a:r>
            <a:endParaRPr lang="fr-FR" sz="2800" kern="0" dirty="0">
              <a:solidFill>
                <a:schemeClr val="accent3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alors le code de retour de </a:t>
            </a: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200" kern="0" dirty="0"/>
              <a:t> </a:t>
            </a:r>
            <a:r>
              <a:rPr lang="fr-FR" sz="2800" kern="0" dirty="0"/>
              <a:t>||</a:t>
            </a:r>
            <a:r>
              <a:rPr lang="fr-FR" sz="12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2800" kern="0" dirty="0"/>
              <a:t> est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3"/>
                </a:solidFill>
              </a:rPr>
              <a:t>max</a:t>
            </a:r>
            <a:r>
              <a:rPr lang="fr-FR" sz="10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accent3"/>
                </a:solidFill>
              </a:rPr>
              <a:t>(k,k</a:t>
            </a:r>
            <a:r>
              <a:rPr lang="en-US" sz="2800" kern="0" dirty="0">
                <a:solidFill>
                  <a:schemeClr val="accent3"/>
                </a:solidFill>
              </a:rPr>
              <a:t>’)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61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</a:t>
            </a:r>
            <a:endParaRPr lang="fr-FR" sz="32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C547EF99-EC43-F749-A986-B9EB24B64DF2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trap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in</a:t>
            </a:r>
            <a:endParaRPr kumimoji="0" lang="en-US" sz="2800" b="0" i="0" u="none" strike="noStrike" kern="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if </a:t>
            </a:r>
            <a:r>
              <a:rPr lang="en-US" sz="2800" kern="0">
                <a:solidFill>
                  <a:schemeClr val="tx2"/>
                </a:solidFill>
              </a:rPr>
              <a:t>I</a:t>
            </a:r>
            <a:r>
              <a:rPr lang="en-US" sz="2800" kern="0"/>
              <a:t> then pause end</a:t>
            </a:r>
            <a:endParaRPr lang="en-US" sz="2800" kern="0">
              <a:solidFill>
                <a:schemeClr val="accent3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 if </a:t>
            </a:r>
            <a:r>
              <a:rPr lang="en-US" sz="2800" kern="0">
                <a:solidFill>
                  <a:schemeClr val="tx2"/>
                </a:solidFill>
              </a:rPr>
              <a:t>J</a:t>
            </a:r>
            <a:r>
              <a:rPr lang="en-US" sz="2800" kern="0"/>
              <a:t> then exit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     </a:t>
            </a:r>
            <a:r>
              <a:rPr lang="en-US" sz="2800" kern="0"/>
              <a:t>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tx2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/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handle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X</a:t>
            </a:r>
            <a:endParaRPr lang="en-US" sz="2400" ker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620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B85F37-2F8A-9A4B-9A85-6A77F89F5620}"/>
              </a:ext>
            </a:extLst>
          </p:cNvPr>
          <p:cNvSpPr txBox="1"/>
          <p:nvPr/>
        </p:nvSpPr>
        <p:spPr>
          <a:xfrm>
            <a:off x="5002049" y="996437"/>
            <a:ext cx="3475631" cy="513346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0 0 0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0 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50A4860-146B-CB42-92C5-847956562C24}"/>
              </a:ext>
            </a:extLst>
          </p:cNvPr>
          <p:cNvSpPr txBox="1"/>
          <p:nvPr/>
        </p:nvSpPr>
        <p:spPr>
          <a:xfrm>
            <a:off x="7175721" y="965018"/>
            <a:ext cx="1301959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3"/>
                </a:solidFill>
              </a:rPr>
              <a:t>0 </a:t>
            </a:r>
            <a:r>
              <a:rPr lang="fr-FR" sz="2800" kern="0" dirty="0"/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 (1)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95472CC-C315-0740-9026-A47BE1327540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trap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in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</a:t>
            </a:r>
            <a:r>
              <a:rPr lang="en-US" sz="2800" kern="0">
                <a:solidFill>
                  <a:schemeClr val="accent2"/>
                </a:solidFill>
              </a:rPr>
              <a:t>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in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</a:t>
            </a:r>
            <a:r>
              <a:rPr lang="en-US" sz="2800" kern="0">
                <a:solidFill>
                  <a:schemeClr val="accent2"/>
                </a:solidFill>
              </a:rPr>
              <a:t>if </a:t>
            </a:r>
            <a:r>
              <a:rPr lang="en-US" sz="2800" kern="0">
                <a:solidFill>
                  <a:schemeClr val="tx2"/>
                </a:solidFill>
              </a:rPr>
              <a:t>I</a:t>
            </a:r>
            <a:r>
              <a:rPr lang="en-US" sz="2800" kern="0"/>
              <a:t> then pause </a:t>
            </a:r>
            <a:r>
              <a:rPr lang="en-US" sz="28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</a:t>
            </a:r>
            <a:r>
              <a:rPr lang="en-US" sz="2800" kern="0">
                <a:solidFill>
                  <a:schemeClr val="accent2"/>
                </a:solidFill>
              </a:rPr>
              <a:t> if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tx2"/>
                </a:solidFill>
              </a:rPr>
              <a:t>J</a:t>
            </a:r>
            <a:r>
              <a:rPr lang="en-US" sz="2800" kern="0"/>
              <a:t> then exit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</a:t>
            </a:r>
            <a:r>
              <a:rPr lang="en-US" sz="2800" kern="0">
                <a:solidFill>
                  <a:schemeClr val="accent2"/>
                </a:solidFill>
              </a:rPr>
              <a:t>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      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tx2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handle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X</a:t>
            </a:r>
            <a:endParaRPr lang="en-US" sz="2400" ker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092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 (2)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95472CC-C315-0740-9026-A47BE1327540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trap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in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</a:t>
            </a:r>
            <a:r>
              <a:rPr lang="en-US" sz="2800" kern="0">
                <a:solidFill>
                  <a:schemeClr val="accent2"/>
                </a:solidFill>
              </a:rPr>
              <a:t>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in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</a:t>
            </a:r>
            <a:r>
              <a:rPr lang="en-US" sz="2800" kern="0">
                <a:solidFill>
                  <a:schemeClr val="accent2"/>
                </a:solidFill>
              </a:rPr>
              <a:t>if </a:t>
            </a:r>
            <a:r>
              <a:rPr lang="en-US" sz="2800" kern="0">
                <a:solidFill>
                  <a:schemeClr val="accent1"/>
                </a:solidFill>
              </a:rPr>
              <a:t>I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then </a:t>
            </a:r>
            <a:r>
              <a:rPr lang="en-US" sz="2800" u="sng" kern="0">
                <a:solidFill>
                  <a:schemeClr val="accent2"/>
                </a:solidFill>
              </a:rPr>
              <a:t>pa</a:t>
            </a:r>
            <a:r>
              <a:rPr lang="en-US" sz="2800" kern="0"/>
              <a:t>use end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</a:t>
            </a:r>
            <a:r>
              <a:rPr lang="en-US" sz="2800" kern="0">
                <a:solidFill>
                  <a:schemeClr val="accent2"/>
                </a:solidFill>
              </a:rPr>
              <a:t> if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tx2"/>
                </a:solidFill>
              </a:rPr>
              <a:t>J</a:t>
            </a:r>
            <a:r>
              <a:rPr lang="en-US" sz="2800" kern="0"/>
              <a:t> then exit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</a:t>
            </a:r>
            <a:r>
              <a:rPr lang="en-US" sz="2800" kern="0">
                <a:solidFill>
                  <a:schemeClr val="accent2"/>
                </a:solidFill>
              </a:rPr>
              <a:t>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      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tx2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handle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X</a:t>
            </a:r>
            <a:endParaRPr lang="en-US" sz="2400" ker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B85F37-2F8A-9A4B-9A85-6A77F89F5620}"/>
              </a:ext>
            </a:extLst>
          </p:cNvPr>
          <p:cNvSpPr txBox="1"/>
          <p:nvPr/>
        </p:nvSpPr>
        <p:spPr>
          <a:xfrm>
            <a:off x="5002049" y="98072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4ABD48-82E7-514A-B788-2CC36CC89094}"/>
              </a:ext>
            </a:extLst>
          </p:cNvPr>
          <p:cNvSpPr txBox="1"/>
          <p:nvPr/>
        </p:nvSpPr>
        <p:spPr>
          <a:xfrm>
            <a:off x="5002049" y="1698361"/>
            <a:ext cx="3475631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1 0 0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1 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1470EF9A-FE9A-B846-A5CB-ADFC7448EAC5}"/>
              </a:ext>
            </a:extLst>
          </p:cNvPr>
          <p:cNvCxnSpPr/>
          <p:nvPr/>
        </p:nvCxnSpPr>
        <p:spPr bwMode="auto">
          <a:xfrm flipV="1">
            <a:off x="6910893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16814C12-A3CA-3C46-A0FB-05DC81567D1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0892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E93A888B-ABD0-1143-B27B-22B0BDD98AC1}"/>
              </a:ext>
            </a:extLst>
          </p:cNvPr>
          <p:cNvCxnSpPr/>
          <p:nvPr/>
        </p:nvCxnSpPr>
        <p:spPr bwMode="auto">
          <a:xfrm flipV="1">
            <a:off x="6615934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2F9307F8-E5FF-4141-8ABF-780B8FD78BA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5933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2D80783-1AC8-5B42-BC24-CDEF98BDFAF5}"/>
              </a:ext>
            </a:extLst>
          </p:cNvPr>
          <p:cNvSpPr txBox="1"/>
          <p:nvPr/>
        </p:nvSpPr>
        <p:spPr>
          <a:xfrm>
            <a:off x="7175721" y="1698361"/>
            <a:ext cx="1301959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3"/>
                </a:solidFill>
              </a:rPr>
              <a:t>1 </a:t>
            </a:r>
            <a:r>
              <a:rPr lang="fr-FR" sz="2800" kern="0" dirty="0"/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3968710-641D-EB43-8EF6-FCE215ACC268}"/>
              </a:ext>
            </a:extLst>
          </p:cNvPr>
          <p:cNvSpPr txBox="1"/>
          <p:nvPr/>
        </p:nvSpPr>
        <p:spPr>
          <a:xfrm>
            <a:off x="7175721" y="980727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33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 (3)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95472CC-C315-0740-9026-A47BE1327540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trap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in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</a:t>
            </a:r>
            <a:r>
              <a:rPr lang="en-US" sz="2800" kern="0">
                <a:solidFill>
                  <a:schemeClr val="accent2"/>
                </a:solidFill>
              </a:rPr>
              <a:t>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in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</a:t>
            </a:r>
            <a:r>
              <a:rPr lang="en-US" sz="2800" kern="0">
                <a:solidFill>
                  <a:schemeClr val="accent2"/>
                </a:solidFill>
              </a:rPr>
              <a:t>if </a:t>
            </a:r>
            <a:r>
              <a:rPr lang="en-US" sz="2800" kern="0">
                <a:solidFill>
                  <a:schemeClr val="accent1"/>
                </a:solidFill>
              </a:rPr>
              <a:t>I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then </a:t>
            </a:r>
            <a:r>
              <a:rPr lang="en-US" sz="2800" u="sng" kern="0">
                <a:solidFill>
                  <a:schemeClr val="accent2"/>
                </a:solidFill>
              </a:rPr>
              <a:t>pa</a:t>
            </a:r>
            <a:r>
              <a:rPr lang="en-US" sz="2800" kern="0"/>
              <a:t>use end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</a:t>
            </a:r>
            <a:r>
              <a:rPr lang="en-US" sz="2800" kern="0">
                <a:solidFill>
                  <a:schemeClr val="accent2"/>
                </a:solidFill>
              </a:rPr>
              <a:t> if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J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then exit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</a:t>
            </a:r>
            <a:r>
              <a:rPr lang="en-US" sz="2800" kern="0">
                <a:solidFill>
                  <a:schemeClr val="accent2"/>
                </a:solidFill>
              </a:rPr>
              <a:t>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      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tx2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handle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do emit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X</a:t>
            </a:r>
            <a:endParaRPr lang="en-US" sz="2400" kern="0">
              <a:solidFill>
                <a:schemeClr val="accent1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B85F37-2F8A-9A4B-9A85-6A77F89F5620}"/>
              </a:ext>
            </a:extLst>
          </p:cNvPr>
          <p:cNvSpPr txBox="1"/>
          <p:nvPr/>
        </p:nvSpPr>
        <p:spPr>
          <a:xfrm>
            <a:off x="5002049" y="98072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4ABD48-82E7-514A-B788-2CC36CC89094}"/>
              </a:ext>
            </a:extLst>
          </p:cNvPr>
          <p:cNvSpPr txBox="1"/>
          <p:nvPr/>
        </p:nvSpPr>
        <p:spPr>
          <a:xfrm>
            <a:off x="5002049" y="1698361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ADC025-4EBA-0D46-9E2B-C7091F3064F0}"/>
              </a:ext>
            </a:extLst>
          </p:cNvPr>
          <p:cNvSpPr txBox="1"/>
          <p:nvPr/>
        </p:nvSpPr>
        <p:spPr>
          <a:xfrm>
            <a:off x="5002049" y="2415994"/>
            <a:ext cx="3813865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1 2 0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27EA163E-84D1-234A-872D-BB5046D45ECB}"/>
              </a:ext>
            </a:extLst>
          </p:cNvPr>
          <p:cNvCxnSpPr/>
          <p:nvPr/>
        </p:nvCxnSpPr>
        <p:spPr bwMode="auto">
          <a:xfrm flipV="1">
            <a:off x="6327902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B1336A70-16BD-9142-A4E5-EAC0C965FA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1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9D4C0330-26B4-D541-B46F-6885915FA9C7}"/>
              </a:ext>
            </a:extLst>
          </p:cNvPr>
          <p:cNvCxnSpPr/>
          <p:nvPr/>
        </p:nvCxnSpPr>
        <p:spPr bwMode="auto">
          <a:xfrm flipV="1">
            <a:off x="6910893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CCC019AC-DDAD-B040-A89E-9463D0168FA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0892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9566D1AA-488F-3E4E-ABBB-A5746D27D712}"/>
              </a:ext>
            </a:extLst>
          </p:cNvPr>
          <p:cNvCxnSpPr/>
          <p:nvPr/>
        </p:nvCxnSpPr>
        <p:spPr bwMode="auto">
          <a:xfrm flipV="1">
            <a:off x="6615934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DC8E52EE-C26D-2044-8402-5175A9B7A7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5933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CFC81869-B39F-C64F-B1A7-24E164518C72}"/>
              </a:ext>
            </a:extLst>
          </p:cNvPr>
          <p:cNvCxnSpPr/>
          <p:nvPr/>
        </p:nvCxnSpPr>
        <p:spPr bwMode="auto">
          <a:xfrm flipV="1">
            <a:off x="6916720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C1B4F5B4-1262-6A4E-804C-C53CC10DCDD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6719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18F81F5-A16E-304D-93AB-EDA49235A8CE}"/>
              </a:ext>
            </a:extLst>
          </p:cNvPr>
          <p:cNvSpPr txBox="1"/>
          <p:nvPr/>
        </p:nvSpPr>
        <p:spPr>
          <a:xfrm>
            <a:off x="7175721" y="2415994"/>
            <a:ext cx="1640193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3"/>
                </a:solidFill>
              </a:rPr>
              <a:t>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1"/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4FFA4FC-FC13-1B41-87EA-7DA81EC13CDC}"/>
              </a:ext>
            </a:extLst>
          </p:cNvPr>
          <p:cNvSpPr txBox="1"/>
          <p:nvPr/>
        </p:nvSpPr>
        <p:spPr>
          <a:xfrm>
            <a:off x="7175721" y="1698361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FC66179-1576-F943-8932-AE0641B12440}"/>
              </a:ext>
            </a:extLst>
          </p:cNvPr>
          <p:cNvSpPr txBox="1"/>
          <p:nvPr/>
        </p:nvSpPr>
        <p:spPr>
          <a:xfrm>
            <a:off x="7175721" y="980727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19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 (4)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95472CC-C315-0740-9026-A47BE1327540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en-US" sz="2800" kern="0">
                <a:solidFill>
                  <a:schemeClr val="tx2"/>
                </a:solidFill>
              </a:rPr>
              <a:t>Y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trap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in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</a:t>
            </a:r>
            <a:r>
              <a:rPr lang="en-US" sz="2800" kern="0">
                <a:solidFill>
                  <a:schemeClr val="accent2"/>
                </a:solidFill>
              </a:rPr>
              <a:t>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in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</a:t>
            </a:r>
            <a:r>
              <a:rPr lang="en-US" sz="2800" kern="0">
                <a:solidFill>
                  <a:schemeClr val="accent2"/>
                </a:solidFill>
              </a:rPr>
              <a:t>if </a:t>
            </a:r>
            <a:r>
              <a:rPr lang="en-US" sz="2800" kern="0">
                <a:solidFill>
                  <a:schemeClr val="tx2"/>
                </a:solidFill>
              </a:rPr>
              <a:t>I</a:t>
            </a:r>
            <a:r>
              <a:rPr lang="en-US" sz="2800" kern="0"/>
              <a:t> then pause </a:t>
            </a:r>
            <a:r>
              <a:rPr lang="en-US" sz="28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</a:t>
            </a:r>
            <a:r>
              <a:rPr lang="en-US" sz="2800" kern="0">
                <a:solidFill>
                  <a:schemeClr val="accent2"/>
                </a:solidFill>
              </a:rPr>
              <a:t> if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tx2"/>
                </a:solidFill>
              </a:rPr>
              <a:t>J</a:t>
            </a:r>
            <a:r>
              <a:rPr lang="en-US" sz="2800" kern="0"/>
              <a:t> then exit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</a:t>
            </a:r>
            <a:r>
              <a:rPr lang="en-US" sz="2800" kern="0">
                <a:solidFill>
                  <a:schemeClr val="accent2"/>
                </a:solidFill>
              </a:rPr>
              <a:t>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      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1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2"/>
                </a:solidFill>
              </a:rPr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/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handle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X</a:t>
            </a:r>
            <a:endParaRPr lang="en-US" sz="2400" ker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do emit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B85F37-2F8A-9A4B-9A85-6A77F89F5620}"/>
              </a:ext>
            </a:extLst>
          </p:cNvPr>
          <p:cNvSpPr txBox="1"/>
          <p:nvPr/>
        </p:nvSpPr>
        <p:spPr>
          <a:xfrm>
            <a:off x="5002049" y="98072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4ABD48-82E7-514A-B788-2CC36CC89094}"/>
              </a:ext>
            </a:extLst>
          </p:cNvPr>
          <p:cNvSpPr txBox="1"/>
          <p:nvPr/>
        </p:nvSpPr>
        <p:spPr>
          <a:xfrm>
            <a:off x="5002049" y="1698361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ADC025-4EBA-0D46-9E2B-C7091F3064F0}"/>
              </a:ext>
            </a:extLst>
          </p:cNvPr>
          <p:cNvSpPr txBox="1"/>
          <p:nvPr/>
        </p:nvSpPr>
        <p:spPr>
          <a:xfrm>
            <a:off x="5002049" y="2415994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1 2 0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68F2E01-234D-3C4D-B4B0-9FCE06689AB2}"/>
              </a:ext>
            </a:extLst>
          </p:cNvPr>
          <p:cNvSpPr txBox="1"/>
          <p:nvPr/>
        </p:nvSpPr>
        <p:spPr>
          <a:xfrm>
            <a:off x="5002049" y="3102208"/>
            <a:ext cx="3813865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 J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0 0 3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77B3335B-1D86-FB4B-8007-CED1236424BB}"/>
              </a:ext>
            </a:extLst>
          </p:cNvPr>
          <p:cNvCxnSpPr/>
          <p:nvPr/>
        </p:nvCxnSpPr>
        <p:spPr bwMode="auto">
          <a:xfrm flipV="1">
            <a:off x="6327902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42601632-BD48-AB45-8394-2ED64EB6C5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1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62AB1E9B-41B7-5649-8D5F-15C9AE5D7046}"/>
              </a:ext>
            </a:extLst>
          </p:cNvPr>
          <p:cNvCxnSpPr/>
          <p:nvPr/>
        </p:nvCxnSpPr>
        <p:spPr bwMode="auto">
          <a:xfrm flipV="1">
            <a:off x="6910893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6D952263-6925-444B-9DB2-A2472A2DC74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0892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19FEF24-96D8-E941-BB3C-D9C3CB6C0C67}"/>
              </a:ext>
            </a:extLst>
          </p:cNvPr>
          <p:cNvCxnSpPr/>
          <p:nvPr/>
        </p:nvCxnSpPr>
        <p:spPr bwMode="auto">
          <a:xfrm flipV="1">
            <a:off x="6615934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4525ECAB-AC28-404D-83E0-6936422DD59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5933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BFA7CBB4-B301-D845-AA6F-5B87B550AF5B}"/>
              </a:ext>
            </a:extLst>
          </p:cNvPr>
          <p:cNvCxnSpPr/>
          <p:nvPr/>
        </p:nvCxnSpPr>
        <p:spPr bwMode="auto">
          <a:xfrm flipV="1">
            <a:off x="6916720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6C51B2A0-DEA5-E94D-BA4C-6673639DFB7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6719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8B431FF3-AA5F-DB45-B605-4F6BF0A0D94D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2860" y="3178339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9A1B8293-D70E-2842-9C4B-5A562F87BC0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2859" y="3178339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F1D61342-B0BB-5C43-88E1-A18E7241713F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7901" y="3185267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D06FE5F6-3B57-CD4B-B5C5-AD03A2B8F3F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0" y="3185267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286DD2C0-4AE8-9548-8C8C-EAA8689A6485}"/>
              </a:ext>
            </a:extLst>
          </p:cNvPr>
          <p:cNvSpPr txBox="1"/>
          <p:nvPr/>
        </p:nvSpPr>
        <p:spPr>
          <a:xfrm>
            <a:off x="7175721" y="3102208"/>
            <a:ext cx="1640193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3"/>
                </a:solidFill>
              </a:rPr>
              <a:t>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1"/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97A6CAA-90E3-2543-A9B6-25492820D2DD}"/>
              </a:ext>
            </a:extLst>
          </p:cNvPr>
          <p:cNvSpPr txBox="1"/>
          <p:nvPr/>
        </p:nvSpPr>
        <p:spPr>
          <a:xfrm>
            <a:off x="7175721" y="1698361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786371FB-977A-C442-A6F3-1D59412447D7}"/>
              </a:ext>
            </a:extLst>
          </p:cNvPr>
          <p:cNvSpPr txBox="1"/>
          <p:nvPr/>
        </p:nvSpPr>
        <p:spPr>
          <a:xfrm>
            <a:off x="7175721" y="2415994"/>
            <a:ext cx="1640193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 </a:t>
            </a:r>
            <a:r>
              <a:rPr lang="fr-FR" sz="28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1FD350F-1C49-BB4A-94CF-903C63319448}"/>
              </a:ext>
            </a:extLst>
          </p:cNvPr>
          <p:cNvSpPr txBox="1"/>
          <p:nvPr/>
        </p:nvSpPr>
        <p:spPr>
          <a:xfrm>
            <a:off x="7175721" y="980727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572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 (5)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95472CC-C315-0740-9026-A47BE1327540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trap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in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</a:t>
            </a:r>
            <a:r>
              <a:rPr lang="en-US" sz="2800" kern="0">
                <a:solidFill>
                  <a:schemeClr val="accent2"/>
                </a:solidFill>
              </a:rPr>
              <a:t>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in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</a:t>
            </a:r>
            <a:r>
              <a:rPr lang="en-US" sz="2800" kern="0">
                <a:solidFill>
                  <a:schemeClr val="accent2"/>
                </a:solidFill>
              </a:rPr>
              <a:t>if </a:t>
            </a:r>
            <a:r>
              <a:rPr lang="en-US" sz="2800" kern="0">
                <a:solidFill>
                  <a:schemeClr val="tx2"/>
                </a:solidFill>
              </a:rPr>
              <a:t>I</a:t>
            </a:r>
            <a:r>
              <a:rPr lang="en-US" sz="2800" kern="0"/>
              <a:t> then pause </a:t>
            </a:r>
            <a:r>
              <a:rPr lang="en-US" sz="2800" kern="0">
                <a:solidFill>
                  <a:schemeClr val="accent2"/>
                </a:solidFill>
              </a:rPr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</a:t>
            </a:r>
            <a:r>
              <a:rPr lang="en-US" sz="2800" kern="0">
                <a:solidFill>
                  <a:schemeClr val="accent2"/>
                </a:solidFill>
              </a:rPr>
              <a:t> if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J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then exit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</a:t>
            </a:r>
            <a:r>
              <a:rPr lang="en-US" sz="2800" kern="0">
                <a:solidFill>
                  <a:schemeClr val="accent2"/>
                </a:solidFill>
              </a:rPr>
              <a:t>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      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1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2"/>
                </a:solidFill>
              </a:rPr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/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handle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X</a:t>
            </a:r>
            <a:endParaRPr lang="en-US" sz="2400" ker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do emit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B85F37-2F8A-9A4B-9A85-6A77F89F5620}"/>
              </a:ext>
            </a:extLst>
          </p:cNvPr>
          <p:cNvSpPr txBox="1"/>
          <p:nvPr/>
        </p:nvSpPr>
        <p:spPr>
          <a:xfrm>
            <a:off x="5002049" y="98072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4ABD48-82E7-514A-B788-2CC36CC89094}"/>
              </a:ext>
            </a:extLst>
          </p:cNvPr>
          <p:cNvSpPr txBox="1"/>
          <p:nvPr/>
        </p:nvSpPr>
        <p:spPr>
          <a:xfrm>
            <a:off x="5002049" y="1698361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ADC025-4EBA-0D46-9E2B-C7091F3064F0}"/>
              </a:ext>
            </a:extLst>
          </p:cNvPr>
          <p:cNvSpPr txBox="1"/>
          <p:nvPr/>
        </p:nvSpPr>
        <p:spPr>
          <a:xfrm>
            <a:off x="5002049" y="2415994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1 2 0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68F2E01-234D-3C4D-B4B0-9FCE06689AB2}"/>
              </a:ext>
            </a:extLst>
          </p:cNvPr>
          <p:cNvSpPr txBox="1"/>
          <p:nvPr/>
        </p:nvSpPr>
        <p:spPr>
          <a:xfrm>
            <a:off x="5002049" y="310220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0 0 3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75817E2-3898-6E4D-B3C7-5788714574D6}"/>
              </a:ext>
            </a:extLst>
          </p:cNvPr>
          <p:cNvSpPr txBox="1"/>
          <p:nvPr/>
        </p:nvSpPr>
        <p:spPr>
          <a:xfrm>
            <a:off x="5002049" y="3819841"/>
            <a:ext cx="3813865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0 2 3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ACFAC5E2-42D9-C347-8011-9F7B414A3DD4}"/>
              </a:ext>
            </a:extLst>
          </p:cNvPr>
          <p:cNvCxnSpPr/>
          <p:nvPr/>
        </p:nvCxnSpPr>
        <p:spPr bwMode="auto">
          <a:xfrm flipV="1">
            <a:off x="6622860" y="390534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FE58DB55-887A-904E-B725-A945CF7334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2859" y="390534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3221EEEC-8468-9A43-9F59-FD2566155402}"/>
              </a:ext>
            </a:extLst>
          </p:cNvPr>
          <p:cNvCxnSpPr/>
          <p:nvPr/>
        </p:nvCxnSpPr>
        <p:spPr bwMode="auto">
          <a:xfrm flipV="1">
            <a:off x="6327901" y="391227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DB36C16F-69CD-D142-9829-917E34A58CA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0" y="391227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40D83BAE-C74A-8243-88B5-D0BB8E70CBD8}"/>
              </a:ext>
            </a:extLst>
          </p:cNvPr>
          <p:cNvCxnSpPr/>
          <p:nvPr/>
        </p:nvCxnSpPr>
        <p:spPr bwMode="auto">
          <a:xfrm flipV="1">
            <a:off x="6327902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32DDDDAE-358B-414D-9FE4-D66953F1F5D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1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4E1395BA-2C93-0C45-85FE-0EF1832EF5B7}"/>
              </a:ext>
            </a:extLst>
          </p:cNvPr>
          <p:cNvCxnSpPr/>
          <p:nvPr/>
        </p:nvCxnSpPr>
        <p:spPr bwMode="auto">
          <a:xfrm flipV="1">
            <a:off x="6910893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934A2181-0FFA-DC4B-A636-8F18EB6CE6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0892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601FF68F-AB86-ED47-844A-3504CF597848}"/>
              </a:ext>
            </a:extLst>
          </p:cNvPr>
          <p:cNvCxnSpPr/>
          <p:nvPr/>
        </p:nvCxnSpPr>
        <p:spPr bwMode="auto">
          <a:xfrm flipV="1">
            <a:off x="6615934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63F30794-E778-EB40-A083-2091CF9386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5933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16488EC1-447C-AD45-9D21-CF3C93EEFF2F}"/>
              </a:ext>
            </a:extLst>
          </p:cNvPr>
          <p:cNvCxnSpPr/>
          <p:nvPr/>
        </p:nvCxnSpPr>
        <p:spPr bwMode="auto">
          <a:xfrm flipV="1">
            <a:off x="6916720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6AC0402A-131B-4342-845F-2A8D498A2E0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6719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xmlns="" id="{779590F6-06FD-9249-A966-9330F5620FBA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2860" y="3178339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0458A308-9D2A-4A4C-9441-2598CACDB94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2859" y="3178339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9675B36D-600B-C046-A5CB-FC9D054D9396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7901" y="3185267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xmlns="" id="{7E3AB02C-39EC-4242-97A0-9E7CC2BFD20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0" y="3185267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FC5FA85B-E44E-914F-91BD-C7148C793B85}"/>
              </a:ext>
            </a:extLst>
          </p:cNvPr>
          <p:cNvSpPr txBox="1"/>
          <p:nvPr/>
        </p:nvSpPr>
        <p:spPr>
          <a:xfrm>
            <a:off x="7175721" y="3819841"/>
            <a:ext cx="1640193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3"/>
                </a:solidFill>
              </a:rPr>
              <a:t>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1"/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5B466B4B-4E19-6140-AC4D-299859237190}"/>
              </a:ext>
            </a:extLst>
          </p:cNvPr>
          <p:cNvSpPr txBox="1"/>
          <p:nvPr/>
        </p:nvSpPr>
        <p:spPr>
          <a:xfrm>
            <a:off x="7175721" y="1698361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E4AE9AE-B3B5-7E40-BF15-5B3654D3987F}"/>
              </a:ext>
            </a:extLst>
          </p:cNvPr>
          <p:cNvSpPr txBox="1"/>
          <p:nvPr/>
        </p:nvSpPr>
        <p:spPr>
          <a:xfrm>
            <a:off x="7175721" y="2415994"/>
            <a:ext cx="1640193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 </a:t>
            </a:r>
            <a:r>
              <a:rPr lang="fr-FR" sz="28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198F6C2D-A8D0-F64C-AFC3-7F08A79C93AA}"/>
              </a:ext>
            </a:extLst>
          </p:cNvPr>
          <p:cNvSpPr txBox="1"/>
          <p:nvPr/>
        </p:nvSpPr>
        <p:spPr>
          <a:xfrm>
            <a:off x="7175721" y="3102208"/>
            <a:ext cx="1640193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BDDA5503-0297-CE42-BF7F-AE7E7FB311B4}"/>
              </a:ext>
            </a:extLst>
          </p:cNvPr>
          <p:cNvSpPr txBox="1"/>
          <p:nvPr/>
        </p:nvSpPr>
        <p:spPr>
          <a:xfrm>
            <a:off x="7175721" y="980727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38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6393" y="1844824"/>
            <a:ext cx="8208912" cy="1772793"/>
          </a:xfrm>
        </p:spPr>
        <p:txBody>
          <a:bodyPr/>
          <a:lstStyle/>
          <a:p>
            <a:r>
              <a:rPr lang="fr-FR" dirty="0"/>
              <a:t>Administration infiniment rapide </a:t>
            </a:r>
            <a:r>
              <a:rPr lang="fr-FR" sz="3200" dirty="0"/>
              <a:t>😁</a:t>
            </a:r>
            <a:endParaRPr lang="fr-FR" dirty="0"/>
          </a:p>
          <a:p>
            <a:pPr lvl="1"/>
            <a:r>
              <a:rPr lang="fr-FR" dirty="0"/>
              <a:t>transmettre le contrôle ne prend aucun temps</a:t>
            </a:r>
          </a:p>
          <a:p>
            <a:pPr lvl="1"/>
            <a:r>
              <a:rPr lang="fr-FR" dirty="0"/>
              <a:t>seul </a:t>
            </a:r>
            <a:r>
              <a:rPr lang="fr-FR" dirty="0">
                <a:solidFill>
                  <a:schemeClr val="tx1"/>
                </a:solidFill>
              </a:rPr>
              <a:t>pause</a:t>
            </a:r>
            <a:r>
              <a:rPr lang="fr-FR" dirty="0"/>
              <a:t> prend du temps, ne rendant le contrôle qu’à l’instant suivant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synchronisme parfait</a:t>
            </a:r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256393" y="357301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41200" indent="-241200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34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</a:pPr>
            <a:r>
              <a:rPr lang="fr-FR" kern="0" dirty="0"/>
              <a:t>Communication infiniment rapide </a:t>
            </a:r>
            <a:r>
              <a:rPr lang="fr-FR" sz="3200" kern="0" dirty="0"/>
              <a:t>🤔</a:t>
            </a:r>
            <a:endParaRPr lang="fr-FR" kern="0" dirty="0"/>
          </a:p>
          <a:p>
            <a:pPr lvl="1"/>
            <a:r>
              <a:rPr lang="fr-FR" kern="0" dirty="0"/>
              <a:t>émettre un signal ne prend </a:t>
            </a:r>
            <a:r>
              <a:rPr lang="fr-FR" kern="0" dirty="0">
                <a:solidFill>
                  <a:schemeClr val="accent3"/>
                </a:solidFill>
              </a:rPr>
              <a:t>aucun temps</a:t>
            </a:r>
          </a:p>
          <a:p>
            <a:pPr lvl="1"/>
            <a:r>
              <a:rPr lang="fr-FR" kern="0" dirty="0"/>
              <a:t>le signal est reçu </a:t>
            </a:r>
            <a:r>
              <a:rPr lang="fr-FR" kern="0" dirty="0">
                <a:solidFill>
                  <a:schemeClr val="accent3"/>
                </a:solidFill>
              </a:rPr>
              <a:t>dès qu’il est émis</a:t>
            </a:r>
            <a:r>
              <a:rPr lang="fr-FR" kern="0" dirty="0"/>
              <a:t> par ceux qui l’écoutent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7294" y="5157192"/>
            <a:ext cx="6989413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Ces principes simplifient la programmation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/>
              <a:t>mais ni la sémantique ni la compilation !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⟹ comprendre les problèmes de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causalité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xmlns="" id="{AEA21366-1AAB-2747-A379-60CBF84A8660}"/>
              </a:ext>
            </a:extLst>
          </p:cNvPr>
          <p:cNvSpPr txBox="1">
            <a:spLocks/>
          </p:cNvSpPr>
          <p:nvPr/>
        </p:nvSpPr>
        <p:spPr>
          <a:xfrm>
            <a:off x="256393" y="912261"/>
            <a:ext cx="8208912" cy="9325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41200" indent="-241200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34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Ex</a:t>
            </a:r>
            <a:r>
              <a:rPr lang="en-US" kern="0" dirty="0"/>
              <a:t>écution par une suite d’instants discrets</a:t>
            </a:r>
            <a:endParaRPr lang="fr-FR" kern="0" dirty="0"/>
          </a:p>
          <a:p>
            <a:pPr lvl="1"/>
            <a:r>
              <a:rPr lang="fr-FR" kern="0" dirty="0"/>
              <a:t>r</a:t>
            </a:r>
            <a:r>
              <a:rPr lang="en-US" kern="0" dirty="0"/>
              <a:t>éactions à des entrées en produisant des sorties</a:t>
            </a:r>
            <a:endParaRPr lang="fr-FR" kern="0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xmlns="" id="{0C5E0CA8-E496-7F48-8F0C-FDE1ADBDE05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11" name="Espace réservé du numéro de diapositive 2">
            <a:extLst>
              <a:ext uri="{FF2B5EF4-FFF2-40B4-BE49-F238E27FC236}">
                <a16:creationId xmlns:a16="http://schemas.microsoft.com/office/drawing/2014/main" xmlns="" id="{24394731-CFC9-FE42-9353-A2CCBB12CB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xmlns="" id="{A620D5CF-A44F-5048-99C0-AADAD746B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</p:spTree>
    <p:extLst>
      <p:ext uri="{BB962C8B-B14F-4D97-AF65-F5344CB8AC3E}">
        <p14:creationId xmlns:p14="http://schemas.microsoft.com/office/powerpoint/2010/main" val="13852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F598976-088D-DD4C-8F28-2288F5A3ECE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AD8A027E-A8DF-1140-9F40-051D275972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E11A233-AFAC-714D-AA40-AEFFA416F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405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2B7F84D4-F81C-C744-862F-A97F393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584775"/>
          </a:xfrm>
        </p:spPr>
        <p:txBody>
          <a:bodyPr/>
          <a:lstStyle/>
          <a:p>
            <a:r>
              <a:rPr lang="en-US" sz="3200"/>
              <a:t>Mumérotation des exit (6)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95472CC-C315-0740-9026-A47BE1327540}"/>
              </a:ext>
            </a:extLst>
          </p:cNvPr>
          <p:cNvSpPr txBox="1"/>
          <p:nvPr/>
        </p:nvSpPr>
        <p:spPr>
          <a:xfrm>
            <a:off x="395536" y="764704"/>
            <a:ext cx="3986989" cy="581697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</a:t>
            </a:r>
            <a:r>
              <a:rPr kumimoji="0" lang="en-US" sz="14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output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Y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trap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T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in 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</a:t>
            </a:r>
            <a:r>
              <a:rPr lang="en-US" sz="2800" kern="0">
                <a:solidFill>
                  <a:schemeClr val="accent2"/>
                </a:solidFill>
              </a:rPr>
              <a:t>trap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in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/>
              <a:t>      </a:t>
            </a:r>
            <a:r>
              <a:rPr lang="en-US" sz="2800" kern="0">
                <a:solidFill>
                  <a:schemeClr val="accent2"/>
                </a:solidFill>
              </a:rPr>
              <a:t>if </a:t>
            </a:r>
            <a:r>
              <a:rPr lang="en-US" sz="2800" kern="0">
                <a:solidFill>
                  <a:srgbClr val="FF0000"/>
                </a:solidFill>
              </a:rPr>
              <a:t>I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then </a:t>
            </a:r>
            <a:r>
              <a:rPr lang="en-US" sz="2800" u="sng" kern="0">
                <a:solidFill>
                  <a:schemeClr val="accent2"/>
                </a:solidFill>
              </a:rPr>
              <a:t>pa</a:t>
            </a:r>
            <a:r>
              <a:rPr lang="en-US" sz="2800" kern="0"/>
              <a:t>use end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  ||</a:t>
            </a:r>
          </a:p>
          <a:p>
            <a:pPr fontAlgn="base">
              <a:spcAft>
                <a:spcPct val="0"/>
              </a:spcAft>
            </a:pPr>
            <a:r>
              <a:rPr lang="en-US" sz="2800" kern="0"/>
              <a:t>     </a:t>
            </a:r>
            <a:r>
              <a:rPr lang="en-US" sz="2800" kern="0">
                <a:solidFill>
                  <a:schemeClr val="accent2"/>
                </a:solidFill>
              </a:rPr>
              <a:t> if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J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then exit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3200" kern="0" baseline="30000">
                <a:solidFill>
                  <a:schemeClr val="accent3"/>
                </a:solidFill>
              </a:rPr>
              <a:t>2</a:t>
            </a:r>
            <a:r>
              <a:rPr lang="en-US" sz="2800" kern="0"/>
              <a:t> end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/>
              <a:t>  </a:t>
            </a:r>
            <a:r>
              <a:rPr lang="en-US" sz="2800" kern="0">
                <a:solidFill>
                  <a:schemeClr val="accent2"/>
                </a:solidFill>
              </a:rPr>
              <a:t>||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      if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1"/>
                </a:solidFill>
              </a:rPr>
              <a:t>K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2"/>
                </a:solidFill>
              </a:rPr>
              <a:t>then exit</a:t>
            </a:r>
            <a:r>
              <a:rPr lang="en-US" sz="2800" kern="0">
                <a:solidFill>
                  <a:schemeClr val="accent4"/>
                </a:solidFill>
              </a:rPr>
              <a:t>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3200" kern="0" baseline="30000">
                <a:solidFill>
                  <a:schemeClr val="accent3"/>
                </a:solidFill>
              </a:rPr>
              <a:t>3 </a:t>
            </a:r>
            <a:r>
              <a:rPr lang="en-US" sz="3200" kern="0"/>
              <a:t>end</a:t>
            </a:r>
          </a:p>
          <a:p>
            <a:pPr fontAlgn="base">
              <a:spcAft>
                <a:spcPct val="0"/>
              </a:spcAft>
            </a:pPr>
            <a:r>
              <a:rPr lang="en-US" sz="3200" kern="0"/>
              <a:t>  </a:t>
            </a:r>
            <a:r>
              <a:rPr lang="en-US" sz="2800" kern="0"/>
              <a:t> handle </a:t>
            </a:r>
            <a:r>
              <a:rPr lang="en-US" sz="2800" kern="0">
                <a:solidFill>
                  <a:schemeClr val="accent3"/>
                </a:solidFill>
              </a:rPr>
              <a:t>U</a:t>
            </a:r>
            <a:r>
              <a:rPr lang="en-US" sz="2800" kern="0"/>
              <a:t> do emit </a:t>
            </a:r>
            <a:r>
              <a:rPr lang="en-US" sz="2800" kern="0">
                <a:solidFill>
                  <a:schemeClr val="tx2"/>
                </a:solidFill>
              </a:rPr>
              <a:t>X</a:t>
            </a:r>
            <a:endParaRPr lang="en-US" sz="2400" kern="0">
              <a:solidFill>
                <a:schemeClr val="tx2"/>
              </a:solidFill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  end trap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spcAft>
                <a:spcPct val="0"/>
              </a:spcAft>
            </a:pPr>
            <a:r>
              <a:rPr lang="en-US" sz="2800" kern="0">
                <a:solidFill>
                  <a:schemeClr val="accent2"/>
                </a:solidFill>
              </a:rPr>
              <a:t>handle </a:t>
            </a:r>
            <a:r>
              <a:rPr lang="en-US" sz="2800" kern="0">
                <a:solidFill>
                  <a:schemeClr val="accent3"/>
                </a:solidFill>
              </a:rPr>
              <a:t>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2"/>
                </a:solidFill>
              </a:rPr>
              <a:t>do emit</a:t>
            </a:r>
            <a:r>
              <a:rPr lang="en-US" sz="2800" kern="0"/>
              <a:t> </a:t>
            </a:r>
            <a:r>
              <a:rPr lang="en-US" sz="2800" kern="0">
                <a:solidFill>
                  <a:schemeClr val="accent1"/>
                </a:solidFill>
              </a:rPr>
              <a:t>Y</a:t>
            </a:r>
            <a:endParaRPr kumimoji="0" lang="en-US" sz="2800" b="0" i="0" u="none" strike="noStrike" kern="0" cap="none" spc="0" normalizeH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end trap</a:t>
            </a:r>
            <a:r>
              <a:rPr kumimoji="0" lang="en-US" sz="1200" b="0" i="0" u="none" strike="noStrike" kern="0" cap="none" spc="0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04ABD48-82E7-514A-B788-2CC36CC89094}"/>
              </a:ext>
            </a:extLst>
          </p:cNvPr>
          <p:cNvSpPr txBox="1"/>
          <p:nvPr/>
        </p:nvSpPr>
        <p:spPr>
          <a:xfrm>
            <a:off x="5002049" y="1698361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ADC025-4EBA-0D46-9E2B-C7091F3064F0}"/>
              </a:ext>
            </a:extLst>
          </p:cNvPr>
          <p:cNvSpPr txBox="1"/>
          <p:nvPr/>
        </p:nvSpPr>
        <p:spPr>
          <a:xfrm>
            <a:off x="5002049" y="2415994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1 2 0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68F2E01-234D-3C4D-B4B0-9FCE06689AB2}"/>
              </a:ext>
            </a:extLst>
          </p:cNvPr>
          <p:cNvSpPr txBox="1"/>
          <p:nvPr/>
        </p:nvSpPr>
        <p:spPr>
          <a:xfrm>
            <a:off x="5002049" y="310220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0 0 3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75817E2-3898-6E4D-B3C7-5788714574D6}"/>
              </a:ext>
            </a:extLst>
          </p:cNvPr>
          <p:cNvSpPr txBox="1"/>
          <p:nvPr/>
        </p:nvSpPr>
        <p:spPr>
          <a:xfrm>
            <a:off x="5002049" y="3819841"/>
            <a:ext cx="2258952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 2 3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C04DE8F-D699-294C-B409-57291ED71EAD}"/>
              </a:ext>
            </a:extLst>
          </p:cNvPr>
          <p:cNvSpPr txBox="1"/>
          <p:nvPr/>
        </p:nvSpPr>
        <p:spPr>
          <a:xfrm>
            <a:off x="5005358" y="4567059"/>
            <a:ext cx="3813865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J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1 2 3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→ 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18C1E347-0C39-CD49-AB2B-BFF2FF6A7CBB}"/>
              </a:ext>
            </a:extLst>
          </p:cNvPr>
          <p:cNvCxnSpPr/>
          <p:nvPr/>
        </p:nvCxnSpPr>
        <p:spPr bwMode="auto">
          <a:xfrm flipV="1">
            <a:off x="6626169" y="465256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16CF5561-33E9-994B-A42D-B27FDD1E6D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6168" y="465256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B3A6332C-7673-8F4C-8F42-43C3E8D16468}"/>
              </a:ext>
            </a:extLst>
          </p:cNvPr>
          <p:cNvCxnSpPr/>
          <p:nvPr/>
        </p:nvCxnSpPr>
        <p:spPr bwMode="auto">
          <a:xfrm flipV="1">
            <a:off x="6331210" y="4659492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9DCBFA7A-51E0-124A-9A7F-D588760725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31209" y="4659492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E5B38D3C-3426-2247-A734-DCB5D90AE925}"/>
              </a:ext>
            </a:extLst>
          </p:cNvPr>
          <p:cNvCxnSpPr/>
          <p:nvPr/>
        </p:nvCxnSpPr>
        <p:spPr bwMode="auto">
          <a:xfrm flipV="1">
            <a:off x="6622860" y="390534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67A9609A-BEEF-3D45-9796-F67660053B5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2859" y="390534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E5E6322C-0FEB-B849-AB7B-DC55BFF9831E}"/>
              </a:ext>
            </a:extLst>
          </p:cNvPr>
          <p:cNvCxnSpPr/>
          <p:nvPr/>
        </p:nvCxnSpPr>
        <p:spPr bwMode="auto">
          <a:xfrm flipV="1">
            <a:off x="6327901" y="391227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22BAEAB3-40AD-1643-9538-6B852BED03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0" y="391227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F80FD8D9-51E4-6D4A-87A4-92A563240AC0}"/>
              </a:ext>
            </a:extLst>
          </p:cNvPr>
          <p:cNvCxnSpPr/>
          <p:nvPr/>
        </p:nvCxnSpPr>
        <p:spPr bwMode="auto">
          <a:xfrm flipV="1">
            <a:off x="6327902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1EE0CA24-96F8-AA4D-A8DA-37028C4A875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1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34E4B0CB-C175-4349-936D-AE6A70A5BBD5}"/>
              </a:ext>
            </a:extLst>
          </p:cNvPr>
          <p:cNvCxnSpPr/>
          <p:nvPr/>
        </p:nvCxnSpPr>
        <p:spPr bwMode="auto">
          <a:xfrm flipV="1">
            <a:off x="6910893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14560B9E-B397-434F-BCCC-EB939B20FB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0892" y="1772816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80E94F72-41AC-2441-80DA-9B6CA29ABC50}"/>
              </a:ext>
            </a:extLst>
          </p:cNvPr>
          <p:cNvCxnSpPr/>
          <p:nvPr/>
        </p:nvCxnSpPr>
        <p:spPr bwMode="auto">
          <a:xfrm flipV="1">
            <a:off x="6615934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59F9B7C9-9F02-8741-8D67-210D014A01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15933" y="1779744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41957A5F-85F8-DF46-ACE0-D3B7F84C82EA}"/>
              </a:ext>
            </a:extLst>
          </p:cNvPr>
          <p:cNvCxnSpPr/>
          <p:nvPr/>
        </p:nvCxnSpPr>
        <p:spPr bwMode="auto">
          <a:xfrm flipV="1">
            <a:off x="6916720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127EAA8C-D9C2-634E-B570-8C5166BB75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16719" y="2486351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F1D2A94C-5E37-D045-8417-5DE604312486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2860" y="3178339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D9249D5B-4CB8-E048-86AC-23F10FC48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2859" y="3178339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5B3CB3CE-6F5D-F44B-850B-0FA633D8C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7901" y="3185267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xmlns="" id="{D55898DA-B336-274C-8F69-0130F17F52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27900" y="3185267"/>
            <a:ext cx="266269" cy="36004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D93D3C9B-9B8B-1B4B-A7E6-E205CECF5FED}"/>
              </a:ext>
            </a:extLst>
          </p:cNvPr>
          <p:cNvSpPr txBox="1"/>
          <p:nvPr/>
        </p:nvSpPr>
        <p:spPr>
          <a:xfrm>
            <a:off x="7179030" y="4567059"/>
            <a:ext cx="1640193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3"/>
                </a:solidFill>
              </a:rPr>
              <a:t>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/>
              <a:t>→ </a:t>
            </a:r>
            <a:r>
              <a:rPr lang="fr-FR" sz="2800" kern="0" dirty="0">
                <a:solidFill>
                  <a:schemeClr val="accent1"/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A0AEF60E-9CD0-7242-B4B3-C0289088E409}"/>
              </a:ext>
            </a:extLst>
          </p:cNvPr>
          <p:cNvSpPr txBox="1"/>
          <p:nvPr/>
        </p:nvSpPr>
        <p:spPr>
          <a:xfrm>
            <a:off x="7175721" y="1698361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D659F64C-56CC-C848-8D8C-04C2330E25A8}"/>
              </a:ext>
            </a:extLst>
          </p:cNvPr>
          <p:cNvSpPr txBox="1"/>
          <p:nvPr/>
        </p:nvSpPr>
        <p:spPr>
          <a:xfrm>
            <a:off x="5002049" y="980728"/>
            <a:ext cx="2258952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I J K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→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</a:rPr>
              <a:t>0 0 0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CE9855E7-6C91-BE47-9552-616C09646E96}"/>
              </a:ext>
            </a:extLst>
          </p:cNvPr>
          <p:cNvSpPr txBox="1"/>
          <p:nvPr/>
        </p:nvSpPr>
        <p:spPr>
          <a:xfrm>
            <a:off x="7175721" y="3819841"/>
            <a:ext cx="1640193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8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3E982D24-D5E4-3546-80FF-A35590CA8C2F}"/>
              </a:ext>
            </a:extLst>
          </p:cNvPr>
          <p:cNvSpPr txBox="1"/>
          <p:nvPr/>
        </p:nvSpPr>
        <p:spPr>
          <a:xfrm>
            <a:off x="7175721" y="2415994"/>
            <a:ext cx="1640193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 </a:t>
            </a:r>
            <a:r>
              <a:rPr lang="fr-FR" sz="28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443E008B-332B-ED4E-B086-61D9E554F821}"/>
              </a:ext>
            </a:extLst>
          </p:cNvPr>
          <p:cNvSpPr txBox="1"/>
          <p:nvPr/>
        </p:nvSpPr>
        <p:spPr>
          <a:xfrm>
            <a:off x="7175721" y="3102208"/>
            <a:ext cx="1640193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76CC1E19-35CC-1E47-A17A-BD7C0FB83D67}"/>
              </a:ext>
            </a:extLst>
          </p:cNvPr>
          <p:cNvSpPr txBox="1"/>
          <p:nvPr/>
        </p:nvSpPr>
        <p:spPr>
          <a:xfrm>
            <a:off x="7175721" y="980727"/>
            <a:ext cx="1301959" cy="513346"/>
          </a:xfrm>
          <a:prstGeom prst="rect">
            <a:avLst/>
          </a:prstGeom>
          <a:ln w="19050">
            <a:noFill/>
          </a:ln>
        </p:spPr>
        <p:txBody>
          <a:bodyPr wrap="none" rtlCol="0" anchor="ctr" anchorCtr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0</a:t>
            </a:r>
            <a:r>
              <a:rPr lang="fr-FR" sz="2800" kern="0" dirty="0">
                <a:solidFill>
                  <a:schemeClr val="accent3"/>
                </a:solidFill>
              </a:rPr>
              <a:t> </a:t>
            </a:r>
            <a:r>
              <a:rPr lang="fr-FR" sz="2800" kern="0" dirty="0">
                <a:solidFill>
                  <a:schemeClr val="bg1">
                    <a:lumMod val="75000"/>
                  </a:schemeClr>
                </a:solidFill>
              </a:rPr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087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73FE81C1-4CEF-594F-B008-8F6CFB66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3083921"/>
          </a:xfrm>
        </p:spPr>
        <p:txBody>
          <a:bodyPr/>
          <a:lstStyle/>
          <a:p>
            <a:r>
              <a:rPr lang="fr-FR"/>
              <a:t>Sortie de trappe : </a:t>
            </a:r>
            <a:r>
              <a:rPr lang="fr-FR">
                <a:solidFill>
                  <a:schemeClr val="accent3"/>
                </a:solidFill>
              </a:rPr>
              <a:t>k</a:t>
            </a:r>
            <a:r>
              <a:rPr lang="fr-FR"/>
              <a:t> → </a:t>
            </a:r>
            <a:r>
              <a:rPr lang="fr-FR">
                <a:solidFill>
                  <a:schemeClr val="accent3"/>
                </a:solidFill>
              </a:rPr>
              <a:t>↓k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>
                <a:solidFill>
                  <a:schemeClr val="accent3"/>
                </a:solidFill>
              </a:rPr>
              <a:t>	 ↓0 </a:t>
            </a:r>
            <a:r>
              <a:rPr lang="fr-FR"/>
              <a:t>=</a:t>
            </a:r>
            <a:r>
              <a:rPr lang="fr-FR">
                <a:solidFill>
                  <a:schemeClr val="accent3"/>
                </a:solidFill>
              </a:rPr>
              <a:t> 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>
                <a:solidFill>
                  <a:schemeClr val="accent3"/>
                </a:solidFill>
              </a:rPr>
              <a:t>	 ↓1 </a:t>
            </a:r>
            <a:r>
              <a:rPr lang="fr-FR"/>
              <a:t>=</a:t>
            </a:r>
            <a:r>
              <a:rPr lang="fr-FR">
                <a:solidFill>
                  <a:schemeClr val="accent3"/>
                </a:solidFill>
              </a:rPr>
              <a:t>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>
                <a:solidFill>
                  <a:schemeClr val="accent3"/>
                </a:solidFill>
              </a:rPr>
              <a:t>	 ↓2 </a:t>
            </a:r>
            <a:r>
              <a:rPr lang="fr-FR"/>
              <a:t>=</a:t>
            </a:r>
            <a:r>
              <a:rPr lang="fr-FR">
                <a:solidFill>
                  <a:schemeClr val="accent3"/>
                </a:solidFill>
              </a:rPr>
              <a:t> 0                    </a:t>
            </a:r>
            <a:r>
              <a:rPr lang="fr-FR"/>
              <a:t>la trappe courante termine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>
                <a:solidFill>
                  <a:schemeClr val="accent3"/>
                </a:solidFill>
              </a:rPr>
              <a:t>	 ↓k </a:t>
            </a:r>
            <a:r>
              <a:rPr lang="fr-FR"/>
              <a:t>= </a:t>
            </a:r>
            <a:r>
              <a:rPr lang="fr-FR">
                <a:solidFill>
                  <a:schemeClr val="accent3"/>
                </a:solidFill>
              </a:rPr>
              <a:t>k−1 </a:t>
            </a:r>
            <a:r>
              <a:rPr lang="fr-FR"/>
              <a:t>si </a:t>
            </a:r>
            <a:r>
              <a:rPr lang="fr-FR">
                <a:solidFill>
                  <a:schemeClr val="accent3"/>
                </a:solidFill>
              </a:rPr>
              <a:t>k</a:t>
            </a:r>
            <a:r>
              <a:rPr lang="fr-FR" sz="1400">
                <a:solidFill>
                  <a:schemeClr val="accent3"/>
                </a:solidFill>
              </a:rPr>
              <a:t> </a:t>
            </a:r>
            <a:r>
              <a:rPr lang="fr-FR">
                <a:solidFill>
                  <a:schemeClr val="accent3"/>
                </a:solidFill>
              </a:rPr>
              <a:t>≥</a:t>
            </a:r>
            <a:r>
              <a:rPr lang="fr-FR" sz="1400">
                <a:solidFill>
                  <a:schemeClr val="accent3"/>
                </a:solidFill>
              </a:rPr>
              <a:t> </a:t>
            </a:r>
            <a:r>
              <a:rPr lang="fr-FR">
                <a:solidFill>
                  <a:schemeClr val="accent3"/>
                </a:solidFill>
              </a:rPr>
              <a:t>3     </a:t>
            </a:r>
            <a:r>
              <a:rPr lang="fr-FR"/>
              <a:t>l</a:t>
            </a:r>
            <a:r>
              <a:rPr lang="en-US"/>
              <a:t>’exit est propagé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>
                <a:solidFill>
                  <a:schemeClr val="bg1"/>
                </a:solidFill>
              </a:rPr>
              <a:t>	 ↓k = k−1 si k</a:t>
            </a:r>
            <a:r>
              <a:rPr lang="fr-FR" sz="1400">
                <a:solidFill>
                  <a:schemeClr val="bg1"/>
                </a:solidFill>
              </a:rPr>
              <a:t> </a:t>
            </a:r>
            <a:r>
              <a:rPr lang="fr-FR">
                <a:solidFill>
                  <a:schemeClr val="bg1"/>
                </a:solidFill>
              </a:rPr>
              <a:t>≥</a:t>
            </a:r>
            <a:r>
              <a:rPr lang="fr-FR" sz="1400">
                <a:solidFill>
                  <a:schemeClr val="bg1"/>
                </a:solidFill>
              </a:rPr>
              <a:t> </a:t>
            </a:r>
            <a:r>
              <a:rPr lang="fr-FR">
                <a:solidFill>
                  <a:schemeClr val="bg1"/>
                </a:solidFill>
              </a:rPr>
              <a:t>3</a:t>
            </a:r>
            <a:r>
              <a:rPr lang="fr-FR"/>
              <a:t> </a:t>
            </a:r>
            <a:r>
              <a:rPr lang="fr-FR">
                <a:solidFill>
                  <a:schemeClr val="accent3"/>
                </a:solidFill>
              </a:rPr>
              <a:t>    </a:t>
            </a:r>
            <a:r>
              <a:rPr lang="en-US"/>
              <a:t>à la trappe supérieure</a:t>
            </a:r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283050A-72E8-704E-A473-862B3AD6CC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F9D4C97-17D3-9D4A-93E6-88A5BBA2E1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59CA2A9-0141-B64D-859D-4862D4CF37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64F358E0-ABB2-DE47-A434-7E7581A3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Deux auxiliaires techniques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xmlns="" id="{7C32F7AC-2F75-6344-B415-183DA4E9E5E6}"/>
              </a:ext>
            </a:extLst>
          </p:cNvPr>
          <p:cNvSpPr txBox="1">
            <a:spLocks/>
          </p:cNvSpPr>
          <p:nvPr/>
        </p:nvSpPr>
        <p:spPr>
          <a:xfrm>
            <a:off x="539552" y="4293096"/>
            <a:ext cx="8229600" cy="1668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41200" indent="-241200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34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/>
              <a:t>Nettoyage des termes morts : </a:t>
            </a:r>
            <a:r>
              <a:rPr lang="fr-FR" sz="3200" kern="0">
                <a:solidFill>
                  <a:schemeClr val="accent3"/>
                </a:solidFill>
              </a:rPr>
              <a:t>𝛿</a:t>
            </a:r>
            <a:r>
              <a:rPr lang="fr-FR" sz="3200" i="1" kern="0" baseline="30000">
                <a:solidFill>
                  <a:schemeClr val="accent3"/>
                </a:solidFill>
              </a:rPr>
              <a:t>k</a:t>
            </a:r>
            <a:r>
              <a:rPr lang="fr-FR" sz="3200" kern="0">
                <a:solidFill>
                  <a:schemeClr val="accent3"/>
                </a:solidFill>
              </a:rPr>
              <a:t>(</a:t>
            </a:r>
            <a:r>
              <a:rPr lang="fr-FR" sz="3200" kern="0">
                <a:solidFill>
                  <a:schemeClr val="accent4"/>
                </a:solidFill>
              </a:rPr>
              <a:t>p</a:t>
            </a:r>
            <a:r>
              <a:rPr lang="fr-FR" sz="3200" kern="0">
                <a:solidFill>
                  <a:schemeClr val="accent3"/>
                </a:solidFill>
              </a:rPr>
              <a:t>)</a:t>
            </a:r>
            <a:endParaRPr lang="fr-FR" ker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fr-FR" kern="0">
                <a:solidFill>
                  <a:schemeClr val="accent3"/>
                </a:solidFill>
              </a:rPr>
              <a:t>	 𝛿</a:t>
            </a:r>
            <a:r>
              <a:rPr lang="fr-FR" i="1" kern="0" baseline="30000">
                <a:solidFill>
                  <a:schemeClr val="accent3"/>
                </a:solidFill>
              </a:rPr>
              <a:t>k</a:t>
            </a:r>
            <a:r>
              <a:rPr lang="fr-FR" kern="0">
                <a:solidFill>
                  <a:schemeClr val="accent3"/>
                </a:solidFill>
              </a:rPr>
              <a:t>(</a:t>
            </a:r>
            <a:r>
              <a:rPr lang="fr-FR" kern="0">
                <a:solidFill>
                  <a:schemeClr val="accent4"/>
                </a:solidFill>
              </a:rPr>
              <a:t>p</a:t>
            </a:r>
            <a:r>
              <a:rPr lang="fr-FR" kern="0">
                <a:solidFill>
                  <a:schemeClr val="accent3"/>
                </a:solidFill>
              </a:rPr>
              <a:t>) </a:t>
            </a:r>
            <a:r>
              <a:rPr lang="fr-FR" kern="0"/>
              <a:t>=</a:t>
            </a:r>
            <a:r>
              <a:rPr lang="fr-FR" kern="0">
                <a:solidFill>
                  <a:schemeClr val="accent3"/>
                </a:solidFill>
              </a:rPr>
              <a:t> </a:t>
            </a:r>
            <a:r>
              <a:rPr lang="fr-FR" kern="0">
                <a:solidFill>
                  <a:schemeClr val="accent4"/>
                </a:solidFill>
              </a:rPr>
              <a:t>p</a:t>
            </a:r>
            <a:r>
              <a:rPr lang="fr-FR" kern="0">
                <a:solidFill>
                  <a:schemeClr val="accent3"/>
                </a:solidFill>
              </a:rPr>
              <a:t> </a:t>
            </a:r>
            <a:r>
              <a:rPr lang="fr-FR" kern="0"/>
              <a:t>si</a:t>
            </a:r>
            <a:r>
              <a:rPr lang="fr-FR" kern="0">
                <a:solidFill>
                  <a:schemeClr val="accent3"/>
                </a:solidFill>
              </a:rPr>
              <a:t> k=1</a:t>
            </a:r>
          </a:p>
          <a:p>
            <a:pPr marL="0" indent="0">
              <a:buNone/>
            </a:pPr>
            <a:r>
              <a:rPr lang="fr-FR" kern="0">
                <a:solidFill>
                  <a:schemeClr val="accent3"/>
                </a:solidFill>
              </a:rPr>
              <a:t>	 𝛿</a:t>
            </a:r>
            <a:r>
              <a:rPr lang="fr-FR" i="1" kern="0" baseline="30000">
                <a:solidFill>
                  <a:schemeClr val="accent3"/>
                </a:solidFill>
              </a:rPr>
              <a:t>k</a:t>
            </a:r>
            <a:r>
              <a:rPr lang="fr-FR" kern="0">
                <a:solidFill>
                  <a:schemeClr val="accent3"/>
                </a:solidFill>
              </a:rPr>
              <a:t>(</a:t>
            </a:r>
            <a:r>
              <a:rPr lang="fr-FR" kern="0">
                <a:solidFill>
                  <a:schemeClr val="accent4"/>
                </a:solidFill>
              </a:rPr>
              <a:t>p</a:t>
            </a:r>
            <a:r>
              <a:rPr lang="fr-FR" kern="0">
                <a:solidFill>
                  <a:schemeClr val="accent3"/>
                </a:solidFill>
              </a:rPr>
              <a:t>) </a:t>
            </a:r>
            <a:r>
              <a:rPr lang="fr-FR" kern="0"/>
              <a:t>= nothing</a:t>
            </a:r>
            <a:r>
              <a:rPr lang="fr-FR" kern="0">
                <a:solidFill>
                  <a:schemeClr val="accent3"/>
                </a:solidFill>
              </a:rPr>
              <a:t> </a:t>
            </a:r>
            <a:r>
              <a:rPr lang="fr-FR" kern="0"/>
              <a:t>sinon</a:t>
            </a:r>
            <a:endParaRPr lang="fr-FR" ker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954000" y="1412776"/>
            <a:ext cx="6376746" cy="319164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Rappel : le noyau d’Esterel Pur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Codes de retour : terminaison, exits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/>
              <a:t>La sémantique comportementale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    (Berry − Cosserat, 1984)</a:t>
            </a:r>
            <a:endParaRPr lang="fr-FR" sz="2800" kern="0" dirty="0"/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48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sémantique comportementale (SOS)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14727" y="1863949"/>
            <a:ext cx="4111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i="1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943352" y="2175099"/>
            <a:ext cx="10858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268790" y="2189387"/>
            <a:ext cx="2968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i="1" dirty="0">
                <a:solidFill>
                  <a:schemeClr val="tx2"/>
                </a:solidFill>
              </a:rPr>
              <a:t>I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52877" y="1617886"/>
            <a:ext cx="9350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i="1" dirty="0">
                <a:solidFill>
                  <a:schemeClr val="tx2"/>
                </a:solidFill>
              </a:rPr>
              <a:t>O</a:t>
            </a:r>
            <a:r>
              <a:rPr lang="en-US" sz="3200" dirty="0"/>
              <a:t>,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i="1" dirty="0">
                <a:solidFill>
                  <a:schemeClr val="accent3"/>
                </a:solidFill>
              </a:rPr>
              <a:t>k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56801" y="1863948"/>
            <a:ext cx="501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i="1" dirty="0">
                <a:solidFill>
                  <a:schemeClr val="accent4"/>
                </a:solidFill>
              </a:rPr>
              <a:t>p’</a:t>
            </a:r>
          </a:p>
        </p:txBody>
      </p:sp>
      <p:grpSp>
        <p:nvGrpSpPr>
          <p:cNvPr id="35" name="Grouper 34"/>
          <p:cNvGrpSpPr/>
          <p:nvPr/>
        </p:nvGrpSpPr>
        <p:grpSpPr>
          <a:xfrm>
            <a:off x="1187624" y="1074961"/>
            <a:ext cx="2587453" cy="641350"/>
            <a:chOff x="1187624" y="1074961"/>
            <a:chExt cx="2587453" cy="641350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187624" y="1074961"/>
              <a:ext cx="1981202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2400" dirty="0">
                  <a:solidFill>
                    <a:schemeClr val="tx2"/>
                  </a:solidFill>
                </a:rPr>
                <a:t>signaux émis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 flipV="1">
              <a:off x="3128964" y="1513111"/>
              <a:ext cx="646113" cy="203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ash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5197051" y="1052736"/>
            <a:ext cx="2759325" cy="663575"/>
            <a:chOff x="5197051" y="1052736"/>
            <a:chExt cx="2759325" cy="663575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5787849" y="1052736"/>
              <a:ext cx="2168527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2400" dirty="0">
                  <a:solidFill>
                    <a:schemeClr val="accent3"/>
                  </a:solidFill>
                </a:rPr>
                <a:t>code de retour</a:t>
              </a: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5197051" y="1513111"/>
              <a:ext cx="581025" cy="20320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ash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3362327" y="2772000"/>
            <a:ext cx="2084389" cy="717550"/>
            <a:chOff x="3362327" y="2772000"/>
            <a:chExt cx="2084389" cy="71755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362327" y="3030762"/>
              <a:ext cx="2084389" cy="4587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sz="2400" dirty="0">
                  <a:solidFill>
                    <a:schemeClr val="tx2"/>
                  </a:solidFill>
                </a:rPr>
                <a:t>signaux reçus</a:t>
              </a: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4388277" y="2772000"/>
              <a:ext cx="0" cy="35543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306950" y="1948498"/>
            <a:ext cx="2896898" cy="453201"/>
            <a:chOff x="306950" y="1948498"/>
            <a:chExt cx="2896898" cy="453201"/>
          </a:xfrm>
        </p:grpSpPr>
        <p:sp>
          <p:nvSpPr>
            <p:cNvPr id="23" name="ZoneTexte 22"/>
            <p:cNvSpPr txBox="1"/>
            <p:nvPr/>
          </p:nvSpPr>
          <p:spPr>
            <a:xfrm>
              <a:off x="306950" y="1948498"/>
              <a:ext cx="2358338" cy="453201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terme </a:t>
              </a:r>
              <a:r>
                <a:rPr kumimoji="0" lang="fr-FR" sz="2400" b="0" i="0" u="none" strike="noStrike" kern="0" cap="none" spc="0" normalizeH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de départ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cxnSp>
          <p:nvCxnSpPr>
            <p:cNvPr id="28" name="Connecteur droit avec flèche 27"/>
            <p:cNvCxnSpPr>
              <a:stCxn id="23" idx="3"/>
            </p:cNvCxnSpPr>
            <p:nvPr/>
          </p:nvCxnSpPr>
          <p:spPr bwMode="auto">
            <a:xfrm flipV="1">
              <a:off x="2665288" y="2168955"/>
              <a:ext cx="538560" cy="614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er 33"/>
          <p:cNvGrpSpPr/>
          <p:nvPr/>
        </p:nvGrpSpPr>
        <p:grpSpPr>
          <a:xfrm>
            <a:off x="5868144" y="1932047"/>
            <a:ext cx="2863964" cy="867930"/>
            <a:chOff x="6045183" y="1942354"/>
            <a:chExt cx="2863964" cy="867930"/>
          </a:xfrm>
        </p:grpSpPr>
        <p:sp>
          <p:nvSpPr>
            <p:cNvPr id="31" name="ZoneTexte 30"/>
            <p:cNvSpPr txBox="1"/>
            <p:nvPr/>
          </p:nvSpPr>
          <p:spPr>
            <a:xfrm>
              <a:off x="6669431" y="1942354"/>
              <a:ext cx="2239716" cy="86793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terme d’arrivée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chemeClr val="accent4"/>
                  </a:solidFill>
                </a:rPr>
                <a:t>(d</a:t>
              </a:r>
              <a:r>
                <a:rPr lang="en-US" sz="2400" kern="0" dirty="0">
                  <a:solidFill>
                    <a:schemeClr val="accent4"/>
                  </a:solidFill>
                </a:rPr>
                <a:t>érivée)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 bwMode="auto">
            <a:xfrm flipH="1" flipV="1">
              <a:off x="6045183" y="2178533"/>
              <a:ext cx="538560" cy="6144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278745B-8454-644E-A28E-7FD81524AD57}"/>
              </a:ext>
            </a:extLst>
          </p:cNvPr>
          <p:cNvSpPr txBox="1"/>
          <p:nvPr/>
        </p:nvSpPr>
        <p:spPr>
          <a:xfrm>
            <a:off x="533111" y="4035127"/>
            <a:ext cx="7906332" cy="1449628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Une seule transition du programme par r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éaction,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calculée récursivement en fonction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 celles de ses sous-termes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232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F7FDD82-83DC-3C4C-A447-DDEB0102B3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1AAB169-A304-3647-8F1F-FDBDAC4864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0375E63-086F-1C48-A837-8D91EB7210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74309450-810F-5E44-9CBE-D07147A1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décoration / transition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FC57C1B4-EB4D-3842-A32B-E433054F46D1}"/>
              </a:ext>
            </a:extLst>
          </p:cNvPr>
          <p:cNvSpPr txBox="1"/>
          <p:nvPr/>
        </p:nvSpPr>
        <p:spPr>
          <a:xfrm>
            <a:off x="611560" y="1124744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C01895A-7597-6C4D-9102-D840A9FE0C0D}"/>
              </a:ext>
            </a:extLst>
          </p:cNvPr>
          <p:cNvSpPr txBox="1"/>
          <p:nvPr/>
        </p:nvSpPr>
        <p:spPr>
          <a:xfrm>
            <a:off x="611560" y="2324219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28E6DC5-576F-B941-8421-79C9B040F912}"/>
              </a:ext>
            </a:extLst>
          </p:cNvPr>
          <p:cNvSpPr txBox="1"/>
          <p:nvPr/>
        </p:nvSpPr>
        <p:spPr>
          <a:xfrm>
            <a:off x="5225003" y="2324219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emit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; </a:t>
            </a:r>
            <a:r>
              <a:rPr lang="fr-FR" sz="2400" kern="0" dirty="0"/>
              <a:t>nothing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89FF9C9B-CCF7-9D4F-8221-D24EB83B6CF3}"/>
              </a:ext>
            </a:extLst>
          </p:cNvPr>
          <p:cNvSpPr txBox="1"/>
          <p:nvPr/>
        </p:nvSpPr>
        <p:spPr>
          <a:xfrm>
            <a:off x="611560" y="3523694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800" kern="0" baseline="30000" dirty="0">
                <a:solidFill>
                  <a:schemeClr val="accent2"/>
                </a:solidFill>
              </a:rPr>
              <a:t>1</a:t>
            </a:r>
            <a:r>
              <a:rPr lang="fr-FR" sz="12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 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A4FE972-437A-E64F-9B1D-444E59200E58}"/>
              </a:ext>
            </a:extLst>
          </p:cNvPr>
          <p:cNvSpPr txBox="1"/>
          <p:nvPr/>
        </p:nvSpPr>
        <p:spPr>
          <a:xfrm>
            <a:off x="611560" y="4723168"/>
            <a:ext cx="3491661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/>
              <a:t>emit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1200" kern="0" dirty="0"/>
              <a:t> </a:t>
            </a:r>
            <a:r>
              <a:rPr lang="fr-FR" sz="2400" kern="0" dirty="0"/>
              <a:t>; pause</a:t>
            </a:r>
            <a:r>
              <a:rPr lang="fr-FR" sz="2800" kern="0" baseline="30000" dirty="0"/>
              <a:t>1</a:t>
            </a:r>
            <a:r>
              <a:rPr lang="fr-FR" sz="1200" kern="0" dirty="0"/>
              <a:t> </a:t>
            </a:r>
            <a:r>
              <a:rPr lang="fr-FR" sz="2400" kern="0" dirty="0"/>
              <a:t>; 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loop 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u="sng" kern="0" dirty="0">
                <a:solidFill>
                  <a:schemeClr val="accent2"/>
                </a:solidFill>
              </a:rPr>
              <a:t>pa</a:t>
            </a:r>
            <a:r>
              <a:rPr lang="fr-FR" sz="2400" kern="0" dirty="0"/>
              <a:t>u</a:t>
            </a:r>
            <a:r>
              <a:rPr lang="fr-FR" sz="2400" u="sng" kern="0" dirty="0">
                <a:solidFill>
                  <a:schemeClr val="accent2"/>
                </a:solidFill>
              </a:rPr>
              <a:t>se</a:t>
            </a:r>
            <a:r>
              <a:rPr lang="fr-FR" sz="2800" kern="0" baseline="30000" dirty="0">
                <a:solidFill>
                  <a:schemeClr val="accent2"/>
                </a:solidFill>
              </a:rPr>
              <a:t>2</a:t>
            </a:r>
            <a:r>
              <a:rPr lang="fr-FR" sz="2400" kern="0" dirty="0">
                <a:solidFill>
                  <a:schemeClr val="accent2"/>
                </a:solidFill>
              </a:rPr>
              <a:t> end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A7241FC-5AE9-F743-96E3-0BEC6D9005C7}"/>
              </a:ext>
            </a:extLst>
          </p:cNvPr>
          <p:cNvSpPr txBox="1"/>
          <p:nvPr/>
        </p:nvSpPr>
        <p:spPr>
          <a:xfrm>
            <a:off x="5225003" y="3523694"/>
            <a:ext cx="3510898" cy="79406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emit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fr-FR" sz="1200" kern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2400" kern="0" dirty="0">
                <a:solidFill>
                  <a:schemeClr val="bg1">
                    <a:lumMod val="75000"/>
                  </a:schemeClr>
                </a:solidFill>
              </a:rPr>
              <a:t>;</a:t>
            </a:r>
            <a:r>
              <a:rPr lang="fr-FR" sz="2400" kern="0" dirty="0"/>
              <a:t> nothing</a:t>
            </a:r>
            <a:r>
              <a:rPr lang="fr-FR" sz="2800" kern="0" baseline="30000" dirty="0"/>
              <a:t>2</a:t>
            </a:r>
            <a:r>
              <a:rPr lang="fr-FR" sz="1200" kern="0" dirty="0"/>
              <a:t> </a:t>
            </a:r>
            <a:r>
              <a:rPr lang="fr-FR" sz="2400" kern="0" dirty="0"/>
              <a:t>;</a:t>
            </a:r>
          </a:p>
          <a:p>
            <a:pPr fontAlgn="base">
              <a:lnSpc>
                <a:spcPct val="95000"/>
              </a:lnSpc>
              <a:spcAft>
                <a:spcPct val="0"/>
              </a:spcAft>
            </a:pP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 emit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12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lang="fr-FR" sz="2400" kern="0" dirty="0"/>
              <a:t>pause</a:t>
            </a:r>
            <a:r>
              <a:rPr lang="fr-FR" sz="2800" kern="0" baseline="30000" dirty="0"/>
              <a:t>2</a:t>
            </a:r>
            <a:r>
              <a:rPr lang="fr-FR" sz="2400" kern="0" dirty="0"/>
              <a:t> end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99D0A635-32B8-C84E-A695-7E8EE693EF81}"/>
              </a:ext>
            </a:extLst>
          </p:cNvPr>
          <p:cNvCxnSpPr/>
          <p:nvPr/>
        </p:nvCxnSpPr>
        <p:spPr bwMode="auto">
          <a:xfrm>
            <a:off x="2063670" y="1918808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89115EE1-A57B-FD47-A456-55664FF19305}"/>
              </a:ext>
            </a:extLst>
          </p:cNvPr>
          <p:cNvCxnSpPr/>
          <p:nvPr/>
        </p:nvCxnSpPr>
        <p:spPr bwMode="auto">
          <a:xfrm>
            <a:off x="6747966" y="3142944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F1AE218A-4763-0244-B092-F89CDF1DFEBE}"/>
              </a:ext>
            </a:extLst>
          </p:cNvPr>
          <p:cNvCxnSpPr/>
          <p:nvPr/>
        </p:nvCxnSpPr>
        <p:spPr bwMode="auto">
          <a:xfrm>
            <a:off x="2063670" y="4367080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7DEB3C61-5444-4844-A725-379AA523592A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2063669" y="1918808"/>
            <a:ext cx="3161334" cy="8024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935C1827-7288-1446-97E0-E86CBECB30C2}"/>
              </a:ext>
            </a:extLst>
          </p:cNvPr>
          <p:cNvCxnSpPr/>
          <p:nvPr/>
        </p:nvCxnSpPr>
        <p:spPr bwMode="auto">
          <a:xfrm>
            <a:off x="2063670" y="3142944"/>
            <a:ext cx="0" cy="3580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Forme libre 28">
            <a:extLst>
              <a:ext uri="{FF2B5EF4-FFF2-40B4-BE49-F238E27FC236}">
                <a16:creationId xmlns:a16="http://schemas.microsoft.com/office/drawing/2014/main" xmlns="" id="{7B5B8417-822A-E249-B04B-477DF8692BFA}"/>
              </a:ext>
            </a:extLst>
          </p:cNvPr>
          <p:cNvSpPr/>
          <p:nvPr/>
        </p:nvSpPr>
        <p:spPr bwMode="auto">
          <a:xfrm>
            <a:off x="6372200" y="4347307"/>
            <a:ext cx="956841" cy="751721"/>
          </a:xfrm>
          <a:custGeom>
            <a:avLst/>
            <a:gdLst>
              <a:gd name="connsiteX0" fmla="*/ 291676 w 956841"/>
              <a:gd name="connsiteY0" fmla="*/ 6927 h 751721"/>
              <a:gd name="connsiteX1" fmla="*/ 7658 w 956841"/>
              <a:gd name="connsiteY1" fmla="*/ 353291 h 751721"/>
              <a:gd name="connsiteX2" fmla="*/ 132349 w 956841"/>
              <a:gd name="connsiteY2" fmla="*/ 671945 h 751721"/>
              <a:gd name="connsiteX3" fmla="*/ 658822 w 956841"/>
              <a:gd name="connsiteY3" fmla="*/ 734291 h 751721"/>
              <a:gd name="connsiteX4" fmla="*/ 956695 w 956841"/>
              <a:gd name="connsiteY4" fmla="*/ 415636 h 751721"/>
              <a:gd name="connsiteX5" fmla="*/ 624185 w 956841"/>
              <a:gd name="connsiteY5" fmla="*/ 0 h 7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1" h="751721">
                <a:moveTo>
                  <a:pt x="291676" y="6927"/>
                </a:moveTo>
                <a:cubicBezTo>
                  <a:pt x="162944" y="124691"/>
                  <a:pt x="34212" y="242455"/>
                  <a:pt x="7658" y="353291"/>
                </a:cubicBezTo>
                <a:cubicBezTo>
                  <a:pt x="-18896" y="464127"/>
                  <a:pt x="23822" y="608445"/>
                  <a:pt x="132349" y="671945"/>
                </a:cubicBezTo>
                <a:cubicBezTo>
                  <a:pt x="240876" y="735445"/>
                  <a:pt x="521431" y="777009"/>
                  <a:pt x="658822" y="734291"/>
                </a:cubicBezTo>
                <a:cubicBezTo>
                  <a:pt x="796213" y="691573"/>
                  <a:pt x="962468" y="538018"/>
                  <a:pt x="956695" y="415636"/>
                </a:cubicBezTo>
                <a:cubicBezTo>
                  <a:pt x="950922" y="293254"/>
                  <a:pt x="787553" y="146627"/>
                  <a:pt x="62418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>
            <a:extLst>
              <a:ext uri="{FF2B5EF4-FFF2-40B4-BE49-F238E27FC236}">
                <a16:creationId xmlns:a16="http://schemas.microsoft.com/office/drawing/2014/main" xmlns="" id="{CDBF57B6-8B1A-E546-A7B7-6C9C7D09A7E9}"/>
              </a:ext>
            </a:extLst>
          </p:cNvPr>
          <p:cNvSpPr/>
          <p:nvPr/>
        </p:nvSpPr>
        <p:spPr bwMode="auto">
          <a:xfrm>
            <a:off x="1585249" y="5517232"/>
            <a:ext cx="956841" cy="751721"/>
          </a:xfrm>
          <a:custGeom>
            <a:avLst/>
            <a:gdLst>
              <a:gd name="connsiteX0" fmla="*/ 291676 w 956841"/>
              <a:gd name="connsiteY0" fmla="*/ 6927 h 751721"/>
              <a:gd name="connsiteX1" fmla="*/ 7658 w 956841"/>
              <a:gd name="connsiteY1" fmla="*/ 353291 h 751721"/>
              <a:gd name="connsiteX2" fmla="*/ 132349 w 956841"/>
              <a:gd name="connsiteY2" fmla="*/ 671945 h 751721"/>
              <a:gd name="connsiteX3" fmla="*/ 658822 w 956841"/>
              <a:gd name="connsiteY3" fmla="*/ 734291 h 751721"/>
              <a:gd name="connsiteX4" fmla="*/ 956695 w 956841"/>
              <a:gd name="connsiteY4" fmla="*/ 415636 h 751721"/>
              <a:gd name="connsiteX5" fmla="*/ 624185 w 956841"/>
              <a:gd name="connsiteY5" fmla="*/ 0 h 75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41" h="751721">
                <a:moveTo>
                  <a:pt x="291676" y="6927"/>
                </a:moveTo>
                <a:cubicBezTo>
                  <a:pt x="162944" y="124691"/>
                  <a:pt x="34212" y="242455"/>
                  <a:pt x="7658" y="353291"/>
                </a:cubicBezTo>
                <a:cubicBezTo>
                  <a:pt x="-18896" y="464127"/>
                  <a:pt x="23822" y="608445"/>
                  <a:pt x="132349" y="671945"/>
                </a:cubicBezTo>
                <a:cubicBezTo>
                  <a:pt x="240876" y="735445"/>
                  <a:pt x="521431" y="777009"/>
                  <a:pt x="658822" y="734291"/>
                </a:cubicBezTo>
                <a:cubicBezTo>
                  <a:pt x="796213" y="691573"/>
                  <a:pt x="962468" y="538018"/>
                  <a:pt x="956695" y="415636"/>
                </a:cubicBezTo>
                <a:cubicBezTo>
                  <a:pt x="950922" y="293254"/>
                  <a:pt x="787553" y="146627"/>
                  <a:pt x="624185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994FA46B-9219-8E43-8C1D-9BC04013D358}"/>
              </a:ext>
            </a:extLst>
          </p:cNvPr>
          <p:cNvSpPr txBox="1"/>
          <p:nvPr/>
        </p:nvSpPr>
        <p:spPr>
          <a:xfrm>
            <a:off x="3275856" y="5667170"/>
            <a:ext cx="2839239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Nous y reviendrons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au prochain cours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xmlns="" id="{8BCA89F7-0286-F64E-A113-10B24F18073A}"/>
              </a:ext>
            </a:extLst>
          </p:cNvPr>
          <p:cNvCxnSpPr>
            <a:stCxn id="33" idx="1"/>
          </p:cNvCxnSpPr>
          <p:nvPr/>
        </p:nvCxnSpPr>
        <p:spPr bwMode="auto">
          <a:xfrm flipH="1" flipV="1">
            <a:off x="2843808" y="5760357"/>
            <a:ext cx="432048" cy="322312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9802F5-9D3A-754C-989A-EA966A4B0965}"/>
              </a:ext>
            </a:extLst>
          </p:cNvPr>
          <p:cNvSpPr/>
          <p:nvPr/>
        </p:nvSpPr>
        <p:spPr bwMode="auto">
          <a:xfrm>
            <a:off x="179512" y="3508919"/>
            <a:ext cx="4032448" cy="200831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960995F-747F-1845-B495-2D4C2438D463}"/>
              </a:ext>
            </a:extLst>
          </p:cNvPr>
          <p:cNvSpPr txBox="1"/>
          <p:nvPr/>
        </p:nvSpPr>
        <p:spPr>
          <a:xfrm>
            <a:off x="4223911" y="4347307"/>
            <a:ext cx="394660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854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9" grpId="0" animBg="1"/>
      <p:bldP spid="30" grpId="0" animBg="1"/>
      <p:bldP spid="33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règles comportementales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95936" y="3109739"/>
            <a:ext cx="4879862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14 règles individuellement simples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pour les 11 primitives d</a:t>
            </a:r>
            <a:r>
              <a:rPr lang="en-US" sz="2400" kern="0" dirty="0"/>
              <a:t>’Esterel.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Tout est dans leur interaction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90955"/>
            <a:ext cx="341604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8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Règles de base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7993714" cy="53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2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Test de signal et suspension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183" y="831313"/>
            <a:ext cx="6852817" cy="33897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35"/>
            <a:ext cx="9144000" cy="16625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A38DB08-B80A-7C4C-87AE-CA39F6AEFF2B}"/>
              </a:ext>
            </a:extLst>
          </p:cNvPr>
          <p:cNvSpPr txBox="1"/>
          <p:nvPr/>
        </p:nvSpPr>
        <p:spPr>
          <a:xfrm>
            <a:off x="1231182" y="6030091"/>
            <a:ext cx="6681637" cy="41549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 err="1"/>
              <a:t>avec </a:t>
            </a:r>
            <a:r>
              <a:rPr kumimoji="0" lang="fr-FR" sz="2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suspim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0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when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0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await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not S</a:t>
            </a:r>
            <a:r>
              <a:rPr kumimoji="0" lang="fr-FR" sz="11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suspend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when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41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: suspension immédiate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1270" y="1556792"/>
            <a:ext cx="8300670" cy="102181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suspim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when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await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not S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suspend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when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fr-FR" sz="2400" kern="0" dirty="0"/>
              <a:t>(voir cours 2 du 07/02/2018 pour await </a:t>
            </a:r>
            <a:r>
              <a:rPr lang="fr-FR" sz="2400" kern="0" dirty="0">
                <a:solidFill>
                  <a:schemeClr val="tx2"/>
                </a:solidFill>
              </a:rPr>
              <a:t>not S</a:t>
            </a:r>
            <a:r>
              <a:rPr lang="fr-FR" sz="2400" kern="0" dirty="0"/>
              <a:t>)                      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1364" y="3501008"/>
            <a:ext cx="8621271" cy="190205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Alternatives :</a:t>
            </a:r>
          </a:p>
          <a:p>
            <a:pPr marL="514350" indent="-51435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lang="fr-FR" sz="2800" kern="0" dirty="0"/>
              <a:t>règles dérivées pour </a:t>
            </a:r>
            <a:r>
              <a:rPr lang="fr-FR" sz="2800" kern="0" dirty="0" err="1"/>
              <a:t>suspimm</a:t>
            </a:r>
            <a:r>
              <a:rPr lang="fr-FR" sz="2800" kern="0" dirty="0"/>
              <a:t> (planche suivante)</a:t>
            </a:r>
          </a:p>
          <a:p>
            <a:pPr marL="514350" indent="-51435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remplacer tous les pause de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par « 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await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not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 »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   (Tardieu 2004)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797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2b : règles optionnelles pour </a:t>
            </a:r>
            <a:r>
              <a:rPr lang="fr-FR" dirty="0" err="1"/>
              <a:t>suspimm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776"/>
            <a:ext cx="9144000" cy="30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3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2900" y="836712"/>
            <a:ext cx="8458200" cy="6214009"/>
          </a:xfrm>
        </p:spPr>
        <p:txBody>
          <a:bodyPr/>
          <a:lstStyle/>
          <a:p>
            <a:r>
              <a:rPr lang="fr-FR" dirty="0"/>
              <a:t>Comment donner un sens précis aux programmes Esterel tout en préservant leur intuition ?</a:t>
            </a:r>
          </a:p>
          <a:p>
            <a:pPr>
              <a:buFont typeface=".HiraKakuInterface-W3" charset="-128"/>
              <a:buChar char="⇒"/>
            </a:pPr>
            <a:r>
              <a:rPr lang="fr-FR" dirty="0">
                <a:solidFill>
                  <a:schemeClr val="accent3"/>
                </a:solidFill>
              </a:rPr>
              <a:t> sémantique formelle (mathématique)</a:t>
            </a:r>
          </a:p>
          <a:p>
            <a:pPr>
              <a:spcBef>
                <a:spcPts val="1200"/>
              </a:spcBef>
            </a:pPr>
            <a:r>
              <a:rPr lang="fr-FR" dirty="0"/>
              <a:t>La communication synchrone conduit rapidement à des </a:t>
            </a:r>
            <a:r>
              <a:rPr lang="fr-FR" dirty="0">
                <a:solidFill>
                  <a:schemeClr val="accent1"/>
                </a:solidFill>
              </a:rPr>
              <a:t>paradoxes</a:t>
            </a:r>
            <a:r>
              <a:rPr lang="fr-FR" dirty="0"/>
              <a:t>. Que traduisent-ils, et comment les résoudre ?</a:t>
            </a:r>
          </a:p>
          <a:p>
            <a:pPr>
              <a:buFont typeface=".HiraKakuInterface-W3" charset="-128"/>
              <a:buChar char="⇒"/>
            </a:pPr>
            <a:r>
              <a:rPr lang="fr-FR" dirty="0"/>
              <a:t> </a:t>
            </a:r>
            <a:r>
              <a:rPr lang="en-US" dirty="0"/>
              <a:t>étude des</a:t>
            </a:r>
            <a:r>
              <a:rPr lang="en-US" dirty="0">
                <a:solidFill>
                  <a:schemeClr val="accent3"/>
                </a:solidFill>
              </a:rPr>
              <a:t> cycles de causalité, </a:t>
            </a:r>
            <a:r>
              <a:rPr lang="en-US" dirty="0"/>
              <a:t>nous conduisant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2400" dirty="0"/>
              <a:t>   </a:t>
            </a:r>
            <a:r>
              <a:rPr lang="en-US" dirty="0"/>
              <a:t> </a:t>
            </a:r>
            <a:r>
              <a:rPr lang="fr-FR" dirty="0"/>
              <a:t>de la logique classique à</a:t>
            </a:r>
            <a:r>
              <a:rPr lang="fr-FR" dirty="0">
                <a:solidFill>
                  <a:schemeClr val="accent3"/>
                </a:solidFill>
              </a:rPr>
              <a:t> la logique intuitionniste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Comment faire passer tout ça à la pratique ?</a:t>
            </a:r>
          </a:p>
          <a:p>
            <a:pPr marL="432000" indent="-432000">
              <a:buFont typeface=".HiraKakuInterface-W3" charset="-128"/>
              <a:buChar char="⇒"/>
            </a:pPr>
            <a:r>
              <a:rPr lang="fr-FR" dirty="0">
                <a:solidFill>
                  <a:schemeClr val="accent4"/>
                </a:solidFill>
              </a:rPr>
              <a:t>compilation</a:t>
            </a:r>
            <a:r>
              <a:rPr lang="fr-FR" dirty="0"/>
              <a:t>,</a:t>
            </a:r>
            <a:r>
              <a:rPr lang="fr-FR" dirty="0">
                <a:solidFill>
                  <a:schemeClr val="accent4"/>
                </a:solidFill>
              </a:rPr>
              <a:t> optimisation </a:t>
            </a:r>
            <a:r>
              <a:rPr lang="fr-FR" dirty="0"/>
              <a:t>et </a:t>
            </a:r>
            <a:r>
              <a:rPr lang="fr-FR" dirty="0" err="1">
                <a:solidFill>
                  <a:schemeClr val="accent4"/>
                </a:solidFill>
              </a:rPr>
              <a:t>debugging</a:t>
            </a:r>
            <a:r>
              <a:rPr lang="fr-FR" dirty="0">
                <a:solidFill>
                  <a:schemeClr val="accent3"/>
                </a:solidFill>
              </a:rPr>
              <a:t>      </a:t>
            </a:r>
            <a:r>
              <a:rPr lang="fr-FR" dirty="0"/>
              <a:t>entièrement fondés sur la </a:t>
            </a:r>
            <a:r>
              <a:rPr lang="fr-FR" dirty="0">
                <a:solidFill>
                  <a:schemeClr val="accent3"/>
                </a:solidFill>
              </a:rPr>
              <a:t>sémantique formelle</a:t>
            </a:r>
          </a:p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/>
              <a:t>Les questions posées par Esterel</a:t>
            </a:r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xmlns="" id="{1A2F8A6B-FB36-9E46-A2CA-5D83F1CBEC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xmlns="" id="{EF636E92-94EB-2644-AA17-3109D13A23B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xmlns="" id="{6C6FD229-7EB5-7749-99CE-1D29EA22D3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</p:spTree>
    <p:extLst>
      <p:ext uri="{BB962C8B-B14F-4D97-AF65-F5344CB8AC3E}">
        <p14:creationId xmlns:p14="http://schemas.microsoft.com/office/powerpoint/2010/main" val="92536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/>
              <a:t>3. séquence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76076" y="5125600"/>
            <a:ext cx="7048724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Synchronisme</a:t>
            </a:r>
            <a:r>
              <a:rPr kumimoji="0" lang="fr-FR" sz="1200" b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: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dans (séquence-0),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/>
              <a:t>t</a:t>
            </a:r>
            <a:r>
              <a:rPr kumimoji="0" lang="fr-FR" sz="2400" b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ransmission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du contrôle </a:t>
            </a:r>
            <a:r>
              <a:rPr lang="fr-FR" sz="2400" kern="0" dirty="0">
                <a:solidFill>
                  <a:schemeClr val="accent3"/>
                </a:solidFill>
              </a:rPr>
              <a:t>dans la même transition</a:t>
            </a:r>
            <a:r>
              <a:rPr lang="fr-FR" sz="2400" kern="0" dirty="0"/>
              <a:t>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et </a:t>
            </a:r>
            <a:r>
              <a:rPr lang="fr-FR" sz="2400" kern="0" dirty="0">
                <a:solidFill>
                  <a:schemeClr val="accent3"/>
                </a:solidFill>
              </a:rPr>
              <a:t>union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des signaux émis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par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et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p’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234" y="909345"/>
            <a:ext cx="6821566" cy="40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boucle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201953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9818" y="4005064"/>
            <a:ext cx="7284366" cy="151426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Attention :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les boucles instantanées (</a:t>
            </a:r>
            <a:r>
              <a:rPr kumimoji="0" lang="fr-FR" sz="2800" b="0" i="1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k=0</a:t>
            </a:r>
            <a:r>
              <a:rPr lang="fr-FR" sz="2800" kern="0" dirty="0"/>
              <a:t>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ne donnent lieu à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aucune transition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(alternative, Tardieu : pour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i="1" kern="0" dirty="0">
                <a:solidFill>
                  <a:schemeClr val="accent3"/>
                </a:solidFill>
              </a:rPr>
              <a:t>k</a:t>
            </a:r>
            <a:r>
              <a:rPr lang="fr-FR" sz="2800" kern="0" dirty="0">
                <a:solidFill>
                  <a:schemeClr val="accent3"/>
                </a:solidFill>
              </a:rPr>
              <a:t>=0</a:t>
            </a:r>
            <a:r>
              <a:rPr lang="fr-FR" sz="2800" kern="0" dirty="0"/>
              <a:t>, retourner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3200" kern="0" dirty="0">
                <a:solidFill>
                  <a:schemeClr val="accent3"/>
                </a:solidFill>
              </a:rPr>
              <a:t>∞</a:t>
            </a:r>
            <a:r>
              <a:rPr lang="fr-FR" sz="2800" kern="0" dirty="0"/>
              <a:t>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772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Parallèle et trappe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9144000" cy="37305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7687" y="5297374"/>
            <a:ext cx="8728626" cy="8679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 parallèle synchronise la terminaison, la pause </a:t>
            </a:r>
            <a:r>
              <a:rPr lang="fr-FR" sz="2400" kern="0" dirty="0"/>
              <a:t>et les trappes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Il meurt dès qu’une branche fait exit d’une trappe externe</a:t>
            </a:r>
          </a:p>
        </p:txBody>
      </p:sp>
    </p:spTree>
    <p:extLst>
      <p:ext uri="{BB962C8B-B14F-4D97-AF65-F5344CB8AC3E}">
        <p14:creationId xmlns:p14="http://schemas.microsoft.com/office/powerpoint/2010/main" val="120993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signal local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98410" y="4895707"/>
            <a:ext cx="6550190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Deux règles </a:t>
            </a:r>
            <a:r>
              <a:rPr lang="fr-FR" sz="2400" kern="0" dirty="0"/>
              <a:t>i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mposant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la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consistance logique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noProof="0" dirty="0">
                <a:solidFill>
                  <a:schemeClr val="tx2"/>
                </a:solidFill>
              </a:rPr>
              <a:t>S</a:t>
            </a:r>
            <a:r>
              <a:rPr lang="fr-FR" sz="2400" kern="0" noProof="0" dirty="0"/>
              <a:t> est </a:t>
            </a:r>
            <a:r>
              <a:rPr lang="fr-FR" sz="2400" kern="0" noProof="0" dirty="0" err="1"/>
              <a:t>pr</a:t>
            </a:r>
            <a:r>
              <a:rPr lang="fr-FR" sz="2400" kern="0" dirty="0" err="1"/>
              <a:t>ésent</a:t>
            </a:r>
            <a:r>
              <a:rPr lang="fr-FR" sz="2400" kern="0" dirty="0"/>
              <a:t> si et seulement s’il est émis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absent si et seulement s’il n’est pas émis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9144000" cy="34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8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383627" y="954000"/>
            <a:ext cx="6376746" cy="35671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Rappel : le noyau d’Esterel Pur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Codes de retour : terminaison, exits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La sémantique comportementale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    (Berry − Cosserat, 1984)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5. Problèmes de </a:t>
            </a:r>
            <a:r>
              <a:rPr lang="en-US" sz="2800" kern="0" dirty="0">
                <a:solidFill>
                  <a:schemeClr val="accent3"/>
                </a:solidFill>
              </a:rPr>
              <a:t>causalité</a:t>
            </a:r>
            <a:endParaRPr lang="fr-FR" sz="2800" kern="0" dirty="0">
              <a:solidFill>
                <a:schemeClr val="accent3"/>
              </a:solidFill>
            </a:endParaRP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7514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 dirty="0"/>
              <a:t>Communication instantanée et causalité</a:t>
            </a:r>
            <a:br>
              <a:rPr lang="fr-FR" dirty="0"/>
            </a:br>
            <a:r>
              <a:rPr lang="fr-FR" dirty="0"/>
              <a:t>selon le Chat de Philippe </a:t>
            </a:r>
            <a:r>
              <a:rPr lang="fr-FR" dirty="0" err="1"/>
              <a:t>Geluck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17" y="1481052"/>
            <a:ext cx="3746786" cy="5064781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 bwMode="auto">
          <a:xfrm flipV="1">
            <a:off x="611560" y="1418966"/>
            <a:ext cx="3821938" cy="5178386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/>
          <p:cNvCxnSpPr/>
          <p:nvPr/>
        </p:nvCxnSpPr>
        <p:spPr bwMode="auto">
          <a:xfrm flipH="1" flipV="1">
            <a:off x="611561" y="1418966"/>
            <a:ext cx="3821938" cy="5178386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77271"/>
            <a:ext cx="0" cy="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7089"/>
            <a:ext cx="4201085" cy="38918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C54EE21-3E34-F046-BC77-E1A1DE14A36F}"/>
              </a:ext>
            </a:extLst>
          </p:cNvPr>
          <p:cNvSpPr txBox="1"/>
          <p:nvPr/>
        </p:nvSpPr>
        <p:spPr>
          <a:xfrm>
            <a:off x="4572000" y="5926441"/>
            <a:ext cx="4238661" cy="45320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apr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ès, mais en même temps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02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Problèmes de non-sens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39246" y="1115712"/>
            <a:ext cx="6665508" cy="10741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6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Esterel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then nothing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= not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1177" y="2614610"/>
            <a:ext cx="8821646" cy="261097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800" kern="0" noProof="0" dirty="0">
                <a:solidFill>
                  <a:schemeClr val="accent3"/>
                </a:solidFill>
              </a:rPr>
              <a:t>Logique</a:t>
            </a:r>
            <a:r>
              <a:rPr lang="fr-FR" sz="1400" kern="0" noProof="0" dirty="0">
                <a:solidFill>
                  <a:schemeClr val="accent1"/>
                </a:solidFill>
              </a:rPr>
              <a:t> </a:t>
            </a:r>
            <a:r>
              <a:rPr lang="fr-FR" sz="2800" kern="0" noProof="0" dirty="0">
                <a:solidFill>
                  <a:schemeClr val="accent3"/>
                </a:solidFill>
              </a:rPr>
              <a:t>:</a:t>
            </a:r>
            <a:r>
              <a:rPr lang="fr-FR" sz="2800" kern="0" noProof="0" dirty="0">
                <a:solidFill>
                  <a:schemeClr val="accent1"/>
                </a:solidFill>
              </a:rPr>
              <a:t> pas de solution boo</a:t>
            </a:r>
            <a:r>
              <a:rPr lang="en-US" sz="2800" kern="0" dirty="0">
                <a:solidFill>
                  <a:schemeClr val="accent1"/>
                </a:solidFill>
              </a:rPr>
              <a:t>léenne</a:t>
            </a:r>
            <a:r>
              <a:rPr lang="fr-FR" sz="2800" kern="0" noProof="0" dirty="0">
                <a:solidFill>
                  <a:schemeClr val="accent1"/>
                </a:solidFill>
              </a:rPr>
              <a:t> pour</a:t>
            </a:r>
            <a:r>
              <a:rPr lang="fr-FR" sz="2800" kern="0" noProof="0" dirty="0">
                <a:solidFill>
                  <a:schemeClr val="accent3"/>
                </a:solidFill>
              </a:rPr>
              <a:t> </a:t>
            </a:r>
            <a:r>
              <a:rPr lang="fr-FR" sz="2800" kern="0" noProof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noProof="0" dirty="0"/>
              <a:t>Esterel, sémantique comportementale</a:t>
            </a:r>
            <a:r>
              <a:rPr lang="fr-FR" sz="1400" kern="0" noProof="0" dirty="0"/>
              <a:t> </a:t>
            </a:r>
            <a:r>
              <a:rPr lang="fr-FR" sz="2800" kern="0" noProof="0" dirty="0"/>
              <a:t>:</a:t>
            </a:r>
          </a:p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800" kern="0" noProof="0" dirty="0">
                <a:solidFill>
                  <a:schemeClr val="accent1"/>
                </a:solidFill>
              </a:rPr>
              <a:t>             pas de solution</a:t>
            </a:r>
            <a:r>
              <a:rPr lang="fr-FR" sz="1400" kern="0" noProof="0" dirty="0">
                <a:solidFill>
                  <a:schemeClr val="accent1"/>
                </a:solidFill>
              </a:rPr>
              <a:t> </a:t>
            </a:r>
            <a:r>
              <a:rPr lang="fr-FR" sz="2800" kern="0" noProof="0" dirty="0">
                <a:solidFill>
                  <a:schemeClr val="accent1"/>
                </a:solidFill>
              </a:rPr>
              <a:t>: </a:t>
            </a:r>
            <a:r>
              <a:rPr lang="fr-FR" sz="2800" kern="0" noProof="0" dirty="0"/>
              <a:t>ni (signal+) ni (signal</a:t>
            </a:r>
            <a:r>
              <a:rPr lang="fr-FR" sz="2800" kern="0" dirty="0"/>
              <a:t>−</a:t>
            </a:r>
            <a:r>
              <a:rPr lang="fr-FR" sz="2800" kern="0" noProof="0" dirty="0"/>
              <a:t>) ne va</a:t>
            </a:r>
          </a:p>
          <a:p>
            <a:pPr fontAlgn="base">
              <a:lnSpc>
                <a:spcPct val="105000"/>
              </a:lnSpc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accent1"/>
                </a:solidFill>
              </a:rPr>
              <a:t>rejet </a:t>
            </a:r>
            <a:r>
              <a:rPr lang="fr-FR" sz="2800" kern="0" dirty="0"/>
              <a:t>car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dépendance instantanée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de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sur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            </a:t>
            </a:r>
            <a:r>
              <a:rPr lang="fr-FR" sz="14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(testable par tri topologique)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3C4CDE0-AE94-4443-84D0-3C6773321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5225581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04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de non-déterminisme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92846" y="1124744"/>
            <a:ext cx="4737194" cy="10741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6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Esterel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=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0982" y="2594534"/>
            <a:ext cx="8602035" cy="332193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800" kern="0" noProof="0" dirty="0"/>
              <a:t>Logique</a:t>
            </a:r>
            <a:r>
              <a:rPr lang="fr-FR" sz="1400" kern="0" noProof="0" dirty="0"/>
              <a:t> </a:t>
            </a:r>
            <a:r>
              <a:rPr lang="fr-FR" sz="2800" kern="0" noProof="0" dirty="0"/>
              <a:t>:</a:t>
            </a:r>
            <a:r>
              <a:rPr lang="fr-FR" sz="2800" kern="0" noProof="0" dirty="0">
                <a:solidFill>
                  <a:schemeClr val="accent3"/>
                </a:solidFill>
              </a:rPr>
              <a:t> </a:t>
            </a:r>
            <a:r>
              <a:rPr lang="fr-FR" sz="2800" kern="0" noProof="0" dirty="0">
                <a:solidFill>
                  <a:schemeClr val="tx2"/>
                </a:solidFill>
              </a:rPr>
              <a:t>S</a:t>
            </a:r>
            <a:r>
              <a:rPr lang="fr-FR" sz="2800" kern="0" noProof="0" dirty="0">
                <a:solidFill>
                  <a:schemeClr val="accent3"/>
                </a:solidFill>
              </a:rPr>
              <a:t> indifféremment vrai ou </a:t>
            </a:r>
            <a:r>
              <a:rPr lang="fr-FR" sz="2800" kern="0" dirty="0">
                <a:solidFill>
                  <a:schemeClr val="accent3"/>
                </a:solidFill>
              </a:rPr>
              <a:t>faux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Esterel, sémantique comportementale</a:t>
            </a:r>
            <a:r>
              <a:rPr lang="fr-FR" sz="1400" kern="0" dirty="0"/>
              <a:t> </a:t>
            </a:r>
            <a:r>
              <a:rPr lang="fr-FR" sz="2800" kern="0" noProof="0" dirty="0"/>
              <a:t>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     non-déterminisme</a:t>
            </a:r>
            <a:endParaRPr lang="fr-FR" sz="2400" kern="0" noProof="0" dirty="0">
              <a:solidFill>
                <a:schemeClr val="accent1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OK</a:t>
            </a:r>
            <a:r>
              <a:rPr lang="fr-FR" sz="12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: </a:t>
            </a:r>
            <a:r>
              <a:rPr lang="fr-FR" sz="2400" kern="0" noProof="0" dirty="0"/>
              <a:t>(signal+) avec </a:t>
            </a:r>
            <a:r>
              <a:rPr lang="fr-FR" sz="2400" kern="0" noProof="0" dirty="0">
                <a:solidFill>
                  <a:schemeClr val="tx2"/>
                </a:solidFill>
              </a:rPr>
              <a:t>S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∈</a:t>
            </a:r>
            <a:r>
              <a:rPr lang="fr-FR" sz="2400" kern="0" noProof="0" dirty="0">
                <a:solidFill>
                  <a:schemeClr val="tx2"/>
                </a:solidFill>
              </a:rPr>
              <a:t>I</a:t>
            </a:r>
            <a:r>
              <a:rPr lang="fr-FR" sz="2400" kern="0" noProof="0" dirty="0"/>
              <a:t>, </a:t>
            </a:r>
            <a:r>
              <a:rPr lang="fr-FR" sz="2400" kern="0" noProof="0" dirty="0">
                <a:solidFill>
                  <a:schemeClr val="tx2"/>
                </a:solidFill>
              </a:rPr>
              <a:t>S</a:t>
            </a:r>
            <a:r>
              <a:rPr lang="fr-FR" sz="2400" kern="0" dirty="0">
                <a:solidFill>
                  <a:schemeClr val="tx2"/>
                </a:solidFill>
              </a:rPr>
              <a:t>∈O</a:t>
            </a:r>
            <a:r>
              <a:rPr lang="fr-FR" sz="2400" kern="0" noProof="0" dirty="0"/>
              <a:t> </a:t>
            </a:r>
          </a:p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     OK</a:t>
            </a:r>
            <a:r>
              <a:rPr lang="fr-FR" sz="12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: </a:t>
            </a:r>
            <a:r>
              <a:rPr lang="fr-FR" sz="2400" kern="0" dirty="0"/>
              <a:t>(signal−) avec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∉</a:t>
            </a:r>
            <a:r>
              <a:rPr lang="fr-FR" sz="2400" kern="0" dirty="0">
                <a:solidFill>
                  <a:schemeClr val="tx2"/>
                </a:solidFill>
              </a:rPr>
              <a:t>I</a:t>
            </a:r>
            <a:r>
              <a:rPr lang="fr-FR" sz="2400" kern="0" dirty="0"/>
              <a:t>,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∉</a:t>
            </a:r>
            <a:r>
              <a:rPr lang="fr-FR" sz="2400" kern="0" dirty="0">
                <a:solidFill>
                  <a:schemeClr val="tx2"/>
                </a:solidFill>
              </a:rPr>
              <a:t>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accent1"/>
                </a:solidFill>
              </a:rPr>
              <a:t>rejet </a:t>
            </a:r>
            <a:r>
              <a:rPr lang="fr-FR" sz="2800" kern="0" dirty="0"/>
              <a:t>car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dépendance instantanée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de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sur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            </a:t>
            </a:r>
            <a:r>
              <a:rPr lang="fr-FR" sz="14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(testable par tri topologique)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DF61D2B6-EE85-2C40-AC9A-F54226477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25" y="3933056"/>
            <a:ext cx="1095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02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646331"/>
          </a:xfrm>
        </p:spPr>
        <p:txBody>
          <a:bodyPr/>
          <a:lstStyle/>
          <a:p>
            <a:r>
              <a:rPr lang="fr-FR" dirty="0"/>
              <a:t>Non-déterminisme à 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0096" y="764704"/>
            <a:ext cx="5383205" cy="194412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Esterel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lang="fr-FR" sz="2800" kern="0" dirty="0">
                <a:solidFill>
                  <a:schemeClr val="bg1"/>
                </a:solidFill>
              </a:rPr>
              <a:t>||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spcAft>
                <a:spcPts val="1000"/>
              </a:spcAft>
            </a:pPr>
            <a:r>
              <a:rPr lang="fr-FR" sz="2800" kern="0" dirty="0"/>
              <a:t>            </a:t>
            </a:r>
            <a:r>
              <a:rPr lang="fr-FR" sz="1400" kern="0" dirty="0"/>
              <a:t> </a:t>
            </a:r>
            <a:r>
              <a:rPr lang="fr-FR" sz="2800" kern="0" dirty="0"/>
              <a:t> || </a:t>
            </a:r>
            <a:r>
              <a:rPr lang="fr-FR" sz="2800" kern="0" dirty="0" err="1"/>
              <a:t>if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</a:t>
            </a:r>
            <a:r>
              <a:rPr lang="fr-FR" sz="2800" kern="0" dirty="0" err="1"/>
              <a:t>else</a:t>
            </a:r>
            <a:r>
              <a:rPr lang="fr-FR" sz="2800" kern="0" dirty="0"/>
              <a:t> </a:t>
            </a:r>
            <a:r>
              <a:rPr lang="fr-FR" sz="2800" kern="0" dirty="0" err="1"/>
              <a:t>emit</a:t>
            </a:r>
            <a:r>
              <a:rPr lang="fr-FR" sz="2800" kern="0" dirty="0"/>
              <a:t>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end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= not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          </a:t>
            </a:r>
            <a:r>
              <a:rPr lang="fr-FR" sz="1400" kern="0" dirty="0">
                <a:solidFill>
                  <a:schemeClr val="tx2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  S2</a:t>
            </a:r>
            <a:r>
              <a:rPr lang="fr-FR" sz="2800" kern="0" dirty="0"/>
              <a:t> = not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1764" y="2852936"/>
            <a:ext cx="8820472" cy="4269887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</a:pPr>
            <a:r>
              <a:rPr lang="fr-FR" sz="2800" kern="0" noProof="0" dirty="0"/>
              <a:t>Logique</a:t>
            </a:r>
            <a:r>
              <a:rPr lang="fr-FR" sz="1400" kern="0" noProof="0" dirty="0"/>
              <a:t> </a:t>
            </a:r>
            <a:r>
              <a:rPr lang="fr-FR" sz="2800" kern="0" noProof="0" dirty="0"/>
              <a:t>:</a:t>
            </a:r>
            <a:r>
              <a:rPr lang="fr-FR" sz="2800" kern="0" noProof="0" dirty="0">
                <a:solidFill>
                  <a:schemeClr val="accent3"/>
                </a:solidFill>
              </a:rPr>
              <a:t> deux solutions, </a:t>
            </a:r>
            <a:r>
              <a:rPr lang="fr-FR" sz="2800" kern="0" noProof="0" dirty="0">
                <a:solidFill>
                  <a:schemeClr val="tx2"/>
                </a:solidFill>
              </a:rPr>
              <a:t>S1</a:t>
            </a:r>
            <a:r>
              <a:rPr lang="fr-FR" sz="2800" kern="0" noProof="0" dirty="0">
                <a:solidFill>
                  <a:schemeClr val="accent3"/>
                </a:solidFill>
              </a:rPr>
              <a:t> et </a:t>
            </a:r>
            <a:r>
              <a:rPr lang="fr-FR" sz="2800" kern="0" noProof="0" dirty="0">
                <a:solidFill>
                  <a:schemeClr val="tx2"/>
                </a:solidFill>
              </a:rPr>
              <a:t>S2</a:t>
            </a:r>
            <a:r>
              <a:rPr lang="fr-FR" sz="2800" kern="0" noProof="0" dirty="0">
                <a:solidFill>
                  <a:schemeClr val="accent3"/>
                </a:solidFill>
              </a:rPr>
              <a:t> opposés</a:t>
            </a:r>
            <a:endParaRPr lang="fr-FR" sz="2800" kern="0" dirty="0">
              <a:solidFill>
                <a:schemeClr val="accent3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fr-FR" sz="2800" kern="0" noProof="0" dirty="0"/>
              <a:t>Esterel, sémantique comportementale</a:t>
            </a:r>
            <a:r>
              <a:rPr lang="fr-FR" sz="1400" kern="0" noProof="0" dirty="0"/>
              <a:t> </a:t>
            </a:r>
            <a:r>
              <a:rPr lang="fr-FR" sz="2800" kern="0" noProof="0" dirty="0"/>
              <a:t>: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    </a:t>
            </a:r>
            <a:r>
              <a:rPr lang="fr-FR" sz="2400" kern="0" dirty="0">
                <a:solidFill>
                  <a:schemeClr val="accent1"/>
                </a:solidFill>
              </a:rPr>
              <a:t>non-déterminisme </a:t>
            </a:r>
            <a:r>
              <a:rPr lang="fr-FR" sz="2400" kern="0" dirty="0"/>
              <a:t>comme en logique</a:t>
            </a:r>
            <a:endParaRPr lang="fr-FR" sz="2400" kern="0" noProof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noProof="0" dirty="0"/>
              <a:t>     </a:t>
            </a:r>
            <a:r>
              <a:rPr lang="fr-FR" sz="2400" kern="0" noProof="0" dirty="0">
                <a:solidFill>
                  <a:schemeClr val="accent2"/>
                </a:solidFill>
              </a:rPr>
              <a:t>OK</a:t>
            </a:r>
            <a:r>
              <a:rPr lang="fr-FR" sz="1200" kern="0" noProof="0" dirty="0">
                <a:solidFill>
                  <a:schemeClr val="accent2"/>
                </a:solidFill>
              </a:rPr>
              <a:t> </a:t>
            </a:r>
            <a:r>
              <a:rPr lang="fr-FR" sz="2400" kern="0" noProof="0" dirty="0">
                <a:solidFill>
                  <a:schemeClr val="accent2"/>
                </a:solidFill>
              </a:rPr>
              <a:t>:</a:t>
            </a:r>
            <a:r>
              <a:rPr lang="fr-FR" sz="2400" kern="0" noProof="0" dirty="0"/>
              <a:t> (signal+) avec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∈</a:t>
            </a:r>
            <a:r>
              <a:rPr lang="fr-FR" sz="2400" kern="0" dirty="0">
                <a:solidFill>
                  <a:schemeClr val="tx2"/>
                </a:solidFill>
              </a:rPr>
              <a:t>I,O</a:t>
            </a:r>
            <a:r>
              <a:rPr lang="fr-FR" sz="2400" i="1" kern="0" dirty="0">
                <a:solidFill>
                  <a:schemeClr val="tx2"/>
                </a:solidFill>
              </a:rPr>
              <a:t> </a:t>
            </a:r>
            <a:r>
              <a:rPr lang="fr-FR" sz="2400" i="1" kern="0" dirty="0"/>
              <a:t>et</a:t>
            </a:r>
            <a:r>
              <a:rPr lang="fr-FR" sz="2400" i="1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(signal−) avec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∉</a:t>
            </a:r>
            <a:r>
              <a:rPr lang="fr-FR" sz="2400" kern="0" dirty="0">
                <a:solidFill>
                  <a:schemeClr val="tx2"/>
                </a:solidFill>
              </a:rPr>
              <a:t>I,O</a:t>
            </a:r>
            <a:endParaRPr lang="fr-FR" sz="2400" kern="0" dirty="0"/>
          </a:p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400" kern="0" dirty="0"/>
              <a:t>     </a:t>
            </a:r>
            <a:r>
              <a:rPr lang="fr-FR" sz="2400" kern="0" dirty="0">
                <a:solidFill>
                  <a:schemeClr val="accent2"/>
                </a:solidFill>
              </a:rPr>
              <a:t>OK</a:t>
            </a:r>
            <a:r>
              <a:rPr lang="fr-FR" sz="1200" kern="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: </a:t>
            </a:r>
            <a:r>
              <a:rPr lang="fr-FR" sz="2400" kern="0" dirty="0"/>
              <a:t>(signal−) avec </a:t>
            </a:r>
            <a:r>
              <a:rPr lang="fr-FR" sz="2400" kern="0" dirty="0">
                <a:solidFill>
                  <a:schemeClr val="tx2"/>
                </a:solidFill>
              </a:rPr>
              <a:t>S1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∉</a:t>
            </a:r>
            <a:r>
              <a:rPr lang="fr-FR" sz="2400" kern="0" dirty="0">
                <a:solidFill>
                  <a:schemeClr val="tx2"/>
                </a:solidFill>
              </a:rPr>
              <a:t>I,O</a:t>
            </a:r>
            <a:r>
              <a:rPr lang="fr-FR" sz="2400" i="1" kern="0" dirty="0">
                <a:solidFill>
                  <a:schemeClr val="tx2"/>
                </a:solidFill>
              </a:rPr>
              <a:t> </a:t>
            </a:r>
            <a:r>
              <a:rPr lang="fr-FR" sz="2400" i="1" kern="0" dirty="0"/>
              <a:t>et</a:t>
            </a:r>
            <a:r>
              <a:rPr lang="fr-FR" sz="2400" i="1" kern="0" dirty="0">
                <a:solidFill>
                  <a:schemeClr val="tx2"/>
                </a:solidFill>
              </a:rPr>
              <a:t> </a:t>
            </a:r>
            <a:r>
              <a:rPr lang="fr-FR" sz="2400" kern="0" dirty="0"/>
              <a:t>(signal+) avec </a:t>
            </a:r>
            <a:r>
              <a:rPr lang="fr-FR" sz="2400" kern="0" dirty="0">
                <a:solidFill>
                  <a:schemeClr val="tx2"/>
                </a:solidFill>
              </a:rPr>
              <a:t>S2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∈</a:t>
            </a:r>
            <a:r>
              <a:rPr lang="fr-FR" sz="2400" kern="0" dirty="0">
                <a:solidFill>
                  <a:schemeClr val="tx2"/>
                </a:solidFill>
              </a:rPr>
              <a:t>I,O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accent1"/>
                </a:solidFill>
              </a:rPr>
              <a:t>rejet </a:t>
            </a:r>
            <a:r>
              <a:rPr lang="fr-FR" sz="2800" kern="0" dirty="0"/>
              <a:t>car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dépendance instantanée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de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sur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            </a:t>
            </a:r>
            <a:r>
              <a:rPr lang="fr-FR" sz="14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(testable par tri topologique)</a:t>
            </a:r>
          </a:p>
          <a:p>
            <a:pPr fontAlgn="base">
              <a:lnSpc>
                <a:spcPct val="105000"/>
              </a:lnSpc>
              <a:spcAft>
                <a:spcPts val="1000"/>
              </a:spcAft>
            </a:pPr>
            <a:endParaRPr lang="fr-FR" sz="24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xmlns="" id="{E9352DCB-9908-084D-8CB7-90C9F740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704" y="4077072"/>
            <a:ext cx="1095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507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00329"/>
          </a:xfrm>
        </p:spPr>
        <p:txBody>
          <a:bodyPr/>
          <a:lstStyle/>
          <a:p>
            <a:r>
              <a:rPr lang="fr-FR" dirty="0"/>
              <a:t>R</a:t>
            </a:r>
            <a:r>
              <a:rPr lang="en-US" dirty="0"/>
              <a:t>ègles assurant le déterminisme</a:t>
            </a:r>
            <a:r>
              <a:rPr lang="fr-FR" dirty="0"/>
              <a:t> (Tardieu)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7669"/>
            <a:ext cx="9144000" cy="34914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5176" y="4941168"/>
            <a:ext cx="7973658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Meilleures règles pour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«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 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 » :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présent (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resp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. absent) si et seulement si il est émis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(</a:t>
            </a:r>
            <a:r>
              <a:rPr lang="fr-FR" sz="2400" kern="0" dirty="0" err="1"/>
              <a:t>resp</a:t>
            </a:r>
            <a:r>
              <a:rPr lang="fr-FR" sz="2400" kern="0" dirty="0"/>
              <a:t>. pas émis)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indépendamment </a:t>
            </a:r>
            <a:r>
              <a:rPr lang="fr-FR" sz="2400" kern="0" dirty="0">
                <a:solidFill>
                  <a:schemeClr val="accent3"/>
                </a:solidFill>
              </a:rPr>
              <a:t>de sa présence dans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I</a:t>
            </a:r>
            <a:endParaRPr kumimoji="0" lang="fr-FR" sz="2400" b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08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300111" y="954000"/>
            <a:ext cx="6096221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Quel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émantique choisir ?</a:t>
            </a:r>
          </a:p>
        </p:txBody>
      </p:sp>
    </p:spTree>
    <p:extLst>
      <p:ext uri="{BB962C8B-B14F-4D97-AF65-F5344CB8AC3E}">
        <p14:creationId xmlns:p14="http://schemas.microsoft.com/office/powerpoint/2010/main" val="36763847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5D6AE5A-1042-1944-9BBC-F43BCB8E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3987"/>
            <a:ext cx="8807896" cy="1074140"/>
          </a:xfrm>
        </p:spPr>
        <p:txBody>
          <a:bodyPr/>
          <a:lstStyle/>
          <a:p>
            <a:r>
              <a:rPr lang="en-US"/>
              <a:t>Crime : « abort </a:t>
            </a:r>
            <a:r>
              <a:rPr lang="en-US">
                <a:solidFill>
                  <a:schemeClr val="accent4"/>
                </a:solidFill>
              </a:rPr>
              <a:t>p</a:t>
            </a:r>
            <a:r>
              <a:rPr lang="en-US"/>
              <a:t> when </a:t>
            </a:r>
            <a:r>
              <a:rPr lang="en-US">
                <a:solidFill>
                  <a:schemeClr val="tx2"/>
                </a:solidFill>
              </a:rPr>
              <a:t>S </a:t>
            </a:r>
            <a:r>
              <a:rPr lang="en-US"/>
              <a:t>» tué par </a:t>
            </a:r>
            <a:r>
              <a:rPr lang="en-US">
                <a:solidFill>
                  <a:schemeClr val="tx2"/>
                </a:solidFill>
              </a:rPr>
              <a:t>S</a:t>
            </a:r>
          </a:p>
          <a:p>
            <a:r>
              <a:rPr lang="en-US"/>
              <a:t>Suicide :</a:t>
            </a:r>
            <a:r>
              <a:rPr lang="en-US">
                <a:solidFill>
                  <a:schemeClr val="accent4"/>
                </a:solidFill>
              </a:rPr>
              <a:t> p</a:t>
            </a:r>
            <a:r>
              <a:rPr lang="en-US"/>
              <a:t> peut-il se donner la mort spontanément ?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7587F44-0C46-8047-8352-27270431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Abort et la causalit</a:t>
            </a:r>
            <a:r>
              <a:rPr lang="en-US"/>
              <a:t>é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AE8AC1B-A6F8-6A42-97DB-6A001EFC702D}"/>
              </a:ext>
            </a:extLst>
          </p:cNvPr>
          <p:cNvSpPr txBox="1"/>
          <p:nvPr/>
        </p:nvSpPr>
        <p:spPr>
          <a:xfrm>
            <a:off x="1312935" y="2483428"/>
            <a:ext cx="6518131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Suicide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   abort …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emit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Suicide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… when </a:t>
            </a:r>
            <a:r>
              <a:rPr lang="fr-FR" sz="2800" kern="0" dirty="0">
                <a:solidFill>
                  <a:schemeClr val="tx2"/>
                </a:solidFill>
              </a:rPr>
              <a:t>Suicide</a:t>
            </a:r>
          </a:p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71E7B8F-8897-164F-BDF1-72380C6D3D6F}"/>
              </a:ext>
            </a:extLst>
          </p:cNvPr>
          <p:cNvSpPr txBox="1"/>
          <p:nvPr/>
        </p:nvSpPr>
        <p:spPr>
          <a:xfrm>
            <a:off x="1671206" y="4139612"/>
            <a:ext cx="5801588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Impossible, car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’est pas exécuté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si </a:t>
            </a:r>
            <a:r>
              <a:rPr lang="en-US" sz="2800" kern="0" dirty="0">
                <a:solidFill>
                  <a:schemeClr val="tx2"/>
                </a:solidFill>
              </a:rPr>
              <a:t>Suicide </a:t>
            </a:r>
            <a:r>
              <a:rPr lang="en-US" sz="2800" kern="0" dirty="0"/>
              <a:t>est présent !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Erreur de causalité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497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5D6AE5A-1042-1944-9BBC-F43BCB8E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2400"/>
            <a:ext cx="8686800" cy="1526572"/>
          </a:xfrm>
        </p:spPr>
        <p:txBody>
          <a:bodyPr/>
          <a:lstStyle/>
          <a:p>
            <a:r>
              <a:rPr lang="en-US"/>
              <a:t>Crime : « weak abort </a:t>
            </a:r>
            <a:r>
              <a:rPr lang="en-US">
                <a:solidFill>
                  <a:schemeClr val="accent4"/>
                </a:solidFill>
              </a:rPr>
              <a:t>p</a:t>
            </a:r>
            <a:r>
              <a:rPr lang="en-US"/>
              <a:t> when </a:t>
            </a:r>
            <a:r>
              <a:rPr lang="en-US">
                <a:solidFill>
                  <a:schemeClr val="tx2"/>
                </a:solidFill>
              </a:rPr>
              <a:t>S </a:t>
            </a:r>
            <a:r>
              <a:rPr lang="en-US"/>
              <a:t>» tué par </a:t>
            </a:r>
            <a:r>
              <a:rPr lang="en-US">
                <a:solidFill>
                  <a:schemeClr val="tx2"/>
                </a:solidFill>
              </a:rPr>
              <a:t>S</a:t>
            </a:r>
          </a:p>
          <a:p>
            <a:r>
              <a:rPr lang="en-US"/>
              <a:t>Suicide :</a:t>
            </a:r>
            <a:r>
              <a:rPr lang="en-US">
                <a:solidFill>
                  <a:schemeClr val="accent4"/>
                </a:solidFill>
              </a:rPr>
              <a:t> p</a:t>
            </a:r>
            <a:r>
              <a:rPr lang="en-US"/>
              <a:t> peut-il se donner la mort spontanément ?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B7587F44-0C46-8047-8352-27270431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Weak abort et la causalit</a:t>
            </a:r>
            <a:r>
              <a:rPr lang="en-US"/>
              <a:t>é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71E7B8F-8897-164F-BDF1-72380C6D3D6F}"/>
              </a:ext>
            </a:extLst>
          </p:cNvPr>
          <p:cNvSpPr txBox="1"/>
          <p:nvPr/>
        </p:nvSpPr>
        <p:spPr>
          <a:xfrm>
            <a:off x="489797" y="4139612"/>
            <a:ext cx="8164415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Pas de problème, car préemption faible</a:t>
            </a:r>
            <a:endParaRPr lang="fr-FR" sz="2800" kern="0" dirty="0">
              <a:solidFill>
                <a:schemeClr val="accent1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(</a:t>
            </a:r>
            <a:r>
              <a:rPr lang="en-US" sz="2800" kern="0" dirty="0"/>
              <a:t>on peut remplacer signal par trap et emit par exit)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C79EA0CB-F59C-A949-8D06-C92B89848091}"/>
              </a:ext>
            </a:extLst>
          </p:cNvPr>
          <p:cNvSpPr txBox="1"/>
          <p:nvPr/>
        </p:nvSpPr>
        <p:spPr>
          <a:xfrm>
            <a:off x="843255" y="2483428"/>
            <a:ext cx="7457491" cy="138499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Suicide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   weak abort …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emit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Suicide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… when </a:t>
            </a:r>
            <a:r>
              <a:rPr lang="fr-FR" sz="2800" kern="0" dirty="0">
                <a:solidFill>
                  <a:schemeClr val="tx2"/>
                </a:solidFill>
              </a:rPr>
              <a:t>Suicide</a:t>
            </a:r>
          </a:p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5992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vrai danger</a:t>
            </a:r>
            <a:r>
              <a:rPr lang="fr-FR" sz="1800" dirty="0"/>
              <a:t> </a:t>
            </a:r>
            <a:r>
              <a:rPr lang="fr-FR" dirty="0"/>
              <a:t>: déterminisme suspect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68925" y="858610"/>
            <a:ext cx="6614311" cy="160351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60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Esterel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if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ts val="60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= </a:t>
            </a:r>
            <a:r>
              <a:rPr lang="fr-FR" sz="2800" kern="0" dirty="0">
                <a:solidFill>
                  <a:schemeClr val="tx2"/>
                </a:solidFill>
              </a:rPr>
              <a:t>S </a:t>
            </a:r>
            <a:r>
              <a:rPr lang="fr-FR" sz="2800" kern="0" dirty="0"/>
              <a:t>or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not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Hamlet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ToBe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ToBe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 not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ToBe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3365" y="2660467"/>
            <a:ext cx="8602035" cy="261097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800" kern="0" noProof="0" dirty="0">
                <a:solidFill>
                  <a:schemeClr val="accent3"/>
                </a:solidFill>
              </a:rPr>
              <a:t>Logique</a:t>
            </a:r>
            <a:r>
              <a:rPr lang="fr-FR" sz="1400" kern="0" noProof="0" dirty="0">
                <a:solidFill>
                  <a:schemeClr val="accent3"/>
                </a:solidFill>
              </a:rPr>
              <a:t> </a:t>
            </a:r>
            <a:r>
              <a:rPr lang="fr-FR" sz="2800" kern="0" noProof="0" dirty="0">
                <a:solidFill>
                  <a:schemeClr val="accent3"/>
                </a:solidFill>
              </a:rPr>
              <a:t>: une seule solution, </a:t>
            </a:r>
            <a:r>
              <a:rPr lang="fr-FR" sz="2800" kern="0" noProof="0" dirty="0">
                <a:solidFill>
                  <a:schemeClr val="tx2"/>
                </a:solidFill>
              </a:rPr>
              <a:t>S</a:t>
            </a:r>
            <a:r>
              <a:rPr lang="fr-FR" sz="2800" kern="0" noProof="0" dirty="0">
                <a:solidFill>
                  <a:schemeClr val="accent3"/>
                </a:solidFill>
              </a:rPr>
              <a:t> vrai</a:t>
            </a:r>
            <a:endParaRPr lang="fr-FR" sz="2800" kern="0" dirty="0">
              <a:solidFill>
                <a:schemeClr val="accent3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noProof="0" dirty="0"/>
              <a:t>Sémantique d</a:t>
            </a:r>
            <a:r>
              <a:rPr lang="en-US" sz="2800" kern="0" noProof="0" dirty="0"/>
              <a:t>éterministe</a:t>
            </a:r>
            <a:r>
              <a:rPr lang="fr-FR" sz="2800" kern="0" noProof="0" dirty="0"/>
              <a:t> d’Esterel :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>
                <a:solidFill>
                  <a:schemeClr val="accent3"/>
                </a:solidFill>
              </a:rPr>
              <a:t> présent</a:t>
            </a:r>
            <a:endParaRPr lang="fr-FR" sz="2800" kern="0" noProof="0" dirty="0">
              <a:solidFill>
                <a:schemeClr val="accent1"/>
              </a:solidFill>
            </a:endParaRPr>
          </a:p>
          <a:p>
            <a:pPr fontAlgn="base">
              <a:lnSpc>
                <a:spcPct val="105000"/>
              </a:lnSpc>
              <a:spcAft>
                <a:spcPts val="1000"/>
              </a:spcAft>
            </a:pPr>
            <a:r>
              <a:rPr lang="fr-FR" sz="2800" kern="0" noProof="0" dirty="0"/>
              <a:t>     </a:t>
            </a:r>
            <a:r>
              <a:rPr lang="fr-FR" sz="2400" kern="0" noProof="0" dirty="0"/>
              <a:t>s</a:t>
            </a:r>
            <a:r>
              <a:rPr lang="fr-FR" sz="2400" kern="0" dirty="0"/>
              <a:t>eule </a:t>
            </a:r>
            <a:r>
              <a:rPr lang="en-US" sz="2400" kern="0" dirty="0"/>
              <a:t>règle applicable</a:t>
            </a:r>
            <a:r>
              <a:rPr lang="en-US" sz="1200" kern="0" dirty="0">
                <a:solidFill>
                  <a:schemeClr val="tx2"/>
                </a:solidFill>
              </a:rPr>
              <a:t> </a:t>
            </a:r>
            <a:r>
              <a:rPr lang="en-US" sz="2400" kern="0" dirty="0"/>
              <a:t>:</a:t>
            </a:r>
            <a:r>
              <a:rPr lang="fr-FR" sz="2400" kern="0" noProof="0" dirty="0"/>
              <a:t> (signal+) ou (signal++) pour </a:t>
            </a:r>
            <a:r>
              <a:rPr lang="fr-FR" sz="2400" kern="0" dirty="0">
                <a:solidFill>
                  <a:schemeClr val="tx2"/>
                </a:solidFill>
              </a:rPr>
              <a:t>S</a:t>
            </a:r>
            <a:r>
              <a:rPr lang="fr-FR" sz="2400" kern="0" dirty="0">
                <a:solidFill>
                  <a:schemeClr val="tx2"/>
                </a:solidFill>
                <a:latin typeface="Apple Chancery" charset="0"/>
                <a:ea typeface="Apple Chancery" charset="0"/>
                <a:cs typeface="Apple Chancery" charset="0"/>
              </a:rPr>
              <a:t>∈</a:t>
            </a:r>
            <a:r>
              <a:rPr lang="fr-FR" sz="2400" kern="0" dirty="0">
                <a:solidFill>
                  <a:schemeClr val="tx2"/>
                </a:solidFill>
              </a:rPr>
              <a:t>O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Lustre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accent1"/>
                </a:solidFill>
              </a:rPr>
              <a:t>rejet </a:t>
            </a:r>
            <a:r>
              <a:rPr lang="fr-FR" sz="2800" kern="0" dirty="0"/>
              <a:t>car dépendance instantanée de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sur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           </a:t>
            </a:r>
            <a:r>
              <a:rPr lang="fr-FR" sz="14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>
                <a:solidFill>
                  <a:schemeClr val="accent1"/>
                </a:solidFill>
              </a:rPr>
              <a:t> </a:t>
            </a:r>
            <a:r>
              <a:rPr lang="fr-FR" sz="2800" kern="0" dirty="0"/>
              <a:t>(testable par tri topologique)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0664" y="5418909"/>
            <a:ext cx="8122671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présent est la seule solution en Esterel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cette solution logique n’est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pas constructive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829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383627" y="954000"/>
            <a:ext cx="6376746" cy="401956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Rappel : le noyau d’Esterel Pur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Codes de retour : terminaison, exits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La sémantique comportementale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    (Berry − Cosserat, 1984)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5. Problèmes de causalité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6. Les bons cycles de causalité !</a:t>
            </a:r>
            <a:endParaRPr lang="fr-FR" sz="2800" kern="0" dirty="0">
              <a:solidFill>
                <a:schemeClr val="accent3"/>
              </a:solidFill>
            </a:endParaRP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7556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3410"/>
          </a:xfrm>
        </p:spPr>
        <p:txBody>
          <a:bodyPr/>
          <a:lstStyle/>
          <a:p>
            <a:r>
              <a:rPr lang="fr-FR" dirty="0"/>
              <a:t>Parce qu’ils peuvent être </a:t>
            </a:r>
            <a:r>
              <a:rPr lang="fr-FR" dirty="0">
                <a:solidFill>
                  <a:schemeClr val="accent3"/>
                </a:solidFill>
              </a:rPr>
              <a:t>visiblement bons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pourquoi accepter les cycles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639895"/>
            <a:ext cx="4019049" cy="2354491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err="1"/>
              <a:t>else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end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2914" y="4365104"/>
            <a:ext cx="3919663" cy="1449628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pause</a:t>
            </a:r>
            <a:r>
              <a:rPr lang="fr-FR" sz="12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08221" y="2318542"/>
            <a:ext cx="4448654" cy="99719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valeur de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supprime une dépendance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08220" y="4591320"/>
            <a:ext cx="4448654" cy="99719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le changement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instant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supprime une dépendance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209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moins visible en Lustre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1340768"/>
            <a:ext cx="4019049" cy="2354491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err="1"/>
              <a:t>else</a:t>
            </a:r>
            <a:endParaRPr lang="fr-FR" sz="28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end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94922" y="4067821"/>
            <a:ext cx="3919663" cy="1449628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pause</a:t>
            </a:r>
            <a:r>
              <a:rPr lang="fr-FR" sz="1200" kern="0" dirty="0"/>
              <a:t> </a:t>
            </a:r>
            <a:r>
              <a:rPr lang="fr-FR" sz="2800" kern="0" dirty="0"/>
              <a:t>;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81409" y="2019415"/>
            <a:ext cx="3350597" cy="99719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and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= (not </a:t>
            </a:r>
            <a:r>
              <a:rPr lang="fr-FR" sz="2800" kern="0" dirty="0">
                <a:solidFill>
                  <a:schemeClr val="tx2"/>
                </a:solidFill>
              </a:rPr>
              <a:t>S)</a:t>
            </a:r>
            <a:r>
              <a:rPr lang="fr-FR" sz="2800" kern="0" dirty="0"/>
              <a:t> and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82153" y="4067821"/>
            <a:ext cx="3350597" cy="144962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true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→ false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=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and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S1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= (not </a:t>
            </a:r>
            <a:r>
              <a:rPr lang="fr-FR" sz="2800" kern="0" dirty="0">
                <a:solidFill>
                  <a:schemeClr val="tx2"/>
                </a:solidFill>
              </a:rPr>
              <a:t>P</a:t>
            </a:r>
            <a:r>
              <a:rPr lang="fr-FR" sz="2800" kern="0" dirty="0"/>
              <a:t>) and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0E2C38AC-7D44-F94E-9FF3-47766CC36D5E}"/>
              </a:ext>
            </a:extLst>
          </p:cNvPr>
          <p:cNvCxnSpPr/>
          <p:nvPr/>
        </p:nvCxnSpPr>
        <p:spPr bwMode="auto">
          <a:xfrm>
            <a:off x="4644008" y="2518013"/>
            <a:ext cx="4320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785D5282-23A5-2441-8E9E-44D4632737E8}"/>
              </a:ext>
            </a:extLst>
          </p:cNvPr>
          <p:cNvCxnSpPr/>
          <p:nvPr/>
        </p:nvCxnSpPr>
        <p:spPr bwMode="auto">
          <a:xfrm>
            <a:off x="4644008" y="4819066"/>
            <a:ext cx="4320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925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-47972" y="1412776"/>
            <a:ext cx="9239944" cy="1422954"/>
          </a:xfrm>
        </p:spPr>
        <p:txBody>
          <a:bodyPr/>
          <a:lstStyle/>
          <a:p>
            <a:r>
              <a:rPr lang="fr-FR" dirty="0"/>
              <a:t>Dans la composition de modules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fr-FR" dirty="0"/>
              <a:t> cf. séminaire d’Emmanuel </a:t>
            </a:r>
            <a:r>
              <a:rPr lang="fr-FR" dirty="0" err="1"/>
              <a:t>Ledinot</a:t>
            </a:r>
            <a:r>
              <a:rPr lang="fr-FR" dirty="0"/>
              <a:t>, cours du 16/04/2013</a:t>
            </a:r>
          </a:p>
          <a:p>
            <a:pPr lvl="1">
              <a:spcAft>
                <a:spcPts val="800"/>
              </a:spcAft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sz="1800" dirty="0">
                <a:hlinkClick r:id="rId2"/>
              </a:rPr>
              <a:t>http://</a:t>
            </a:r>
            <a:r>
              <a:rPr lang="fr-FR" sz="1800" dirty="0" err="1">
                <a:hlinkClick r:id="rId2"/>
              </a:rPr>
              <a:t>www.college</a:t>
            </a:r>
            <a:r>
              <a:rPr lang="fr-FR" sz="1800" dirty="0">
                <a:hlinkClick r:id="rId2"/>
              </a:rPr>
              <a:t>-de-</a:t>
            </a:r>
            <a:r>
              <a:rPr lang="fr-FR" sz="1800" dirty="0" err="1">
                <a:hlinkClick r:id="rId2"/>
              </a:rPr>
              <a:t>france.fr</a:t>
            </a:r>
            <a:r>
              <a:rPr lang="fr-FR" sz="1800" dirty="0">
                <a:hlinkClick r:id="rId2"/>
              </a:rPr>
              <a:t>/site/</a:t>
            </a:r>
            <a:r>
              <a:rPr lang="fr-FR" sz="1800" dirty="0" err="1">
                <a:hlinkClick r:id="rId2"/>
              </a:rPr>
              <a:t>gerard-berry</a:t>
            </a:r>
            <a:r>
              <a:rPr lang="fr-FR" sz="1800" dirty="0">
                <a:hlinkClick r:id="rId2"/>
              </a:rPr>
              <a:t>/seminar-2013-04-16-11h00.htm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 dirty="0"/>
              <a:t>Parce que ce genre de bon cycle</a:t>
            </a:r>
            <a:br>
              <a:rPr lang="fr-FR" dirty="0"/>
            </a:br>
            <a:r>
              <a:rPr lang="fr-FR"/>
              <a:t>se produit naturellement</a:t>
            </a:r>
            <a:endParaRPr lang="fr-FR" dirty="0"/>
          </a:p>
        </p:txBody>
      </p:sp>
      <p:sp>
        <p:nvSpPr>
          <p:cNvPr id="8" name="Espace réservé du contenu 6"/>
          <p:cNvSpPr txBox="1">
            <a:spLocks/>
          </p:cNvSpPr>
          <p:nvPr/>
        </p:nvSpPr>
        <p:spPr>
          <a:xfrm>
            <a:off x="-47972" y="2995260"/>
            <a:ext cx="9239944" cy="21605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41200" indent="-241200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34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Dans la conception de circuits efficaces et électriquement corrects</a:t>
            </a:r>
          </a:p>
          <a:p>
            <a:pPr lvl="1"/>
            <a:r>
              <a:rPr lang="fr-FR" kern="0" dirty="0"/>
              <a:t> gain exponentiel dans le meilleurs cas (rare)</a:t>
            </a:r>
          </a:p>
          <a:p>
            <a:pPr lvl="1"/>
            <a:r>
              <a:rPr lang="fr-FR" kern="0" dirty="0"/>
              <a:t> meilleure expression des cas symétriques</a:t>
            </a:r>
          </a:p>
          <a:p>
            <a:pPr lvl="1"/>
            <a:r>
              <a:rPr lang="fr-FR" kern="0" dirty="0">
                <a:solidFill>
                  <a:schemeClr val="accent3"/>
                </a:solidFill>
              </a:rPr>
              <a:t> cf. cours du 26/03/2014 </a:t>
            </a:r>
            <a:endParaRPr lang="fr-FR" sz="1800" kern="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C4CAF58-C4E6-F84C-ACDF-E80E489F7CFE}"/>
              </a:ext>
            </a:extLst>
          </p:cNvPr>
          <p:cNvSpPr txBox="1"/>
          <p:nvPr/>
        </p:nvSpPr>
        <p:spPr>
          <a:xfrm>
            <a:off x="539552" y="5150590"/>
            <a:ext cx="8250977" cy="65383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kern="0" dirty="0">
                <a:hlinkClick r:id="rId3"/>
              </a:rPr>
              <a:t>http://</a:t>
            </a:r>
            <a:r>
              <a:rPr lang="fr-FR" kern="0" dirty="0" err="1">
                <a:hlinkClick r:id="rId3"/>
              </a:rPr>
              <a:t>www.college</a:t>
            </a:r>
            <a:r>
              <a:rPr lang="fr-FR" kern="0" dirty="0">
                <a:hlinkClick r:id="rId3"/>
              </a:rPr>
              <a:t>-de-</a:t>
            </a:r>
            <a:r>
              <a:rPr lang="fr-FR" kern="0" dirty="0" err="1">
                <a:hlinkClick r:id="rId3"/>
              </a:rPr>
              <a:t>france.fr</a:t>
            </a:r>
            <a:r>
              <a:rPr lang="fr-FR" kern="0" dirty="0">
                <a:hlinkClick r:id="rId3"/>
              </a:rPr>
              <a:t>/site/</a:t>
            </a:r>
            <a:r>
              <a:rPr lang="fr-FR" kern="0" dirty="0" err="1">
                <a:hlinkClick r:id="rId3"/>
              </a:rPr>
              <a:t>gerard-berry</a:t>
            </a:r>
            <a:r>
              <a:rPr lang="fr-FR" kern="0" dirty="0">
                <a:hlinkClick r:id="rId3"/>
              </a:rPr>
              <a:t>/course-2014-03-26-16h00.htm</a:t>
            </a:r>
            <a:endParaRPr lang="fr-FR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9102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6331"/>
          </a:xfrm>
        </p:spPr>
        <p:txBody>
          <a:bodyPr/>
          <a:lstStyle/>
          <a:p>
            <a:r>
              <a:rPr lang="mr-IN" dirty="0"/>
              <a:t>…</a:t>
            </a:r>
            <a:r>
              <a:rPr lang="en-US" dirty="0"/>
              <a:t> et </a:t>
            </a:r>
            <a:r>
              <a:rPr lang="en-US" dirty="0" err="1"/>
              <a:t>parce</a:t>
            </a:r>
            <a:r>
              <a:rPr lang="en-US" dirty="0"/>
              <a:t> que la solution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connue</a:t>
            </a:r>
            <a:r>
              <a:rPr lang="en-US" dirty="0"/>
              <a:t> !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3872" y="5643224"/>
            <a:ext cx="8832867" cy="89255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6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Mendler</a:t>
            </a:r>
            <a:r>
              <a:rPr lang="fr-FR" sz="2600" kern="0" dirty="0"/>
              <a:t>-</a:t>
            </a:r>
            <a:r>
              <a:rPr lang="fr-FR" sz="2600" kern="0" dirty="0" err="1"/>
              <a:t>Shiple</a:t>
            </a:r>
            <a:r>
              <a:rPr lang="fr-FR" sz="2600" kern="0" dirty="0"/>
              <a:t>-Berry : </a:t>
            </a:r>
            <a:r>
              <a:rPr kumimoji="0" lang="fr-FR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équivalence entre cycles 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électriquement sains </a:t>
            </a:r>
            <a:r>
              <a:rPr lang="fr-FR" sz="2600" kern="0" dirty="0"/>
              <a:t>et logique </a:t>
            </a:r>
            <a:r>
              <a:rPr lang="fr-FR" sz="2600" kern="0" dirty="0" err="1"/>
              <a:t>intuitionniste</a:t>
            </a:r>
            <a:r>
              <a:rPr lang="fr-FR" sz="2600" kern="0" dirty="0"/>
              <a:t> (constructive)</a:t>
            </a:r>
            <a:endParaRPr kumimoji="0" lang="fr-FR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31B3EB8-E2D1-7344-B50A-0277ED293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725785"/>
            <a:ext cx="3456384" cy="475373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BEE83F1-BF1B-6D4C-B2D9-EF80A74EA384}"/>
              </a:ext>
            </a:extLst>
          </p:cNvPr>
          <p:cNvSpPr txBox="1"/>
          <p:nvPr/>
        </p:nvSpPr>
        <p:spPr>
          <a:xfrm>
            <a:off x="6477000" y="2650958"/>
            <a:ext cx="2323072" cy="90338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voir cours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600" kern="0" dirty="0"/>
              <a:t>du 26/03/2014</a:t>
            </a:r>
            <a:endParaRPr kumimoji="0" lang="fr-FR" sz="26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2966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334E87A-8377-984C-9090-BF5133F6A5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58B2D026-5642-D841-BB91-FD4E5F6A3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16A000A1-67E0-D34B-B8F0-48172CE7E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18596EC-2342-9A4C-9F7C-B0247ACFAEC4}"/>
              </a:ext>
            </a:extLst>
          </p:cNvPr>
          <p:cNvSpPr txBox="1"/>
          <p:nvPr/>
        </p:nvSpPr>
        <p:spPr>
          <a:xfrm>
            <a:off x="1300111" y="1844824"/>
            <a:ext cx="6543779" cy="13401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Il faut aimer et prot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éger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les bons cycles de causalité</a:t>
            </a:r>
            <a:endParaRPr kumimoji="0" lang="fr-FR" sz="4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C6EEBA6-4005-9E4A-9A9E-275BF5B62301}"/>
              </a:ext>
            </a:extLst>
          </p:cNvPr>
          <p:cNvSpPr txBox="1"/>
          <p:nvPr/>
        </p:nvSpPr>
        <p:spPr>
          <a:xfrm>
            <a:off x="4716016" y="3501008"/>
            <a:ext cx="2965877" cy="51334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i="1" kern="0" dirty="0"/>
              <a:t>D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’après Cavanna</a:t>
            </a:r>
            <a:endParaRPr kumimoji="0" lang="fr-FR" sz="2800" b="0" i="1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5997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2654" y="1124744"/>
            <a:ext cx="9131346" cy="447199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Rappel : le noyau d’Esterel Pur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Codes de retour : terminaison, exits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La sémantique comportementale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    (Berry − Cosserat, 1984)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5. Problèmes de causalité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6. Il faut aimer et protéger les bons cycles de causalité !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7. Vers la sémantique</a:t>
            </a:r>
            <a:r>
              <a:rPr lang="en-US" sz="2800" kern="0" dirty="0">
                <a:solidFill>
                  <a:schemeClr val="accent3"/>
                </a:solidFill>
              </a:rPr>
              <a:t> </a:t>
            </a:r>
            <a:r>
              <a:rPr lang="en-US" sz="2800" kern="0" dirty="0"/>
              <a:t>constructive</a:t>
            </a:r>
            <a:endParaRPr lang="fr-FR" sz="2800" kern="0" dirty="0"/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289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716890F1-6577-EC4F-A56C-C628C0ED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85" y="845221"/>
            <a:ext cx="8229600" cy="1578894"/>
          </a:xfrm>
        </p:spPr>
        <p:txBody>
          <a:bodyPr/>
          <a:lstStyle/>
          <a:p>
            <a:pPr marL="360000" indent="-360000">
              <a:buFont typeface="+mj-lt"/>
              <a:buAutoNum type="arabicPeriod"/>
            </a:pPr>
            <a:r>
              <a:rPr lang="en-US" sz="2400"/>
              <a:t>Par un </a:t>
            </a:r>
            <a:r>
              <a:rPr lang="en-US" sz="2400">
                <a:solidFill>
                  <a:schemeClr val="tx2"/>
                </a:solidFill>
              </a:rPr>
              <a:t>mode d’emploi textuel </a:t>
            </a:r>
            <a:r>
              <a:rPr lang="en-US" sz="2400"/>
              <a:t>décrivant ce que font les instructions et comment elles s’enchaînent</a:t>
            </a:r>
          </a:p>
          <a:p>
            <a:pPr marL="828000" lvl="1" indent="-288000"/>
            <a:r>
              <a:rPr lang="en-US" sz="2200">
                <a:solidFill>
                  <a:schemeClr val="tx1"/>
                </a:solidFill>
              </a:rPr>
              <a:t>la méthode usuelle, indispensable, mais souvent floue</a:t>
            </a:r>
          </a:p>
          <a:p>
            <a:pPr marL="828000" lvl="1" indent="-288000"/>
            <a:r>
              <a:rPr lang="en-US" sz="2200">
                <a:solidFill>
                  <a:schemeClr val="accent1"/>
                </a:solidFill>
              </a:rPr>
              <a:t>pas de critère de cohérence ni de complétude</a:t>
            </a:r>
            <a:r>
              <a:rPr lang="en-US" sz="1100">
                <a:solidFill>
                  <a:schemeClr val="accent1"/>
                </a:solidFill>
              </a:rPr>
              <a:t> </a:t>
            </a:r>
            <a:r>
              <a:rPr lang="en-US" sz="2200">
                <a:solidFill>
                  <a:schemeClr val="accent1"/>
                </a:solidFill>
              </a:rPr>
              <a:t>!</a:t>
            </a:r>
            <a:endParaRPr lang="fr-FR" sz="2200">
              <a:solidFill>
                <a:schemeClr val="accent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164BAA33-80A7-9D4F-8F47-F5F689954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sz="3200"/>
              <a:t>Comment d</a:t>
            </a:r>
            <a:r>
              <a:rPr lang="en-US" sz="3200"/>
              <a:t>éfinir la sémantique d’un langage?</a:t>
            </a:r>
            <a:endParaRPr lang="fr-FR" sz="3200"/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xmlns="" id="{0A94D304-E3B5-B049-8747-F492AE590AFC}"/>
              </a:ext>
            </a:extLst>
          </p:cNvPr>
          <p:cNvSpPr txBox="1">
            <a:spLocks/>
          </p:cNvSpPr>
          <p:nvPr/>
        </p:nvSpPr>
        <p:spPr>
          <a:xfrm>
            <a:off x="449785" y="2551647"/>
            <a:ext cx="8443408" cy="26514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lvl1pPr marL="241200" indent="-241200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34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0000" indent="-360000">
              <a:buFont typeface="+mj-lt"/>
              <a:buAutoNum type="arabicPeriod" startAt="2"/>
            </a:pPr>
            <a:r>
              <a:rPr lang="en-US" sz="2400" kern="0"/>
              <a:t>Mieux : utiliser un </a:t>
            </a:r>
            <a:r>
              <a:rPr lang="en-US" sz="2400" kern="0">
                <a:solidFill>
                  <a:schemeClr val="accent3"/>
                </a:solidFill>
              </a:rPr>
              <a:t>modèle mathématique </a:t>
            </a:r>
            <a:r>
              <a:rPr lang="en-US" sz="2400" kern="0"/>
              <a:t>extrinsèque, indépendant du langage précis</a:t>
            </a:r>
          </a:p>
          <a:p>
            <a:pPr marL="828000" lvl="1" indent="-288000">
              <a:spcBef>
                <a:spcPts val="300"/>
              </a:spcBef>
            </a:pPr>
            <a:r>
              <a:rPr lang="en-US" sz="2000" kern="0">
                <a:solidFill>
                  <a:schemeClr val="tx1"/>
                </a:solidFill>
              </a:rPr>
              <a:t>sémantique</a:t>
            </a:r>
            <a:r>
              <a:rPr lang="en-US" sz="2000" kern="0"/>
              <a:t> </a:t>
            </a:r>
            <a:r>
              <a:rPr lang="en-US" sz="2000" kern="0">
                <a:solidFill>
                  <a:schemeClr val="accent4"/>
                </a:solidFill>
              </a:rPr>
              <a:t>opérationnelle</a:t>
            </a:r>
            <a:r>
              <a:rPr lang="en-US" sz="1400" kern="0"/>
              <a:t> </a:t>
            </a:r>
            <a:r>
              <a:rPr lang="en-US" sz="2000" kern="0">
                <a:solidFill>
                  <a:schemeClr val="tx1"/>
                </a:solidFill>
              </a:rPr>
              <a:t>: ex. traduction sur machine abstraite</a:t>
            </a:r>
          </a:p>
          <a:p>
            <a:pPr marL="828000" lvl="1" indent="-288000"/>
            <a:r>
              <a:rPr lang="en-US" sz="2000" kern="0">
                <a:solidFill>
                  <a:schemeClr val="tx1"/>
                </a:solidFill>
              </a:rPr>
              <a:t>sémantique par </a:t>
            </a:r>
            <a:r>
              <a:rPr lang="en-US" sz="2000" kern="0">
                <a:solidFill>
                  <a:schemeClr val="accent4"/>
                </a:solidFill>
              </a:rPr>
              <a:t>réécriture de termes </a:t>
            </a:r>
            <a:r>
              <a:rPr lang="en-US" sz="2000" kern="0">
                <a:solidFill>
                  <a:schemeClr val="tx1"/>
                </a:solidFill>
              </a:rPr>
              <a:t>(Kleene)</a:t>
            </a:r>
          </a:p>
          <a:p>
            <a:pPr marL="828000" lvl="1" indent="-288000"/>
            <a:r>
              <a:rPr lang="en-US" sz="2000" kern="0">
                <a:solidFill>
                  <a:schemeClr val="tx1"/>
                </a:solidFill>
              </a:rPr>
              <a:t>sémantique</a:t>
            </a:r>
            <a:r>
              <a:rPr lang="en-US" sz="2000" kern="0"/>
              <a:t> </a:t>
            </a:r>
            <a:r>
              <a:rPr lang="en-US" sz="2000" kern="0">
                <a:solidFill>
                  <a:schemeClr val="accent3"/>
                </a:solidFill>
              </a:rPr>
              <a:t>logique</a:t>
            </a:r>
            <a:r>
              <a:rPr lang="en-US" sz="1400" kern="0"/>
              <a:t> </a:t>
            </a:r>
            <a:r>
              <a:rPr lang="en-US" sz="2000" kern="0">
                <a:solidFill>
                  <a:schemeClr val="tx1"/>
                </a:solidFill>
              </a:rPr>
              <a:t>: respect d’assertions logiques (Turing, …)</a:t>
            </a:r>
          </a:p>
          <a:p>
            <a:pPr marL="828000" lvl="1" indent="-288000"/>
            <a:r>
              <a:rPr lang="en-US" sz="2000" kern="0">
                <a:solidFill>
                  <a:schemeClr val="tx1"/>
                </a:solidFill>
              </a:rPr>
              <a:t>sémantique </a:t>
            </a:r>
            <a:r>
              <a:rPr lang="en-US" sz="2000" kern="0">
                <a:solidFill>
                  <a:schemeClr val="accent3"/>
                </a:solidFill>
              </a:rPr>
              <a:t>dénotationnelle</a:t>
            </a:r>
            <a:r>
              <a:rPr lang="en-US" sz="1400" kern="0"/>
              <a:t> </a:t>
            </a:r>
            <a:r>
              <a:rPr lang="en-US" sz="2000" kern="0">
                <a:solidFill>
                  <a:schemeClr val="tx1"/>
                </a:solidFill>
              </a:rPr>
              <a:t>: fonctions, ordres, catégories, etc.</a:t>
            </a:r>
          </a:p>
          <a:p>
            <a:pPr marL="828000" lvl="1" indent="-288000"/>
            <a:r>
              <a:rPr lang="en-US" sz="2000" kern="0">
                <a:solidFill>
                  <a:schemeClr val="accent3"/>
                </a:solidFill>
              </a:rPr>
              <a:t>SOS</a:t>
            </a:r>
            <a:r>
              <a:rPr lang="en-US" sz="2000" kern="0"/>
              <a:t> </a:t>
            </a:r>
            <a:r>
              <a:rPr lang="en-US" sz="2000" kern="0">
                <a:solidFill>
                  <a:schemeClr val="tx1"/>
                </a:solidFill>
              </a:rPr>
              <a:t>:</a:t>
            </a:r>
            <a:r>
              <a:rPr lang="en-US" sz="2000" kern="0"/>
              <a:t> </a:t>
            </a:r>
            <a:r>
              <a:rPr lang="en-US" sz="2000" kern="0">
                <a:solidFill>
                  <a:schemeClr val="accent3"/>
                </a:solidFill>
              </a:rPr>
              <a:t>sémantique opérationnelle structurelle</a:t>
            </a:r>
            <a:r>
              <a:rPr lang="en-US" sz="2000" kern="0"/>
              <a:t> </a:t>
            </a:r>
            <a:r>
              <a:rPr lang="en-US" sz="2000" kern="0">
                <a:solidFill>
                  <a:schemeClr val="tx1"/>
                </a:solidFill>
              </a:rPr>
              <a:t>(G. Plotkin)</a:t>
            </a:r>
            <a:r>
              <a:rPr lang="en-US" sz="2000" kern="0"/>
              <a:t> </a:t>
            </a:r>
            <a:r>
              <a:rPr lang="en-US" sz="2800" kern="0"/>
              <a:t>😀</a:t>
            </a:r>
            <a:endParaRPr lang="en-US" sz="2000" kern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B6B3798-0D2B-EA4C-8987-8E952BA60ADC}"/>
              </a:ext>
            </a:extLst>
          </p:cNvPr>
          <p:cNvSpPr txBox="1"/>
          <p:nvPr/>
        </p:nvSpPr>
        <p:spPr>
          <a:xfrm>
            <a:off x="243592" y="5373216"/>
            <a:ext cx="8656816" cy="98103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7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Indispensables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pour savoir ce que</a:t>
            </a:r>
            <a:r>
              <a:rPr lang="en-US" sz="2800" kern="0"/>
              <a:t> 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font les programmes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7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Interactions subtiles entre ces approches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3E2BF183-84AA-F146-804E-09EA4455115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xmlns="" id="{1A09B365-D43E-4844-ADAF-6466CFBC53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xmlns="" id="{6F32BB22-3169-AE42-853E-403C61BE71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</p:spTree>
    <p:extLst>
      <p:ext uri="{BB962C8B-B14F-4D97-AF65-F5344CB8AC3E}">
        <p14:creationId xmlns:p14="http://schemas.microsoft.com/office/powerpoint/2010/main" val="203163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dirty="0"/>
              <a:t>La sémantique constructive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7375" y="1187284"/>
            <a:ext cx="7329251" cy="14496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Au lieu de résoudre des équations logiques,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se contenter de </a:t>
            </a:r>
            <a:r>
              <a:rPr lang="fr-FR" sz="2800" kern="0" dirty="0">
                <a:solidFill>
                  <a:schemeClr val="tx2"/>
                </a:solidFill>
              </a:rPr>
              <a:t>propager des faits prouv</a:t>
            </a:r>
            <a:r>
              <a:rPr lang="en-US" sz="2800" kern="0" dirty="0">
                <a:solidFill>
                  <a:schemeClr val="tx2"/>
                </a:solidFill>
              </a:rPr>
              <a:t>és</a:t>
            </a:r>
            <a:endParaRPr lang="fr-FR" sz="2800" kern="0" dirty="0">
              <a:solidFill>
                <a:schemeClr val="tx2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(principe de la logique intuitionniste)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91880" y="3573016"/>
            <a:ext cx="184731" cy="5447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9BDD5E-3029-ED42-9253-1EDFCD3C49F4}"/>
              </a:ext>
            </a:extLst>
          </p:cNvPr>
          <p:cNvSpPr/>
          <p:nvPr/>
        </p:nvSpPr>
        <p:spPr>
          <a:xfrm>
            <a:off x="485546" y="3380799"/>
            <a:ext cx="817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>
                <a:effectLst/>
                <a:latin typeface="Helvetica" pitchFamily="2" charset="0"/>
              </a:rPr>
              <a:t> “If can, can. If no can, no can.” — Hawaiian pidgin proverb</a:t>
            </a:r>
          </a:p>
          <a:p>
            <a:endParaRPr lang="fr-FR" sz="2400">
              <a:effectLst/>
              <a:latin typeface="Helvetica" pitchFamily="2" charset="0"/>
            </a:endParaRPr>
          </a:p>
          <a:p>
            <a:r>
              <a:rPr lang="fr-FR" sz="2400" i="1">
                <a:latin typeface="Helvetica" pitchFamily="2" charset="0"/>
              </a:rPr>
              <a:t>             	merci </a:t>
            </a:r>
            <a:r>
              <a:rPr lang="en-US" sz="2400" i="1">
                <a:latin typeface="Helvetica" pitchFamily="2" charset="0"/>
              </a:rPr>
              <a:t>à </a:t>
            </a:r>
            <a:r>
              <a:rPr lang="fr-FR" sz="2400" i="1">
                <a:latin typeface="Helvetica" pitchFamily="2" charset="0"/>
              </a:rPr>
              <a:t> Robby Findler et Spencer Florence</a:t>
            </a:r>
            <a:endParaRPr lang="fr-FR" sz="2400" i="1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7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6331"/>
          </a:xfrm>
        </p:spPr>
        <p:txBody>
          <a:bodyPr/>
          <a:lstStyle/>
          <a:p>
            <a:r>
              <a:rPr lang="en-US" dirty="0"/>
              <a:t>Propagation constructive : </a:t>
            </a:r>
            <a:r>
              <a:rPr lang="en-US" dirty="0">
                <a:solidFill>
                  <a:schemeClr val="accent2"/>
                </a:solidFill>
              </a:rPr>
              <a:t>Must</a:t>
            </a:r>
            <a:r>
              <a:rPr lang="en-US" dirty="0"/>
              <a:t> et </a:t>
            </a:r>
            <a:r>
              <a:rPr lang="en-US" dirty="0">
                <a:solidFill>
                  <a:schemeClr val="accent1"/>
                </a:solidFill>
              </a:rPr>
              <a:t>Cannot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>
            <a:off x="0" y="44624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fr-FR" kern="0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82423" y="3991777"/>
            <a:ext cx="2512226" cy="86793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ym typeface="Symbol"/>
              </a:rPr>
              <a:t>car il n’y a plus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ym typeface="Symbol"/>
              </a:rPr>
              <a:t>d’émetteurs de</a:t>
            </a:r>
            <a:r>
              <a:rPr lang="fr-FR" sz="2400" kern="0" dirty="0">
                <a:solidFill>
                  <a:schemeClr val="accent1"/>
                </a:solidFill>
                <a:sym typeface="Symbol"/>
              </a:rPr>
              <a:t> </a:t>
            </a:r>
            <a:r>
              <a:rPr lang="fr-FR" sz="2400" kern="0" dirty="0">
                <a:solidFill>
                  <a:schemeClr val="tx2"/>
                </a:solidFill>
                <a:sym typeface="Symbol"/>
              </a:rPr>
              <a:t>Y</a:t>
            </a:r>
            <a:endParaRPr kumimoji="0" lang="fr-FR" sz="2400" b="0" i="0" u="none" strike="noStrike" kern="0" cap="none" spc="0" normalizeH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46208" y="1067455"/>
            <a:ext cx="2497800" cy="12557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||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|| if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</a:t>
            </a:r>
            <a:r>
              <a:rPr lang="fr-FR" sz="2400" kern="0" dirty="0" err="1"/>
              <a:t>else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|| if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then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972619" y="1468718"/>
            <a:ext cx="1667383" cy="48013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2800" b="1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⊥</a:t>
            </a:r>
            <a:r>
              <a:rPr kumimoji="0" lang="fr-FR" sz="2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800" b="1" kern="0" baseline="30000" dirty="0">
                <a:solidFill>
                  <a:schemeClr val="tx2"/>
                </a:solidFill>
              </a:rPr>
              <a:t>⊥</a:t>
            </a:r>
            <a:r>
              <a:rPr lang="fr-FR" sz="2400" b="1" kern="0" baseline="3000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Z</a:t>
            </a:r>
            <a:r>
              <a:rPr lang="fr-FR" sz="2800" b="1" kern="0" baseline="30000" dirty="0">
                <a:solidFill>
                  <a:schemeClr val="tx2"/>
                </a:solidFill>
              </a:rPr>
              <a:t>⊥</a:t>
            </a:r>
            <a:endParaRPr lang="fr-FR" sz="2400" b="1" kern="0" baseline="30000" dirty="0">
              <a:solidFill>
                <a:schemeClr val="tx2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146208" y="2431598"/>
            <a:ext cx="2497800" cy="12557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if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</a:t>
            </a:r>
            <a:r>
              <a:rPr lang="fr-FR" sz="2400" kern="0" dirty="0" err="1"/>
              <a:t>else</a:t>
            </a:r>
            <a:r>
              <a:rPr lang="fr-FR" sz="2400" kern="0" dirty="0"/>
              <a:t> </a:t>
            </a:r>
            <a:r>
              <a:rPr lang="fr-FR" sz="2400" kern="0" dirty="0" err="1"/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|| if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975196" y="2816055"/>
            <a:ext cx="1590339" cy="48013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32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+</a:t>
            </a:r>
            <a:r>
              <a:rPr kumimoji="0" lang="fr-FR" sz="24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800" b="1" kern="0" baseline="30000" dirty="0">
                <a:solidFill>
                  <a:schemeClr val="tx2"/>
                </a:solidFill>
              </a:rPr>
              <a:t>⊥</a:t>
            </a:r>
            <a:r>
              <a:rPr lang="fr-FR" sz="2400" b="1" kern="0" baseline="3000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Z</a:t>
            </a:r>
            <a:r>
              <a:rPr lang="fr-FR" sz="2800" b="1" kern="0" baseline="30000" dirty="0">
                <a:solidFill>
                  <a:schemeClr val="tx2"/>
                </a:solidFill>
              </a:rPr>
              <a:t>⊥</a:t>
            </a:r>
            <a:endParaRPr lang="fr-FR" sz="2400" b="1" kern="0" baseline="30000" dirty="0">
              <a:solidFill>
                <a:schemeClr val="tx2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146208" y="3801055"/>
            <a:ext cx="2497800" cy="12557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if </a:t>
            </a: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</a:t>
            </a:r>
            <a:r>
              <a:rPr lang="fr-FR" sz="2400" kern="0" dirty="0" err="1">
                <a:solidFill>
                  <a:schemeClr val="accent1"/>
                </a:solidFill>
              </a:rPr>
              <a:t>else</a:t>
            </a:r>
            <a:r>
              <a:rPr lang="fr-FR" sz="2400" kern="0" dirty="0">
                <a:solidFill>
                  <a:schemeClr val="accent1"/>
                </a:solidFill>
              </a:rPr>
              <a:t> </a:t>
            </a:r>
            <a:r>
              <a:rPr lang="fr-FR" sz="2400" kern="0" dirty="0" err="1">
                <a:solidFill>
                  <a:schemeClr val="accent1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|| if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978974" y="4193502"/>
            <a:ext cx="1590339" cy="48013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32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+</a:t>
            </a:r>
            <a:r>
              <a:rPr kumimoji="0" lang="fr-FR" sz="24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3200" kern="0" baseline="30000" dirty="0">
                <a:solidFill>
                  <a:schemeClr val="tx2"/>
                </a:solidFill>
              </a:rPr>
              <a:t>−</a:t>
            </a:r>
            <a:r>
              <a:rPr lang="fr-FR" sz="2800" b="1" kern="0" baseline="30000" dirty="0">
                <a:solidFill>
                  <a:schemeClr val="tx2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Z</a:t>
            </a:r>
            <a:r>
              <a:rPr lang="fr-FR" sz="2800" b="1" kern="0" baseline="30000" dirty="0">
                <a:solidFill>
                  <a:schemeClr val="tx2"/>
                </a:solidFill>
              </a:rPr>
              <a:t>⊥</a:t>
            </a:r>
            <a:endParaRPr lang="fr-FR" sz="2400" b="1" kern="0" baseline="30000" dirty="0">
              <a:solidFill>
                <a:schemeClr val="tx2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146207" y="5197608"/>
            <a:ext cx="2481770" cy="12557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2"/>
                </a:solidFill>
              </a:rPr>
              <a:t>||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2"/>
                </a:solidFill>
              </a:rPr>
              <a:t>if </a:t>
            </a:r>
            <a:r>
              <a:rPr lang="fr-FR" sz="2400" kern="0" dirty="0">
                <a:solidFill>
                  <a:schemeClr val="tx2"/>
                </a:solidFill>
              </a:rPr>
              <a:t>X </a:t>
            </a:r>
            <a:r>
              <a:rPr lang="fr-FR" sz="2400" kern="0" dirty="0" err="1">
                <a:solidFill>
                  <a:schemeClr val="accent1"/>
                </a:solidFill>
              </a:rPr>
              <a:t>else</a:t>
            </a:r>
            <a:r>
              <a:rPr lang="fr-FR" sz="2400" kern="0" dirty="0">
                <a:solidFill>
                  <a:schemeClr val="accent1"/>
                </a:solidFill>
              </a:rPr>
              <a:t> </a:t>
            </a:r>
            <a:r>
              <a:rPr lang="fr-FR" sz="2400" kern="0" dirty="0" err="1">
                <a:solidFill>
                  <a:schemeClr val="accent1"/>
                </a:solidFill>
              </a:rPr>
              <a:t>emit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|| if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else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emit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972619" y="5580806"/>
            <a:ext cx="1471589" cy="45320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32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+</a:t>
            </a:r>
            <a:r>
              <a:rPr kumimoji="0" lang="fr-FR" sz="2400" b="1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3200" kern="0" baseline="30000" dirty="0">
                <a:solidFill>
                  <a:schemeClr val="tx2"/>
                </a:solidFill>
              </a:rPr>
              <a:t>−</a:t>
            </a:r>
            <a:r>
              <a:rPr lang="fr-FR" sz="2800" b="1" kern="0" baseline="30000" dirty="0">
                <a:solidFill>
                  <a:schemeClr val="accent2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Z</a:t>
            </a:r>
            <a:r>
              <a:rPr lang="fr-FR" sz="2800" b="1" kern="0" baseline="30000" dirty="0">
                <a:solidFill>
                  <a:schemeClr val="tx2"/>
                </a:solidFill>
              </a:rPr>
              <a:t> </a:t>
            </a:r>
            <a:r>
              <a:rPr lang="fr-FR" sz="3200" kern="0" baseline="30000" dirty="0">
                <a:solidFill>
                  <a:schemeClr val="tx2"/>
                </a:solidFill>
              </a:rPr>
              <a:t>+</a:t>
            </a:r>
            <a:endParaRPr lang="fr-FR" sz="2400" kern="0" baseline="30000" dirty="0">
              <a:solidFill>
                <a:schemeClr val="tx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11726" y="2791654"/>
            <a:ext cx="963725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1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Must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11726" y="5546018"/>
            <a:ext cx="963725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1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Must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30211" y="4144546"/>
            <a:ext cx="1345240" cy="544765"/>
          </a:xfrm>
          <a:prstGeom prst="rect">
            <a:avLst/>
          </a:prstGeom>
          <a:ln w="19050">
            <a:noFill/>
          </a:ln>
        </p:spPr>
        <p:txBody>
          <a:bodyPr wrap="none" rtlCol="0" anchor="ctr" anchorCtr="1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Cannot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B98D335A-8B93-0D49-9580-B6D261DF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002" y="5269125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72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19E39F9-FD1D-8244-A5D8-F70F483B4F7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8EA6C90-7C05-C34C-988E-7630F89017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BE05945-367D-0944-B940-C45F08ABD2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81901A88-415B-D04C-8B23-BD738853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</a:t>
            </a:r>
            <a:r>
              <a:rPr lang="en-US"/>
              <a:t>ègle de signal mise à jour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353A5E-6D5C-034F-8064-BA3D646AECA0}"/>
              </a:ext>
            </a:extLst>
          </p:cNvPr>
          <p:cNvSpPr/>
          <p:nvPr/>
        </p:nvSpPr>
        <p:spPr>
          <a:xfrm>
            <a:off x="539552" y="1052736"/>
            <a:ext cx="817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>
                <a:effectLst/>
                <a:latin typeface="Helvetica" pitchFamily="2" charset="0"/>
              </a:rPr>
              <a:t> “If must, do. If no can, </a:t>
            </a:r>
            <a:r>
              <a:rPr lang="en-US" sz="2400">
                <a:effectLst/>
                <a:latin typeface="Helvetica" pitchFamily="2" charset="0"/>
              </a:rPr>
              <a:t>no do</a:t>
            </a:r>
            <a:r>
              <a:rPr lang="fr-FR" sz="2400">
                <a:effectLst/>
                <a:latin typeface="Helvetica" pitchFamily="2" charset="0"/>
              </a:rPr>
              <a:t>.” —Esterel pidgin proverb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1ACA1E0-A762-2D40-9796-0EF0479B76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28800"/>
            <a:ext cx="9144000" cy="344364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F0451DC-06C3-EA4D-BAEF-11A519368D23}"/>
              </a:ext>
            </a:extLst>
          </p:cNvPr>
          <p:cNvSpPr txBox="1"/>
          <p:nvPr/>
        </p:nvSpPr>
        <p:spPr>
          <a:xfrm>
            <a:off x="1424344" y="5301208"/>
            <a:ext cx="6295313" cy="8679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Bien plus simple que (signal++) et (signal--)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…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à condition de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savoir calculer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Must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et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Can</a:t>
            </a:r>
          </a:p>
        </p:txBody>
      </p:sp>
    </p:spTree>
    <p:extLst>
      <p:ext uri="{BB962C8B-B14F-4D97-AF65-F5344CB8AC3E}">
        <p14:creationId xmlns:p14="http://schemas.microsoft.com/office/powerpoint/2010/main" val="322223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B0ECCB80-EA4A-384A-BBA1-90D96679F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4" y="634325"/>
            <a:ext cx="8980040" cy="697113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dirty="0"/>
              <a:t>Signaux augment</a:t>
            </a:r>
            <a:r>
              <a:rPr lang="en-US" dirty="0"/>
              <a:t>és: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sz="2400" i="1" dirty="0">
                <a:solidFill>
                  <a:schemeClr val="tx2"/>
                </a:solidFill>
              </a:rPr>
              <a:t>S</a:t>
            </a:r>
            <a:r>
              <a:rPr lang="en-US" baseline="30000" dirty="0">
                <a:solidFill>
                  <a:schemeClr val="tx2"/>
                </a:solidFill>
              </a:rPr>
              <a:t>+</a:t>
            </a:r>
            <a:r>
              <a:rPr lang="en-US" sz="2400" dirty="0"/>
              <a:t> :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/>
              <a:t> connu comme émis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baseline="30000" dirty="0">
                <a:solidFill>
                  <a:schemeClr val="tx2"/>
                </a:solidFill>
              </a:rPr>
              <a:t>−</a:t>
            </a:r>
            <a:r>
              <a:rPr lang="en-US" sz="2400" dirty="0"/>
              <a:t> :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/>
              <a:t> connu comme non émis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baseline="30000" dirty="0">
                <a:solidFill>
                  <a:schemeClr val="tx2"/>
                </a:solidFill>
              </a:rPr>
              <a:t>⊥</a:t>
            </a:r>
            <a:r>
              <a:rPr lang="en-US" sz="2400" dirty="0"/>
              <a:t> :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/>
              <a:t> inconnu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/>
              <a:t> : ensemble de signaux augmentés</a:t>
            </a:r>
          </a:p>
          <a:p>
            <a:pPr>
              <a:spcBef>
                <a:spcPts val="1200"/>
              </a:spcBef>
            </a:pPr>
            <a:r>
              <a:rPr lang="en-US" i="1" dirty="0"/>
              <a:t>Must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/>
              <a:t>,</a:t>
            </a:r>
            <a:r>
              <a:rPr lang="en-US" sz="1000" dirty="0"/>
              <a:t> </a:t>
            </a: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/>
              <a:t>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E’</a:t>
            </a:r>
            <a:r>
              <a:rPr lang="en-US" dirty="0"/>
              <a:t>,</a:t>
            </a:r>
            <a:r>
              <a:rPr lang="en-US" sz="1000" dirty="0"/>
              <a:t> </a:t>
            </a:r>
            <a:r>
              <a:rPr lang="en-US" dirty="0">
                <a:solidFill>
                  <a:schemeClr val="accent3"/>
                </a:solidFill>
              </a:rPr>
              <a:t>K</a:t>
            </a:r>
            <a:r>
              <a:rPr lang="en-US" dirty="0"/>
              <a:t>)</a:t>
            </a:r>
          </a:p>
          <a:p>
            <a:pPr marL="262800" lvl="1" indent="0">
              <a:lnSpc>
                <a:spcPct val="100000"/>
              </a:lnSpc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tx1"/>
                </a:solidFill>
              </a:rPr>
              <a:t>ne s’applique qu’aux les termes </a:t>
            </a:r>
            <a:r>
              <a:rPr lang="en-US" dirty="0">
                <a:solidFill>
                  <a:schemeClr val="accent3"/>
                </a:solidFill>
              </a:rPr>
              <a:t>devant</a:t>
            </a:r>
            <a:r>
              <a:rPr lang="en-US" dirty="0">
                <a:solidFill>
                  <a:schemeClr val="tx1"/>
                </a:solidFill>
              </a:rPr>
              <a:t> être exécutés 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E’ </a:t>
            </a:r>
            <a:r>
              <a:rPr lang="en-US" sz="2400" dirty="0"/>
              <a:t>: signaux </a:t>
            </a:r>
            <a:r>
              <a:rPr lang="en-US" sz="2400" dirty="0">
                <a:solidFill>
                  <a:schemeClr val="accent3"/>
                </a:solidFill>
              </a:rPr>
              <a:t>devant</a:t>
            </a:r>
            <a:r>
              <a:rPr lang="en-US" sz="2400" dirty="0"/>
              <a:t> être émis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</a:t>
            </a:r>
            <a:r>
              <a:rPr lang="en-US" sz="2400" dirty="0">
                <a:solidFill>
                  <a:schemeClr val="accent3"/>
                </a:solidFill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: vide ou réduit au code de retour </a:t>
            </a:r>
            <a:r>
              <a:rPr lang="en-US" sz="2400" dirty="0">
                <a:solidFill>
                  <a:schemeClr val="accent3"/>
                </a:solidFill>
              </a:rPr>
              <a:t>garanti rendu</a:t>
            </a:r>
          </a:p>
          <a:p>
            <a:pPr>
              <a:spcBef>
                <a:spcPts val="1200"/>
              </a:spcBef>
            </a:pPr>
            <a:r>
              <a:rPr lang="en-US" i="1" dirty="0"/>
              <a:t>Can</a:t>
            </a:r>
            <a:r>
              <a:rPr lang="en-US" sz="3200" baseline="30000" dirty="0"/>
              <a:t>m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/>
              <a:t>,</a:t>
            </a:r>
            <a:r>
              <a:rPr lang="en-US" sz="1000" dirty="0"/>
              <a:t> </a:t>
            </a:r>
            <a:r>
              <a:rPr lang="en-US" dirty="0">
                <a:solidFill>
                  <a:schemeClr val="tx2"/>
                </a:solidFill>
              </a:rPr>
              <a:t>E</a:t>
            </a:r>
            <a:r>
              <a:rPr lang="en-US" dirty="0"/>
              <a:t>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tx2"/>
                </a:solidFill>
              </a:rPr>
              <a:t>E’</a:t>
            </a:r>
            <a:r>
              <a:rPr lang="en-US" dirty="0"/>
              <a:t>,</a:t>
            </a:r>
            <a:r>
              <a:rPr lang="en-US" sz="1000" dirty="0"/>
              <a:t> </a:t>
            </a:r>
            <a:r>
              <a:rPr lang="en-US" dirty="0">
                <a:solidFill>
                  <a:schemeClr val="accent3"/>
                </a:solidFill>
              </a:rPr>
              <a:t>K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sz="2400" dirty="0"/>
              <a:t>       s’applique à tous les termes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        </a:t>
            </a:r>
            <a:r>
              <a:rPr lang="en-US" sz="2400" dirty="0"/>
              <a:t>m</a:t>
            </a:r>
            <a:r>
              <a:rPr lang="en-US" sz="1000" dirty="0"/>
              <a:t> </a:t>
            </a:r>
            <a:r>
              <a:rPr lang="en-US" sz="2400" dirty="0"/>
              <a:t>=</a:t>
            </a:r>
            <a:r>
              <a:rPr lang="en-US" sz="1000" dirty="0"/>
              <a:t> </a:t>
            </a:r>
            <a:r>
              <a:rPr lang="en-US" sz="2400" dirty="0"/>
              <a:t>+ si l’on sait que </a:t>
            </a:r>
            <a:r>
              <a:rPr lang="en-US" sz="2400" dirty="0">
                <a:solidFill>
                  <a:schemeClr val="accent4"/>
                </a:solidFill>
              </a:rPr>
              <a:t>p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doit être exécuté</a:t>
            </a:r>
            <a:r>
              <a:rPr lang="en-US" sz="2400" dirty="0"/>
              <a:t>, m</a:t>
            </a:r>
            <a:r>
              <a:rPr lang="en-US" sz="1000" dirty="0"/>
              <a:t> </a:t>
            </a:r>
            <a:r>
              <a:rPr lang="en-US" sz="2400" dirty="0"/>
              <a:t>=</a:t>
            </a:r>
            <a:r>
              <a:rPr lang="en-US" sz="1000" dirty="0"/>
              <a:t> </a:t>
            </a:r>
            <a:r>
              <a:rPr lang="en-US" sz="2400" dirty="0"/>
              <a:t>⊥ sinon</a:t>
            </a:r>
            <a:endParaRPr lang="fr-FR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   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E’</a:t>
            </a:r>
            <a:r>
              <a:rPr lang="en-US" sz="2400" dirty="0"/>
              <a:t> : signaux </a:t>
            </a:r>
            <a:r>
              <a:rPr lang="en-US" sz="2400" dirty="0">
                <a:solidFill>
                  <a:schemeClr val="accent3"/>
                </a:solidFill>
              </a:rPr>
              <a:t>pouvant</a:t>
            </a:r>
            <a:r>
              <a:rPr lang="en-US" sz="2400" dirty="0"/>
              <a:t> être émis,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</a:t>
            </a:r>
            <a:r>
              <a:rPr lang="en-US" sz="2400" dirty="0">
                <a:solidFill>
                  <a:schemeClr val="accent3"/>
                </a:solidFill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: codes de retour </a:t>
            </a:r>
            <a:r>
              <a:rPr lang="en-US" sz="2400" dirty="0">
                <a:solidFill>
                  <a:schemeClr val="accent3"/>
                </a:solidFill>
              </a:rPr>
              <a:t>pouvant</a:t>
            </a:r>
            <a:r>
              <a:rPr lang="en-US" sz="2400" dirty="0"/>
              <a:t> êtres rendus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                     </a:t>
            </a:r>
            <a:endParaRPr lang="fr-FR" dirty="0"/>
          </a:p>
          <a:p>
            <a:pPr marL="0" indent="0">
              <a:spcBef>
                <a:spcPts val="0"/>
              </a:spcBef>
              <a:buNone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90839DA-EA02-8341-B348-1D388220BD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9D867E21-B148-0140-B471-8713AEC090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97BA813-CA12-6347-B6C5-CE724B1FCC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67065CCA-031D-134F-BC86-A9F06760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646331"/>
          </a:xfrm>
        </p:spPr>
        <p:txBody>
          <a:bodyPr/>
          <a:lstStyle/>
          <a:p>
            <a:r>
              <a:rPr lang="fr-FR"/>
              <a:t>Les fonctions Must et Can</a:t>
            </a:r>
            <a:r>
              <a:rPr lang="fr-FR" baseline="300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7205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5E28099-EA54-BE46-A41E-164046FCB1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C518FB3-998A-8946-8856-D82928CCAB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7B5AA7-1458-3948-9E3A-208C1BB894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5B403499-31CE-7F40-989F-E559C42C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Itération par déduction positive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A59B416-0533-3743-A45A-B4F33D6A3287}"/>
              </a:ext>
            </a:extLst>
          </p:cNvPr>
          <p:cNvSpPr txBox="1"/>
          <p:nvPr/>
        </p:nvSpPr>
        <p:spPr>
          <a:xfrm>
            <a:off x="1048439" y="836712"/>
            <a:ext cx="6564618" cy="13849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400" kern="0" dirty="0"/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1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  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12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fr-FR" sz="2800" kern="0" dirty="0"/>
              <a:t>;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then emit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Y 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p</a:t>
            </a:r>
            <a:r>
              <a:rPr lang="fr-FR" sz="14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: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17E9E02-91F3-F54A-BCFA-9024069280E1}"/>
              </a:ext>
            </a:extLst>
          </p:cNvPr>
          <p:cNvSpPr txBox="1"/>
          <p:nvPr/>
        </p:nvSpPr>
        <p:spPr>
          <a:xfrm>
            <a:off x="386083" y="2348880"/>
            <a:ext cx="8371834" cy="305776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’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on sait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éjà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qu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’on doit exécuter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dans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{X</a:t>
            </a:r>
            <a:r>
              <a:rPr kumimoji="0" lang="en-US" sz="2800" b="1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⟘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,Y</a:t>
            </a:r>
            <a:r>
              <a:rPr lang="en-US" sz="2800" b="1" kern="0" baseline="30000" dirty="0">
                <a:solidFill>
                  <a:schemeClr val="tx2"/>
                </a:solidFill>
              </a:rPr>
              <a:t> ⟘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}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kern="0" dirty="0"/>
              <a:t>   1. premier calcul : </a:t>
            </a:r>
            <a:r>
              <a:rPr lang="en-US" sz="2400" i="1" kern="0" dirty="0"/>
              <a:t>Must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{Z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∅</a:t>
            </a:r>
            <a:r>
              <a:rPr lang="en-US" sz="24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  1. premier calcul :</a:t>
            </a:r>
            <a:r>
              <a:rPr lang="en-US" sz="2400" kern="0" dirty="0"/>
              <a:t> </a:t>
            </a:r>
            <a:r>
              <a:rPr lang="en-US" sz="2400" i="1" kern="0" dirty="0"/>
              <a:t>Can</a:t>
            </a:r>
            <a:r>
              <a:rPr lang="en-US" sz="2800" i="1" kern="0" baseline="30000" dirty="0"/>
              <a:t>+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b="1" kern="0" dirty="0">
                <a:solidFill>
                  <a:schemeClr val="tx2"/>
                </a:solidFill>
              </a:rPr>
              <a:t>,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{0}</a:t>
            </a:r>
            <a:r>
              <a:rPr lang="en-US" sz="24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sz="2800" kern="0" dirty="0"/>
              <a:t>Puisque </a:t>
            </a:r>
            <a:r>
              <a:rPr lang="en-US" sz="2800" kern="0" dirty="0">
                <a:solidFill>
                  <a:schemeClr val="tx2"/>
                </a:solidFill>
              </a:rPr>
              <a:t>Z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doit</a:t>
            </a:r>
            <a:r>
              <a:rPr lang="en-US" sz="2800" kern="0" dirty="0"/>
              <a:t> être émis, on peut itérer</a:t>
            </a:r>
            <a:r>
              <a:rPr lang="en-US" sz="1400" kern="0" dirty="0"/>
              <a:t> </a:t>
            </a:r>
            <a:r>
              <a:rPr lang="en-US" sz="2800" kern="0" dirty="0"/>
              <a:t>: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2. recalcul :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Must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800" kern="0" dirty="0">
                <a:solidFill>
                  <a:schemeClr val="tx2"/>
                </a:solidFill>
              </a:rPr>
              <a:t>,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{0}</a:t>
            </a:r>
            <a:r>
              <a:rPr lang="en-US" sz="2400" kern="0" dirty="0"/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  2. recalcul :</a:t>
            </a:r>
            <a:r>
              <a:rPr lang="en-US" sz="2400" kern="0" dirty="0"/>
              <a:t> </a:t>
            </a:r>
            <a:r>
              <a:rPr lang="en-US" sz="2400" i="1" kern="0" dirty="0"/>
              <a:t>Can</a:t>
            </a:r>
            <a:r>
              <a:rPr lang="en-US" sz="2800" i="1" kern="0" baseline="30000" dirty="0"/>
              <a:t>+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800" kern="0" dirty="0">
                <a:solidFill>
                  <a:schemeClr val="tx2"/>
                </a:solidFill>
              </a:rPr>
              <a:t>,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800" kern="0" baseline="30000" dirty="0">
                <a:solidFill>
                  <a:schemeClr val="tx2"/>
                </a:solidFill>
              </a:rPr>
              <a:t>+ 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{0}</a:t>
            </a:r>
            <a:r>
              <a:rPr lang="en-US" sz="2400" kern="0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8D13C7A-32EE-4945-A73F-53836C49BD55}"/>
              </a:ext>
            </a:extLst>
          </p:cNvPr>
          <p:cNvSpPr txBox="1"/>
          <p:nvPr/>
        </p:nvSpPr>
        <p:spPr>
          <a:xfrm>
            <a:off x="713412" y="5549692"/>
            <a:ext cx="7717176" cy="97565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ts val="1000"/>
              </a:spcBef>
              <a:spcAft>
                <a:spcPct val="0"/>
              </a:spcAft>
            </a:pPr>
            <a:r>
              <a:rPr lang="en-US" sz="2800" kern="0" dirty="0"/>
              <a:t>Donc</a:t>
            </a:r>
            <a:r>
              <a:rPr lang="en-US" sz="2800" kern="0" dirty="0">
                <a:solidFill>
                  <a:schemeClr val="tx2"/>
                </a:solidFill>
              </a:rPr>
              <a:t> X </a:t>
            </a:r>
            <a:r>
              <a:rPr lang="en-US" sz="2800" kern="0" dirty="0">
                <a:solidFill>
                  <a:schemeClr val="accent3"/>
                </a:solidFill>
              </a:rPr>
              <a:t>doit</a:t>
            </a:r>
            <a:r>
              <a:rPr lang="en-US" sz="2800" kern="0" dirty="0">
                <a:solidFill>
                  <a:schemeClr val="tx2"/>
                </a:solidFill>
              </a:rPr>
              <a:t> </a:t>
            </a:r>
            <a:r>
              <a:rPr lang="en-US" sz="2800" kern="0" dirty="0"/>
              <a:t>être émis, </a:t>
            </a:r>
            <a:r>
              <a:rPr lang="en-US" sz="2800" kern="0" dirty="0">
                <a:solidFill>
                  <a:schemeClr val="tx2"/>
                </a:solidFill>
              </a:rPr>
              <a:t>Y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ne peut pas</a:t>
            </a:r>
            <a:r>
              <a:rPr lang="en-US" sz="2800" kern="0" dirty="0"/>
              <a:t> être émis,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accent4"/>
                </a:solidFill>
              </a:rPr>
              <a:t>q</a:t>
            </a:r>
            <a:r>
              <a:rPr lang="en-US" sz="2800" kern="0" dirty="0"/>
              <a:t> et </a:t>
            </a:r>
            <a:r>
              <a:rPr lang="en-US" sz="2800" kern="0" dirty="0">
                <a:solidFill>
                  <a:schemeClr val="accent4"/>
                </a:solidFill>
              </a:rPr>
              <a:t>p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doivent</a:t>
            </a:r>
            <a:r>
              <a:rPr lang="en-US" sz="2800" kern="0" dirty="0"/>
              <a:t> terminer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318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5E28099-EA54-BE46-A41E-164046FCB1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C518FB3-998A-8946-8856-D82928CCAB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7B5AA7-1458-3948-9E3A-208C1BB894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5B403499-31CE-7F40-989F-E559C42C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Itération par déduction négative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A59B416-0533-3743-A45A-B4F33D6A3287}"/>
              </a:ext>
            </a:extLst>
          </p:cNvPr>
          <p:cNvSpPr txBox="1"/>
          <p:nvPr/>
        </p:nvSpPr>
        <p:spPr>
          <a:xfrm>
            <a:off x="1886009" y="817143"/>
            <a:ext cx="5371983" cy="13849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1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if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then emit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Y 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p</a:t>
            </a:r>
            <a:r>
              <a:rPr lang="fr-FR" sz="14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: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17E9E02-91F3-F54A-BCFA-9024069280E1}"/>
              </a:ext>
            </a:extLst>
          </p:cNvPr>
          <p:cNvSpPr txBox="1"/>
          <p:nvPr/>
        </p:nvSpPr>
        <p:spPr>
          <a:xfrm>
            <a:off x="369567" y="2348880"/>
            <a:ext cx="8355172" cy="287617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’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on sait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éjà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qu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’on doit exécuter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dans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{X</a:t>
            </a:r>
            <a:r>
              <a:rPr kumimoji="0" lang="en-US" sz="2800" b="1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⟘</a:t>
            </a:r>
            <a:r>
              <a:rPr kumimoji="0" lang="en-US" sz="280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,Y</a:t>
            </a:r>
            <a:r>
              <a:rPr lang="en-US" sz="2800" b="1" kern="0" baseline="30000" dirty="0">
                <a:solidFill>
                  <a:schemeClr val="tx2"/>
                </a:solidFill>
              </a:rPr>
              <a:t>⟘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}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2400" kern="0" dirty="0"/>
              <a:t>   1. premier calcul : </a:t>
            </a:r>
            <a:r>
              <a:rPr lang="en-US" sz="2400" i="1" kern="0" dirty="0"/>
              <a:t>Must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∅</a:t>
            </a:r>
            <a:r>
              <a:rPr lang="en-US" sz="2400" kern="0" dirty="0"/>
              <a:t>,</a:t>
            </a:r>
            <a:r>
              <a:rPr lang="en-US" sz="2400" kern="0" dirty="0">
                <a:solidFill>
                  <a:schemeClr val="accent3"/>
                </a:solidFill>
              </a:rPr>
              <a:t>∅</a:t>
            </a:r>
            <a:r>
              <a:rPr lang="en-US" sz="24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  1. premier calcul :</a:t>
            </a:r>
            <a:r>
              <a:rPr lang="en-US" sz="2400" kern="0" dirty="0"/>
              <a:t> </a:t>
            </a:r>
            <a:r>
              <a:rPr lang="en-US" sz="2400" i="1" kern="0" dirty="0"/>
              <a:t>Can</a:t>
            </a:r>
            <a:r>
              <a:rPr lang="en-US" sz="2800" i="1" kern="0" baseline="30000" dirty="0"/>
              <a:t>+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b="1" kern="0" dirty="0">
                <a:solidFill>
                  <a:schemeClr val="tx2"/>
                </a:solidFill>
              </a:rPr>
              <a:t>,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{0}</a:t>
            </a:r>
            <a:r>
              <a:rPr lang="en-US" sz="24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2800" kern="0" dirty="0"/>
              <a:t>Puisque </a:t>
            </a:r>
            <a:r>
              <a:rPr lang="en-US" sz="2800" kern="0" dirty="0">
                <a:solidFill>
                  <a:schemeClr val="tx2"/>
                </a:solidFill>
              </a:rPr>
              <a:t>Z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ne peut pas</a:t>
            </a:r>
            <a:r>
              <a:rPr lang="en-US" sz="2800" kern="0" dirty="0"/>
              <a:t> être émis, on peut itérer</a:t>
            </a:r>
          </a:p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2. recalcul :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Must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800" kern="0" baseline="30000" dirty="0">
                <a:solidFill>
                  <a:schemeClr val="tx2"/>
                </a:solidFill>
              </a:rPr>
              <a:t>−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{Y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{0}</a:t>
            </a:r>
            <a:r>
              <a:rPr lang="en-US" sz="2400" kern="0" dirty="0"/>
              <a:t>)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  2. recalcul :</a:t>
            </a:r>
            <a:r>
              <a:rPr lang="en-US" sz="2400" kern="0" dirty="0"/>
              <a:t> </a:t>
            </a:r>
            <a:r>
              <a:rPr lang="en-US" sz="2400" i="1" kern="0" dirty="0"/>
              <a:t>Can</a:t>
            </a:r>
            <a:r>
              <a:rPr lang="en-US" sz="2800" i="1" kern="0" baseline="30000" dirty="0"/>
              <a:t>+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q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800" kern="0" baseline="30000" dirty="0">
                <a:solidFill>
                  <a:schemeClr val="tx2"/>
                </a:solidFill>
              </a:rPr>
              <a:t>−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{Y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{0}</a:t>
            </a:r>
            <a:r>
              <a:rPr lang="en-US" sz="2400" kern="0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FB370A6-BFEC-2943-9EA1-93C9DAAC324A}"/>
              </a:ext>
            </a:extLst>
          </p:cNvPr>
          <p:cNvSpPr txBox="1"/>
          <p:nvPr/>
        </p:nvSpPr>
        <p:spPr>
          <a:xfrm>
            <a:off x="812800" y="5487559"/>
            <a:ext cx="7518404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kern="0" dirty="0"/>
              <a:t>Donc</a:t>
            </a:r>
            <a:r>
              <a:rPr lang="en-US" sz="2800" kern="0" dirty="0">
                <a:solidFill>
                  <a:schemeClr val="tx2"/>
                </a:solidFill>
              </a:rPr>
              <a:t> Z </a:t>
            </a:r>
            <a:r>
              <a:rPr lang="en-US" sz="2800" kern="0" dirty="0">
                <a:solidFill>
                  <a:schemeClr val="accent3"/>
                </a:solidFill>
              </a:rPr>
              <a:t>ne peut pas</a:t>
            </a:r>
            <a:r>
              <a:rPr lang="en-US" sz="2800" kern="0" dirty="0">
                <a:solidFill>
                  <a:schemeClr val="tx2"/>
                </a:solidFill>
              </a:rPr>
              <a:t> </a:t>
            </a:r>
            <a:r>
              <a:rPr lang="en-US" sz="2800" kern="0" dirty="0"/>
              <a:t>être émis, </a:t>
            </a:r>
            <a:r>
              <a:rPr lang="en-US" sz="2800" kern="0" dirty="0">
                <a:solidFill>
                  <a:schemeClr val="tx2"/>
                </a:solidFill>
              </a:rPr>
              <a:t>X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non plus</a:t>
            </a:r>
            <a:r>
              <a:rPr lang="en-US" sz="2800" kern="0" dirty="0"/>
              <a:t> ici,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tx2"/>
                </a:solidFill>
              </a:rPr>
              <a:t>Y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doit</a:t>
            </a:r>
            <a:r>
              <a:rPr lang="en-US" sz="2800" kern="0" dirty="0"/>
              <a:t> être émis, et </a:t>
            </a:r>
            <a:r>
              <a:rPr lang="en-US" sz="2800" kern="0" dirty="0">
                <a:solidFill>
                  <a:schemeClr val="accent4"/>
                </a:solidFill>
              </a:rPr>
              <a:t>q</a:t>
            </a:r>
            <a:r>
              <a:rPr lang="en-US" sz="2800" kern="0" dirty="0"/>
              <a:t> et </a:t>
            </a:r>
            <a:r>
              <a:rPr lang="en-US" sz="2800" kern="0" dirty="0">
                <a:solidFill>
                  <a:schemeClr val="accent4"/>
                </a:solidFill>
              </a:rPr>
              <a:t>p</a:t>
            </a:r>
            <a:r>
              <a:rPr lang="en-US" sz="2800" kern="0" dirty="0"/>
              <a:t> </a:t>
            </a:r>
            <a:r>
              <a:rPr lang="en-US" sz="2800" kern="0" dirty="0">
                <a:solidFill>
                  <a:schemeClr val="accent3"/>
                </a:solidFill>
              </a:rPr>
              <a:t>doivent</a:t>
            </a:r>
            <a:r>
              <a:rPr lang="en-US" sz="2800" kern="0" dirty="0"/>
              <a:t> terminer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266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5E28099-EA54-BE46-A41E-164046FCB1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C518FB3-998A-8946-8856-D82928CCAB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7B5AA7-1458-3948-9E3A-208C1BB894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5B403499-31CE-7F40-989F-E559C42C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Incertitude provisoire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A59B416-0533-3743-A45A-B4F33D6A3287}"/>
              </a:ext>
            </a:extLst>
          </p:cNvPr>
          <p:cNvSpPr txBox="1"/>
          <p:nvPr/>
        </p:nvSpPr>
        <p:spPr>
          <a:xfrm>
            <a:off x="1282478" y="963885"/>
            <a:ext cx="6579045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>
                <a:solidFill>
                  <a:schemeClr val="bg1"/>
                </a:solidFill>
              </a:rPr>
              <a:t>   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14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 if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then emit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Y 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p</a:t>
            </a:r>
            <a:r>
              <a:rPr lang="fr-FR" sz="16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: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17E9E02-91F3-F54A-BCFA-9024069280E1}"/>
              </a:ext>
            </a:extLst>
          </p:cNvPr>
          <p:cNvSpPr txBox="1"/>
          <p:nvPr/>
        </p:nvSpPr>
        <p:spPr>
          <a:xfrm>
            <a:off x="750277" y="2624611"/>
            <a:ext cx="7925568" cy="151272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’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on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ne sait pas encore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si doit exécuter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endParaRPr kumimoji="0" lang="en-US" sz="2800" b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kern="0" dirty="0"/>
              <a:t>   1. premier calcul : </a:t>
            </a:r>
            <a:r>
              <a:rPr lang="en-US" sz="2400" i="1" kern="0" dirty="0"/>
              <a:t>Must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p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∅</a:t>
            </a:r>
            <a:r>
              <a:rPr lang="en-US" sz="2400" kern="0" dirty="0"/>
              <a:t>,</a:t>
            </a:r>
            <a:r>
              <a:rPr lang="en-US" sz="2400" kern="0" dirty="0">
                <a:solidFill>
                  <a:schemeClr val="accent3"/>
                </a:solidFill>
              </a:rPr>
              <a:t>∅</a:t>
            </a:r>
            <a:r>
              <a:rPr lang="en-US" sz="24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  1. premier calcul :</a:t>
            </a:r>
            <a:r>
              <a:rPr lang="en-US" sz="2400" kern="0" dirty="0"/>
              <a:t> </a:t>
            </a:r>
            <a:r>
              <a:rPr lang="en-US" sz="2400" i="1" kern="0" dirty="0"/>
              <a:t>Can</a:t>
            </a:r>
            <a:r>
              <a:rPr lang="en-US" sz="2800" b="1" kern="0" baseline="30000" dirty="0"/>
              <a:t>⊥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p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b="1" kern="0" dirty="0">
                <a:solidFill>
                  <a:schemeClr val="tx2"/>
                </a:solidFill>
              </a:rPr>
              <a:t>,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,Z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∅</a:t>
            </a:r>
            <a:r>
              <a:rPr lang="en-US" sz="2400" kern="0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69E07E4-7F5C-734D-998C-E7502DDE2660}"/>
              </a:ext>
            </a:extLst>
          </p:cNvPr>
          <p:cNvSpPr txBox="1"/>
          <p:nvPr/>
        </p:nvSpPr>
        <p:spPr>
          <a:xfrm>
            <a:off x="888938" y="4540419"/>
            <a:ext cx="7366119" cy="54476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On ne peut rien déduire de plus pour l’instant</a:t>
            </a:r>
          </a:p>
        </p:txBody>
      </p:sp>
    </p:spTree>
    <p:extLst>
      <p:ext uri="{BB962C8B-B14F-4D97-AF65-F5344CB8AC3E}">
        <p14:creationId xmlns:p14="http://schemas.microsoft.com/office/powerpoint/2010/main" val="16085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5E28099-EA54-BE46-A41E-164046FCB1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C518FB3-998A-8946-8856-D82928CCAB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7B5AA7-1458-3948-9E3A-208C1BB894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5B403499-31CE-7F40-989F-E559C42C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</a:t>
            </a:r>
            <a:r>
              <a:rPr lang="en-US" b="1" i="0" baseline="30000" dirty="0"/>
              <a:t>⊥</a:t>
            </a:r>
            <a:r>
              <a:rPr lang="en-US"/>
              <a:t> : Halte à la spéculation !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A59B416-0533-3743-A45A-B4F33D6A3287}"/>
              </a:ext>
            </a:extLst>
          </p:cNvPr>
          <p:cNvSpPr txBox="1"/>
          <p:nvPr/>
        </p:nvSpPr>
        <p:spPr>
          <a:xfrm>
            <a:off x="1249616" y="927797"/>
            <a:ext cx="6628738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16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>
                <a:solidFill>
                  <a:schemeClr val="bg1"/>
                </a:solidFill>
              </a:rPr>
              <a:t> </a:t>
            </a:r>
            <a:r>
              <a:rPr lang="fr-FR" sz="2800" kern="0" dirty="0"/>
              <a:t>   emit </a:t>
            </a:r>
            <a:r>
              <a:rPr lang="fr-FR" sz="2800" kern="0" dirty="0">
                <a:solidFill>
                  <a:schemeClr val="tx2"/>
                </a:solidFill>
              </a:rPr>
              <a:t>Z</a:t>
            </a:r>
            <a:r>
              <a:rPr lang="fr-FR" sz="24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;</a:t>
            </a:r>
            <a:r>
              <a:rPr lang="fr-FR" sz="2800" kern="0" dirty="0">
                <a:solidFill>
                  <a:schemeClr val="bg1"/>
                </a:solidFill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Z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then emit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else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emit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Y 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bg1"/>
                </a:solidFill>
              </a:rPr>
              <a:t>p</a:t>
            </a:r>
            <a:r>
              <a:rPr lang="fr-FR" sz="1600" kern="0" dirty="0">
                <a:solidFill>
                  <a:schemeClr val="bg1"/>
                </a:solidFill>
              </a:rPr>
              <a:t> </a:t>
            </a:r>
            <a:r>
              <a:rPr lang="fr-FR" sz="2800" kern="0" dirty="0">
                <a:solidFill>
                  <a:schemeClr val="bg1"/>
                </a:solidFill>
              </a:rPr>
              <a:t>: </a:t>
            </a:r>
            <a:r>
              <a:rPr kumimoji="0" lang="fr-FR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17E9E02-91F3-F54A-BCFA-9024069280E1}"/>
              </a:ext>
            </a:extLst>
          </p:cNvPr>
          <p:cNvSpPr txBox="1"/>
          <p:nvPr/>
        </p:nvSpPr>
        <p:spPr>
          <a:xfrm>
            <a:off x="471358" y="2598583"/>
            <a:ext cx="8201284" cy="233961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’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on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ne sait pas encore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si doit exécuter 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 </a:t>
            </a:r>
            <a:r>
              <a:rPr kumimoji="0" lang="en-US" sz="28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ou pas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kern="0" dirty="0"/>
              <a:t>   1. premier calcul : </a:t>
            </a:r>
            <a:r>
              <a:rPr lang="en-US" sz="2400" i="1" kern="0" dirty="0"/>
              <a:t>Must</a:t>
            </a:r>
            <a:r>
              <a:rPr lang="en-US" sz="1100" i="1" kern="0" dirty="0"/>
              <a:t>  </a:t>
            </a:r>
            <a:r>
              <a:rPr lang="en-US" sz="2400" kern="0" dirty="0"/>
              <a:t>pas encore appelé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sz="2400" kern="0" dirty="0">
                <a:solidFill>
                  <a:schemeClr val="bg1"/>
                </a:solidFill>
              </a:rPr>
              <a:t>   1. premier calcul :</a:t>
            </a:r>
            <a:r>
              <a:rPr lang="en-US" sz="2400" kern="0" dirty="0"/>
              <a:t> </a:t>
            </a:r>
            <a:r>
              <a:rPr lang="en-US" sz="2400" i="1" kern="0" dirty="0"/>
              <a:t>Can</a:t>
            </a:r>
            <a:r>
              <a:rPr lang="en-US" sz="2800" b="1" kern="0" baseline="30000" dirty="0"/>
              <a:t>⊥</a:t>
            </a:r>
            <a:r>
              <a:rPr lang="en-US" sz="1100" i="1" kern="0" dirty="0"/>
              <a:t> </a:t>
            </a:r>
            <a:r>
              <a:rPr lang="en-US" sz="2400" kern="0" dirty="0"/>
              <a:t>(</a:t>
            </a:r>
            <a:r>
              <a:rPr lang="en-US" sz="2400" kern="0" dirty="0">
                <a:solidFill>
                  <a:schemeClr val="accent4"/>
                </a:solidFill>
              </a:rPr>
              <a:t>p</a:t>
            </a:r>
            <a:r>
              <a:rPr lang="en-US" sz="2400" kern="0" dirty="0"/>
              <a:t>,</a:t>
            </a:r>
            <a:r>
              <a:rPr lang="en-US" sz="900" kern="0" dirty="0"/>
              <a:t> 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b="1" kern="0" dirty="0">
                <a:solidFill>
                  <a:schemeClr val="tx2"/>
                </a:solidFill>
              </a:rPr>
              <a:t>,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400" b="1" kern="0" baseline="30000" dirty="0">
                <a:solidFill>
                  <a:schemeClr val="tx2"/>
                </a:solidFill>
              </a:rPr>
              <a:t>⟘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) = (</a:t>
            </a:r>
            <a:r>
              <a:rPr lang="en-US" sz="2400" kern="0" dirty="0">
                <a:solidFill>
                  <a:schemeClr val="tx2"/>
                </a:solidFill>
              </a:rPr>
              <a:t>{X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,Y</a:t>
            </a:r>
            <a:r>
              <a:rPr lang="en-US" sz="2800" kern="0" baseline="30000" dirty="0">
                <a:solidFill>
                  <a:schemeClr val="tx2"/>
                </a:solidFill>
              </a:rPr>
              <a:t>+</a:t>
            </a:r>
            <a:r>
              <a:rPr lang="en-US" sz="2400" kern="0" dirty="0">
                <a:solidFill>
                  <a:schemeClr val="tx2"/>
                </a:solidFill>
              </a:rPr>
              <a:t>}</a:t>
            </a:r>
            <a:r>
              <a:rPr lang="en-US" sz="2400" kern="0" dirty="0"/>
              <a:t>,</a:t>
            </a:r>
            <a:r>
              <a:rPr lang="en-US" sz="900" kern="0" dirty="0">
                <a:solidFill>
                  <a:schemeClr val="tx2"/>
                </a:solidFill>
              </a:rPr>
              <a:t> </a:t>
            </a:r>
            <a:r>
              <a:rPr lang="en-US" sz="2400" kern="0" dirty="0">
                <a:solidFill>
                  <a:schemeClr val="accent3"/>
                </a:solidFill>
              </a:rPr>
              <a:t>∅</a:t>
            </a:r>
            <a:r>
              <a:rPr lang="en-US" sz="24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</a:pPr>
            <a:r>
              <a:rPr lang="fr-FR" sz="2400" kern="0" dirty="0"/>
              <a:t>       On ne doit pas s</a:t>
            </a:r>
            <a:r>
              <a:rPr lang="en-US" sz="2400" kern="0" dirty="0"/>
              <a:t>péculer sur l’émission de </a:t>
            </a:r>
            <a:r>
              <a:rPr lang="en-US" sz="2400" kern="0" dirty="0">
                <a:solidFill>
                  <a:schemeClr val="tx2"/>
                </a:solidFill>
              </a:rPr>
              <a:t>Z</a:t>
            </a:r>
            <a:r>
              <a:rPr lang="en-US" sz="2400" kern="0" dirty="0"/>
              <a:t>,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       et donc </a:t>
            </a:r>
            <a:r>
              <a:rPr lang="fr-FR" sz="2400" kern="0" dirty="0"/>
              <a:t>rien d</a:t>
            </a:r>
            <a:r>
              <a:rPr lang="en-US" sz="2400" kern="0" dirty="0"/>
              <a:t>éduire de plus</a:t>
            </a:r>
            <a:r>
              <a:rPr lang="en-US" sz="1200" kern="0" dirty="0"/>
              <a:t> </a:t>
            </a:r>
            <a:r>
              <a:rPr lang="en-US" sz="2400" kern="0" dirty="0"/>
              <a:t>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B69E07E4-7F5C-734D-998C-E7502DDE2660}"/>
              </a:ext>
            </a:extLst>
          </p:cNvPr>
          <p:cNvSpPr txBox="1"/>
          <p:nvPr/>
        </p:nvSpPr>
        <p:spPr>
          <a:xfrm>
            <a:off x="1259632" y="5107135"/>
            <a:ext cx="6563015" cy="141820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800" i="1" kern="0" dirty="0"/>
              <a:t>Can</a:t>
            </a:r>
            <a:r>
              <a:rPr lang="en-US" sz="2800" b="1" kern="0" baseline="30000" dirty="0"/>
              <a:t>⊥</a:t>
            </a:r>
            <a:r>
              <a:rPr lang="en-US" sz="2800" b="1" kern="0" dirty="0"/>
              <a:t> </a:t>
            </a:r>
            <a:r>
              <a:rPr lang="en-US" sz="2800" kern="0" dirty="0"/>
              <a:t>indique</a:t>
            </a:r>
            <a:r>
              <a:rPr lang="en-US" sz="2800" kern="0" dirty="0">
                <a:solidFill>
                  <a:schemeClr val="accent3"/>
                </a:solidFill>
              </a:rPr>
              <a:t> qu’il ne faut pas itérer</a:t>
            </a:r>
          </a:p>
          <a:p>
            <a:pPr algn="ctr" fontAlgn="base">
              <a:spcAft>
                <a:spcPct val="0"/>
              </a:spcAft>
            </a:pPr>
            <a:r>
              <a:rPr lang="en-US" sz="2800" i="1" kern="0" dirty="0"/>
              <a:t>Must</a:t>
            </a:r>
            <a:r>
              <a:rPr lang="en-US" sz="2800" kern="0" dirty="0"/>
              <a:t> et </a:t>
            </a:r>
            <a:r>
              <a:rPr lang="en-US" sz="2800" i="1" kern="0" dirty="0"/>
              <a:t>Can </a:t>
            </a:r>
            <a:r>
              <a:rPr lang="en-US" sz="2800" kern="0" dirty="0"/>
              <a:t>comme pour </a:t>
            </a:r>
            <a:r>
              <a:rPr lang="en-US" sz="2800" i="1" kern="0" dirty="0"/>
              <a:t>Can</a:t>
            </a:r>
            <a:r>
              <a:rPr lang="en-US" sz="3200" kern="0" baseline="30000" dirty="0"/>
              <a:t>+</a:t>
            </a:r>
            <a:r>
              <a:rPr lang="en-US" sz="2800" kern="0" dirty="0"/>
              <a:t>, 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sous peine de trouver des </a:t>
            </a:r>
            <a:r>
              <a:rPr lang="en-US" sz="2800" kern="0" dirty="0">
                <a:solidFill>
                  <a:schemeClr val="accent1"/>
                </a:solidFill>
              </a:rPr>
              <a:t>faux négatifs.</a:t>
            </a:r>
          </a:p>
        </p:txBody>
      </p:sp>
    </p:spTree>
    <p:extLst>
      <p:ext uri="{BB962C8B-B14F-4D97-AF65-F5344CB8AC3E}">
        <p14:creationId xmlns:p14="http://schemas.microsoft.com/office/powerpoint/2010/main" val="81594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0CBBD8ED-90E6-9C48-97A9-B6DC56DD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bonne nouvelle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215BD5A-1799-D44D-B71E-8E51E29E8978}"/>
              </a:ext>
            </a:extLst>
          </p:cNvPr>
          <p:cNvSpPr txBox="1"/>
          <p:nvPr/>
        </p:nvSpPr>
        <p:spPr>
          <a:xfrm>
            <a:off x="206891" y="2924944"/>
            <a:ext cx="8937109" cy="1125436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1. Tous les programmes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bien causaux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sont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accept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és</a:t>
            </a:r>
          </a:p>
          <a:p>
            <a:pPr fontAlgn="base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2. Tous les programmes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pas bien causaux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sont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rejetés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B5F9B645-666A-9849-97C1-DB2A8A37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52736"/>
            <a:ext cx="1512168" cy="136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126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5A95470-2BE8-174B-B5FA-E8E554F2609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FB041DA5-9FF6-0C45-90F7-6ED8BC0862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9AEE90-00E8-7C44-A37A-229AD519D0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D4D80090-4FBA-7E43-A932-4D83BDB4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Rejet des programmes non causaux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EB779E1-AEB5-C34C-8603-AE718F60FDC8}"/>
              </a:ext>
            </a:extLst>
          </p:cNvPr>
          <p:cNvSpPr txBox="1"/>
          <p:nvPr/>
        </p:nvSpPr>
        <p:spPr>
          <a:xfrm>
            <a:off x="561926" y="1062377"/>
            <a:ext cx="8020144" cy="198605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1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: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if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then emit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end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q</a:t>
            </a:r>
            <a:r>
              <a:rPr lang="fr-FR" sz="1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if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else emit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end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 : </a:t>
            </a:r>
            <a:r>
              <a:rPr lang="fr-FR" sz="2800" kern="0" dirty="0"/>
              <a:t>if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else emit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end || if </a:t>
            </a:r>
            <a:r>
              <a:rPr lang="fr-FR" sz="2800" kern="0" dirty="0">
                <a:solidFill>
                  <a:schemeClr val="tx2"/>
                </a:solidFill>
              </a:rPr>
              <a:t>S2</a:t>
            </a:r>
            <a:r>
              <a:rPr lang="fr-FR" sz="2800" kern="0" dirty="0"/>
              <a:t> then emit </a:t>
            </a:r>
            <a:r>
              <a:rPr lang="fr-FR" sz="2800" kern="0" dirty="0">
                <a:solidFill>
                  <a:schemeClr val="tx2"/>
                </a:solidFill>
              </a:rPr>
              <a:t>S1</a:t>
            </a:r>
            <a:r>
              <a:rPr lang="fr-FR" sz="2800" kern="0" dirty="0"/>
              <a:t> end</a:t>
            </a:r>
          </a:p>
          <a:p>
            <a:pPr fontAlgn="base">
              <a:lnSpc>
                <a:spcPct val="105000"/>
              </a:lnSpc>
              <a:spcBef>
                <a:spcPts val="300"/>
              </a:spcBef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h</a:t>
            </a:r>
            <a:r>
              <a:rPr lang="fr-FR" sz="14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:</a:t>
            </a:r>
            <a:r>
              <a:rPr lang="fr-FR" sz="2800" kern="0" dirty="0"/>
              <a:t> if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then emit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else emit </a:t>
            </a:r>
            <a:r>
              <a:rPr lang="fr-FR" sz="2800" kern="0" dirty="0">
                <a:solidFill>
                  <a:schemeClr val="tx2"/>
                </a:solidFill>
              </a:rPr>
              <a:t>S</a:t>
            </a:r>
            <a:r>
              <a:rPr lang="fr-FR" sz="2800" kern="0" dirty="0"/>
              <a:t> end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D239CE8-00AA-E34C-9BB1-1F4A921270B4}"/>
              </a:ext>
            </a:extLst>
          </p:cNvPr>
          <p:cNvSpPr txBox="1"/>
          <p:nvPr/>
        </p:nvSpPr>
        <p:spPr>
          <a:xfrm>
            <a:off x="332653" y="3411472"/>
            <a:ext cx="8478690" cy="1506566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600" i="1" kern="0" dirty="0"/>
              <a:t>Must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p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</a:t>
            </a:r>
            <a:r>
              <a:rPr lang="fr-FR" sz="2600" i="1" kern="0" dirty="0"/>
              <a:t>Must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q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</a:t>
            </a:r>
            <a:r>
              <a:rPr lang="fr-FR" sz="2600" i="1" kern="0" dirty="0"/>
              <a:t>Must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r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</a:t>
            </a:r>
            <a:r>
              <a:rPr lang="fr-FR" sz="2600" i="1" kern="0" dirty="0"/>
              <a:t>Must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h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(</a:t>
            </a:r>
            <a:r>
              <a:rPr lang="fr-FR" sz="2600" kern="0" dirty="0">
                <a:solidFill>
                  <a:schemeClr val="tx2"/>
                </a:solidFill>
              </a:rPr>
              <a:t>∅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accent3"/>
                </a:solidFill>
              </a:rPr>
              <a:t>∅</a:t>
            </a:r>
            <a:r>
              <a:rPr lang="fr-FR" sz="26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600" i="1" kern="0" dirty="0"/>
              <a:t>Can</a:t>
            </a:r>
            <a:r>
              <a:rPr lang="fr-FR" sz="2600" i="1" kern="0" baseline="30000" dirty="0"/>
              <a:t>m</a:t>
            </a:r>
            <a:r>
              <a:rPr lang="fr-FR" sz="2600" i="1" kern="0" dirty="0"/>
              <a:t>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p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</a:t>
            </a:r>
            <a:r>
              <a:rPr lang="fr-FR" sz="2600" i="1" kern="0" dirty="0"/>
              <a:t>Can</a:t>
            </a:r>
            <a:r>
              <a:rPr lang="fr-FR" sz="2600" i="1" kern="0" baseline="30000" dirty="0"/>
              <a:t>m</a:t>
            </a:r>
            <a:r>
              <a:rPr lang="fr-FR" sz="2600" i="1" kern="0" dirty="0"/>
              <a:t>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q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</a:t>
            </a:r>
            <a:r>
              <a:rPr lang="fr-FR" sz="2600" i="1" kern="0" dirty="0"/>
              <a:t>Can</a:t>
            </a:r>
            <a:r>
              <a:rPr lang="fr-FR" sz="2600" i="1" kern="0" baseline="30000" dirty="0"/>
              <a:t>m</a:t>
            </a:r>
            <a:r>
              <a:rPr lang="fr-FR" sz="2600" i="1" kern="0" dirty="0"/>
              <a:t>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h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(</a:t>
            </a:r>
            <a:r>
              <a:rPr lang="fr-FR" sz="2600" kern="0" dirty="0">
                <a:solidFill>
                  <a:schemeClr val="tx2"/>
                </a:solidFill>
              </a:rPr>
              <a:t>{S}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accent3"/>
                </a:solidFill>
              </a:rPr>
              <a:t>∅</a:t>
            </a:r>
            <a:r>
              <a:rPr lang="fr-FR" sz="2600" kern="0" dirty="0"/>
              <a:t>)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600" i="1" kern="0" dirty="0"/>
              <a:t>Can</a:t>
            </a:r>
            <a:r>
              <a:rPr lang="fr-FR" sz="2600" i="1" kern="0" baseline="30000" dirty="0"/>
              <a:t>m</a:t>
            </a:r>
            <a:r>
              <a:rPr lang="fr-FR" sz="2600" i="1" kern="0" dirty="0"/>
              <a:t> </a:t>
            </a:r>
            <a:r>
              <a:rPr lang="fr-FR" sz="2600" kern="0" dirty="0"/>
              <a:t>(</a:t>
            </a:r>
            <a:r>
              <a:rPr lang="fr-FR" sz="2600" kern="0" dirty="0">
                <a:solidFill>
                  <a:schemeClr val="accent4"/>
                </a:solidFill>
              </a:rPr>
              <a:t>r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tx2"/>
                </a:solidFill>
              </a:rPr>
              <a:t>E</a:t>
            </a:r>
            <a:r>
              <a:rPr lang="fr-FR" sz="2600" kern="0" dirty="0"/>
              <a:t>) = (</a:t>
            </a:r>
            <a:r>
              <a:rPr lang="fr-FR" sz="2600" kern="0" dirty="0">
                <a:solidFill>
                  <a:schemeClr val="tx2"/>
                </a:solidFill>
              </a:rPr>
              <a:t>{S1, S2}</a:t>
            </a:r>
            <a:r>
              <a:rPr lang="fr-FR" sz="2600" kern="0" dirty="0"/>
              <a:t>,</a:t>
            </a:r>
            <a:r>
              <a:rPr lang="fr-FR" sz="2600" kern="0" dirty="0">
                <a:solidFill>
                  <a:schemeClr val="accent3"/>
                </a:solidFill>
              </a:rPr>
              <a:t>∅</a:t>
            </a:r>
            <a:r>
              <a:rPr lang="fr-FR" sz="2600" kern="0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8BA5AB5-E86C-9440-A119-2185C980DF66}"/>
              </a:ext>
            </a:extLst>
          </p:cNvPr>
          <p:cNvSpPr txBox="1"/>
          <p:nvPr/>
        </p:nvSpPr>
        <p:spPr>
          <a:xfrm>
            <a:off x="581162" y="5260499"/>
            <a:ext cx="7981673" cy="54476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 anchor="ctr" anchorCtr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Les quatre cas sont trait</a:t>
            </a:r>
            <a:r>
              <a:rPr lang="en-US" sz="2800" kern="0" dirty="0"/>
              <a:t>és de la même manière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588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99D7B364-67E1-2C4B-AABA-D6272205A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2696"/>
            <a:ext cx="8928992" cy="4690515"/>
          </a:xfrm>
        </p:spPr>
        <p:txBody>
          <a:bodyPr/>
          <a:lstStyle/>
          <a:p>
            <a:r>
              <a:rPr lang="en-US" sz="2400">
                <a:solidFill>
                  <a:schemeClr val="accent3"/>
                </a:solidFill>
              </a:rPr>
              <a:t>Sémantique de Scott </a:t>
            </a:r>
            <a:r>
              <a:rPr lang="en-US" sz="2400"/>
              <a:t>par ordres partiels (1970)</a:t>
            </a:r>
          </a:p>
          <a:p>
            <a:pPr marL="3708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chemeClr val="tx1"/>
                </a:solidFill>
              </a:rPr>
              <a:t>    fact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n</a:t>
            </a:r>
            <a:r>
              <a:rPr lang="en-US" sz="2000">
                <a:solidFill>
                  <a:schemeClr val="tx1"/>
                </a:solidFill>
              </a:rPr>
              <a:t>) = if </a:t>
            </a:r>
            <a:r>
              <a:rPr lang="en-US" sz="2000"/>
              <a:t>n</a:t>
            </a:r>
            <a:r>
              <a:rPr lang="en-US" sz="2000">
                <a:solidFill>
                  <a:schemeClr val="tx1"/>
                </a:solidFill>
              </a:rPr>
              <a:t>=0 then 1 else </a:t>
            </a:r>
            <a:r>
              <a:rPr lang="en-US" sz="2000"/>
              <a:t>n</a:t>
            </a:r>
            <a:r>
              <a:rPr lang="en-US" sz="1000"/>
              <a:t> </a:t>
            </a:r>
            <a:r>
              <a:rPr lang="en-US" sz="2000"/>
              <a:t>∗</a:t>
            </a:r>
            <a:r>
              <a:rPr lang="en-US" sz="1000"/>
              <a:t> </a:t>
            </a:r>
            <a:r>
              <a:rPr lang="en-US" sz="2000">
                <a:solidFill>
                  <a:schemeClr val="tx1"/>
                </a:solidFill>
              </a:rPr>
              <a:t>fact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n</a:t>
            </a:r>
            <a:r>
              <a:rPr lang="en-US" sz="2000">
                <a:solidFill>
                  <a:schemeClr val="tx1"/>
                </a:solidFill>
              </a:rPr>
              <a:t>−1)</a:t>
            </a:r>
            <a:endParaRPr lang="fr-FR">
              <a:solidFill>
                <a:schemeClr val="tx1"/>
              </a:solidFill>
            </a:endParaRPr>
          </a:p>
          <a:p>
            <a:pPr marL="370800" lvl="1" indent="0">
              <a:buNone/>
            </a:pPr>
            <a:r>
              <a:rPr lang="en-US" sz="2000">
                <a:solidFill>
                  <a:schemeClr val="tx1"/>
                </a:solidFill>
              </a:rPr>
              <a:t>voir ce programme comme une </a:t>
            </a:r>
            <a:r>
              <a:rPr lang="en-US" sz="2000">
                <a:solidFill>
                  <a:schemeClr val="accent3"/>
                </a:solidFill>
              </a:rPr>
              <a:t>équation fonctionnelle </a:t>
            </a:r>
          </a:p>
          <a:p>
            <a:pPr marL="370800" lvl="1" indent="0">
              <a:buNone/>
            </a:pPr>
            <a:r>
              <a:rPr lang="en-US" sz="2000">
                <a:solidFill>
                  <a:schemeClr val="accent1"/>
                </a:solidFill>
              </a:rPr>
              <a:t>bouclage possible</a:t>
            </a:r>
            <a:r>
              <a:rPr lang="en-US" sz="2000">
                <a:solidFill>
                  <a:schemeClr val="tx1"/>
                </a:solidFill>
              </a:rPr>
              <a:t> → fonctions partielles, traitement de l’indéfini, ordre d’information, catégories de domaines et fonctions, etc. (Voir cours 2010)</a:t>
            </a:r>
          </a:p>
          <a:p>
            <a:r>
              <a:rPr lang="fr-FR" sz="2400"/>
              <a:t>Applications pratiques</a:t>
            </a:r>
          </a:p>
          <a:p>
            <a:pPr lvl="1">
              <a:spcBef>
                <a:spcPts val="600"/>
              </a:spcBef>
            </a:pPr>
            <a:r>
              <a:rPr lang="fr-FR" sz="2000">
                <a:solidFill>
                  <a:schemeClr val="tx1"/>
                </a:solidFill>
              </a:rPr>
              <a:t> (m</a:t>
            </a:r>
            <a:r>
              <a:rPr lang="en-US" sz="2000">
                <a:solidFill>
                  <a:schemeClr val="tx1"/>
                </a:solidFill>
              </a:rPr>
              <a:t>éthode VDM de définition des langages</a:t>
            </a:r>
            <a:r>
              <a:rPr lang="en-US" sz="1800">
                <a:solidFill>
                  <a:schemeClr val="tx1"/>
                </a:solidFill>
              </a:rPr>
              <a:t>)</a:t>
            </a:r>
            <a:endParaRPr lang="en-US" sz="200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 sémantique </a:t>
            </a:r>
            <a:r>
              <a:rPr lang="en-US" sz="2000">
                <a:solidFill>
                  <a:schemeClr val="accent3"/>
                </a:solidFill>
              </a:rPr>
              <a:t>flots de données</a:t>
            </a:r>
            <a:r>
              <a:rPr lang="en-US" sz="2000">
                <a:solidFill>
                  <a:schemeClr val="tx1"/>
                </a:solidFill>
              </a:rPr>
              <a:t>  pour Kahn / Lustre / Signal</a:t>
            </a:r>
          </a:p>
          <a:p>
            <a:pPr lvl="1"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accent3"/>
                </a:solidFill>
              </a:rPr>
              <a:t>interprétation abstraite</a:t>
            </a:r>
            <a:r>
              <a:rPr lang="en-US" sz="2000">
                <a:solidFill>
                  <a:schemeClr val="tx1"/>
                </a:solidFill>
              </a:rPr>
              <a:t> (Cousot), voir cours du 11/03/2015</a:t>
            </a:r>
          </a:p>
          <a:p>
            <a:pPr marL="262800" lvl="1" indent="0">
              <a:buNone/>
            </a:pPr>
            <a:r>
              <a:rPr lang="en-US" sz="2000"/>
              <a:t>   </a:t>
            </a:r>
            <a:r>
              <a:rPr lang="en-US"/>
              <a:t> </a:t>
            </a:r>
            <a:r>
              <a:rPr lang="en-US" sz="2000"/>
              <a:t>SCADE </a:t>
            </a:r>
            <a:r>
              <a:rPr lang="en-US" sz="2000">
                <a:solidFill>
                  <a:schemeClr val="tx1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non-débordement de pile, absence d’erreurs run-time</a:t>
            </a:r>
          </a:p>
          <a:p>
            <a:pPr marL="2628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              garanties de temps d’exécution, etc.</a:t>
            </a:r>
          </a:p>
          <a:p>
            <a:pPr marL="2628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               → industrialisé par </a:t>
            </a:r>
            <a:r>
              <a:rPr lang="en-US" sz="2000" dirty="0">
                <a:solidFill>
                  <a:schemeClr val="tx1"/>
                </a:solidFill>
                <a:hlinkClick r:id="rId2"/>
              </a:rPr>
              <a:t>www.absint.com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           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6C66F050-EC03-944C-B088-5BEDA39D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84775"/>
          </a:xfrm>
        </p:spPr>
        <p:txBody>
          <a:bodyPr/>
          <a:lstStyle/>
          <a:p>
            <a:r>
              <a:rPr lang="fr-FR" sz="3200"/>
              <a:t>S</a:t>
            </a:r>
            <a:r>
              <a:rPr lang="en-US" sz="3200"/>
              <a:t>émantique dénotationnelle (Scott − Strachey)</a:t>
            </a:r>
            <a:endParaRPr lang="fr-FR" sz="32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F25A2F5-D0A0-604F-B96E-310E49AF079A}"/>
              </a:ext>
            </a:extLst>
          </p:cNvPr>
          <p:cNvSpPr txBox="1"/>
          <p:nvPr/>
        </p:nvSpPr>
        <p:spPr>
          <a:xfrm>
            <a:off x="1079612" y="5445224"/>
            <a:ext cx="6984776" cy="8679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mal adapt</a:t>
            </a:r>
            <a:r>
              <a:rPr lang="en-US" sz="2400" kern="0" dirty="0"/>
              <a:t>ée à la sémantique du parallélisme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et de la préemption impératifs en Esterel 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xmlns="" id="{BF211370-DAD9-7941-A2EA-F1970D611A5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xmlns="" id="{4E279DFC-34BF-FF4B-9A3B-AEC6C31D15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xmlns="" id="{CB9CB707-246F-804D-A76D-AD7EDD609D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</p:spTree>
    <p:extLst>
      <p:ext uri="{BB962C8B-B14F-4D97-AF65-F5344CB8AC3E}">
        <p14:creationId xmlns:p14="http://schemas.microsoft.com/office/powerpoint/2010/main" val="110971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D052C052-1266-2040-94F0-6A59B3B431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D11FF132-A571-524C-AB12-1B4DCA4121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047D47-CE1D-2648-84E6-34FC4773D4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3489F372-082E-0544-94FD-A2839100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F421243-0255-004C-BF8B-2C35DA700925}"/>
              </a:ext>
            </a:extLst>
          </p:cNvPr>
          <p:cNvSpPr txBox="1"/>
          <p:nvPr/>
        </p:nvSpPr>
        <p:spPr>
          <a:xfrm>
            <a:off x="12654" y="954000"/>
            <a:ext cx="9131346" cy="492442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468000" indent="-396000" fontAlgn="base">
              <a:lnSpc>
                <a:spcPct val="105000"/>
              </a:lnSpc>
              <a:spcAft>
                <a:spcPct val="0"/>
              </a:spcAft>
              <a:buAutoNum type="arabicPeriod"/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Quelle type de 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émantique choisir ?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Rappel : le noyau d’Esterel Pur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Codes de retour : terminaison, exits</a:t>
            </a:r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La sémantique comportementale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    (Berry − Cosserat, 1984)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5. Problèmes de causalité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6. Il faut aimer et protéger les bons cycles de causalité !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</a:rPr>
              <a:t>7. Vers la sémantique constructive</a:t>
            </a:r>
          </a:p>
          <a:p>
            <a:pPr marL="72000" fontAlgn="base">
              <a:lnSpc>
                <a:spcPct val="105000"/>
              </a:lnSpc>
              <a:spcAft>
                <a:spcPct val="0"/>
              </a:spcAft>
            </a:pPr>
            <a:r>
              <a:rPr lang="en-US" sz="2800" kern="0" dirty="0"/>
              <a:t>8.</a:t>
            </a:r>
            <a:r>
              <a:rPr lang="en-US" sz="2800" kern="0" dirty="0">
                <a:solidFill>
                  <a:schemeClr val="accent3"/>
                </a:solidFill>
              </a:rPr>
              <a:t> </a:t>
            </a:r>
            <a:r>
              <a:rPr lang="en-US" sz="2800" kern="0" dirty="0"/>
              <a:t>Le calcul de Can et Must</a:t>
            </a:r>
            <a:endParaRPr lang="fr-FR" sz="2800" kern="0" dirty="0"/>
          </a:p>
          <a:p>
            <a:pPr marL="468000" indent="-396000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AutoNum type="arabicPeriod"/>
            </a:pP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4274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677E1AF-07A8-8845-98E4-95BEA5A2E44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C2EF0B4-A91C-1942-A08B-B33B1B63D9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EF66994-C641-844A-97C4-9699CDFACD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70A52308-B26D-FA4C-B841-7FB627C8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Cas de base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051BD22-EAD8-524B-8022-16B83B2D62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68" y="0"/>
            <a:ext cx="489738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67A449A-8AD7-9C4D-9D23-F044E3A76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9144000" cy="27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748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Séquence constructive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11547" y="5003708"/>
            <a:ext cx="5965056" cy="14496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chemeClr val="accent1"/>
                </a:solidFill>
              </a:rPr>
              <a:t>Halte </a:t>
            </a:r>
            <a:r>
              <a:rPr lang="en-US" sz="2400" kern="0" dirty="0">
                <a:solidFill>
                  <a:schemeClr val="accent1"/>
                </a:solidFill>
              </a:rPr>
              <a:t>à la spéculation</a:t>
            </a:r>
            <a:r>
              <a:rPr lang="en-US" sz="1050" kern="0" dirty="0">
                <a:solidFill>
                  <a:schemeClr val="accent1"/>
                </a:solidFill>
              </a:rPr>
              <a:t> </a:t>
            </a:r>
            <a:r>
              <a:rPr lang="en-US" sz="2400" kern="0" dirty="0">
                <a:solidFill>
                  <a:schemeClr val="accent1"/>
                </a:solidFill>
              </a:rPr>
              <a:t>!</a:t>
            </a:r>
            <a:endParaRPr lang="fr-FR" sz="2400" kern="0" dirty="0">
              <a:solidFill>
                <a:schemeClr val="accent1"/>
              </a:solidFill>
            </a:endParaRP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D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ans </a:t>
            </a:r>
            <a:r>
              <a:rPr kumimoji="0" lang="fr-FR" sz="20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0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q</a:t>
            </a:r>
            <a:r>
              <a:rPr kumimoji="0" lang="fr-FR" sz="20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000" b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ne doit pas encore être exécuté,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mais peut-être le sera-t-il ultérieurement  dans un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/>
              <a:t>environnement </a:t>
            </a:r>
            <a:r>
              <a:rPr lang="fr-FR" sz="2000" i="1" kern="0" dirty="0">
                <a:solidFill>
                  <a:schemeClr val="tx2"/>
                </a:solidFill>
              </a:rPr>
              <a:t>E’</a:t>
            </a:r>
            <a:r>
              <a:rPr lang="fr-FR" sz="2000" kern="0" dirty="0"/>
              <a:t> où plus de signaux seront définis</a:t>
            </a:r>
          </a:p>
        </p:txBody>
      </p:sp>
      <p:cxnSp>
        <p:nvCxnSpPr>
          <p:cNvPr id="11" name="Connecteur droit avec flèche 10"/>
          <p:cNvCxnSpPr>
            <a:cxnSpLocks/>
          </p:cNvCxnSpPr>
          <p:nvPr/>
        </p:nvCxnSpPr>
        <p:spPr bwMode="auto">
          <a:xfrm flipV="1">
            <a:off x="4494075" y="4660388"/>
            <a:ext cx="0" cy="340654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1C0B2C4-128C-C547-A37B-8CB4468BA1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7980"/>
            <a:ext cx="9144000" cy="13703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AC66C4E-125A-5A40-935C-61CCFBE9F2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6" y="2428140"/>
            <a:ext cx="914400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04FCF1FB-7755-B445-B2E8-BC98ACBE255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57E19B7-D563-B749-816C-B79E65517C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3EFA11-47A1-DD46-849E-10A9E5ECF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84900075-EF0B-8442-A299-A00D70A1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Test constructif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BD79CA8-8048-FA46-86FF-A31D17EFCF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15355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27F1DCD-F205-A44C-8A4B-E5614B0F3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87792"/>
            <a:ext cx="9144000" cy="18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Parallèle constructif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000"/>
            <a:ext cx="9144000" cy="353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56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Suspend, </a:t>
            </a:r>
            <a:r>
              <a:rPr lang="fr-FR" dirty="0" err="1"/>
              <a:t>loop</a:t>
            </a:r>
            <a:r>
              <a:rPr lang="fr-FR" dirty="0"/>
              <a:t> et </a:t>
            </a:r>
            <a:r>
              <a:rPr lang="fr-FR" dirty="0" err="1"/>
              <a:t>trap</a:t>
            </a:r>
            <a:r>
              <a:rPr lang="fr-FR" dirty="0"/>
              <a:t> constructifs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024"/>
            <a:ext cx="9144000" cy="16927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26" y="1243125"/>
            <a:ext cx="6508347" cy="10668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130" y="2752768"/>
            <a:ext cx="5679921" cy="10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C33616B-0796-DF48-B5DD-B99BEC1EAE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2991"/>
            <a:ext cx="9144000" cy="27000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6B4F6BEE-53D0-BF40-8B09-5C6DEF08CA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8823"/>
            <a:ext cx="9144000" cy="2483873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Déclaration de signal constructive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833D183-4EB0-D44A-BDE0-59F5D6212147}"/>
              </a:ext>
            </a:extLst>
          </p:cNvPr>
          <p:cNvGrpSpPr/>
          <p:nvPr/>
        </p:nvGrpSpPr>
        <p:grpSpPr>
          <a:xfrm>
            <a:off x="563828" y="3373176"/>
            <a:ext cx="5442876" cy="1007908"/>
            <a:chOff x="611560" y="3390910"/>
            <a:chExt cx="5442876" cy="1007908"/>
          </a:xfrm>
        </p:grpSpPr>
        <p:sp>
          <p:nvSpPr>
            <p:cNvPr id="7" name="Rectangle à coins arrondis 6">
              <a:extLst>
                <a:ext uri="{FF2B5EF4-FFF2-40B4-BE49-F238E27FC236}">
                  <a16:creationId xmlns:a16="http://schemas.microsoft.com/office/drawing/2014/main" xmlns="" id="{830490B4-A660-CA42-AFEE-5CF0722DF91D}"/>
                </a:ext>
              </a:extLst>
            </p:cNvPr>
            <p:cNvSpPr/>
            <p:nvPr/>
          </p:nvSpPr>
          <p:spPr bwMode="auto">
            <a:xfrm>
              <a:off x="4860032" y="4077072"/>
              <a:ext cx="1194404" cy="321746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A178AADC-F2ED-164A-84E9-9F8820E1D3D0}"/>
                </a:ext>
              </a:extLst>
            </p:cNvPr>
            <p:cNvSpPr txBox="1"/>
            <p:nvPr/>
          </p:nvSpPr>
          <p:spPr>
            <a:xfrm>
              <a:off x="611560" y="3390910"/>
              <a:ext cx="3300904" cy="48013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Halte 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à la spéculation !</a:t>
              </a:r>
              <a:endPara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87CF680E-AAA2-5740-935F-C83444F5674C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 bwMode="auto">
            <a:xfrm>
              <a:off x="3912464" y="3630976"/>
              <a:ext cx="947568" cy="606969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4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Sémantique → Interpréteur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96" y="1143963"/>
            <a:ext cx="9318577" cy="99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Soit </a:t>
            </a:r>
            <a:r>
              <a:rPr kumimoji="0" lang="fr-FR" sz="28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fr-FR" sz="2800" b="0" i="1" u="none" strike="noStrike" kern="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</a:t>
            </a:r>
            <a:r>
              <a:rPr lang="fr-FR" sz="2800" kern="0" dirty="0"/>
              <a:t>, </a:t>
            </a:r>
            <a:r>
              <a:rPr lang="fr-FR" sz="2800" i="1" kern="0" dirty="0">
                <a:solidFill>
                  <a:schemeClr val="tx2"/>
                </a:solidFill>
              </a:rPr>
              <a:t>I</a:t>
            </a:r>
            <a:r>
              <a:rPr lang="fr-FR" sz="2800" i="1" kern="0" baseline="-25000" dirty="0">
                <a:solidFill>
                  <a:schemeClr val="tx2"/>
                </a:solidFill>
              </a:rPr>
              <a:t>2</a:t>
            </a:r>
            <a:r>
              <a:rPr lang="fr-FR" sz="2800" kern="0" dirty="0"/>
              <a:t>, … , </a:t>
            </a:r>
            <a:r>
              <a:rPr lang="fr-FR" sz="2800" i="1" kern="0" dirty="0">
                <a:solidFill>
                  <a:schemeClr val="tx2"/>
                </a:solidFill>
              </a:rPr>
              <a:t>I</a:t>
            </a:r>
            <a:r>
              <a:rPr lang="fr-FR" sz="2800" i="1" kern="0" baseline="-25000" dirty="0">
                <a:solidFill>
                  <a:schemeClr val="tx2"/>
                </a:solidFill>
              </a:rPr>
              <a:t>n</a:t>
            </a:r>
            <a:r>
              <a:rPr lang="fr-FR" sz="2800" kern="0" dirty="0"/>
              <a:t> une suite d’entrées. Alors l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 calcul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des réactions successives  d’un programme </a:t>
            </a:r>
            <a:r>
              <a:rPr kumimoji="0" lang="fr-FR" sz="2800" b="0" i="1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facile 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2665828"/>
            <a:ext cx="4111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i="1" dirty="0">
                <a:solidFill>
                  <a:schemeClr val="accent4"/>
                </a:solidFill>
              </a:rPr>
              <a:t>p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536129" y="2349743"/>
            <a:ext cx="1767570" cy="1158275"/>
            <a:chOff x="1040185" y="2636912"/>
            <a:chExt cx="1767570" cy="115827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040185" y="3264147"/>
              <a:ext cx="10858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365623" y="3212976"/>
              <a:ext cx="448842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tx2"/>
                  </a:solidFill>
                </a:rPr>
                <a:t>I</a:t>
              </a:r>
              <a:r>
                <a:rPr lang="en-US" sz="3200" i="1" baseline="-25000" dirty="0">
                  <a:solidFill>
                    <a:schemeClr val="tx2"/>
                  </a:solidFill>
                </a:rPr>
                <a:t>1</a:t>
              </a:r>
              <a:endParaRPr lang="en-US" sz="3200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49710" y="2636912"/>
              <a:ext cx="1239123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tx2"/>
                  </a:solidFill>
                </a:rPr>
                <a:t>O</a:t>
              </a:r>
              <a:r>
                <a:rPr lang="en-US" sz="3200" i="1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i="1" dirty="0">
                  <a:solidFill>
                    <a:schemeClr val="accent3"/>
                  </a:solidFill>
                </a:rPr>
                <a:t>k</a:t>
              </a:r>
              <a:r>
                <a:rPr lang="en-US" sz="3200" i="1" baseline="-25000" dirty="0">
                  <a:solidFill>
                    <a:schemeClr val="accent3"/>
                  </a:solidFill>
                </a:rPr>
                <a:t>1</a:t>
              </a:r>
              <a:endParaRPr lang="en-US" sz="3200" i="1" dirty="0">
                <a:solidFill>
                  <a:schemeClr val="accent3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245099" y="2952997"/>
              <a:ext cx="562656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accent4"/>
                  </a:solidFill>
                </a:rPr>
                <a:t>p</a:t>
              </a:r>
              <a:r>
                <a:rPr lang="en-US" sz="3200" i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2300374" y="2353175"/>
            <a:ext cx="1767570" cy="1158275"/>
            <a:chOff x="1040185" y="2636912"/>
            <a:chExt cx="1767570" cy="1158275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>
              <a:off x="1040185" y="3264147"/>
              <a:ext cx="10858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365623" y="3212976"/>
              <a:ext cx="448842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tx2"/>
                  </a:solidFill>
                </a:rPr>
                <a:t>I</a:t>
              </a:r>
              <a:r>
                <a:rPr lang="en-US" sz="3200" i="1" baseline="-25000" dirty="0">
                  <a:solidFill>
                    <a:schemeClr val="tx2"/>
                  </a:solidFill>
                </a:rPr>
                <a:t>2</a:t>
              </a:r>
              <a:endParaRPr lang="en-US" sz="3200" i="1" dirty="0">
                <a:solidFill>
                  <a:schemeClr val="tx2"/>
                </a:solidFill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49710" y="2636912"/>
              <a:ext cx="1239123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tx2"/>
                  </a:solidFill>
                </a:rPr>
                <a:t>O</a:t>
              </a:r>
              <a:r>
                <a:rPr lang="en-US" sz="3200" i="1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i="1" dirty="0">
                  <a:solidFill>
                    <a:schemeClr val="accent3"/>
                  </a:solidFill>
                </a:rPr>
                <a:t>k</a:t>
              </a:r>
              <a:r>
                <a:rPr lang="en-US" sz="3200" i="1" baseline="-25000" dirty="0">
                  <a:solidFill>
                    <a:schemeClr val="accent3"/>
                  </a:solidFill>
                </a:rPr>
                <a:t>2</a:t>
              </a:r>
              <a:endParaRPr lang="en-US" sz="3200" i="1" dirty="0">
                <a:solidFill>
                  <a:schemeClr val="accent3"/>
                </a:solidFill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245099" y="2952997"/>
              <a:ext cx="562656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accent4"/>
                  </a:solidFill>
                </a:rPr>
                <a:t>p</a:t>
              </a:r>
              <a:r>
                <a:rPr lang="en-US" sz="3200" i="1" baseline="-25000" dirty="0">
                  <a:solidFill>
                    <a:schemeClr val="accent4"/>
                  </a:solidFill>
                </a:rPr>
                <a:t>2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5684496" y="2344122"/>
            <a:ext cx="2080155" cy="1158275"/>
            <a:chOff x="1040185" y="2636912"/>
            <a:chExt cx="2080155" cy="1158275"/>
          </a:xfrm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1040185" y="3264147"/>
              <a:ext cx="10858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1365623" y="3212976"/>
              <a:ext cx="448842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tx2"/>
                  </a:solidFill>
                </a:rPr>
                <a:t>I</a:t>
              </a:r>
              <a:r>
                <a:rPr lang="en-US" sz="3200" i="1" baseline="-25000" dirty="0">
                  <a:solidFill>
                    <a:schemeClr val="tx2"/>
                  </a:solidFill>
                </a:rPr>
                <a:t>n</a:t>
              </a:r>
              <a:endParaRPr lang="en-US" sz="3200" i="1" dirty="0">
                <a:solidFill>
                  <a:schemeClr val="tx2"/>
                </a:solidFill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049710" y="2636912"/>
              <a:ext cx="1239123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tx2"/>
                  </a:solidFill>
                </a:rPr>
                <a:t>O</a:t>
              </a:r>
              <a:r>
                <a:rPr lang="en-US" sz="3200" i="1" baseline="-25000" dirty="0">
                  <a:solidFill>
                    <a:schemeClr val="tx2"/>
                  </a:solidFill>
                </a:rPr>
                <a:t>n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tx2"/>
                  </a:solidFill>
                </a:rPr>
                <a:t> </a:t>
              </a:r>
              <a:r>
                <a:rPr lang="en-US" sz="3200" i="1" dirty="0" err="1">
                  <a:solidFill>
                    <a:schemeClr val="accent3"/>
                  </a:solidFill>
                </a:rPr>
                <a:t>k</a:t>
              </a:r>
              <a:r>
                <a:rPr lang="en-US" sz="3200" i="1" baseline="-25000" dirty="0" err="1">
                  <a:solidFill>
                    <a:schemeClr val="accent3"/>
                  </a:solidFill>
                </a:rPr>
                <a:t>n</a:t>
              </a:r>
              <a:endParaRPr lang="en-US" sz="3200" i="1" dirty="0">
                <a:solidFill>
                  <a:schemeClr val="accent3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245099" y="2952997"/>
              <a:ext cx="875241" cy="58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i="1" dirty="0">
                  <a:solidFill>
                    <a:schemeClr val="accent4"/>
                  </a:solidFill>
                </a:rPr>
                <a:t>p</a:t>
              </a:r>
              <a:r>
                <a:rPr lang="en-US" sz="3200" i="1" baseline="-25000" dirty="0">
                  <a:solidFill>
                    <a:schemeClr val="accent4"/>
                  </a:solidFill>
                </a:rPr>
                <a:t>n+1</a:t>
              </a: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109690" y="2669260"/>
            <a:ext cx="56265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 i="1" dirty="0" err="1">
                <a:solidFill>
                  <a:schemeClr val="accent4"/>
                </a:solidFill>
              </a:rPr>
              <a:t>p</a:t>
            </a:r>
            <a:r>
              <a:rPr lang="en-US" sz="3200" i="1" baseline="-25000" dirty="0" err="1">
                <a:solidFill>
                  <a:schemeClr val="accent4"/>
                </a:solidFill>
              </a:rPr>
              <a:t>n</a:t>
            </a:r>
            <a:endParaRPr lang="en-US" sz="3200" i="1" dirty="0">
              <a:solidFill>
                <a:schemeClr val="accent4"/>
              </a:solidFill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7734621" y="2971357"/>
            <a:ext cx="108585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4016056" y="2971357"/>
            <a:ext cx="1085851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11164" y="3922305"/>
            <a:ext cx="8721672" cy="193085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Notes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noProof="0" dirty="0"/>
              <a:t>1. L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 </a:t>
            </a:r>
            <a:r>
              <a:rPr lang="fr-FR" sz="2800" i="1" dirty="0" err="1">
                <a:solidFill>
                  <a:schemeClr val="accent3"/>
                </a:solidFill>
              </a:rPr>
              <a:t>k</a:t>
            </a:r>
            <a:r>
              <a:rPr lang="fr-FR" sz="2800" i="1" baseline="-25000" dirty="0" err="1">
                <a:solidFill>
                  <a:schemeClr val="accent3"/>
                </a:solidFill>
              </a:rPr>
              <a:t>i</a:t>
            </a:r>
            <a:r>
              <a:rPr lang="fr-FR" sz="2800" i="1" baseline="-25000" dirty="0">
                <a:solidFill>
                  <a:schemeClr val="accent3"/>
                </a:solidFill>
              </a:rPr>
              <a:t>  </a:t>
            </a:r>
            <a:r>
              <a:rPr lang="fr-FR" sz="2800" kern="0" dirty="0"/>
              <a:t>valent </a:t>
            </a:r>
            <a:r>
              <a:rPr lang="fr-FR" sz="2800" kern="0" dirty="0">
                <a:solidFill>
                  <a:schemeClr val="accent3"/>
                </a:solidFill>
              </a:rPr>
              <a:t>0 </a:t>
            </a:r>
            <a:r>
              <a:rPr lang="fr-FR" sz="2800" kern="0" dirty="0"/>
              <a:t>ou </a:t>
            </a:r>
            <a:r>
              <a:rPr lang="fr-FR" sz="2800" kern="0" dirty="0">
                <a:solidFill>
                  <a:schemeClr val="accent3"/>
                </a:solidFill>
              </a:rPr>
              <a:t>1</a:t>
            </a:r>
            <a:r>
              <a:rPr lang="fr-FR" sz="2800" kern="0" dirty="0"/>
              <a:t> car </a:t>
            </a:r>
            <a:r>
              <a:rPr lang="fr-FR" sz="2800" i="1" kern="0" dirty="0">
                <a:solidFill>
                  <a:schemeClr val="accent4"/>
                </a:solidFill>
              </a:rPr>
              <a:t>p</a:t>
            </a:r>
            <a:r>
              <a:rPr lang="fr-FR" sz="2800" kern="0" dirty="0"/>
              <a:t> n’a pas de trappes libres.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2. Si </a:t>
            </a:r>
            <a:r>
              <a:rPr lang="fr-FR" sz="2800" i="1" dirty="0">
                <a:solidFill>
                  <a:schemeClr val="accent3"/>
                </a:solidFill>
              </a:rPr>
              <a:t>k</a:t>
            </a:r>
            <a:r>
              <a:rPr lang="fr-FR" sz="2800" i="1" baseline="-25000" dirty="0">
                <a:solidFill>
                  <a:schemeClr val="accent3"/>
                </a:solidFill>
              </a:rPr>
              <a:t>m </a:t>
            </a:r>
            <a:r>
              <a:rPr lang="fr-FR" sz="2800" dirty="0">
                <a:solidFill>
                  <a:schemeClr val="accent3"/>
                </a:solidFill>
              </a:rPr>
              <a:t>= 0</a:t>
            </a:r>
            <a:r>
              <a:rPr lang="fr-FR" sz="2800" dirty="0"/>
              <a:t>,</a:t>
            </a:r>
            <a:r>
              <a:rPr lang="fr-FR" sz="2800" dirty="0">
                <a:solidFill>
                  <a:schemeClr val="accent3"/>
                </a:solidFill>
              </a:rPr>
              <a:t> </a:t>
            </a:r>
            <a:r>
              <a:rPr lang="fr-FR" sz="2800" dirty="0"/>
              <a:t>l’exécution est terminée et tous les </a:t>
            </a:r>
            <a:r>
              <a:rPr lang="fr-FR" sz="2800" i="1" dirty="0">
                <a:solidFill>
                  <a:schemeClr val="tx2"/>
                </a:solidFill>
              </a:rPr>
              <a:t>O</a:t>
            </a:r>
            <a:r>
              <a:rPr lang="fr-FR" sz="2800" i="1" baseline="-25000" dirty="0">
                <a:solidFill>
                  <a:schemeClr val="tx2"/>
                </a:solidFill>
              </a:rPr>
              <a:t>n</a:t>
            </a:r>
            <a:r>
              <a:rPr lang="fr-FR" sz="2800" i="1" dirty="0">
                <a:solidFill>
                  <a:schemeClr val="tx2"/>
                </a:solidFill>
              </a:rPr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i="1" dirty="0">
                <a:solidFill>
                  <a:schemeClr val="tx2"/>
                </a:solidFill>
              </a:rPr>
              <a:t>    </a:t>
            </a:r>
            <a:r>
              <a:rPr lang="fr-FR" sz="2800" dirty="0"/>
              <a:t>sont vides pour </a:t>
            </a:r>
            <a:r>
              <a:rPr lang="fr-FR" sz="2800" i="1" dirty="0">
                <a:solidFill>
                  <a:schemeClr val="tx2"/>
                </a:solidFill>
              </a:rPr>
              <a:t>n</a:t>
            </a:r>
            <a:r>
              <a:rPr lang="fr-FR" sz="2800" dirty="0"/>
              <a:t>&gt;</a:t>
            </a:r>
            <a:r>
              <a:rPr lang="fr-FR" sz="2800" i="1" dirty="0">
                <a:solidFill>
                  <a:schemeClr val="tx2"/>
                </a:solidFill>
              </a:rPr>
              <a:t>m</a:t>
            </a:r>
            <a:endParaRPr kumimoji="0" lang="fr-FR" sz="2800" b="0" i="1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710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3" grpId="0" animBg="1"/>
      <p:bldP spid="34" grpId="0" animBg="1"/>
      <p:bldP spid="3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575EF83D-5C8C-9345-AA79-0940F03A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1200875"/>
            <a:ext cx="8280920" cy="3411703"/>
          </a:xfrm>
        </p:spPr>
        <p:txBody>
          <a:bodyPr/>
          <a:lstStyle/>
          <a:p>
            <a:r>
              <a:rPr lang="fr-FR" sz="2400"/>
              <a:t>La </a:t>
            </a:r>
            <a:r>
              <a:rPr lang="fr-FR" sz="2400">
                <a:solidFill>
                  <a:schemeClr val="accent3"/>
                </a:solidFill>
              </a:rPr>
              <a:t>s</a:t>
            </a:r>
            <a:r>
              <a:rPr lang="en-US" sz="2400">
                <a:solidFill>
                  <a:schemeClr val="accent3"/>
                </a:solidFill>
              </a:rPr>
              <a:t>émantique constructive</a:t>
            </a:r>
            <a:r>
              <a:rPr lang="en-US" sz="2400"/>
              <a:t> est la référence pour Esterel</a:t>
            </a:r>
          </a:p>
          <a:p>
            <a:r>
              <a:rPr lang="en-US" sz="2400"/>
              <a:t>Elle est </a:t>
            </a:r>
            <a:r>
              <a:rPr lang="en-US" sz="2400">
                <a:solidFill>
                  <a:schemeClr val="accent3"/>
                </a:solidFill>
              </a:rPr>
              <a:t>calculable</a:t>
            </a:r>
            <a:r>
              <a:rPr lang="en-US" sz="2400"/>
              <a:t> (écrire les règles en Prolog, Caml, etc.)</a:t>
            </a:r>
          </a:p>
          <a:p>
            <a:r>
              <a:rPr lang="en-US" sz="2400"/>
              <a:t>On peut donc l’utiliser pour construire un </a:t>
            </a:r>
            <a:r>
              <a:rPr lang="en-US" sz="2400">
                <a:solidFill>
                  <a:schemeClr val="tx2"/>
                </a:solidFill>
              </a:rPr>
              <a:t>interpréteur</a:t>
            </a:r>
          </a:p>
          <a:p>
            <a:pPr>
              <a:spcAft>
                <a:spcPts val="300"/>
              </a:spcAft>
            </a:pPr>
            <a:r>
              <a:rPr lang="en-US" sz="2400"/>
              <a:t>Nous verrons que le nombre de</a:t>
            </a:r>
            <a:r>
              <a:rPr lang="en-US" sz="2400">
                <a:solidFill>
                  <a:schemeClr val="accent4"/>
                </a:solidFill>
              </a:rPr>
              <a:t> p’ </a:t>
            </a:r>
            <a:r>
              <a:rPr lang="en-US" sz="2400"/>
              <a:t>est fini. On peut donc explorer exhautivement les état et </a:t>
            </a:r>
            <a:r>
              <a:rPr lang="en-US" sz="2400">
                <a:solidFill>
                  <a:schemeClr val="tx2"/>
                </a:solidFill>
              </a:rPr>
              <a:t>compiler en automates</a:t>
            </a:r>
          </a:p>
          <a:p>
            <a:pPr lvl="1">
              <a:spcAft>
                <a:spcPts val="300"/>
              </a:spcAft>
            </a:pPr>
            <a:r>
              <a:rPr lang="en-US" sz="2000"/>
              <a:t>Esterel v2 (1985)</a:t>
            </a:r>
            <a:r>
              <a:rPr lang="en-US" sz="2000">
                <a:solidFill>
                  <a:schemeClr val="tx1"/>
                </a:solidFill>
              </a:rPr>
              <a:t>,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Berry-Couronné (1985), tri topologique</a:t>
            </a:r>
          </a:p>
          <a:p>
            <a:pPr lvl="1">
              <a:spcAft>
                <a:spcPts val="300"/>
              </a:spcAft>
            </a:pPr>
            <a:r>
              <a:rPr lang="en-US" sz="2000"/>
              <a:t>Esterel v3 (1988)</a:t>
            </a:r>
            <a:r>
              <a:rPr lang="en-US" sz="2000">
                <a:solidFill>
                  <a:schemeClr val="tx1"/>
                </a:solidFill>
              </a:rPr>
              <a:t>,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Gonthier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→ CMA → CISI / ILOG, bien meilleur</a:t>
            </a:r>
          </a:p>
          <a:p>
            <a:pPr marL="270000" lvl="1" indent="0">
              <a:spcAft>
                <a:spcPts val="30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   </a:t>
            </a:r>
            <a:r>
              <a:rPr lang="en-US" sz="2400">
                <a:solidFill>
                  <a:schemeClr val="accent3"/>
                </a:solidFill>
              </a:rPr>
              <a:t>potentiels</a:t>
            </a:r>
            <a:r>
              <a:rPr lang="en-US" sz="2400">
                <a:solidFill>
                  <a:schemeClr val="tx1"/>
                </a:solidFill>
              </a:rPr>
              <a:t> = analyse statique approximée de causalité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B9E3E654-62E3-2246-A16B-A603622F0D5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7252F13-BB9A-1C42-8C91-54F80AA97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56EE560-170E-1444-98F6-64FB974913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01075102-DBC8-3B48-8CBB-45198D48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B8B86D68-2E31-6543-8AE6-FADC37C7B297}"/>
              </a:ext>
            </a:extLst>
          </p:cNvPr>
          <p:cNvSpPr txBox="1"/>
          <p:nvPr/>
        </p:nvSpPr>
        <p:spPr>
          <a:xfrm>
            <a:off x="1160839" y="4797152"/>
            <a:ext cx="6606297" cy="12557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les automates peuvent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être exponentiels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La prochaine fois, allons vers la nanoseconde !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400" kern="0" dirty="0"/>
              <a:t>Traduction quasi-linéaire en circuits booléens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029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xmlns="" id="{7806CDFA-3318-3A40-A4BB-5E4978617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80" y="764704"/>
            <a:ext cx="8652420" cy="4638706"/>
          </a:xfrm>
          <a:ln>
            <a:noFill/>
          </a:ln>
        </p:spPr>
        <p:txBody>
          <a:bodyPr/>
          <a:lstStyle/>
          <a:p>
            <a:r>
              <a:rPr lang="fr-FR" sz="2400"/>
              <a:t>Cinq approches</a:t>
            </a:r>
            <a:r>
              <a:rPr lang="fr-FR" sz="1200"/>
              <a:t> </a:t>
            </a:r>
            <a:r>
              <a:rPr lang="fr-FR" sz="2400"/>
              <a:t>(</a:t>
            </a:r>
            <a:r>
              <a:rPr lang="fr-FR" sz="2400" i="1">
                <a:hlinkClick r:id="rId3"/>
              </a:rPr>
              <a:t>Compiling Esterel</a:t>
            </a:r>
            <a:r>
              <a:rPr lang="fr-FR" sz="2400"/>
              <a:t> Potop−Edwards−Berry)</a:t>
            </a:r>
            <a:r>
              <a:rPr lang="fr-FR" sz="1200"/>
              <a:t> </a:t>
            </a:r>
            <a:r>
              <a:rPr lang="fr-FR" sz="2400"/>
              <a:t>:</a:t>
            </a:r>
          </a:p>
          <a:p>
            <a:pPr lvl="1">
              <a:spcBef>
                <a:spcPts val="300"/>
              </a:spcBef>
            </a:pPr>
            <a:r>
              <a:rPr lang="fr-FR" sz="2000">
                <a:solidFill>
                  <a:schemeClr val="tx1"/>
                </a:solidFill>
              </a:rPr>
              <a:t>Impl</a:t>
            </a:r>
            <a:r>
              <a:rPr lang="en-US" sz="2000">
                <a:solidFill>
                  <a:schemeClr val="tx1"/>
                </a:solidFill>
              </a:rPr>
              <a:t>émentation brutale de la sémantique constructive, inefficace</a:t>
            </a:r>
            <a:endParaRPr lang="fr-FR" sz="200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</a:pPr>
            <a:r>
              <a:rPr lang="fr-FR" sz="2000">
                <a:solidFill>
                  <a:schemeClr val="tx1"/>
                </a:solidFill>
              </a:rPr>
              <a:t>Am</a:t>
            </a:r>
            <a:r>
              <a:rPr lang="en-US" sz="2000">
                <a:solidFill>
                  <a:schemeClr val="tx1"/>
                </a:solidFill>
              </a:rPr>
              <a:t>élioration opérationnelle </a:t>
            </a:r>
            <a:r>
              <a:rPr lang="fr-FR" sz="2000">
                <a:solidFill>
                  <a:schemeClr val="tx1"/>
                </a:solidFill>
              </a:rPr>
              <a:t>dans le cadre SOS (D. Potop)</a:t>
            </a:r>
          </a:p>
          <a:p>
            <a:pPr lvl="1">
              <a:spcBef>
                <a:spcPts val="300"/>
              </a:spcBef>
            </a:pPr>
            <a:r>
              <a:rPr lang="fr-FR" sz="2000">
                <a:solidFill>
                  <a:schemeClr val="accent4"/>
                </a:solidFill>
              </a:rPr>
              <a:t>Traduction en circuits booléens</a:t>
            </a:r>
            <a:r>
              <a:rPr lang="fr-FR" sz="2000">
                <a:solidFill>
                  <a:schemeClr val="tx1"/>
                </a:solidFill>
              </a:rPr>
              <a:t>, puis implémentation </a:t>
            </a:r>
            <a:r>
              <a:rPr lang="fr-FR" sz="2000">
                <a:solidFill>
                  <a:schemeClr val="bg1"/>
                </a:solidFill>
              </a:rPr>
              <a:t>l</a:t>
            </a:r>
            <a:r>
              <a:rPr lang="fr-FR" sz="2000">
                <a:solidFill>
                  <a:schemeClr val="tx1"/>
                </a:solidFill>
              </a:rPr>
              <a:t>matérielle sur </a:t>
            </a:r>
          </a:p>
          <a:p>
            <a:pPr marL="270000" lvl="1" indent="0">
              <a:buNone/>
            </a:pPr>
            <a:r>
              <a:rPr lang="fr-FR" sz="1800">
                <a:solidFill>
                  <a:schemeClr val="tx1"/>
                </a:solidFill>
              </a:rPr>
              <a:t>  </a:t>
            </a:r>
            <a:r>
              <a:rPr lang="fr-FR" sz="2000">
                <a:solidFill>
                  <a:schemeClr val="tx1"/>
                </a:solidFill>
              </a:rPr>
              <a:t>  circuits ou logicielle par simulation (cours 4 du 07/03/2018)</a:t>
            </a:r>
          </a:p>
          <a:p>
            <a:pPr lvl="1">
              <a:spcBef>
                <a:spcPts val="300"/>
              </a:spcBef>
            </a:pPr>
            <a:r>
              <a:rPr lang="fr-FR" sz="2000">
                <a:solidFill>
                  <a:schemeClr val="accent4"/>
                </a:solidFill>
              </a:rPr>
              <a:t>Impl</a:t>
            </a:r>
            <a:r>
              <a:rPr lang="en-US" sz="2000">
                <a:solidFill>
                  <a:schemeClr val="accent4"/>
                </a:solidFill>
              </a:rPr>
              <a:t>émentation</a:t>
            </a:r>
            <a:r>
              <a:rPr lang="fr-FR" sz="2000">
                <a:solidFill>
                  <a:schemeClr val="accent4"/>
                </a:solidFill>
              </a:rPr>
              <a:t> directe en </a:t>
            </a:r>
            <a:r>
              <a:rPr lang="fr-FR" sz="2000">
                <a:solidFill>
                  <a:schemeClr val="tx1"/>
                </a:solidFill>
              </a:rPr>
              <a:t>C efficace (S. Edwards, 1999)</a:t>
            </a:r>
            <a:endParaRPr lang="fr-FR" sz="2000" b="1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</a:pPr>
            <a:r>
              <a:rPr lang="fr-FR" sz="2400"/>
              <a:t>Nouveau</a:t>
            </a:r>
            <a:r>
              <a:rPr lang="fr-FR" sz="1200"/>
              <a:t> </a:t>
            </a:r>
            <a:r>
              <a:rPr lang="fr-FR" sz="2400"/>
              <a:t>:</a:t>
            </a:r>
          </a:p>
          <a:p>
            <a:pPr lvl="1">
              <a:spcBef>
                <a:spcPts val="300"/>
              </a:spcBef>
            </a:pPr>
            <a:r>
              <a:rPr lang="fr-FR" sz="2000">
                <a:solidFill>
                  <a:schemeClr val="tx1"/>
                </a:solidFill>
              </a:rPr>
              <a:t>Propagation SOS subtile de </a:t>
            </a:r>
            <a:r>
              <a:rPr lang="fr-FR" sz="2000">
                <a:solidFill>
                  <a:schemeClr val="accent4"/>
                </a:solidFill>
              </a:rPr>
              <a:t>jetons color</a:t>
            </a:r>
            <a:r>
              <a:rPr lang="en-US" sz="2000">
                <a:solidFill>
                  <a:schemeClr val="accent4"/>
                </a:solidFill>
              </a:rPr>
              <a:t>és </a:t>
            </a:r>
            <a:r>
              <a:rPr lang="fr-FR" sz="2000">
                <a:solidFill>
                  <a:schemeClr val="accent4"/>
                </a:solidFill>
              </a:rPr>
              <a:t>dans les termes  </a:t>
            </a:r>
            <a:endParaRPr lang="fr-FR" sz="2000">
              <a:solidFill>
                <a:schemeClr val="tx1"/>
              </a:solidFill>
            </a:endParaRPr>
          </a:p>
          <a:p>
            <a:pPr marL="270000" lvl="1" indent="0">
              <a:buNone/>
            </a:pPr>
            <a:r>
              <a:rPr lang="fr-FR" sz="1600">
                <a:solidFill>
                  <a:schemeClr val="tx1"/>
                </a:solidFill>
              </a:rPr>
              <a:t>   </a:t>
            </a:r>
            <a:r>
              <a:rPr lang="fr-FR" sz="2000">
                <a:solidFill>
                  <a:schemeClr val="tx1"/>
                </a:solidFill>
              </a:rPr>
              <a:t> L. Rieg, 2016 (aussi G. Gonthier 1986, n</a:t>
            </a:r>
            <a:r>
              <a:rPr lang="en-US" sz="2000">
                <a:solidFill>
                  <a:schemeClr val="tx1"/>
                </a:solidFill>
              </a:rPr>
              <a:t>égligé par ma faute</a:t>
            </a:r>
            <a:r>
              <a:rPr lang="en-US" sz="11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?)</a:t>
            </a:r>
            <a:endParaRPr lang="fr-FR" sz="200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</a:pPr>
            <a:r>
              <a:rPr lang="en-US" sz="2000">
                <a:solidFill>
                  <a:schemeClr val="accent3"/>
                </a:solidFill>
              </a:rPr>
              <a:t>Mise en Coq du noyau et de ses sémantiques + preuves, </a:t>
            </a:r>
          </a:p>
          <a:p>
            <a:pPr marL="270000" lvl="1" indent="0">
              <a:spcBef>
                <a:spcPts val="300"/>
              </a:spcBef>
              <a:buNone/>
            </a:pPr>
            <a:r>
              <a:rPr lang="en-US" sz="2000">
                <a:solidFill>
                  <a:schemeClr val="tx1"/>
                </a:solidFill>
              </a:rPr>
              <a:t>   L. Rieg, séminaire du 28/03/2016</a:t>
            </a:r>
          </a:p>
          <a:p>
            <a:pPr marL="350100" indent="-342900"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</a:rPr>
              <a:t>A venir</a:t>
            </a:r>
            <a:r>
              <a:rPr lang="en-US" sz="12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: </a:t>
            </a:r>
            <a:r>
              <a:rPr lang="en-US" sz="2400">
                <a:solidFill>
                  <a:schemeClr val="accent3"/>
                </a:solidFill>
              </a:rPr>
              <a:t>preuves en Coq de l’équivalence Jetons</a:t>
            </a:r>
            <a:r>
              <a:rPr lang="en-US" sz="1500">
                <a:solidFill>
                  <a:schemeClr val="accent3"/>
                </a:solidFill>
              </a:rPr>
              <a:t> </a:t>
            </a:r>
            <a:r>
              <a:rPr lang="en-US" sz="2400">
                <a:solidFill>
                  <a:schemeClr val="accent3"/>
                </a:solidFill>
              </a:rPr>
              <a:t>⟺</a:t>
            </a:r>
            <a:r>
              <a:rPr lang="en-US" sz="1500">
                <a:solidFill>
                  <a:schemeClr val="accent3"/>
                </a:solidFill>
              </a:rPr>
              <a:t> </a:t>
            </a:r>
            <a:r>
              <a:rPr lang="en-US" sz="2400">
                <a:solidFill>
                  <a:schemeClr val="accent3"/>
                </a:solidFill>
              </a:rPr>
              <a:t>circuits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xmlns="" id="{CEDC58FD-D090-2648-9A1C-F65A4EDDAA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xmlns="" id="{9D4403E0-8700-4941-8F0D-539CF00890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xmlns="" id="{DAB99AC3-593C-5B4C-B0AE-7D9F8EBD4D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6C66F050-EC03-944C-B088-5BEDA39D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en-US"/>
              <a:t>Sémantiques opérationnelles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B20A7E5-A6CA-FA49-A596-42668B726B72}"/>
              </a:ext>
            </a:extLst>
          </p:cNvPr>
          <p:cNvSpPr txBox="1"/>
          <p:nvPr/>
        </p:nvSpPr>
        <p:spPr>
          <a:xfrm>
            <a:off x="1589453" y="5484507"/>
            <a:ext cx="5965096" cy="99719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Au 7 mars pour les circuits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et au 14 mars pour la r</a:t>
            </a:r>
            <a:r>
              <a:rPr lang="en-US" sz="2800" kern="0" dirty="0"/>
              <a:t>éincarnation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412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DAA1F8F0-E982-3B47-8894-0D1B7B35C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176528"/>
          </a:xfrm>
        </p:spPr>
        <p:txBody>
          <a:bodyPr/>
          <a:lstStyle/>
          <a:p>
            <a:r>
              <a:rPr lang="fr-FR"/>
              <a:t>Kleene (195?) : </a:t>
            </a:r>
            <a:r>
              <a:rPr lang="en-US"/>
              <a:t>équations récursives comme </a:t>
            </a:r>
            <a:r>
              <a:rPr lang="fr-FR"/>
              <a:t>mod</a:t>
            </a:r>
            <a:r>
              <a:rPr lang="en-US"/>
              <a:t>èle de la calculabilité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1"/>
                </a:solidFill>
              </a:rPr>
              <a:t> variables : </a:t>
            </a:r>
            <a:r>
              <a:rPr lang="en-US"/>
              <a:t>x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/>
              <a:t>y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/>
              <a:t>x</a:t>
            </a:r>
            <a:r>
              <a:rPr lang="en-US">
                <a:solidFill>
                  <a:schemeClr val="tx1"/>
                </a:solidFill>
              </a:rPr>
              <a:t>, …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 symboles de fonction : </a:t>
            </a:r>
            <a:r>
              <a:rPr lang="en-US">
                <a:solidFill>
                  <a:schemeClr val="accent4"/>
                </a:solidFill>
              </a:rPr>
              <a:t>Z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4"/>
                </a:solidFill>
              </a:rPr>
              <a:t>P,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accent4"/>
                </a:solidFill>
              </a:rPr>
              <a:t>Add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4"/>
                </a:solidFill>
              </a:rPr>
              <a:t>Mult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4"/>
                </a:solidFill>
              </a:rPr>
              <a:t>Fact</a:t>
            </a:r>
            <a:r>
              <a:rPr lang="en-US">
                <a:solidFill>
                  <a:schemeClr val="tx1"/>
                </a:solidFill>
              </a:rPr>
              <a:t>,…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 équations entres termes </a:t>
            </a:r>
          </a:p>
          <a:p>
            <a:pPr marL="270000" lvl="1" indent="0">
              <a:lnSpc>
                <a:spcPct val="100000"/>
              </a:lnSpc>
              <a:buNone/>
            </a:pPr>
            <a:r>
              <a:rPr lang="en-US"/>
              <a:t>       </a:t>
            </a:r>
            <a:r>
              <a:rPr lang="en-US">
                <a:solidFill>
                  <a:schemeClr val="accent4"/>
                </a:solidFill>
              </a:rPr>
              <a:t>P</a:t>
            </a:r>
            <a:r>
              <a:rPr lang="en-US" sz="800"/>
              <a:t>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/>
              <a:t>x</a:t>
            </a:r>
            <a:r>
              <a:rPr lang="en-US">
                <a:solidFill>
                  <a:schemeClr val="tx1"/>
                </a:solidFill>
              </a:rPr>
              <a:t>))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=</a:t>
            </a:r>
            <a:r>
              <a:rPr lang="en-US"/>
              <a:t> x</a:t>
            </a:r>
          </a:p>
          <a:p>
            <a:pPr marL="270000" lvl="1" indent="0">
              <a:lnSpc>
                <a:spcPct val="100000"/>
              </a:lnSpc>
              <a:buNone/>
            </a:pPr>
            <a:r>
              <a:rPr lang="en-US">
                <a:solidFill>
                  <a:schemeClr val="accent4"/>
                </a:solidFill>
              </a:rPr>
              <a:t>       Fact</a:t>
            </a:r>
            <a:r>
              <a:rPr lang="en-US" sz="800"/>
              <a:t>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Z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=</a:t>
            </a:r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 sz="800"/>
              <a:t>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Z</a:t>
            </a:r>
            <a:r>
              <a:rPr lang="en-US">
                <a:solidFill>
                  <a:schemeClr val="tx1"/>
                </a:solidFill>
              </a:rPr>
              <a:t>),</a:t>
            </a:r>
            <a:r>
              <a:rPr lang="en-US"/>
              <a:t> </a:t>
            </a:r>
          </a:p>
          <a:p>
            <a:pPr marL="270000" lvl="1" indent="0">
              <a:lnSpc>
                <a:spcPct val="100000"/>
              </a:lnSpc>
              <a:buNone/>
            </a:pPr>
            <a:r>
              <a:rPr lang="en-US">
                <a:solidFill>
                  <a:schemeClr val="accent4"/>
                </a:solidFill>
              </a:rPr>
              <a:t>       Fact</a:t>
            </a:r>
            <a:r>
              <a:rPr lang="en-US" sz="800"/>
              <a:t>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/>
              <a:t>x</a:t>
            </a:r>
            <a:r>
              <a:rPr lang="en-US">
                <a:solidFill>
                  <a:schemeClr val="tx1"/>
                </a:solidFill>
              </a:rPr>
              <a:t>)) =</a:t>
            </a:r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Mult</a:t>
            </a:r>
            <a:r>
              <a:rPr lang="en-US" sz="800"/>
              <a:t> 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/>
              <a:t>x</a:t>
            </a:r>
            <a:r>
              <a:rPr lang="en-US">
                <a:solidFill>
                  <a:schemeClr val="tx1"/>
                </a:solidFill>
              </a:rPr>
              <a:t>), </a:t>
            </a:r>
            <a:r>
              <a:rPr lang="en-US">
                <a:solidFill>
                  <a:schemeClr val="accent4"/>
                </a:solidFill>
              </a:rPr>
              <a:t>Fact</a:t>
            </a:r>
            <a:r>
              <a:rPr lang="en-US" sz="800"/>
              <a:t>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/>
              <a:t>x</a:t>
            </a:r>
            <a:r>
              <a:rPr lang="en-US">
                <a:solidFill>
                  <a:schemeClr val="tx1"/>
                </a:solidFill>
              </a:rPr>
              <a:t>))</a:t>
            </a:r>
          </a:p>
          <a:p>
            <a:pPr lvl="1">
              <a:spcBef>
                <a:spcPts val="300"/>
              </a:spcBef>
            </a:pPr>
            <a:r>
              <a:rPr lang="en-US">
                <a:solidFill>
                  <a:schemeClr val="tx1"/>
                </a:solidFill>
              </a:rPr>
              <a:t> réécritures : </a:t>
            </a:r>
            <a:r>
              <a:rPr lang="en-US">
                <a:solidFill>
                  <a:schemeClr val="accent4"/>
                </a:solidFill>
              </a:rPr>
              <a:t>Fact</a:t>
            </a:r>
            <a:r>
              <a:rPr lang="en-US" sz="700"/>
              <a:t>  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Z</a:t>
            </a:r>
            <a:r>
              <a:rPr lang="en-US">
                <a:solidFill>
                  <a:schemeClr val="tx1"/>
                </a:solidFill>
              </a:rPr>
              <a:t>)))) = 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accent4"/>
                </a:solidFill>
              </a:rPr>
              <a:t>Z</a:t>
            </a:r>
            <a:r>
              <a:rPr lang="en-US">
                <a:solidFill>
                  <a:schemeClr val="tx1"/>
                </a:solidFill>
              </a:rPr>
              <a:t>)))))</a:t>
            </a:r>
          </a:p>
          <a:p>
            <a:pPr marL="270000" lvl="1" indent="0">
              <a:buNone/>
            </a:pPr>
            <a:r>
              <a:rPr lang="en-US">
                <a:solidFill>
                  <a:schemeClr val="tx1"/>
                </a:solidFill>
              </a:rPr>
              <a:t>→ mécanisée dans les prouveurs </a:t>
            </a:r>
            <a:r>
              <a:rPr lang="en-US">
                <a:solidFill>
                  <a:schemeClr val="accent3"/>
                </a:solidFill>
              </a:rPr>
              <a:t>ACL2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3"/>
                </a:solidFill>
              </a:rPr>
              <a:t>Agda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3"/>
                </a:solidFill>
              </a:rPr>
              <a:t>(Coq)</a:t>
            </a:r>
            <a:endParaRPr lang="fr-FR">
              <a:solidFill>
                <a:schemeClr val="accent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63A6AFA4-5014-A643-AB59-9C631DFB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</a:t>
            </a:r>
            <a:r>
              <a:rPr lang="en-US"/>
              <a:t>émantique par réécriture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DF00B92-D172-1541-9D72-9D0BCAEB8D2F}"/>
              </a:ext>
            </a:extLst>
          </p:cNvPr>
          <p:cNvSpPr txBox="1"/>
          <p:nvPr/>
        </p:nvSpPr>
        <p:spPr>
          <a:xfrm>
            <a:off x="1329766" y="5013176"/>
            <a:ext cx="6484467" cy="144655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émantique toute récente d’Esterel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par </a:t>
            </a:r>
            <a:r>
              <a:rPr lang="en-US" sz="2800" kern="0" dirty="0">
                <a:solidFill>
                  <a:schemeClr val="tx2"/>
                </a:solidFill>
              </a:rPr>
              <a:t>Spencer Florence</a:t>
            </a:r>
            <a:r>
              <a:rPr lang="en-US" sz="2800" kern="0" dirty="0"/>
              <a:t> et </a:t>
            </a:r>
            <a:r>
              <a:rPr lang="en-US" sz="2800" kern="0" dirty="0">
                <a:solidFill>
                  <a:schemeClr val="tx2"/>
                </a:solidFill>
              </a:rPr>
              <a:t>Robby Findler,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Northwestern University Chicago </a:t>
            </a:r>
            <a:r>
              <a:rPr lang="en-US" sz="3200" kern="0" dirty="0"/>
              <a:t>🤠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xmlns="" id="{7DD23ADB-0309-5A43-A1A5-2330E739BBD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xmlns="" id="{49AF9B7A-477F-4942-A81A-927433720A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xmlns="" id="{190DBB2D-B646-3143-B73C-9355588C5C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</p:spTree>
    <p:extLst>
      <p:ext uri="{BB962C8B-B14F-4D97-AF65-F5344CB8AC3E}">
        <p14:creationId xmlns:p14="http://schemas.microsoft.com/office/powerpoint/2010/main" val="11368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D6095DC-E796-6448-BBF7-25F03A30D5B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14/02/2018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08251D97-102D-4D47-8CC1-144FC3F3E6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3D27492-6341-1D49-8AE4-F10925A380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C6983C43-62BA-7047-9B22-D47414FF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Assertions logiques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xmlns="" id="{BC8FDA2F-62C3-FF4F-B71A-E9E976E1D9C0}"/>
              </a:ext>
            </a:extLst>
          </p:cNvPr>
          <p:cNvSpPr txBox="1">
            <a:spLocks/>
          </p:cNvSpPr>
          <p:nvPr/>
        </p:nvSpPr>
        <p:spPr>
          <a:xfrm>
            <a:off x="228600" y="805295"/>
            <a:ext cx="8229600" cy="997196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</a:pPr>
            <a:r>
              <a:rPr lang="fr-FR" kern="0"/>
              <a:t>Pas utilis</a:t>
            </a:r>
            <a:r>
              <a:rPr lang="en-US" kern="0"/>
              <a:t>ées pour la sémantique, mais indispensables pour la vérification formelle des programmes</a:t>
            </a:r>
            <a:endParaRPr lang="fr-FR" kern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ECBEC7-0D9B-5B46-A3A5-97E3856AD0C1}"/>
              </a:ext>
            </a:extLst>
          </p:cNvPr>
          <p:cNvSpPr/>
          <p:nvPr/>
        </p:nvSpPr>
        <p:spPr>
          <a:xfrm>
            <a:off x="471144" y="1621244"/>
            <a:ext cx="85677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/>
              <a:t>module </a:t>
            </a:r>
            <a:r>
              <a:rPr lang="fr-FR">
                <a:solidFill>
                  <a:schemeClr val="accent4"/>
                </a:solidFill>
              </a:rPr>
              <a:t>Runner</a:t>
            </a:r>
            <a:r>
              <a:rPr lang="fr-FR"/>
              <a:t> :</a:t>
            </a:r>
          </a:p>
          <a:p>
            <a:r>
              <a:rPr lang="fr-FR"/>
              <a:t>input </a:t>
            </a:r>
            <a:r>
              <a:rPr lang="fr-FR">
                <a:solidFill>
                  <a:schemeClr val="tx2"/>
                </a:solidFill>
              </a:rPr>
              <a:t>Morning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Second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Meter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Step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Lap</a:t>
            </a:r>
            <a:r>
              <a:rPr lang="fr-FR" sz="1100"/>
              <a:t> </a:t>
            </a:r>
            <a:r>
              <a:rPr lang="fr-FR"/>
              <a:t>;</a:t>
            </a:r>
          </a:p>
          <a:p>
            <a:r>
              <a:rPr lang="fr-FR"/>
              <a:t>output </a:t>
            </a:r>
            <a:r>
              <a:rPr lang="fr-FR">
                <a:solidFill>
                  <a:schemeClr val="tx2"/>
                </a:solidFill>
              </a:rPr>
              <a:t>RunSlowly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Jump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Breathe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RunFast</a:t>
            </a:r>
            <a:r>
              <a:rPr lang="fr-FR" sz="1100"/>
              <a:t> </a:t>
            </a:r>
            <a:r>
              <a:rPr lang="fr-FR"/>
              <a:t>;</a:t>
            </a:r>
          </a:p>
          <a:p>
            <a:r>
              <a:rPr lang="fr-FR"/>
              <a:t>   every </a:t>
            </a:r>
            <a:r>
              <a:rPr lang="fr-FR">
                <a:solidFill>
                  <a:schemeClr val="tx2"/>
                </a:solidFill>
              </a:rPr>
              <a:t>Morning</a:t>
            </a:r>
            <a:r>
              <a:rPr lang="fr-FR"/>
              <a:t> do</a:t>
            </a:r>
          </a:p>
          <a:p>
            <a:r>
              <a:rPr lang="fr-FR"/>
              <a:t>      abort </a:t>
            </a:r>
          </a:p>
          <a:p>
            <a:r>
              <a:rPr lang="fr-FR"/>
              <a:t>         loop</a:t>
            </a:r>
          </a:p>
          <a:p>
            <a:r>
              <a:rPr lang="fr-FR"/>
              <a:t>            abort sustain </a:t>
            </a:r>
            <a:r>
              <a:rPr lang="fr-FR">
                <a:solidFill>
                  <a:schemeClr val="tx2"/>
                </a:solidFill>
              </a:rPr>
              <a:t>RunSlowly </a:t>
            </a:r>
            <a:r>
              <a:rPr lang="fr-FR"/>
              <a:t>when 100 </a:t>
            </a:r>
            <a:r>
              <a:rPr lang="fr-FR">
                <a:solidFill>
                  <a:schemeClr val="tx2"/>
                </a:solidFill>
              </a:rPr>
              <a:t>Meter</a:t>
            </a:r>
            <a:r>
              <a:rPr lang="fr-FR"/>
              <a:t> ;</a:t>
            </a:r>
          </a:p>
          <a:p>
            <a:r>
              <a:rPr lang="fr-FR"/>
              <a:t>            abort</a:t>
            </a:r>
          </a:p>
          <a:p>
            <a:r>
              <a:rPr lang="fr-FR"/>
              <a:t>               every </a:t>
            </a:r>
            <a:r>
              <a:rPr lang="fr-FR">
                <a:solidFill>
                  <a:schemeClr val="tx2"/>
                </a:solidFill>
              </a:rPr>
              <a:t>Step</a:t>
            </a:r>
            <a:r>
              <a:rPr lang="fr-FR"/>
              <a:t> do emit { </a:t>
            </a:r>
            <a:r>
              <a:rPr lang="fr-FR">
                <a:solidFill>
                  <a:schemeClr val="tx2"/>
                </a:solidFill>
              </a:rPr>
              <a:t>Jump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Breathe</a:t>
            </a:r>
            <a:r>
              <a:rPr lang="fr-FR"/>
              <a:t> } end every</a:t>
            </a:r>
          </a:p>
          <a:p>
            <a:r>
              <a:rPr lang="fr-FR"/>
              <a:t>            when 15 </a:t>
            </a:r>
            <a:r>
              <a:rPr lang="fr-FR">
                <a:solidFill>
                  <a:schemeClr val="tx2"/>
                </a:solidFill>
              </a:rPr>
              <a:t>Second</a:t>
            </a:r>
            <a:r>
              <a:rPr lang="fr-FR"/>
              <a:t> ;</a:t>
            </a:r>
          </a:p>
          <a:p>
            <a:r>
              <a:rPr lang="fr-FR"/>
              <a:t>            sustain </a:t>
            </a:r>
            <a:r>
              <a:rPr lang="fr-FR">
                <a:solidFill>
                  <a:schemeClr val="tx2"/>
                </a:solidFill>
              </a:rPr>
              <a:t>RunFast</a:t>
            </a:r>
          </a:p>
          <a:p>
            <a:r>
              <a:rPr lang="fr-FR"/>
              <a:t>         each </a:t>
            </a:r>
            <a:r>
              <a:rPr lang="fr-FR">
                <a:solidFill>
                  <a:schemeClr val="tx2"/>
                </a:solidFill>
              </a:rPr>
              <a:t>Lap</a:t>
            </a:r>
          </a:p>
          <a:p>
            <a:r>
              <a:rPr lang="fr-FR"/>
              <a:t>      when 4 </a:t>
            </a:r>
            <a:r>
              <a:rPr lang="fr-FR">
                <a:solidFill>
                  <a:schemeClr val="tx2"/>
                </a:solidFill>
              </a:rPr>
              <a:t>Lap</a:t>
            </a:r>
          </a:p>
          <a:p>
            <a:r>
              <a:rPr lang="fr-FR"/>
              <a:t>   end every</a:t>
            </a:r>
          </a:p>
          <a:p>
            <a:r>
              <a:rPr lang="fr-FR"/>
              <a:t> ||</a:t>
            </a:r>
          </a:p>
          <a:p>
            <a:r>
              <a:rPr lang="fr-FR"/>
              <a:t>   </a:t>
            </a:r>
            <a:r>
              <a:rPr lang="fr-FR" sz="2000"/>
              <a:t>sustain </a:t>
            </a:r>
            <a:r>
              <a:rPr lang="fr-FR" sz="2000">
                <a:solidFill>
                  <a:schemeClr val="accent3"/>
                </a:solidFill>
              </a:rPr>
              <a:t>assert AtMostOneBehavior</a:t>
            </a:r>
            <a:r>
              <a:rPr lang="fr-FR" sz="2000"/>
              <a:t> = </a:t>
            </a:r>
            <a:r>
              <a:rPr lang="fr-FR" sz="2000">
                <a:solidFill>
                  <a:schemeClr val="tx2"/>
                </a:solidFill>
              </a:rPr>
              <a:t>RunSlowly</a:t>
            </a:r>
            <a:r>
              <a:rPr lang="fr-FR" sz="2000"/>
              <a:t> # </a:t>
            </a:r>
            <a:r>
              <a:rPr lang="fr-FR" sz="2000">
                <a:solidFill>
                  <a:schemeClr val="tx2"/>
                </a:solidFill>
              </a:rPr>
              <a:t>Jump</a:t>
            </a:r>
            <a:r>
              <a:rPr lang="fr-FR" sz="2000"/>
              <a:t> # </a:t>
            </a:r>
            <a:r>
              <a:rPr lang="fr-FR" sz="2000">
                <a:solidFill>
                  <a:schemeClr val="tx2"/>
                </a:solidFill>
              </a:rPr>
              <a:t>RunFast</a:t>
            </a:r>
          </a:p>
          <a:p>
            <a:r>
              <a:rPr lang="fr-FR"/>
              <a:t>end module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993057-0206-D041-8E7D-E80EFA876834}"/>
              </a:ext>
            </a:extLst>
          </p:cNvPr>
          <p:cNvSpPr/>
          <p:nvPr/>
        </p:nvSpPr>
        <p:spPr bwMode="auto">
          <a:xfrm>
            <a:off x="670043" y="5774820"/>
            <a:ext cx="7692280" cy="36004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9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0215FA8B-C717-F946-AAF7-804DD75F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03" y="908720"/>
            <a:ext cx="8907791" cy="4096506"/>
          </a:xfrm>
        </p:spPr>
        <p:txBody>
          <a:bodyPr/>
          <a:lstStyle/>
          <a:p>
            <a:r>
              <a:rPr lang="fr-FR"/>
              <a:t>Invention majeure de Gordon Plotkin (1983)</a:t>
            </a:r>
          </a:p>
          <a:p>
            <a:pPr marL="270000" lvl="1" indent="0">
              <a:buNone/>
            </a:pPr>
            <a:r>
              <a:rPr lang="fr-FR">
                <a:solidFill>
                  <a:schemeClr val="tx1"/>
                </a:solidFill>
              </a:rPr>
              <a:t>   d</a:t>
            </a:r>
            <a:r>
              <a:rPr lang="en-US">
                <a:solidFill>
                  <a:schemeClr val="tx1"/>
                </a:solidFill>
              </a:rPr>
              <a:t>écrire un langage comme un </a:t>
            </a:r>
            <a:r>
              <a:rPr lang="en-US"/>
              <a:t>système logique, </a:t>
            </a:r>
          </a:p>
          <a:p>
            <a:pPr marL="270000" lvl="1" indent="0">
              <a:buNone/>
            </a:pPr>
            <a:r>
              <a:rPr lang="en-US">
                <a:solidFill>
                  <a:schemeClr val="tx1"/>
                </a:solidFill>
              </a:rPr>
              <a:t>   et les calculs comme des </a:t>
            </a:r>
            <a:r>
              <a:rPr lang="en-US"/>
              <a:t>preuves dans ce système</a:t>
            </a:r>
            <a:endParaRPr lang="fr-FR"/>
          </a:p>
          <a:p>
            <a:pPr>
              <a:spcBef>
                <a:spcPts val="1000"/>
              </a:spcBef>
              <a:spcAft>
                <a:spcPts val="800"/>
              </a:spcAft>
            </a:pPr>
            <a:r>
              <a:rPr lang="fr-FR"/>
              <a:t>Pr</a:t>
            </a:r>
            <a:r>
              <a:rPr lang="en-US"/>
              <a:t>éfigurée par les calculs de processus de Milner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CCS </a:t>
            </a:r>
            <a:r>
              <a:rPr lang="en-US">
                <a:solidFill>
                  <a:schemeClr val="tx1"/>
                </a:solidFill>
              </a:rPr>
              <a:t>= Calculus of Communicating Systems (1984)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        </a:t>
            </a:r>
            <a:r>
              <a:rPr lang="en-US"/>
              <a:t>     </a:t>
            </a:r>
            <a:r>
              <a:rPr lang="en-US">
                <a:solidFill>
                  <a:schemeClr val="tx1"/>
                </a:solidFill>
              </a:rPr>
              <a:t>voir cours du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SCCS </a:t>
            </a:r>
            <a:r>
              <a:rPr lang="en-US">
                <a:solidFill>
                  <a:schemeClr val="tx1"/>
                </a:solidFill>
              </a:rPr>
              <a:t>= Synchronous CCS → </a:t>
            </a:r>
            <a:r>
              <a:rPr lang="en-US"/>
              <a:t>Meije </a:t>
            </a:r>
            <a:r>
              <a:rPr lang="en-US">
                <a:solidFill>
                  <a:schemeClr val="tx1"/>
                </a:solidFill>
              </a:rPr>
              <a:t>de G. Boudol</a:t>
            </a:r>
          </a:p>
          <a:p>
            <a:pPr lvl="1"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pas assez puissantes pour le concept central d’Esterel </a:t>
            </a:r>
          </a:p>
          <a:p>
            <a:pPr marL="270000" lvl="1" indent="0">
              <a:buNone/>
            </a:pPr>
            <a:endParaRPr lang="fr-FR">
              <a:solidFill>
                <a:schemeClr val="accent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24E29824-0294-F549-9CBA-5DEEE94D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</a:t>
            </a:r>
            <a:r>
              <a:rPr lang="en-US"/>
              <a:t>émantiques SOS, les références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2E82C01-BDBD-E344-A28C-E3775ED661A7}"/>
              </a:ext>
            </a:extLst>
          </p:cNvPr>
          <p:cNvSpPr txBox="1"/>
          <p:nvPr/>
        </p:nvSpPr>
        <p:spPr>
          <a:xfrm>
            <a:off x="1731316" y="4941168"/>
            <a:ext cx="5681363" cy="997196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>
                <a:solidFill>
                  <a:schemeClr val="accent3"/>
                </a:solidFill>
              </a:rPr>
              <a:t>Faire les choses en même temps,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en-US" sz="2800">
                <a:solidFill>
                  <a:schemeClr val="accent3"/>
                </a:solidFill>
              </a:rPr>
              <a:t>mais dans le bon ordre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305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e 1 1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7A00"/>
      </a:accent2>
      <a:accent3>
        <a:srgbClr val="B22C85"/>
      </a:accent3>
      <a:accent4>
        <a:srgbClr val="964700"/>
      </a:accent4>
      <a:accent5>
        <a:srgbClr val="E78400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erryModèle.potx" id="{1063581F-96BB-8444-9F23-4278344216FA}" vid="{B92A0768-C907-084B-B1DB-D5773F864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BerryModèle</Template>
  <TotalTime>26599</TotalTime>
  <Words>5426</Words>
  <Application>Microsoft Macintosh PowerPoint</Application>
  <PresentationFormat>Présentation à l'écran (4:3)</PresentationFormat>
  <Paragraphs>831</Paragraphs>
  <Slides>69</Slides>
  <Notes>12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69</vt:i4>
      </vt:variant>
    </vt:vector>
  </HeadingPairs>
  <TitlesOfParts>
    <vt:vector size="70" baseType="lpstr">
      <vt:lpstr>BerryColl09-2</vt:lpstr>
      <vt:lpstr>Esterel de A à Z 2. Sémantiques, causalité et constructivité des langages synchrones   </vt:lpstr>
      <vt:lpstr>Le synchronisme parfait</vt:lpstr>
      <vt:lpstr>Les questions posées par Esterel</vt:lpstr>
      <vt:lpstr>Agenda</vt:lpstr>
      <vt:lpstr>Comment définir la sémantique d’un langage?</vt:lpstr>
      <vt:lpstr>Sémantique dénotationnelle (Scott − Strachey)</vt:lpstr>
      <vt:lpstr>Sémantique par réécriture</vt:lpstr>
      <vt:lpstr>Assertions logiques</vt:lpstr>
      <vt:lpstr>Sémantiques SOS, les références</vt:lpstr>
      <vt:lpstr>Agenda</vt:lpstr>
      <vt:lpstr>Présentation PowerPoint</vt:lpstr>
      <vt:lpstr>Agenda</vt:lpstr>
      <vt:lpstr>Codes de retour numériques (Gonthier) </vt:lpstr>
      <vt:lpstr>Mumérotation des exit</vt:lpstr>
      <vt:lpstr>Mumérotation des exit (1)</vt:lpstr>
      <vt:lpstr>Mumérotation des exit (2)</vt:lpstr>
      <vt:lpstr>Mumérotation des exit (3)</vt:lpstr>
      <vt:lpstr>Mumérotation des exit (4)</vt:lpstr>
      <vt:lpstr>Mumérotation des exit (5)</vt:lpstr>
      <vt:lpstr>Mumérotation des exit (6)</vt:lpstr>
      <vt:lpstr>Deux auxiliaires techniques</vt:lpstr>
      <vt:lpstr>Agenda</vt:lpstr>
      <vt:lpstr>La sémantique comportementale (SOS)</vt:lpstr>
      <vt:lpstr>Equivalence décoration / transition</vt:lpstr>
      <vt:lpstr>Les règles comportementales</vt:lpstr>
      <vt:lpstr>1. Règles de base</vt:lpstr>
      <vt:lpstr>2. Test de signal et suspension</vt:lpstr>
      <vt:lpstr>Rappel : suspension immédiate</vt:lpstr>
      <vt:lpstr>2b : règles optionnelles pour suspimm</vt:lpstr>
      <vt:lpstr>3. séquence</vt:lpstr>
      <vt:lpstr>4. boucle</vt:lpstr>
      <vt:lpstr>4. Parallèle et trappe</vt:lpstr>
      <vt:lpstr>5. signal local</vt:lpstr>
      <vt:lpstr>Agenda</vt:lpstr>
      <vt:lpstr>Communication instantanée et causalité selon le Chat de Philippe Geluck</vt:lpstr>
      <vt:lpstr>Problèmes de non-sens</vt:lpstr>
      <vt:lpstr>Problème de non-déterminisme</vt:lpstr>
      <vt:lpstr>Non-déterminisme à 2</vt:lpstr>
      <vt:lpstr>Règles assurant le déterminisme (Tardieu)</vt:lpstr>
      <vt:lpstr>Abort et la causalité</vt:lpstr>
      <vt:lpstr>Weak abort et la causalité</vt:lpstr>
      <vt:lpstr>Le vrai danger : déterminisme suspect</vt:lpstr>
      <vt:lpstr>Agenda</vt:lpstr>
      <vt:lpstr>Mais pourquoi accepter les cycles ?</vt:lpstr>
      <vt:lpstr>Bien moins visible en Lustre !</vt:lpstr>
      <vt:lpstr>Parce que ce genre de bon cycle se produit naturellement</vt:lpstr>
      <vt:lpstr>… et parce que la solution est connue !</vt:lpstr>
      <vt:lpstr>Présentation PowerPoint</vt:lpstr>
      <vt:lpstr>Agenda</vt:lpstr>
      <vt:lpstr>La sémantique constructive</vt:lpstr>
      <vt:lpstr>Propagation constructive : Must et Cannot</vt:lpstr>
      <vt:lpstr>Les règle de signal mise à jour</vt:lpstr>
      <vt:lpstr>Les fonctions Must et Canm</vt:lpstr>
      <vt:lpstr>Itération par déduction positive</vt:lpstr>
      <vt:lpstr>Itération par déduction négative</vt:lpstr>
      <vt:lpstr>Incertitude provisoire</vt:lpstr>
      <vt:lpstr>Can⊥ : Halte à la spéculation !</vt:lpstr>
      <vt:lpstr>La bonne nouvelle</vt:lpstr>
      <vt:lpstr>Rejet des programmes non causaux</vt:lpstr>
      <vt:lpstr>Agenda</vt:lpstr>
      <vt:lpstr>Cas de base</vt:lpstr>
      <vt:lpstr>Séquence constructive</vt:lpstr>
      <vt:lpstr>Test constructif</vt:lpstr>
      <vt:lpstr>Parallèle constructif</vt:lpstr>
      <vt:lpstr>Suspend, loop et trap constructifs</vt:lpstr>
      <vt:lpstr>Déclaration de signal constructive</vt:lpstr>
      <vt:lpstr>Sémantique → Interpréteur</vt:lpstr>
      <vt:lpstr>Conclusion</vt:lpstr>
      <vt:lpstr>Sémantiques opérationnelles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de A à Z 1. Principes, styles, applications</dc:title>
  <dc:creator>Utilisateur de Microsoft Office</dc:creator>
  <cp:lastModifiedBy>Cedric Raoul</cp:lastModifiedBy>
  <cp:revision>668</cp:revision>
  <dcterms:created xsi:type="dcterms:W3CDTF">2017-09-12T15:28:00Z</dcterms:created>
  <dcterms:modified xsi:type="dcterms:W3CDTF">2018-02-19T08:28:16Z</dcterms:modified>
</cp:coreProperties>
</file>