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72" r:id="rId1"/>
  </p:sldMasterIdLst>
  <p:notesMasterIdLst>
    <p:notesMasterId r:id="rId53"/>
  </p:notesMasterIdLst>
  <p:handoutMasterIdLst>
    <p:handoutMasterId r:id="rId54"/>
  </p:handoutMasterIdLst>
  <p:sldIdLst>
    <p:sldId id="257" r:id="rId2"/>
    <p:sldId id="297" r:id="rId3"/>
    <p:sldId id="298" r:id="rId4"/>
    <p:sldId id="271" r:id="rId5"/>
    <p:sldId id="272" r:id="rId6"/>
    <p:sldId id="277" r:id="rId7"/>
    <p:sldId id="281" r:id="rId8"/>
    <p:sldId id="327" r:id="rId9"/>
    <p:sldId id="321" r:id="rId10"/>
    <p:sldId id="322" r:id="rId11"/>
    <p:sldId id="323" r:id="rId12"/>
    <p:sldId id="324" r:id="rId13"/>
    <p:sldId id="325" r:id="rId14"/>
    <p:sldId id="278" r:id="rId15"/>
    <p:sldId id="273" r:id="rId16"/>
    <p:sldId id="318" r:id="rId17"/>
    <p:sldId id="326" r:id="rId18"/>
    <p:sldId id="274" r:id="rId19"/>
    <p:sldId id="282" r:id="rId20"/>
    <p:sldId id="276" r:id="rId21"/>
    <p:sldId id="299" r:id="rId22"/>
    <p:sldId id="259" r:id="rId23"/>
    <p:sldId id="304" r:id="rId24"/>
    <p:sldId id="312" r:id="rId25"/>
    <p:sldId id="308" r:id="rId26"/>
    <p:sldId id="267" r:id="rId27"/>
    <p:sldId id="313" r:id="rId28"/>
    <p:sldId id="309" r:id="rId29"/>
    <p:sldId id="310" r:id="rId30"/>
    <p:sldId id="311" r:id="rId31"/>
    <p:sldId id="266" r:id="rId32"/>
    <p:sldId id="314" r:id="rId33"/>
    <p:sldId id="315" r:id="rId34"/>
    <p:sldId id="316" r:id="rId35"/>
    <p:sldId id="317" r:id="rId36"/>
    <p:sldId id="300" r:id="rId37"/>
    <p:sldId id="285" r:id="rId38"/>
    <p:sldId id="284" r:id="rId39"/>
    <p:sldId id="286" r:id="rId40"/>
    <p:sldId id="287" r:id="rId41"/>
    <p:sldId id="288" r:id="rId42"/>
    <p:sldId id="289" r:id="rId43"/>
    <p:sldId id="292" r:id="rId44"/>
    <p:sldId id="294" r:id="rId45"/>
    <p:sldId id="291" r:id="rId46"/>
    <p:sldId id="301" r:id="rId47"/>
    <p:sldId id="319" r:id="rId48"/>
    <p:sldId id="302" r:id="rId49"/>
    <p:sldId id="260" r:id="rId50"/>
    <p:sldId id="295" r:id="rId51"/>
    <p:sldId id="296" r:id="rId5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55"/>
      <p:bold r:id="rId56"/>
      <p:italic r:id="rId57"/>
      <p:boldItalic r:id="rId58"/>
    </p:embeddedFont>
  </p:embeddedFontLst>
  <p:custDataLst>
    <p:tags r:id="rId5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CC66"/>
    <a:srgbClr val="0000D7"/>
    <a:srgbClr val="FFDDEA"/>
    <a:srgbClr val="DCDCFF"/>
    <a:srgbClr val="CCFFFF"/>
    <a:srgbClr val="FFC5DB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547" autoAdjust="0"/>
    <p:restoredTop sz="99516" autoAdjust="0"/>
  </p:normalViewPr>
  <p:slideViewPr>
    <p:cSldViewPr>
      <p:cViewPr varScale="1">
        <p:scale>
          <a:sx n="139" d="100"/>
          <a:sy n="139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62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1.fntdata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3.fntdata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2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5A2F2-4A70-460C-AE91-A4C1814663C6}" type="datetimeFigureOut">
              <a:rPr lang="fr-FR" smtClean="0"/>
              <a:pPr/>
              <a:t>08/04/2015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3B57E-812C-4DF7-B53C-467ABE0CCE4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4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E8F61-99A1-42B4-87D4-925306A6DB48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781E1-FF99-4333-8317-3144339AA9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68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781E1-FF99-4333-8317-3144339AA91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217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000" i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124200"/>
            <a:ext cx="6400800" cy="609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Nom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139029" y="4408235"/>
            <a:ext cx="865943" cy="544765"/>
          </a:xfrm>
          <a:prstGeom prst="rect">
            <a:avLst/>
          </a:prstGeom>
        </p:spPr>
        <p:txBody>
          <a:bodyPr wrap="none">
            <a:noAutofit/>
          </a:bodyPr>
          <a:lstStyle>
            <a:lvl1pPr marL="182880" marR="0" indent="-274320" algn="ctr" defTabSz="914400" rtl="0" eaLnBrk="1" fontAlgn="base" latinLnBrk="0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2800" baseline="0"/>
            </a:lvl1pPr>
          </a:lstStyle>
          <a:p>
            <a:pPr marL="182880" marR="0" lvl="0" indent="-274320" algn="ctr" defTabSz="914400" rtl="0" eaLnBrk="1" fontAlgn="base" latinLnBrk="0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Lieu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19200"/>
            <a:ext cx="8229600" cy="183742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01168" indent="-201168">
              <a:spcBef>
                <a:spcPts val="600"/>
              </a:spcBef>
              <a:buFont typeface="Arial" pitchFamily="34" charset="0"/>
              <a:buChar char="•"/>
              <a:defRPr sz="2800"/>
            </a:lvl1pPr>
            <a:lvl2pPr marL="457200" indent="-201168">
              <a:spcBef>
                <a:spcPts val="0"/>
              </a:spcBef>
              <a:defRPr sz="2400"/>
            </a:lvl2pPr>
            <a:lvl3pPr marL="731520" indent="-201168">
              <a:spcBef>
                <a:spcPts val="0"/>
              </a:spcBef>
              <a:buFont typeface="Arial" pitchFamily="34" charset="0"/>
              <a:buChar char="–"/>
              <a:defRPr sz="2000" b="0">
                <a:solidFill>
                  <a:schemeClr val="tx2"/>
                </a:solidFill>
              </a:defRPr>
            </a:lvl3pPr>
            <a:lvl4pPr marL="1005840" indent="-201168">
              <a:spcBef>
                <a:spcPts val="0"/>
              </a:spcBef>
              <a:buFont typeface="Arial" pitchFamily="34" charset="0"/>
              <a:buChar char="–"/>
              <a:defRPr sz="1800"/>
            </a:lvl4pPr>
            <a:lvl5pPr marL="1280160" indent="-201168">
              <a:spcBef>
                <a:spcPts val="0"/>
              </a:spcBef>
              <a:buFont typeface="Arial" pitchFamily="34" charset="0"/>
              <a:buChar char="–"/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3"/>
          </p:nvPr>
        </p:nvSpPr>
        <p:spPr>
          <a:xfrm>
            <a:off x="7848600" y="6572272"/>
            <a:ext cx="2133600" cy="365125"/>
          </a:xfrm>
        </p:spPr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4"/>
          </p:nvPr>
        </p:nvSpPr>
        <p:spPr>
          <a:xfrm>
            <a:off x="6934200" y="6572272"/>
            <a:ext cx="2133600" cy="365125"/>
          </a:xfrm>
        </p:spPr>
        <p:txBody>
          <a:bodyPr/>
          <a:lstStyle/>
          <a:p>
            <a:r>
              <a:rPr lang="fr-FR" dirty="0" smtClean="0"/>
              <a:t> </a:t>
            </a:r>
            <a:fld id="{BD380794-AD05-45D1-BCEF-E41591C34CD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>
          <a:xfrm>
            <a:off x="4644008" y="6564337"/>
            <a:ext cx="3280792" cy="365125"/>
          </a:xfrm>
        </p:spPr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28600" y="44624"/>
            <a:ext cx="8686800" cy="64633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3"/>
          <p:cNvSpPr>
            <a:spLocks noGrp="1"/>
          </p:cNvSpPr>
          <p:nvPr>
            <p:ph type="dt" sz="half" idx="13"/>
          </p:nvPr>
        </p:nvSpPr>
        <p:spPr>
          <a:xfrm>
            <a:off x="7848600" y="6572272"/>
            <a:ext cx="2133600" cy="365125"/>
          </a:xfrm>
        </p:spPr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4"/>
          </p:nvPr>
        </p:nvSpPr>
        <p:spPr>
          <a:xfrm>
            <a:off x="6934200" y="6572272"/>
            <a:ext cx="2133600" cy="365125"/>
          </a:xfrm>
        </p:spPr>
        <p:txBody>
          <a:bodyPr/>
          <a:lstStyle/>
          <a:p>
            <a:r>
              <a:rPr lang="fr-FR" dirty="0" smtClean="0"/>
              <a:t> </a:t>
            </a:r>
            <a:fld id="{BD380794-AD05-45D1-BCEF-E41591C34CD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>
          <a:xfrm>
            <a:off x="4211960" y="6564337"/>
            <a:ext cx="3712840" cy="365125"/>
          </a:xfrm>
        </p:spPr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28600" y="44624"/>
            <a:ext cx="8686800" cy="64633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78486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0794-AD05-45D1-BCEF-E41591C34CD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4008" y="6553200"/>
            <a:ext cx="32807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G. Berry, Collège de France / Inria Sophia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848600" y="656433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   </a:t>
            </a:r>
            <a:fld id="{BD380794-AD05-45D1-BCEF-E41591C34CD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29200" y="656433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267200" y="0"/>
            <a:ext cx="1066800" cy="1828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0" r:id="rId2"/>
    <p:sldLayoutId id="2147483682" r:id="rId3"/>
    <p:sldLayoutId id="2147483679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i="1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Arial" charset="0"/>
        </a:defRPr>
      </a:lvl9pPr>
    </p:titleStyle>
    <p:bodyStyle>
      <a:lvl1pPr marL="182880" indent="-274320" algn="l" rtl="0" eaLnBrk="1" fontAlgn="base" hangingPunct="1">
        <a:lnSpc>
          <a:spcPct val="105000"/>
        </a:lnSpc>
        <a:spcBef>
          <a:spcPts val="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5000"/>
        </a:lnSpc>
        <a:spcBef>
          <a:spcPts val="0"/>
        </a:spcBef>
        <a:spcAft>
          <a:spcPct val="0"/>
        </a:spcAft>
        <a:buChar char="–"/>
        <a:defRPr sz="2000" baseline="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lnSpc>
          <a:spcPct val="105000"/>
        </a:lnSpc>
        <a:spcBef>
          <a:spcPts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lnSpc>
          <a:spcPct val="105000"/>
        </a:lnSpc>
        <a:spcBef>
          <a:spcPts val="0"/>
        </a:spcBef>
        <a:spcAft>
          <a:spcPct val="0"/>
        </a:spcAft>
        <a:buFont typeface="Arial" pitchFamily="34" charset="0"/>
        <a:buChar char="–"/>
        <a:defRPr sz="16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lnSpc>
          <a:spcPct val="105000"/>
        </a:lnSpc>
        <a:spcBef>
          <a:spcPts val="0"/>
        </a:spcBef>
        <a:spcAft>
          <a:spcPct val="0"/>
        </a:spcAft>
        <a:buFont typeface="Arial" pitchFamily="34" charset="0"/>
        <a:buChar char="–"/>
        <a:defRPr sz="1600" baseline="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rard.berry@college-de-france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jpeg"/><Relationship Id="rId7" Type="http://schemas.openxmlformats.org/officeDocument/2006/relationships/image" Target="../media/image16.wmf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png"/><Relationship Id="rId11" Type="http://schemas.openxmlformats.org/officeDocument/2006/relationships/image" Target="../media/image18.wmf"/><Relationship Id="rId5" Type="http://schemas.openxmlformats.org/officeDocument/2006/relationships/image" Target="../media/image14.wmf"/><Relationship Id="rId10" Type="http://schemas.openxmlformats.org/officeDocument/2006/relationships/image" Target="../media/image11.png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wmf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ringerlink.com/openurl.asp?genre=article&amp;id=doi:10.1007/s10703-012-0144-6" TargetMode="External"/><Relationship Id="rId2" Type="http://schemas.openxmlformats.org/officeDocument/2006/relationships/hyperlink" Target="http://www-sop.inria.fr/members/Gerard.Berry/Papers/EsterelConstructiveBook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ubc.ca/local/reading/proceedings/spe91-95/spe/vol21/issue4/spe023fb.pdf" TargetMode="External"/><Relationship Id="rId5" Type="http://schemas.openxmlformats.org/officeDocument/2006/relationships/hyperlink" Target="http://www.cs.utexas.edu/users/hunt/FMCAD/2004/" TargetMode="External"/><Relationship Id="rId4" Type="http://schemas.openxmlformats.org/officeDocument/2006/relationships/hyperlink" Target="http://www-sop.inria.fr/members/Gerard.Berry/Papers/Dcc2006.zi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dirty="0"/>
              <a:t>Esterel et SCADE, </a:t>
            </a:r>
            <a:br>
              <a:rPr lang="fr-FR" dirty="0"/>
            </a:br>
            <a:r>
              <a:rPr lang="fr-FR" dirty="0"/>
              <a:t>de la recherche à l’industrie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1800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200" dirty="0" smtClean="0"/>
              <a:t>3. Urgences </a:t>
            </a:r>
            <a:r>
              <a:rPr lang="fr-FR" sz="3200" dirty="0"/>
              <a:t>scientifiques posées par l’industrie</a:t>
            </a:r>
            <a:r>
              <a:rPr lang="fr-FR" sz="3200" i="1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44000" cy="609600"/>
          </a:xfrm>
        </p:spPr>
        <p:txBody>
          <a:bodyPr/>
          <a:lstStyle/>
          <a:p>
            <a:pPr>
              <a:spcAft>
                <a:spcPts val="900"/>
              </a:spcAft>
            </a:pPr>
            <a:r>
              <a:rPr lang="fr-FR" dirty="0" smtClean="0"/>
              <a:t>Gérard Berry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Collège de France</a:t>
            </a:r>
            <a:endParaRPr lang="fr-FR" dirty="0" smtClean="0"/>
          </a:p>
          <a:p>
            <a:pPr>
              <a:spcAft>
                <a:spcPts val="300"/>
              </a:spcAft>
            </a:pPr>
            <a:r>
              <a:rPr lang="fr-FR" dirty="0" smtClean="0"/>
              <a:t>Chaire Algorithmes, machines et langages </a:t>
            </a:r>
          </a:p>
          <a:p>
            <a:pPr>
              <a:spcAft>
                <a:spcPts val="300"/>
              </a:spcAft>
            </a:pPr>
            <a:r>
              <a:rPr lang="en-US" dirty="0" smtClean="0">
                <a:hlinkClick r:id="rId3"/>
              </a:rPr>
              <a:t>gerard.berry@college-de-france.fr</a:t>
            </a:r>
            <a:endParaRPr lang="en-US" dirty="0" smtClean="0"/>
          </a:p>
          <a:p>
            <a:r>
              <a:rPr lang="en-US" dirty="0" smtClean="0"/>
              <a:t> 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67944" y="5188491"/>
            <a:ext cx="1008112" cy="544765"/>
          </a:xfrm>
        </p:spPr>
        <p:txBody>
          <a:bodyPr/>
          <a:lstStyle/>
          <a:p>
            <a:pPr marL="182563" indent="-273050">
              <a:spcBef>
                <a:spcPts val="600"/>
              </a:spcBef>
            </a:pPr>
            <a:r>
              <a:rPr lang="fr-FR" sz="3200" i="1" dirty="0" smtClean="0"/>
              <a:t>Cours 3, </a:t>
            </a:r>
            <a:r>
              <a:rPr lang="fr-FR" sz="3200" i="1" dirty="0"/>
              <a:t>Inria </a:t>
            </a:r>
            <a:r>
              <a:rPr lang="fr-FR" sz="3200" i="1" dirty="0" smtClean="0"/>
              <a:t>Sophia-Méditerranée, 29/01/2014</a:t>
            </a:r>
            <a:endParaRPr lang="fr-FR" sz="3200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4139029" y="4324395"/>
            <a:ext cx="865943" cy="544765"/>
          </a:xfrm>
          <a:prstGeom prst="rect">
            <a:avLst/>
          </a:prstGeom>
        </p:spPr>
        <p:txBody>
          <a:bodyPr wrap="none">
            <a:noAutofit/>
          </a:bodyPr>
          <a:lstStyle>
            <a:lvl1pPr marL="182880" marR="0" indent="-274320" algn="ctr" defTabSz="914400" rtl="0" eaLnBrk="1" fontAlgn="base" latinLnBrk="0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2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har char="–"/>
              <a:defRPr sz="2000" baseline="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600" baseline="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563" indent="-273050">
              <a:spcBef>
                <a:spcPts val="1200"/>
              </a:spcBef>
            </a:pPr>
            <a:endParaRPr lang="fr-FR" sz="3200" dirty="0" smtClean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6021288"/>
            <a:ext cx="2359650" cy="75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www.inria.fr/var/inria/storage/images/medias/inria/images-corps/logo-inria-scientifique-couleur/404505-4-fre-FR/logo-inria-scientifique-couleu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60" y="5908500"/>
            <a:ext cx="211455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-468560" y="44624"/>
            <a:ext cx="10081120" cy="584775"/>
          </a:xfrm>
        </p:spPr>
        <p:txBody>
          <a:bodyPr/>
          <a:lstStyle/>
          <a:p>
            <a:r>
              <a:rPr lang="fr-FR" sz="3200" dirty="0" smtClean="0"/>
              <a:t>Partage de ressources </a:t>
            </a:r>
            <a:r>
              <a:rPr lang="fr-FR" sz="3200" i="0" dirty="0" smtClean="0">
                <a:sym typeface="Symbol"/>
              </a:rPr>
              <a:t> </a:t>
            </a:r>
            <a:r>
              <a:rPr lang="fr-FR" sz="3200" dirty="0" smtClean="0">
                <a:sym typeface="Symbol"/>
              </a:rPr>
              <a:t>cycles combinatoires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1403648" y="908720"/>
            <a:ext cx="5327099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= if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then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)) else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))</a:t>
            </a:r>
          </a:p>
        </p:txBody>
      </p:sp>
      <p:cxnSp>
        <p:nvCxnSpPr>
          <p:cNvPr id="44" name="Connecteur en angle 43"/>
          <p:cNvCxnSpPr/>
          <p:nvPr/>
        </p:nvCxnSpPr>
        <p:spPr bwMode="auto">
          <a:xfrm>
            <a:off x="5405070" y="2562447"/>
            <a:ext cx="652688" cy="57626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Connecteur en angle 47"/>
          <p:cNvCxnSpPr/>
          <p:nvPr/>
        </p:nvCxnSpPr>
        <p:spPr bwMode="auto">
          <a:xfrm flipV="1">
            <a:off x="5404556" y="3466215"/>
            <a:ext cx="680998" cy="54342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Connecteur droit 55"/>
          <p:cNvCxnSpPr/>
          <p:nvPr/>
        </p:nvCxnSpPr>
        <p:spPr bwMode="auto">
          <a:xfrm>
            <a:off x="4046852" y="4009640"/>
            <a:ext cx="349592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Connecteur droit 56"/>
          <p:cNvCxnSpPr/>
          <p:nvPr/>
        </p:nvCxnSpPr>
        <p:spPr bwMode="auto">
          <a:xfrm>
            <a:off x="4046852" y="2557214"/>
            <a:ext cx="349592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Connecteur droit 58"/>
          <p:cNvCxnSpPr/>
          <p:nvPr/>
        </p:nvCxnSpPr>
        <p:spPr bwMode="auto">
          <a:xfrm>
            <a:off x="3748372" y="2420887"/>
            <a:ext cx="298480" cy="136327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Connecteur droit 61"/>
          <p:cNvCxnSpPr/>
          <p:nvPr/>
        </p:nvCxnSpPr>
        <p:spPr bwMode="auto">
          <a:xfrm>
            <a:off x="4396444" y="2557214"/>
            <a:ext cx="1008112" cy="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Connecteur droit 62"/>
          <p:cNvCxnSpPr/>
          <p:nvPr/>
        </p:nvCxnSpPr>
        <p:spPr bwMode="auto">
          <a:xfrm>
            <a:off x="4396958" y="4009640"/>
            <a:ext cx="1008112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Connecteur droit 68"/>
          <p:cNvCxnSpPr/>
          <p:nvPr/>
        </p:nvCxnSpPr>
        <p:spPr bwMode="auto">
          <a:xfrm flipV="1">
            <a:off x="3737184" y="4018119"/>
            <a:ext cx="310407" cy="167539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2" name="Groupe 71"/>
          <p:cNvGrpSpPr/>
          <p:nvPr/>
        </p:nvGrpSpPr>
        <p:grpSpPr>
          <a:xfrm>
            <a:off x="3347864" y="3138713"/>
            <a:ext cx="2383550" cy="1035555"/>
            <a:chOff x="3347864" y="3138713"/>
            <a:chExt cx="2383550" cy="1035555"/>
          </a:xfrm>
        </p:grpSpPr>
        <p:cxnSp>
          <p:nvCxnSpPr>
            <p:cNvPr id="74" name="Connecteur en angle 73"/>
            <p:cNvCxnSpPr/>
            <p:nvPr/>
          </p:nvCxnSpPr>
          <p:spPr bwMode="auto">
            <a:xfrm rot="16200000" flipH="1">
              <a:off x="3245863" y="3684371"/>
              <a:ext cx="591899" cy="387896"/>
            </a:xfrm>
            <a:prstGeom prst="bentConnector3">
              <a:avLst>
                <a:gd name="adj1" fmla="val 101023"/>
              </a:avLst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Connecteur droit 74"/>
            <p:cNvCxnSpPr/>
            <p:nvPr/>
          </p:nvCxnSpPr>
          <p:spPr bwMode="auto">
            <a:xfrm flipV="1">
              <a:off x="3347864" y="3138713"/>
              <a:ext cx="2383550" cy="443657"/>
            </a:xfrm>
            <a:prstGeom prst="line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6" name="Groupe 75"/>
          <p:cNvGrpSpPr/>
          <p:nvPr/>
        </p:nvGrpSpPr>
        <p:grpSpPr>
          <a:xfrm flipV="1">
            <a:off x="3357651" y="2420888"/>
            <a:ext cx="2383550" cy="1035555"/>
            <a:chOff x="3347864" y="3138713"/>
            <a:chExt cx="2383550" cy="1035555"/>
          </a:xfrm>
        </p:grpSpPr>
        <p:cxnSp>
          <p:nvCxnSpPr>
            <p:cNvPr id="77" name="Connecteur en angle 76"/>
            <p:cNvCxnSpPr/>
            <p:nvPr/>
          </p:nvCxnSpPr>
          <p:spPr bwMode="auto">
            <a:xfrm rot="16200000" flipH="1">
              <a:off x="3245863" y="3684371"/>
              <a:ext cx="591899" cy="387896"/>
            </a:xfrm>
            <a:prstGeom prst="bentConnector3">
              <a:avLst>
                <a:gd name="adj1" fmla="val 101023"/>
              </a:avLst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Connecteur droit 77"/>
            <p:cNvCxnSpPr/>
            <p:nvPr/>
          </p:nvCxnSpPr>
          <p:spPr bwMode="auto">
            <a:xfrm flipV="1">
              <a:off x="3347864" y="3138713"/>
              <a:ext cx="2383550" cy="443657"/>
            </a:xfrm>
            <a:prstGeom prst="line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9" name="ZoneTexte 78"/>
          <p:cNvSpPr txBox="1"/>
          <p:nvPr/>
        </p:nvSpPr>
        <p:spPr>
          <a:xfrm>
            <a:off x="1570651" y="2043804"/>
            <a:ext cx="1003801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cycle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0" name="Connecteur droit avec flèche 79"/>
          <p:cNvCxnSpPr/>
          <p:nvPr/>
        </p:nvCxnSpPr>
        <p:spPr bwMode="auto">
          <a:xfrm>
            <a:off x="2530948" y="2397421"/>
            <a:ext cx="600892" cy="31941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07" name="Groupe 106"/>
          <p:cNvGrpSpPr/>
          <p:nvPr/>
        </p:nvGrpSpPr>
        <p:grpSpPr>
          <a:xfrm>
            <a:off x="1767668" y="1619446"/>
            <a:ext cx="5396620" cy="3331076"/>
            <a:chOff x="1767668" y="1619446"/>
            <a:chExt cx="5396620" cy="3331076"/>
          </a:xfrm>
        </p:grpSpPr>
        <p:sp>
          <p:nvSpPr>
            <p:cNvPr id="108" name="Rectangle à coins arrondis 107"/>
            <p:cNvSpPr/>
            <p:nvPr/>
          </p:nvSpPr>
          <p:spPr bwMode="auto">
            <a:xfrm>
              <a:off x="4396444" y="2267773"/>
              <a:ext cx="1008112" cy="578882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accent4"/>
                  </a:solidFill>
                  <a:effectLst/>
                  <a:latin typeface="Arial" charset="0"/>
                </a:rPr>
                <a:t>F</a:t>
              </a:r>
            </a:p>
          </p:txBody>
        </p:sp>
        <p:sp>
          <p:nvSpPr>
            <p:cNvPr id="109" name="Rectangle à coins arrondis 108"/>
            <p:cNvSpPr/>
            <p:nvPr/>
          </p:nvSpPr>
          <p:spPr bwMode="auto">
            <a:xfrm>
              <a:off x="4396444" y="3720199"/>
              <a:ext cx="1008112" cy="578882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 smtClean="0">
                  <a:solidFill>
                    <a:schemeClr val="accent4"/>
                  </a:solidFill>
                  <a:latin typeface="Arial" charset="0"/>
                </a:rPr>
                <a:t>G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endParaRP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3676364" y="1619446"/>
              <a:ext cx="4443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3685325" y="4437112"/>
              <a:ext cx="4443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1767668" y="3059606"/>
              <a:ext cx="2840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</a:t>
              </a:r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6700700" y="3020589"/>
              <a:ext cx="463588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5980620" y="2348880"/>
              <a:ext cx="4443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</a:t>
              </a:r>
            </a:p>
          </p:txBody>
        </p:sp>
        <p:cxnSp>
          <p:nvCxnSpPr>
            <p:cNvPr id="117" name="Connecteur en angle 116"/>
            <p:cNvCxnSpPr/>
            <p:nvPr/>
          </p:nvCxnSpPr>
          <p:spPr bwMode="auto">
            <a:xfrm rot="10800000" flipV="1">
              <a:off x="2162142" y="2717608"/>
              <a:ext cx="1562984" cy="56352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Connecteur en angle 117"/>
            <p:cNvCxnSpPr/>
            <p:nvPr/>
          </p:nvCxnSpPr>
          <p:spPr bwMode="auto">
            <a:xfrm rot="10800000">
              <a:off x="2130242" y="3281135"/>
              <a:ext cx="1634288" cy="569966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ZoneTexte 118"/>
            <p:cNvSpPr txBox="1"/>
            <p:nvPr/>
          </p:nvSpPr>
          <p:spPr>
            <a:xfrm>
              <a:off x="3748372" y="2261492"/>
              <a:ext cx="298480" cy="591444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1</a:t>
              </a:r>
            </a:p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0</a:t>
              </a: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3748372" y="3713918"/>
              <a:ext cx="298480" cy="5914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1</a:t>
              </a:r>
            </a:p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0</a:t>
              </a:r>
            </a:p>
          </p:txBody>
        </p:sp>
        <p:cxnSp>
          <p:nvCxnSpPr>
            <p:cNvPr id="121" name="Connecteur droit 120"/>
            <p:cNvCxnSpPr/>
            <p:nvPr/>
          </p:nvCxnSpPr>
          <p:spPr bwMode="auto">
            <a:xfrm rot="5400000">
              <a:off x="3788589" y="4395967"/>
              <a:ext cx="206670" cy="92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ZoneTexte 123"/>
            <p:cNvSpPr txBox="1"/>
            <p:nvPr/>
          </p:nvSpPr>
          <p:spPr>
            <a:xfrm>
              <a:off x="6052628" y="2981572"/>
              <a:ext cx="298480" cy="5914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1</a:t>
              </a:r>
            </a:p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0</a:t>
              </a:r>
            </a:p>
          </p:txBody>
        </p:sp>
        <p:cxnSp>
          <p:nvCxnSpPr>
            <p:cNvPr id="125" name="Connecteur droit 124"/>
            <p:cNvCxnSpPr>
              <a:stCxn id="124" idx="3"/>
              <a:endCxn id="113" idx="1"/>
            </p:cNvCxnSpPr>
            <p:nvPr/>
          </p:nvCxnSpPr>
          <p:spPr bwMode="auto">
            <a:xfrm>
              <a:off x="6351108" y="3277294"/>
              <a:ext cx="349592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Connecteur droit 125"/>
            <p:cNvCxnSpPr/>
            <p:nvPr/>
          </p:nvCxnSpPr>
          <p:spPr bwMode="auto">
            <a:xfrm rot="5400000">
              <a:off x="6101463" y="2876109"/>
              <a:ext cx="191290" cy="92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Connecteur droit 128"/>
            <p:cNvCxnSpPr/>
            <p:nvPr/>
          </p:nvCxnSpPr>
          <p:spPr bwMode="auto">
            <a:xfrm flipH="1">
              <a:off x="3897612" y="2070202"/>
              <a:ext cx="928" cy="19129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7" name="Connecteur droit 6"/>
          <p:cNvCxnSpPr/>
          <p:nvPr/>
        </p:nvCxnSpPr>
        <p:spPr bwMode="auto">
          <a:xfrm flipV="1">
            <a:off x="5752550" y="3140439"/>
            <a:ext cx="288486" cy="529"/>
          </a:xfrm>
          <a:prstGeom prst="lin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Connecteur droit 137"/>
          <p:cNvCxnSpPr/>
          <p:nvPr/>
        </p:nvCxnSpPr>
        <p:spPr bwMode="auto">
          <a:xfrm flipV="1">
            <a:off x="5761603" y="3472721"/>
            <a:ext cx="288486" cy="529"/>
          </a:xfrm>
          <a:prstGeom prst="lin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Connecteur droit 138"/>
          <p:cNvCxnSpPr/>
          <p:nvPr/>
        </p:nvCxnSpPr>
        <p:spPr bwMode="auto">
          <a:xfrm>
            <a:off x="5748728" y="3137386"/>
            <a:ext cx="302399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Connecteur droit 139"/>
          <p:cNvCxnSpPr/>
          <p:nvPr/>
        </p:nvCxnSpPr>
        <p:spPr bwMode="auto">
          <a:xfrm>
            <a:off x="5754108" y="3464671"/>
            <a:ext cx="302399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Connecteur droit 44"/>
          <p:cNvCxnSpPr/>
          <p:nvPr/>
        </p:nvCxnSpPr>
        <p:spPr bwMode="auto">
          <a:xfrm flipV="1">
            <a:off x="3725126" y="4002374"/>
            <a:ext cx="344704" cy="183285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Espace réservé de la date 2"/>
          <p:cNvSpPr>
            <a:spLocks noGrp="1"/>
          </p:cNvSpPr>
          <p:nvPr>
            <p:ph type="dt" sz="half" idx="13"/>
          </p:nvPr>
        </p:nvSpPr>
        <p:spPr>
          <a:xfrm>
            <a:off x="7848600" y="6572272"/>
            <a:ext cx="2133600" cy="365125"/>
          </a:xfrm>
        </p:spPr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47" name="Espace réservé du numéro de diapositive 3"/>
          <p:cNvSpPr>
            <a:spLocks noGrp="1"/>
          </p:cNvSpPr>
          <p:nvPr>
            <p:ph type="sldNum" sz="quarter" idx="14"/>
          </p:nvPr>
        </p:nvSpPr>
        <p:spPr>
          <a:xfrm>
            <a:off x="6934200" y="6572272"/>
            <a:ext cx="2133600" cy="365125"/>
          </a:xfrm>
        </p:spPr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49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4644008" y="6564337"/>
            <a:ext cx="3280792" cy="365125"/>
          </a:xfrm>
        </p:spPr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583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584775"/>
          </a:xfrm>
        </p:spPr>
        <p:txBody>
          <a:bodyPr/>
          <a:lstStyle/>
          <a:p>
            <a:r>
              <a:rPr lang="fr-FR" sz="3200" dirty="0"/>
              <a:t>Partage de ressources </a:t>
            </a:r>
            <a:r>
              <a:rPr lang="fr-FR" sz="3200" i="0" dirty="0">
                <a:sym typeface="Symbol"/>
              </a:rPr>
              <a:t> </a:t>
            </a:r>
            <a:r>
              <a:rPr lang="fr-FR" sz="3200" dirty="0">
                <a:sym typeface="Symbol"/>
              </a:rPr>
              <a:t>cycles combinatoires</a:t>
            </a:r>
            <a:endParaRPr lang="fr-FR" sz="3200" dirty="0"/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4396444" y="2267773"/>
            <a:ext cx="1008112" cy="5788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4396444" y="3720199"/>
            <a:ext cx="1008112" cy="5788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chemeClr val="accent4"/>
                </a:solidFill>
                <a:latin typeface="Arial" charset="0"/>
              </a:rPr>
              <a:t>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676364" y="1619446"/>
            <a:ext cx="44435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685325" y="4437112"/>
            <a:ext cx="44435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767668" y="3059606"/>
            <a:ext cx="28405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700700" y="3020589"/>
            <a:ext cx="463588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</a:p>
        </p:txBody>
      </p:sp>
      <p:cxnSp>
        <p:nvCxnSpPr>
          <p:cNvPr id="12" name="Connecteur en angle 11"/>
          <p:cNvCxnSpPr/>
          <p:nvPr/>
        </p:nvCxnSpPr>
        <p:spPr bwMode="auto">
          <a:xfrm>
            <a:off x="5405070" y="2562447"/>
            <a:ext cx="652688" cy="576265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Connecteur en angle 12"/>
          <p:cNvCxnSpPr>
            <a:stCxn id="7" idx="3"/>
          </p:cNvCxnSpPr>
          <p:nvPr/>
        </p:nvCxnSpPr>
        <p:spPr bwMode="auto">
          <a:xfrm flipV="1">
            <a:off x="5404556" y="3466215"/>
            <a:ext cx="680998" cy="543425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ZoneTexte 13"/>
          <p:cNvSpPr txBox="1"/>
          <p:nvPr/>
        </p:nvSpPr>
        <p:spPr>
          <a:xfrm>
            <a:off x="5980620" y="2348880"/>
            <a:ext cx="44435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</a:p>
        </p:txBody>
      </p:sp>
      <p:cxnSp>
        <p:nvCxnSpPr>
          <p:cNvPr id="15" name="Connecteur en angle 14"/>
          <p:cNvCxnSpPr/>
          <p:nvPr/>
        </p:nvCxnSpPr>
        <p:spPr bwMode="auto">
          <a:xfrm rot="10800000" flipV="1">
            <a:off x="2162142" y="2717608"/>
            <a:ext cx="1562984" cy="563525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cteur en angle 15"/>
          <p:cNvCxnSpPr/>
          <p:nvPr/>
        </p:nvCxnSpPr>
        <p:spPr bwMode="auto">
          <a:xfrm rot="10800000">
            <a:off x="2130242" y="3281135"/>
            <a:ext cx="1634288" cy="569966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ZoneTexte 16"/>
          <p:cNvSpPr txBox="1"/>
          <p:nvPr/>
        </p:nvSpPr>
        <p:spPr>
          <a:xfrm>
            <a:off x="3748372" y="2261492"/>
            <a:ext cx="298480" cy="59144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1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0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748372" y="3713918"/>
            <a:ext cx="298480" cy="5914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1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0</a:t>
            </a:r>
          </a:p>
        </p:txBody>
      </p:sp>
      <p:cxnSp>
        <p:nvCxnSpPr>
          <p:cNvPr id="19" name="Connecteur droit 18"/>
          <p:cNvCxnSpPr/>
          <p:nvPr/>
        </p:nvCxnSpPr>
        <p:spPr bwMode="auto">
          <a:xfrm rot="5400000">
            <a:off x="3788589" y="4395967"/>
            <a:ext cx="206670" cy="92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droit 19"/>
          <p:cNvCxnSpPr>
            <a:stCxn id="18" idx="3"/>
            <a:endCxn id="7" idx="1"/>
          </p:cNvCxnSpPr>
          <p:nvPr/>
        </p:nvCxnSpPr>
        <p:spPr bwMode="auto">
          <a:xfrm>
            <a:off x="4046852" y="4009640"/>
            <a:ext cx="349592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eur droit 20"/>
          <p:cNvCxnSpPr>
            <a:stCxn id="17" idx="3"/>
            <a:endCxn id="6" idx="1"/>
          </p:cNvCxnSpPr>
          <p:nvPr/>
        </p:nvCxnSpPr>
        <p:spPr bwMode="auto">
          <a:xfrm>
            <a:off x="4046852" y="2557214"/>
            <a:ext cx="349592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ZoneTexte 21"/>
          <p:cNvSpPr txBox="1"/>
          <p:nvPr/>
        </p:nvSpPr>
        <p:spPr>
          <a:xfrm>
            <a:off x="6052628" y="2981572"/>
            <a:ext cx="298480" cy="5914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1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0</a:t>
            </a:r>
          </a:p>
        </p:txBody>
      </p:sp>
      <p:cxnSp>
        <p:nvCxnSpPr>
          <p:cNvPr id="23" name="Connecteur droit 22"/>
          <p:cNvCxnSpPr>
            <a:stCxn id="22" idx="3"/>
            <a:endCxn id="11" idx="1"/>
          </p:cNvCxnSpPr>
          <p:nvPr/>
        </p:nvCxnSpPr>
        <p:spPr bwMode="auto">
          <a:xfrm>
            <a:off x="6351108" y="3277294"/>
            <a:ext cx="349592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cteur droit 23"/>
          <p:cNvCxnSpPr/>
          <p:nvPr/>
        </p:nvCxnSpPr>
        <p:spPr bwMode="auto">
          <a:xfrm rot="5400000">
            <a:off x="6101463" y="2876109"/>
            <a:ext cx="191290" cy="92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5" name="Groupe 24"/>
          <p:cNvGrpSpPr/>
          <p:nvPr/>
        </p:nvGrpSpPr>
        <p:grpSpPr>
          <a:xfrm>
            <a:off x="3347864" y="3138713"/>
            <a:ext cx="2383550" cy="1035555"/>
            <a:chOff x="3347864" y="3138713"/>
            <a:chExt cx="2383550" cy="1035555"/>
          </a:xfrm>
        </p:grpSpPr>
        <p:cxnSp>
          <p:nvCxnSpPr>
            <p:cNvPr id="26" name="Connecteur en angle 25"/>
            <p:cNvCxnSpPr/>
            <p:nvPr/>
          </p:nvCxnSpPr>
          <p:spPr bwMode="auto">
            <a:xfrm rot="16200000" flipH="1">
              <a:off x="3245863" y="3684371"/>
              <a:ext cx="591899" cy="387896"/>
            </a:xfrm>
            <a:prstGeom prst="bentConnector3">
              <a:avLst>
                <a:gd name="adj1" fmla="val 101023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Connecteur droit 26"/>
            <p:cNvCxnSpPr/>
            <p:nvPr/>
          </p:nvCxnSpPr>
          <p:spPr bwMode="auto">
            <a:xfrm flipV="1">
              <a:off x="3347864" y="3138713"/>
              <a:ext cx="2383550" cy="4436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Groupe 27"/>
          <p:cNvGrpSpPr/>
          <p:nvPr/>
        </p:nvGrpSpPr>
        <p:grpSpPr>
          <a:xfrm flipV="1">
            <a:off x="3357651" y="2420888"/>
            <a:ext cx="2383550" cy="1035555"/>
            <a:chOff x="3347864" y="3138713"/>
            <a:chExt cx="2383550" cy="1035555"/>
          </a:xfrm>
        </p:grpSpPr>
        <p:cxnSp>
          <p:nvCxnSpPr>
            <p:cNvPr id="29" name="Connecteur en angle 28"/>
            <p:cNvCxnSpPr/>
            <p:nvPr/>
          </p:nvCxnSpPr>
          <p:spPr bwMode="auto">
            <a:xfrm rot="16200000" flipH="1">
              <a:off x="3245863" y="3684371"/>
              <a:ext cx="591899" cy="387896"/>
            </a:xfrm>
            <a:prstGeom prst="bentConnector3">
              <a:avLst>
                <a:gd name="adj1" fmla="val 101023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Connecteur droit 29"/>
            <p:cNvCxnSpPr/>
            <p:nvPr/>
          </p:nvCxnSpPr>
          <p:spPr bwMode="auto">
            <a:xfrm flipV="1">
              <a:off x="3347864" y="3138713"/>
              <a:ext cx="2383550" cy="4436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1" name="Connecteur droit 30"/>
          <p:cNvCxnSpPr/>
          <p:nvPr/>
        </p:nvCxnSpPr>
        <p:spPr bwMode="auto">
          <a:xfrm flipH="1">
            <a:off x="3897612" y="2070202"/>
            <a:ext cx="928" cy="19129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Espace réservé de la date 2"/>
          <p:cNvSpPr>
            <a:spLocks noGrp="1"/>
          </p:cNvSpPr>
          <p:nvPr>
            <p:ph type="dt" sz="half" idx="13"/>
          </p:nvPr>
        </p:nvSpPr>
        <p:spPr>
          <a:xfrm>
            <a:off x="7848600" y="6572272"/>
            <a:ext cx="2133600" cy="365125"/>
          </a:xfrm>
        </p:spPr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3" name="Espace réservé du numéro de diapositive 3"/>
          <p:cNvSpPr>
            <a:spLocks noGrp="1"/>
          </p:cNvSpPr>
          <p:nvPr>
            <p:ph type="sldNum" sz="quarter" idx="14"/>
          </p:nvPr>
        </p:nvSpPr>
        <p:spPr>
          <a:xfrm>
            <a:off x="6934200" y="6572272"/>
            <a:ext cx="2133600" cy="365125"/>
          </a:xfrm>
        </p:spPr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34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4644008" y="6564337"/>
            <a:ext cx="3280792" cy="365125"/>
          </a:xfrm>
        </p:spPr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08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28600" y="44624"/>
            <a:ext cx="8686800" cy="584775"/>
          </a:xfrm>
        </p:spPr>
        <p:txBody>
          <a:bodyPr/>
          <a:lstStyle/>
          <a:p>
            <a:r>
              <a:rPr lang="fr-FR" sz="3200" dirty="0"/>
              <a:t>Partage de ressources </a:t>
            </a:r>
            <a:r>
              <a:rPr lang="fr-FR" sz="3200" i="0" dirty="0">
                <a:sym typeface="Symbol"/>
              </a:rPr>
              <a:t> </a:t>
            </a:r>
            <a:r>
              <a:rPr lang="fr-FR" sz="3200" dirty="0">
                <a:sym typeface="Symbol"/>
              </a:rPr>
              <a:t>cycles combinatoires</a:t>
            </a:r>
            <a:endParaRPr lang="fr-FR" sz="3200" dirty="0"/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4396444" y="2267773"/>
            <a:ext cx="1008112" cy="5788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4396444" y="3720199"/>
            <a:ext cx="1008112" cy="5788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chemeClr val="accent4"/>
                </a:solidFill>
                <a:latin typeface="Arial" charset="0"/>
              </a:rPr>
              <a:t>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682902" y="4437112"/>
            <a:ext cx="38504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700700" y="3020589"/>
            <a:ext cx="463588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</a:p>
        </p:txBody>
      </p:sp>
      <p:cxnSp>
        <p:nvCxnSpPr>
          <p:cNvPr id="10" name="Connecteur en angle 9"/>
          <p:cNvCxnSpPr/>
          <p:nvPr/>
        </p:nvCxnSpPr>
        <p:spPr bwMode="auto">
          <a:xfrm>
            <a:off x="5405070" y="2562447"/>
            <a:ext cx="652688" cy="57626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Connecteur en angle 10"/>
          <p:cNvCxnSpPr>
            <a:stCxn id="7" idx="3"/>
          </p:cNvCxnSpPr>
          <p:nvPr/>
        </p:nvCxnSpPr>
        <p:spPr bwMode="auto">
          <a:xfrm flipV="1">
            <a:off x="5404556" y="3466215"/>
            <a:ext cx="680998" cy="54342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ZoneTexte 11"/>
          <p:cNvSpPr txBox="1"/>
          <p:nvPr/>
        </p:nvSpPr>
        <p:spPr>
          <a:xfrm>
            <a:off x="5987158" y="2348880"/>
            <a:ext cx="38504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2800" kern="0" dirty="0" smtClean="0">
                <a:solidFill>
                  <a:schemeClr val="tx2"/>
                </a:solidFill>
              </a:rPr>
              <a:t>1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Connecteur en angle 12"/>
          <p:cNvCxnSpPr/>
          <p:nvPr/>
        </p:nvCxnSpPr>
        <p:spPr bwMode="auto">
          <a:xfrm rot="10800000">
            <a:off x="2130242" y="3281135"/>
            <a:ext cx="1634288" cy="569966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ZoneTexte 13"/>
          <p:cNvSpPr txBox="1"/>
          <p:nvPr/>
        </p:nvSpPr>
        <p:spPr>
          <a:xfrm>
            <a:off x="3748372" y="2261492"/>
            <a:ext cx="298480" cy="59144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1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0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748372" y="3713918"/>
            <a:ext cx="298480" cy="5914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1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0</a:t>
            </a:r>
          </a:p>
        </p:txBody>
      </p:sp>
      <p:cxnSp>
        <p:nvCxnSpPr>
          <p:cNvPr id="16" name="Connecteur droit 15"/>
          <p:cNvCxnSpPr/>
          <p:nvPr/>
        </p:nvCxnSpPr>
        <p:spPr bwMode="auto">
          <a:xfrm rot="5400000">
            <a:off x="3788589" y="4395967"/>
            <a:ext cx="206670" cy="92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necteur droit 16"/>
          <p:cNvCxnSpPr>
            <a:stCxn id="15" idx="3"/>
            <a:endCxn id="7" idx="1"/>
          </p:cNvCxnSpPr>
          <p:nvPr/>
        </p:nvCxnSpPr>
        <p:spPr bwMode="auto">
          <a:xfrm>
            <a:off x="4046852" y="4009640"/>
            <a:ext cx="34959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cteur droit 17"/>
          <p:cNvCxnSpPr>
            <a:stCxn id="14" idx="3"/>
            <a:endCxn id="6" idx="1"/>
          </p:cNvCxnSpPr>
          <p:nvPr/>
        </p:nvCxnSpPr>
        <p:spPr bwMode="auto">
          <a:xfrm>
            <a:off x="4046852" y="2557214"/>
            <a:ext cx="34959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cteur droit 18"/>
          <p:cNvCxnSpPr>
            <a:stCxn id="28" idx="3"/>
            <a:endCxn id="9" idx="1"/>
          </p:cNvCxnSpPr>
          <p:nvPr/>
        </p:nvCxnSpPr>
        <p:spPr bwMode="auto">
          <a:xfrm>
            <a:off x="6351108" y="3277294"/>
            <a:ext cx="34959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droit 19"/>
          <p:cNvCxnSpPr/>
          <p:nvPr/>
        </p:nvCxnSpPr>
        <p:spPr bwMode="auto">
          <a:xfrm rot="5400000">
            <a:off x="6101463" y="2876109"/>
            <a:ext cx="191290" cy="92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eur droit 20"/>
          <p:cNvCxnSpPr/>
          <p:nvPr/>
        </p:nvCxnSpPr>
        <p:spPr bwMode="auto">
          <a:xfrm>
            <a:off x="4396444" y="2557214"/>
            <a:ext cx="1008112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Connecteur droit 21"/>
          <p:cNvCxnSpPr/>
          <p:nvPr/>
        </p:nvCxnSpPr>
        <p:spPr bwMode="auto">
          <a:xfrm>
            <a:off x="4396958" y="4009640"/>
            <a:ext cx="100811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necteur droit 22"/>
          <p:cNvCxnSpPr/>
          <p:nvPr/>
        </p:nvCxnSpPr>
        <p:spPr bwMode="auto">
          <a:xfrm>
            <a:off x="5760243" y="3459956"/>
            <a:ext cx="340089" cy="15784"/>
          </a:xfrm>
          <a:prstGeom prst="lin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4" name="Groupe 23"/>
          <p:cNvGrpSpPr/>
          <p:nvPr/>
        </p:nvGrpSpPr>
        <p:grpSpPr>
          <a:xfrm flipV="1">
            <a:off x="3357651" y="2420888"/>
            <a:ext cx="2383550" cy="1035555"/>
            <a:chOff x="3347864" y="3138713"/>
            <a:chExt cx="2383550" cy="1035555"/>
          </a:xfrm>
        </p:grpSpPr>
        <p:cxnSp>
          <p:nvCxnSpPr>
            <p:cNvPr id="25" name="Connecteur en angle 24"/>
            <p:cNvCxnSpPr/>
            <p:nvPr/>
          </p:nvCxnSpPr>
          <p:spPr bwMode="auto">
            <a:xfrm rot="16200000" flipH="1">
              <a:off x="3245863" y="3684371"/>
              <a:ext cx="591899" cy="387896"/>
            </a:xfrm>
            <a:prstGeom prst="bentConnector3">
              <a:avLst>
                <a:gd name="adj1" fmla="val 101023"/>
              </a:avLst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Connecteur droit 25"/>
            <p:cNvCxnSpPr/>
            <p:nvPr/>
          </p:nvCxnSpPr>
          <p:spPr bwMode="auto">
            <a:xfrm flipV="1">
              <a:off x="3347864" y="3138713"/>
              <a:ext cx="2383550" cy="443657"/>
            </a:xfrm>
            <a:prstGeom prst="line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7" name="Connecteur droit 26"/>
          <p:cNvCxnSpPr/>
          <p:nvPr/>
        </p:nvCxnSpPr>
        <p:spPr bwMode="auto">
          <a:xfrm>
            <a:off x="3745548" y="2420887"/>
            <a:ext cx="296482" cy="133611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ZoneTexte 27"/>
          <p:cNvSpPr txBox="1"/>
          <p:nvPr/>
        </p:nvSpPr>
        <p:spPr>
          <a:xfrm>
            <a:off x="6052628" y="2981572"/>
            <a:ext cx="298480" cy="5914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1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0</a:t>
            </a:r>
          </a:p>
        </p:txBody>
      </p:sp>
      <p:cxnSp>
        <p:nvCxnSpPr>
          <p:cNvPr id="29" name="Connecteur droit 28"/>
          <p:cNvCxnSpPr>
            <a:endCxn id="15" idx="3"/>
          </p:cNvCxnSpPr>
          <p:nvPr/>
        </p:nvCxnSpPr>
        <p:spPr bwMode="auto">
          <a:xfrm>
            <a:off x="3743218" y="3851102"/>
            <a:ext cx="303634" cy="158538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ZoneTexte 29"/>
          <p:cNvSpPr txBox="1"/>
          <p:nvPr/>
        </p:nvSpPr>
        <p:spPr>
          <a:xfrm>
            <a:off x="3707904" y="1619446"/>
            <a:ext cx="38504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cxnSp>
        <p:nvCxnSpPr>
          <p:cNvPr id="31" name="Connecteur droit 30"/>
          <p:cNvCxnSpPr/>
          <p:nvPr/>
        </p:nvCxnSpPr>
        <p:spPr bwMode="auto">
          <a:xfrm>
            <a:off x="6057900" y="3140869"/>
            <a:ext cx="280267" cy="143927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cteur droit 31"/>
          <p:cNvCxnSpPr/>
          <p:nvPr/>
        </p:nvCxnSpPr>
        <p:spPr bwMode="auto">
          <a:xfrm flipH="1">
            <a:off x="3897612" y="2070202"/>
            <a:ext cx="928" cy="19129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ZoneTexte 33"/>
          <p:cNvSpPr txBox="1"/>
          <p:nvPr/>
        </p:nvSpPr>
        <p:spPr>
          <a:xfrm>
            <a:off x="1767668" y="3059606"/>
            <a:ext cx="28405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112400" y="957600"/>
            <a:ext cx="6922088" cy="54476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 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1 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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 </a:t>
            </a:r>
            <a:r>
              <a:rPr lang="en-US" sz="2800" kern="0" dirty="0" smtClean="0">
                <a:solidFill>
                  <a:schemeClr val="tx2"/>
                </a:solidFill>
              </a:rPr>
              <a:t>O</a:t>
            </a:r>
            <a:r>
              <a:rPr lang="en-US" sz="2800" kern="0" dirty="0" smtClean="0"/>
              <a:t> </a:t>
            </a:r>
            <a:r>
              <a:rPr lang="en-US" sz="2800" kern="0" dirty="0" smtClean="0">
                <a:sym typeface="Symbol"/>
              </a:rPr>
              <a:t></a:t>
            </a:r>
            <a:r>
              <a:rPr lang="en-US" sz="2800" kern="0" dirty="0" smtClean="0"/>
              <a:t> </a:t>
            </a:r>
            <a:r>
              <a:rPr lang="en-US" sz="2800" kern="0" dirty="0"/>
              <a:t>if </a:t>
            </a:r>
            <a:r>
              <a:rPr lang="en-US" sz="2800" kern="0" dirty="0">
                <a:solidFill>
                  <a:schemeClr val="tx2"/>
                </a:solidFill>
              </a:rPr>
              <a:t>C</a:t>
            </a:r>
            <a:r>
              <a:rPr lang="en-US" sz="2800" kern="0" dirty="0"/>
              <a:t> then </a:t>
            </a:r>
            <a:r>
              <a:rPr lang="en-US" sz="2800" kern="0" dirty="0">
                <a:solidFill>
                  <a:schemeClr val="accent4"/>
                </a:solidFill>
              </a:rPr>
              <a:t>F</a:t>
            </a:r>
            <a:r>
              <a:rPr lang="en-US" sz="2800" kern="0" dirty="0"/>
              <a:t>(</a:t>
            </a:r>
            <a:r>
              <a:rPr lang="en-US" sz="2800" kern="0" dirty="0">
                <a:solidFill>
                  <a:schemeClr val="accent4"/>
                </a:solidFill>
              </a:rPr>
              <a:t>G</a:t>
            </a:r>
            <a:r>
              <a:rPr lang="en-US" sz="2800" kern="0" dirty="0"/>
              <a:t>(</a:t>
            </a:r>
            <a:r>
              <a:rPr lang="en-US" sz="2800" kern="0" dirty="0">
                <a:solidFill>
                  <a:schemeClr val="tx2"/>
                </a:solidFill>
              </a:rPr>
              <a:t>I</a:t>
            </a:r>
            <a:r>
              <a:rPr lang="en-US" sz="2800" kern="0" dirty="0"/>
              <a:t>)) else </a:t>
            </a:r>
            <a:r>
              <a:rPr lang="en-US" sz="2800" kern="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G</a:t>
            </a:r>
            <a:r>
              <a:rPr lang="en-US" sz="2800" kern="0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2800" kern="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F</a:t>
            </a:r>
            <a:r>
              <a:rPr lang="en-US" sz="2800" kern="0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2800" kern="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</a:t>
            </a:r>
            <a:r>
              <a:rPr lang="en-US" sz="2800" kern="0" dirty="0" smtClean="0">
                <a:solidFill>
                  <a:schemeClr val="bg1">
                    <a:lumMod val="65000"/>
                  </a:schemeClr>
                </a:solidFill>
              </a:rPr>
              <a:t>))</a:t>
            </a:r>
            <a:endParaRPr kumimoji="0" lang="fr-FR" sz="2800" i="0" u="none" strike="noStrike" kern="0" cap="none" spc="0" normalizeH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5" name="Espace réservé de la date 2"/>
          <p:cNvSpPr>
            <a:spLocks noGrp="1"/>
          </p:cNvSpPr>
          <p:nvPr>
            <p:ph type="dt" sz="half" idx="13"/>
          </p:nvPr>
        </p:nvSpPr>
        <p:spPr>
          <a:xfrm>
            <a:off x="7848600" y="6572272"/>
            <a:ext cx="2133600" cy="365125"/>
          </a:xfrm>
        </p:spPr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7" name="Espace réservé du numéro de diapositive 3"/>
          <p:cNvSpPr>
            <a:spLocks noGrp="1"/>
          </p:cNvSpPr>
          <p:nvPr>
            <p:ph type="sldNum" sz="quarter" idx="14"/>
          </p:nvPr>
        </p:nvSpPr>
        <p:spPr>
          <a:xfrm>
            <a:off x="6934200" y="6572272"/>
            <a:ext cx="2133600" cy="365125"/>
          </a:xfrm>
        </p:spPr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38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4644008" y="6564337"/>
            <a:ext cx="3280792" cy="365125"/>
          </a:xfrm>
        </p:spPr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328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28600" y="44624"/>
            <a:ext cx="8686800" cy="584775"/>
          </a:xfrm>
        </p:spPr>
        <p:txBody>
          <a:bodyPr/>
          <a:lstStyle/>
          <a:p>
            <a:r>
              <a:rPr lang="fr-FR" sz="3200" dirty="0"/>
              <a:t>Partage de ressources </a:t>
            </a:r>
            <a:r>
              <a:rPr lang="fr-FR" sz="3200" i="0" dirty="0">
                <a:sym typeface="Symbol"/>
              </a:rPr>
              <a:t> </a:t>
            </a:r>
            <a:r>
              <a:rPr lang="fr-FR" sz="3200" dirty="0">
                <a:sym typeface="Symbol"/>
              </a:rPr>
              <a:t>cycles combinatoires</a:t>
            </a:r>
            <a:endParaRPr lang="fr-FR" sz="3200" dirty="0"/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4396444" y="2267773"/>
            <a:ext cx="1008112" cy="5788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4396444" y="3720199"/>
            <a:ext cx="1008112" cy="5788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chemeClr val="accent4"/>
                </a:solidFill>
                <a:latin typeface="Arial" charset="0"/>
              </a:rPr>
              <a:t>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720307" y="4437112"/>
            <a:ext cx="38504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algn="just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767668" y="3059606"/>
            <a:ext cx="28405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700700" y="3020589"/>
            <a:ext cx="463588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</a:p>
        </p:txBody>
      </p:sp>
      <p:cxnSp>
        <p:nvCxnSpPr>
          <p:cNvPr id="11" name="Connecteur en angle 10"/>
          <p:cNvCxnSpPr/>
          <p:nvPr/>
        </p:nvCxnSpPr>
        <p:spPr bwMode="auto">
          <a:xfrm>
            <a:off x="5405070" y="2562447"/>
            <a:ext cx="652688" cy="57626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cteur en angle 11"/>
          <p:cNvCxnSpPr>
            <a:stCxn id="7" idx="3"/>
          </p:cNvCxnSpPr>
          <p:nvPr/>
        </p:nvCxnSpPr>
        <p:spPr bwMode="auto">
          <a:xfrm flipV="1">
            <a:off x="5404556" y="3466215"/>
            <a:ext cx="680998" cy="54342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ZoneTexte 12"/>
          <p:cNvSpPr txBox="1"/>
          <p:nvPr/>
        </p:nvSpPr>
        <p:spPr>
          <a:xfrm>
            <a:off x="6012160" y="2348880"/>
            <a:ext cx="38504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algn="just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2800" kern="0" dirty="0" smtClean="0">
                <a:solidFill>
                  <a:schemeClr val="tx2"/>
                </a:solidFill>
              </a:rPr>
              <a:t>0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748372" y="2261492"/>
            <a:ext cx="298480" cy="59144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1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0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748372" y="3713918"/>
            <a:ext cx="298480" cy="5914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1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0</a:t>
            </a:r>
          </a:p>
        </p:txBody>
      </p:sp>
      <p:cxnSp>
        <p:nvCxnSpPr>
          <p:cNvPr id="16" name="Connecteur droit 15"/>
          <p:cNvCxnSpPr/>
          <p:nvPr/>
        </p:nvCxnSpPr>
        <p:spPr bwMode="auto">
          <a:xfrm rot="5400000">
            <a:off x="3788589" y="4395967"/>
            <a:ext cx="206670" cy="92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necteur droit 16"/>
          <p:cNvCxnSpPr>
            <a:stCxn id="15" idx="3"/>
            <a:endCxn id="7" idx="1"/>
          </p:cNvCxnSpPr>
          <p:nvPr/>
        </p:nvCxnSpPr>
        <p:spPr bwMode="auto">
          <a:xfrm>
            <a:off x="4046852" y="4009640"/>
            <a:ext cx="34959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cteur droit 17"/>
          <p:cNvCxnSpPr>
            <a:stCxn id="14" idx="3"/>
            <a:endCxn id="6" idx="1"/>
          </p:cNvCxnSpPr>
          <p:nvPr/>
        </p:nvCxnSpPr>
        <p:spPr bwMode="auto">
          <a:xfrm>
            <a:off x="4046852" y="2557214"/>
            <a:ext cx="34959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cteur droit 18"/>
          <p:cNvCxnSpPr>
            <a:stCxn id="30" idx="3"/>
            <a:endCxn id="10" idx="1"/>
          </p:cNvCxnSpPr>
          <p:nvPr/>
        </p:nvCxnSpPr>
        <p:spPr bwMode="auto">
          <a:xfrm>
            <a:off x="6351108" y="3277294"/>
            <a:ext cx="34959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droit 19"/>
          <p:cNvCxnSpPr/>
          <p:nvPr/>
        </p:nvCxnSpPr>
        <p:spPr bwMode="auto">
          <a:xfrm rot="5400000">
            <a:off x="6101463" y="2876109"/>
            <a:ext cx="191290" cy="92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eur droit 20"/>
          <p:cNvCxnSpPr/>
          <p:nvPr/>
        </p:nvCxnSpPr>
        <p:spPr bwMode="auto">
          <a:xfrm>
            <a:off x="4396444" y="2557214"/>
            <a:ext cx="100811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Connecteur droit 21"/>
          <p:cNvCxnSpPr/>
          <p:nvPr/>
        </p:nvCxnSpPr>
        <p:spPr bwMode="auto">
          <a:xfrm>
            <a:off x="4396958" y="4009640"/>
            <a:ext cx="100811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necteur droit 22"/>
          <p:cNvCxnSpPr/>
          <p:nvPr/>
        </p:nvCxnSpPr>
        <p:spPr bwMode="auto">
          <a:xfrm flipV="1">
            <a:off x="3748372" y="2562448"/>
            <a:ext cx="292091" cy="15516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cteur droit 23"/>
          <p:cNvCxnSpPr/>
          <p:nvPr/>
        </p:nvCxnSpPr>
        <p:spPr bwMode="auto">
          <a:xfrm flipV="1">
            <a:off x="3748372" y="4009640"/>
            <a:ext cx="310407" cy="167539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eur en angle 24"/>
          <p:cNvCxnSpPr/>
          <p:nvPr/>
        </p:nvCxnSpPr>
        <p:spPr bwMode="auto">
          <a:xfrm rot="10800000" flipV="1">
            <a:off x="2162143" y="2717607"/>
            <a:ext cx="1573619" cy="56352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Groupe 25"/>
          <p:cNvGrpSpPr/>
          <p:nvPr/>
        </p:nvGrpSpPr>
        <p:grpSpPr>
          <a:xfrm>
            <a:off x="3347864" y="3138713"/>
            <a:ext cx="2383550" cy="1035555"/>
            <a:chOff x="3347864" y="3138713"/>
            <a:chExt cx="2383550" cy="1035555"/>
          </a:xfrm>
        </p:grpSpPr>
        <p:cxnSp>
          <p:nvCxnSpPr>
            <p:cNvPr id="27" name="Connecteur en angle 26"/>
            <p:cNvCxnSpPr/>
            <p:nvPr/>
          </p:nvCxnSpPr>
          <p:spPr bwMode="auto">
            <a:xfrm rot="16200000" flipH="1">
              <a:off x="3245863" y="3684371"/>
              <a:ext cx="591899" cy="387896"/>
            </a:xfrm>
            <a:prstGeom prst="bentConnector3">
              <a:avLst>
                <a:gd name="adj1" fmla="val 101023"/>
              </a:avLst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cteur droit 27"/>
            <p:cNvCxnSpPr/>
            <p:nvPr/>
          </p:nvCxnSpPr>
          <p:spPr bwMode="auto">
            <a:xfrm flipV="1">
              <a:off x="3347864" y="3138713"/>
              <a:ext cx="2383550" cy="443657"/>
            </a:xfrm>
            <a:prstGeom prst="line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9" name="Connecteur droit 28"/>
          <p:cNvCxnSpPr/>
          <p:nvPr/>
        </p:nvCxnSpPr>
        <p:spPr bwMode="auto">
          <a:xfrm>
            <a:off x="5745055" y="3138713"/>
            <a:ext cx="360040" cy="0"/>
          </a:xfrm>
          <a:prstGeom prst="lin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ZoneTexte 29"/>
          <p:cNvSpPr txBox="1"/>
          <p:nvPr/>
        </p:nvSpPr>
        <p:spPr>
          <a:xfrm>
            <a:off x="6052628" y="2981572"/>
            <a:ext cx="298480" cy="5914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1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1600" kern="0" dirty="0" smtClean="0"/>
              <a:t>0</a:t>
            </a:r>
          </a:p>
        </p:txBody>
      </p:sp>
      <p:cxnSp>
        <p:nvCxnSpPr>
          <p:cNvPr id="31" name="Connecteur droit 30"/>
          <p:cNvCxnSpPr>
            <a:endCxn id="30" idx="3"/>
          </p:cNvCxnSpPr>
          <p:nvPr/>
        </p:nvCxnSpPr>
        <p:spPr bwMode="auto">
          <a:xfrm flipV="1">
            <a:off x="6040701" y="3277294"/>
            <a:ext cx="310407" cy="19020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ZoneTexte 31"/>
          <p:cNvSpPr txBox="1"/>
          <p:nvPr/>
        </p:nvSpPr>
        <p:spPr>
          <a:xfrm>
            <a:off x="3707904" y="1619446"/>
            <a:ext cx="385042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algn="just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</a:p>
        </p:txBody>
      </p:sp>
      <p:cxnSp>
        <p:nvCxnSpPr>
          <p:cNvPr id="33" name="Connecteur droit 32"/>
          <p:cNvCxnSpPr/>
          <p:nvPr/>
        </p:nvCxnSpPr>
        <p:spPr bwMode="auto">
          <a:xfrm flipH="1">
            <a:off x="3897612" y="2070202"/>
            <a:ext cx="928" cy="19129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ZoneTexte 33"/>
          <p:cNvSpPr txBox="1"/>
          <p:nvPr/>
        </p:nvSpPr>
        <p:spPr>
          <a:xfrm>
            <a:off x="1458808" y="5215281"/>
            <a:ext cx="6226384" cy="997196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 fontAlgn="base">
              <a:lnSpc>
                <a:spcPct val="105000"/>
              </a:lnSpc>
              <a:spcAft>
                <a:spcPct val="0"/>
              </a:spcAft>
            </a:pP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Le cycle</a:t>
            </a:r>
            <a:r>
              <a:rPr lang="fr-FR" sz="2800" kern="0" dirty="0" smtClean="0"/>
              <a:t> ne pose ni problème logique,</a:t>
            </a:r>
          </a:p>
          <a:p>
            <a:pPr algn="ctr" fontAlgn="base">
              <a:lnSpc>
                <a:spcPct val="105000"/>
              </a:lnSpc>
              <a:spcAft>
                <a:spcPct val="0"/>
              </a:spcAft>
            </a:pPr>
            <a:r>
              <a:rPr lang="fr-FR" sz="2800" kern="0" dirty="0" smtClean="0"/>
              <a:t>ni problème électrique</a:t>
            </a:r>
            <a:r>
              <a:rPr lang="fr-FR" sz="1600" kern="0" dirty="0" smtClean="0"/>
              <a:t> </a:t>
            </a:r>
            <a:r>
              <a:rPr lang="fr-FR" sz="2800" kern="0" dirty="0" smtClean="0"/>
              <a:t>!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1110956" y="957115"/>
            <a:ext cx="6922088" cy="54476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 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0 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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 </a:t>
            </a:r>
            <a:r>
              <a:rPr lang="en-US" sz="2800" kern="0" dirty="0" smtClean="0">
                <a:solidFill>
                  <a:schemeClr val="tx2"/>
                </a:solidFill>
              </a:rPr>
              <a:t>O</a:t>
            </a:r>
            <a:r>
              <a:rPr lang="en-US" sz="2800" kern="0" dirty="0" smtClean="0"/>
              <a:t> </a:t>
            </a:r>
            <a:r>
              <a:rPr lang="en-US" sz="2800" kern="0" dirty="0" smtClean="0">
                <a:sym typeface="Symbol"/>
              </a:rPr>
              <a:t></a:t>
            </a:r>
            <a:r>
              <a:rPr lang="en-US" sz="2800" kern="0" dirty="0" smtClean="0"/>
              <a:t> </a:t>
            </a:r>
            <a:r>
              <a:rPr lang="en-US" sz="2800" kern="0" dirty="0"/>
              <a:t>if </a:t>
            </a:r>
            <a:r>
              <a:rPr lang="en-US" sz="2800" kern="0" dirty="0">
                <a:solidFill>
                  <a:schemeClr val="tx2"/>
                </a:solidFill>
              </a:rPr>
              <a:t>C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bg1">
                    <a:lumMod val="75000"/>
                  </a:schemeClr>
                </a:solidFill>
              </a:rPr>
              <a:t>then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F</a:t>
            </a:r>
            <a:r>
              <a:rPr lang="en-US" sz="2800" kern="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sz="2800" kern="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G</a:t>
            </a:r>
            <a:r>
              <a:rPr lang="en-US" sz="2800" kern="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sz="2800" kern="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</a:t>
            </a:r>
            <a:r>
              <a:rPr lang="en-US" sz="2800" kern="0" dirty="0">
                <a:solidFill>
                  <a:schemeClr val="bg1">
                    <a:lumMod val="75000"/>
                  </a:schemeClr>
                </a:solidFill>
              </a:rPr>
              <a:t>))</a:t>
            </a:r>
            <a:r>
              <a:rPr lang="en-US" sz="2800" kern="0" dirty="0"/>
              <a:t> else </a:t>
            </a:r>
            <a:r>
              <a:rPr lang="en-US" sz="2800" kern="0" dirty="0">
                <a:solidFill>
                  <a:schemeClr val="accent4"/>
                </a:solidFill>
              </a:rPr>
              <a:t>G</a:t>
            </a:r>
            <a:r>
              <a:rPr lang="en-US" sz="2800" kern="0" dirty="0"/>
              <a:t>(</a:t>
            </a:r>
            <a:r>
              <a:rPr lang="en-US" sz="2800" kern="0" dirty="0">
                <a:solidFill>
                  <a:schemeClr val="accent4"/>
                </a:solidFill>
              </a:rPr>
              <a:t>F</a:t>
            </a:r>
            <a:r>
              <a:rPr lang="en-US" sz="2800" kern="0" dirty="0"/>
              <a:t>(</a:t>
            </a:r>
            <a:r>
              <a:rPr lang="en-US" sz="2800" kern="0" dirty="0">
                <a:solidFill>
                  <a:schemeClr val="tx2"/>
                </a:solidFill>
              </a:rPr>
              <a:t>I</a:t>
            </a:r>
            <a:r>
              <a:rPr lang="en-US" sz="2800" kern="0" dirty="0" smtClean="0"/>
              <a:t>))</a:t>
            </a:r>
            <a:endParaRPr kumimoji="0" lang="fr-FR" sz="2800" i="0" u="none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Espace réservé de la date 2"/>
          <p:cNvSpPr>
            <a:spLocks noGrp="1"/>
          </p:cNvSpPr>
          <p:nvPr>
            <p:ph type="dt" sz="half" idx="13"/>
          </p:nvPr>
        </p:nvSpPr>
        <p:spPr>
          <a:xfrm>
            <a:off x="7848600" y="6572272"/>
            <a:ext cx="2133600" cy="365125"/>
          </a:xfrm>
        </p:spPr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8" name="Espace réservé du numéro de diapositive 3"/>
          <p:cNvSpPr>
            <a:spLocks noGrp="1"/>
          </p:cNvSpPr>
          <p:nvPr>
            <p:ph type="sldNum" sz="quarter" idx="14"/>
          </p:nvPr>
        </p:nvSpPr>
        <p:spPr>
          <a:xfrm>
            <a:off x="6934200" y="6572272"/>
            <a:ext cx="2133600" cy="365125"/>
          </a:xfrm>
        </p:spPr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39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4644008" y="6564337"/>
            <a:ext cx="3280792" cy="365125"/>
          </a:xfrm>
        </p:spPr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6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23" y="2143099"/>
            <a:ext cx="1214883" cy="125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e la date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Circuits séquentiels cycliques OK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 bwMode="auto">
          <a:xfrm>
            <a:off x="5436096" y="1484784"/>
            <a:ext cx="2376264" cy="2376264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5832140" y="1880828"/>
            <a:ext cx="1584176" cy="15841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Connecteur droit 9"/>
          <p:cNvCxnSpPr>
            <a:stCxn id="8" idx="0"/>
            <a:endCxn id="7" idx="0"/>
          </p:cNvCxnSpPr>
          <p:nvPr/>
        </p:nvCxnSpPr>
        <p:spPr bwMode="auto">
          <a:xfrm flipV="1">
            <a:off x="6624228" y="1484784"/>
            <a:ext cx="0" cy="396044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cteur droit 11"/>
          <p:cNvCxnSpPr>
            <a:stCxn id="8" idx="6"/>
            <a:endCxn id="7" idx="6"/>
          </p:cNvCxnSpPr>
          <p:nvPr/>
        </p:nvCxnSpPr>
        <p:spPr bwMode="auto">
          <a:xfrm>
            <a:off x="7416316" y="2672916"/>
            <a:ext cx="396044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cteur droit 13"/>
          <p:cNvCxnSpPr>
            <a:stCxn id="8" idx="7"/>
            <a:endCxn id="7" idx="7"/>
          </p:cNvCxnSpPr>
          <p:nvPr/>
        </p:nvCxnSpPr>
        <p:spPr bwMode="auto">
          <a:xfrm flipV="1">
            <a:off x="7184319" y="1832780"/>
            <a:ext cx="280045" cy="28004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cteur droit 15"/>
          <p:cNvCxnSpPr>
            <a:stCxn id="8" idx="5"/>
            <a:endCxn id="7" idx="5"/>
          </p:cNvCxnSpPr>
          <p:nvPr/>
        </p:nvCxnSpPr>
        <p:spPr bwMode="auto">
          <a:xfrm>
            <a:off x="7184319" y="3233007"/>
            <a:ext cx="280045" cy="28004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cteur droit 17"/>
          <p:cNvCxnSpPr>
            <a:stCxn id="8" idx="4"/>
            <a:endCxn id="7" idx="4"/>
          </p:cNvCxnSpPr>
          <p:nvPr/>
        </p:nvCxnSpPr>
        <p:spPr bwMode="auto">
          <a:xfrm>
            <a:off x="6624228" y="3465004"/>
            <a:ext cx="0" cy="396044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droit 19"/>
          <p:cNvCxnSpPr>
            <a:stCxn id="8" idx="2"/>
            <a:endCxn id="7" idx="2"/>
          </p:cNvCxnSpPr>
          <p:nvPr/>
        </p:nvCxnSpPr>
        <p:spPr bwMode="auto">
          <a:xfrm flipH="1">
            <a:off x="5436096" y="2672916"/>
            <a:ext cx="396044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Connecteur droit 21"/>
          <p:cNvCxnSpPr>
            <a:stCxn id="7" idx="1"/>
            <a:endCxn id="8" idx="1"/>
          </p:cNvCxnSpPr>
          <p:nvPr/>
        </p:nvCxnSpPr>
        <p:spPr bwMode="auto">
          <a:xfrm>
            <a:off x="5784092" y="1832780"/>
            <a:ext cx="280045" cy="28004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cteur droit 23"/>
          <p:cNvCxnSpPr>
            <a:stCxn id="8" idx="3"/>
            <a:endCxn id="7" idx="3"/>
          </p:cNvCxnSpPr>
          <p:nvPr/>
        </p:nvCxnSpPr>
        <p:spPr bwMode="auto">
          <a:xfrm flipH="1">
            <a:off x="5784092" y="3233007"/>
            <a:ext cx="280045" cy="28004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eur droit 25"/>
          <p:cNvCxnSpPr/>
          <p:nvPr/>
        </p:nvCxnSpPr>
        <p:spPr bwMode="auto">
          <a:xfrm>
            <a:off x="6163511" y="1587795"/>
            <a:ext cx="155944" cy="361507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cteur droit 28"/>
          <p:cNvCxnSpPr/>
          <p:nvPr/>
        </p:nvCxnSpPr>
        <p:spPr bwMode="auto">
          <a:xfrm>
            <a:off x="6939441" y="3417490"/>
            <a:ext cx="152647" cy="360612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cteur droit 31"/>
          <p:cNvCxnSpPr/>
          <p:nvPr/>
        </p:nvCxnSpPr>
        <p:spPr bwMode="auto">
          <a:xfrm>
            <a:off x="5539734" y="2190307"/>
            <a:ext cx="350874" cy="187842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necteur droit 33"/>
          <p:cNvCxnSpPr/>
          <p:nvPr/>
        </p:nvCxnSpPr>
        <p:spPr bwMode="auto">
          <a:xfrm flipV="1">
            <a:off x="5525557" y="2955853"/>
            <a:ext cx="368596" cy="155942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Connecteur droit 36"/>
          <p:cNvCxnSpPr/>
          <p:nvPr/>
        </p:nvCxnSpPr>
        <p:spPr bwMode="auto">
          <a:xfrm flipV="1">
            <a:off x="6156176" y="3417490"/>
            <a:ext cx="163279" cy="360612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Connecteur droit 40"/>
          <p:cNvCxnSpPr/>
          <p:nvPr/>
        </p:nvCxnSpPr>
        <p:spPr bwMode="auto">
          <a:xfrm flipH="1" flipV="1">
            <a:off x="7354357" y="2977116"/>
            <a:ext cx="368597" cy="155944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Connecteur droit 43"/>
          <p:cNvCxnSpPr/>
          <p:nvPr/>
        </p:nvCxnSpPr>
        <p:spPr bwMode="auto">
          <a:xfrm flipH="1">
            <a:off x="6921967" y="1573619"/>
            <a:ext cx="148858" cy="36859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necteur droit 46"/>
          <p:cNvCxnSpPr/>
          <p:nvPr/>
        </p:nvCxnSpPr>
        <p:spPr bwMode="auto">
          <a:xfrm flipH="1">
            <a:off x="7348976" y="2190307"/>
            <a:ext cx="373977" cy="187842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052736"/>
            <a:ext cx="4306473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ZoneTexte 51"/>
          <p:cNvSpPr txBox="1"/>
          <p:nvPr/>
        </p:nvSpPr>
        <p:spPr bwMode="auto">
          <a:xfrm>
            <a:off x="251520" y="4996333"/>
            <a:ext cx="414408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Allocateur de ressources</a:t>
            </a:r>
          </a:p>
          <a:p>
            <a:pPr algn="ctr"/>
            <a:r>
              <a:rPr lang="fr-FR" sz="2800" dirty="0" smtClean="0"/>
              <a:t>round-robin cyclique</a:t>
            </a:r>
          </a:p>
          <a:p>
            <a:pPr algn="ctr"/>
            <a:r>
              <a:rPr lang="fr-FR" sz="2800" dirty="0" smtClean="0"/>
              <a:t>(R. de Simone)</a:t>
            </a:r>
          </a:p>
        </p:txBody>
      </p:sp>
      <p:cxnSp>
        <p:nvCxnSpPr>
          <p:cNvPr id="56" name="Connecteur droit 55"/>
          <p:cNvCxnSpPr/>
          <p:nvPr/>
        </p:nvCxnSpPr>
        <p:spPr bwMode="auto">
          <a:xfrm>
            <a:off x="1148316" y="1750828"/>
            <a:ext cx="2502196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Connecteur droit 62"/>
          <p:cNvCxnSpPr/>
          <p:nvPr/>
        </p:nvCxnSpPr>
        <p:spPr bwMode="auto">
          <a:xfrm>
            <a:off x="1155405" y="4238847"/>
            <a:ext cx="2507624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Connecteur droit 63"/>
          <p:cNvCxnSpPr/>
          <p:nvPr/>
        </p:nvCxnSpPr>
        <p:spPr bwMode="auto">
          <a:xfrm>
            <a:off x="1144771" y="1736653"/>
            <a:ext cx="14381" cy="2502194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3" name="Ellipse 2052"/>
          <p:cNvSpPr/>
          <p:nvPr/>
        </p:nvSpPr>
        <p:spPr bwMode="auto">
          <a:xfrm>
            <a:off x="6754876" y="1612718"/>
            <a:ext cx="144016" cy="144016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54" name="Ellipse 2053"/>
          <p:cNvSpPr/>
          <p:nvPr/>
        </p:nvSpPr>
        <p:spPr bwMode="auto">
          <a:xfrm>
            <a:off x="7556506" y="2435065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Ellipse 71"/>
          <p:cNvSpPr/>
          <p:nvPr/>
        </p:nvSpPr>
        <p:spPr bwMode="auto">
          <a:xfrm>
            <a:off x="7400699" y="3197003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7117110" y="1808820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6790880" y="1648722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7509788" y="2792932"/>
            <a:ext cx="144016" cy="144016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7545792" y="2828936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Ellipse 76"/>
          <p:cNvSpPr/>
          <p:nvPr/>
        </p:nvSpPr>
        <p:spPr bwMode="auto">
          <a:xfrm>
            <a:off x="5708082" y="3154325"/>
            <a:ext cx="144016" cy="144016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Ellipse 77"/>
          <p:cNvSpPr/>
          <p:nvPr/>
        </p:nvSpPr>
        <p:spPr bwMode="auto">
          <a:xfrm>
            <a:off x="5744086" y="2076821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Ellipse 78"/>
          <p:cNvSpPr/>
          <p:nvPr/>
        </p:nvSpPr>
        <p:spPr bwMode="auto">
          <a:xfrm>
            <a:off x="6401020" y="3605113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Ellipse 79"/>
          <p:cNvSpPr/>
          <p:nvPr/>
        </p:nvSpPr>
        <p:spPr bwMode="auto">
          <a:xfrm>
            <a:off x="5744086" y="3190329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>
            <a:off x="7364695" y="2046291"/>
            <a:ext cx="144016" cy="144016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5598114" y="2435065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7400699" y="2082295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6" name="Picture 2" descr="C:\Users\gerard.berry\AppData\Local\Microsoft\Windows\Temporary Internet Files\Content.IE5\F13QMP2U\MM900336978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865" y="2368116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Flèche droite 2056"/>
          <p:cNvSpPr/>
          <p:nvPr/>
        </p:nvSpPr>
        <p:spPr bwMode="auto">
          <a:xfrm rot="818233">
            <a:off x="7028078" y="2673443"/>
            <a:ext cx="288032" cy="210851"/>
          </a:xfrm>
          <a:prstGeom prst="rightArrow">
            <a:avLst/>
          </a:prstGeom>
          <a:solidFill>
            <a:schemeClr val="accent2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Flèche droite 87"/>
          <p:cNvSpPr/>
          <p:nvPr/>
        </p:nvSpPr>
        <p:spPr bwMode="auto">
          <a:xfrm rot="8611755">
            <a:off x="6019495" y="2889613"/>
            <a:ext cx="288032" cy="210851"/>
          </a:xfrm>
          <a:prstGeom prst="rightArrow">
            <a:avLst/>
          </a:prstGeom>
          <a:solidFill>
            <a:schemeClr val="accent4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Flèche droite 88"/>
          <p:cNvSpPr/>
          <p:nvPr/>
        </p:nvSpPr>
        <p:spPr bwMode="auto">
          <a:xfrm rot="19478785">
            <a:off x="6948073" y="2283353"/>
            <a:ext cx="288032" cy="210851"/>
          </a:xfrm>
          <a:prstGeom prst="rightArrow">
            <a:avLst/>
          </a:prstGeom>
          <a:solidFill>
            <a:schemeClr val="accent3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60" name="Rectangle 2059"/>
          <p:cNvSpPr/>
          <p:nvPr/>
        </p:nvSpPr>
        <p:spPr bwMode="auto">
          <a:xfrm>
            <a:off x="8216055" y="1555888"/>
            <a:ext cx="360040" cy="1099297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Ellipse 92"/>
          <p:cNvSpPr/>
          <p:nvPr/>
        </p:nvSpPr>
        <p:spPr bwMode="auto">
          <a:xfrm>
            <a:off x="6028133" y="1819312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7117145" y="3465004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Ellipse 94"/>
          <p:cNvSpPr/>
          <p:nvPr/>
        </p:nvSpPr>
        <p:spPr bwMode="auto">
          <a:xfrm>
            <a:off x="7117145" y="1796776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6755877" y="3634209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Ellipse 96"/>
          <p:cNvSpPr/>
          <p:nvPr/>
        </p:nvSpPr>
        <p:spPr bwMode="auto">
          <a:xfrm>
            <a:off x="7400699" y="2082295"/>
            <a:ext cx="72008" cy="72008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Flèche droite 97"/>
          <p:cNvSpPr/>
          <p:nvPr/>
        </p:nvSpPr>
        <p:spPr bwMode="auto">
          <a:xfrm rot="6191399">
            <a:off x="6387521" y="3156911"/>
            <a:ext cx="288032" cy="210851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Ellipse 98"/>
          <p:cNvSpPr/>
          <p:nvPr/>
        </p:nvSpPr>
        <p:spPr bwMode="auto">
          <a:xfrm>
            <a:off x="6365016" y="3569109"/>
            <a:ext cx="144016" cy="144016"/>
          </a:xfrm>
          <a:prstGeom prst="ellips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61" name="ZoneTexte 2060"/>
          <p:cNvSpPr txBox="1"/>
          <p:nvPr/>
        </p:nvSpPr>
        <p:spPr bwMode="auto">
          <a:xfrm>
            <a:off x="4291286" y="5013176"/>
            <a:ext cx="47452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ILD</a:t>
            </a:r>
          </a:p>
          <a:p>
            <a:pPr algn="ctr"/>
            <a:r>
              <a:rPr lang="en-US" sz="2800" dirty="0" smtClean="0"/>
              <a:t>(Instruction Length Decoder)</a:t>
            </a:r>
            <a:endParaRPr lang="fr-FR" sz="2800" dirty="0" smtClean="0"/>
          </a:p>
        </p:txBody>
      </p:sp>
      <p:cxnSp>
        <p:nvCxnSpPr>
          <p:cNvPr id="2063" name="Connecteur droit 2062"/>
          <p:cNvCxnSpPr/>
          <p:nvPr/>
        </p:nvCxnSpPr>
        <p:spPr bwMode="auto">
          <a:xfrm>
            <a:off x="2505842" y="2248786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Connecteur droit 103"/>
          <p:cNvCxnSpPr/>
          <p:nvPr/>
        </p:nvCxnSpPr>
        <p:spPr bwMode="auto">
          <a:xfrm>
            <a:off x="3153914" y="2247014"/>
            <a:ext cx="0" cy="395446"/>
          </a:xfrm>
          <a:prstGeom prst="lin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Connecteur droit 107"/>
          <p:cNvCxnSpPr/>
          <p:nvPr/>
        </p:nvCxnSpPr>
        <p:spPr bwMode="auto">
          <a:xfrm>
            <a:off x="3547319" y="2605780"/>
            <a:ext cx="0" cy="422997"/>
          </a:xfrm>
          <a:prstGeom prst="lin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Connecteur droit 108"/>
          <p:cNvCxnSpPr/>
          <p:nvPr/>
        </p:nvCxnSpPr>
        <p:spPr bwMode="auto">
          <a:xfrm>
            <a:off x="3153914" y="2619957"/>
            <a:ext cx="393405" cy="0"/>
          </a:xfrm>
          <a:prstGeom prst="lin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Connecteur droit 117"/>
          <p:cNvCxnSpPr/>
          <p:nvPr/>
        </p:nvCxnSpPr>
        <p:spPr bwMode="auto">
          <a:xfrm>
            <a:off x="3593394" y="3296896"/>
            <a:ext cx="0" cy="289820"/>
          </a:xfrm>
          <a:prstGeom prst="lin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Connecteur droit 119"/>
          <p:cNvCxnSpPr/>
          <p:nvPr/>
        </p:nvCxnSpPr>
        <p:spPr bwMode="auto">
          <a:xfrm>
            <a:off x="3593805" y="3452037"/>
            <a:ext cx="382772" cy="7089"/>
          </a:xfrm>
          <a:prstGeom prst="lin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Connecteur droit 124"/>
          <p:cNvCxnSpPr/>
          <p:nvPr/>
        </p:nvCxnSpPr>
        <p:spPr bwMode="auto">
          <a:xfrm>
            <a:off x="3969488" y="3452037"/>
            <a:ext cx="1" cy="134679"/>
          </a:xfrm>
          <a:prstGeom prst="lin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Connecteur droit 128"/>
          <p:cNvCxnSpPr/>
          <p:nvPr/>
        </p:nvCxnSpPr>
        <p:spPr bwMode="auto">
          <a:xfrm>
            <a:off x="3642780" y="1744301"/>
            <a:ext cx="14381" cy="2502194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Connecteur droit 68"/>
          <p:cNvCxnSpPr/>
          <p:nvPr/>
        </p:nvCxnSpPr>
        <p:spPr bwMode="auto">
          <a:xfrm>
            <a:off x="3657161" y="2977716"/>
            <a:ext cx="0" cy="395913"/>
          </a:xfrm>
          <a:prstGeom prst="lin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Connecteur droit 131"/>
          <p:cNvCxnSpPr/>
          <p:nvPr/>
        </p:nvCxnSpPr>
        <p:spPr bwMode="auto">
          <a:xfrm>
            <a:off x="3547319" y="3006982"/>
            <a:ext cx="53574" cy="282023"/>
          </a:xfrm>
          <a:prstGeom prst="lin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ZoneTexte 1"/>
          <p:cNvSpPr txBox="1"/>
          <p:nvPr/>
        </p:nvSpPr>
        <p:spPr bwMode="auto">
          <a:xfrm>
            <a:off x="6742439" y="1178637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 bwMode="auto">
          <a:xfrm>
            <a:off x="7780611" y="2751010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</a:t>
            </a:r>
            <a:endParaRPr lang="fr-FR" dirty="0" smtClean="0">
              <a:solidFill>
                <a:schemeClr val="accent2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 bwMode="auto">
          <a:xfrm>
            <a:off x="5346619" y="3190329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3</a:t>
            </a:r>
            <a:endParaRPr lang="fr-FR" dirty="0" smtClean="0">
              <a:solidFill>
                <a:schemeClr val="accent4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 bwMode="auto">
          <a:xfrm>
            <a:off x="6175721" y="3806570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</a:t>
            </a:r>
            <a:endParaRPr lang="fr-FR" dirty="0" smtClean="0">
              <a:solidFill>
                <a:schemeClr val="accent1"/>
              </a:solidFill>
            </a:endParaRPr>
          </a:p>
        </p:txBody>
      </p:sp>
      <p:sp>
        <p:nvSpPr>
          <p:cNvPr id="84" name="ZoneTexte 83"/>
          <p:cNvSpPr txBox="1"/>
          <p:nvPr/>
        </p:nvSpPr>
        <p:spPr bwMode="auto">
          <a:xfrm>
            <a:off x="7594186" y="1760540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4</a:t>
            </a:r>
            <a:endParaRPr lang="fr-FR" dirty="0" smtClean="0">
              <a:solidFill>
                <a:schemeClr val="accent3"/>
              </a:solidFill>
            </a:endParaRPr>
          </a:p>
        </p:txBody>
      </p:sp>
      <p:sp>
        <p:nvSpPr>
          <p:cNvPr id="85" name="Flèche droite 84"/>
          <p:cNvSpPr/>
          <p:nvPr/>
        </p:nvSpPr>
        <p:spPr bwMode="auto">
          <a:xfrm rot="10085088">
            <a:off x="5920121" y="2682647"/>
            <a:ext cx="288032" cy="210851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5572576" y="2805631"/>
            <a:ext cx="144016" cy="144016"/>
          </a:xfrm>
          <a:prstGeom prst="ellips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ZoneTexte 89"/>
          <p:cNvSpPr txBox="1"/>
          <p:nvPr/>
        </p:nvSpPr>
        <p:spPr bwMode="auto">
          <a:xfrm>
            <a:off x="5162627" y="2778868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6</a:t>
            </a:r>
            <a:endParaRPr lang="fr-FR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52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7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7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0009E-6 L 0.17239 0.00023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0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8936E-6 L 0.13646 0.00231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23" y="116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4012E-6 L 0.10469 -3.4012E-6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26" y="0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9005E-6 L 0.0875 -0.00301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75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nimBg="1"/>
      <p:bldP spid="2054" grpId="1" animBg="1"/>
      <p:bldP spid="72" grpId="0" animBg="1"/>
      <p:bldP spid="73" grpId="0" animBg="1"/>
      <p:bldP spid="73" grpId="1" animBg="1"/>
      <p:bldP spid="74" grpId="0" animBg="1"/>
      <p:bldP spid="74" grpId="1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3" grpId="1" animBg="1"/>
      <p:bldP spid="2057" grpId="0" animBg="1"/>
      <p:bldP spid="2057" grpId="1" animBg="1"/>
      <p:bldP spid="88" grpId="0" animBg="1"/>
      <p:bldP spid="88" grpId="1" animBg="1"/>
      <p:bldP spid="89" grpId="0" animBg="1"/>
      <p:bldP spid="89" grpId="1" animBg="1"/>
      <p:bldP spid="2060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8" grpId="1" animBg="1"/>
      <p:bldP spid="99" grpId="0" animBg="1"/>
      <p:bldP spid="2" grpId="0"/>
      <p:bldP spid="2" grpId="1"/>
      <p:bldP spid="68" grpId="0"/>
      <p:bldP spid="70" grpId="0"/>
      <p:bldP spid="71" grpId="0"/>
      <p:bldP spid="84" grpId="0"/>
      <p:bldP spid="85" grpId="0" animBg="1"/>
      <p:bldP spid="85" grpId="1" animBg="1"/>
      <p:bldP spid="87" grpId="0" animBg="1"/>
      <p:bldP spid="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Electricité </a:t>
            </a:r>
            <a:r>
              <a:rPr lang="fr-FR" i="0" dirty="0" smtClean="0">
                <a:sym typeface="Symbol"/>
              </a:rPr>
              <a:t></a:t>
            </a:r>
            <a:r>
              <a:rPr lang="fr-FR" dirty="0" smtClean="0"/>
              <a:t> Logique constructive</a:t>
            </a:r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323528" y="836712"/>
            <a:ext cx="8229600" cy="1677913"/>
            <a:chOff x="414366" y="4451133"/>
            <a:chExt cx="8229600" cy="1677913"/>
          </a:xfrm>
        </p:grpSpPr>
        <p:sp>
          <p:nvSpPr>
            <p:cNvPr id="7" name="Espace réservé du contenu 1"/>
            <p:cNvSpPr txBox="1">
              <a:spLocks/>
            </p:cNvSpPr>
            <p:nvPr/>
          </p:nvSpPr>
          <p:spPr>
            <a:xfrm>
              <a:off x="414366" y="4451133"/>
              <a:ext cx="8229600" cy="544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marR="0" lvl="0" indent="-514350" algn="l" defTabSz="914400" rtl="0" eaLnBrk="1" fontAlgn="base" latinLnBrk="0" hangingPunct="1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	</a:t>
              </a: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Hamlet</a:t>
              </a: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: </a:t>
              </a:r>
              <a:r>
                <a:rPr kumimoji="0" lang="en-US" sz="2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ToBe</a:t>
              </a: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Symbol"/>
                </a:rPr>
                <a:t>  </a:t>
              </a:r>
              <a:r>
                <a:rPr kumimoji="0" lang="en-US" sz="2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ToBe</a:t>
              </a: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or not </a:t>
              </a:r>
              <a:r>
                <a:rPr kumimoji="0" lang="en-US" sz="2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ToBe</a:t>
              </a: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574" y="5243221"/>
              <a:ext cx="233362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ZoneTexte 8"/>
          <p:cNvSpPr txBox="1"/>
          <p:nvPr/>
        </p:nvSpPr>
        <p:spPr>
          <a:xfrm>
            <a:off x="4644008" y="1655433"/>
            <a:ext cx="1103444" cy="51341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chemeClr val="tx2"/>
                </a:solidFill>
              </a:rPr>
              <a:t>ToBe</a:t>
            </a:r>
            <a:r>
              <a:rPr lang="en-US" sz="2800" dirty="0" smtClean="0"/>
              <a:t>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4577" y="3976983"/>
            <a:ext cx="8507137" cy="1074140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Se stabilise électriquement à 1 pour certains délais</a:t>
            </a:r>
          </a:p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 des portes et fils, </a:t>
            </a:r>
            <a:r>
              <a:rPr lang="fr-FR" sz="2800" kern="0" dirty="0" smtClean="0"/>
              <a:t>mais </a:t>
            </a:r>
            <a:r>
              <a:rPr lang="fr-FR" sz="2800" kern="0" dirty="0" smtClean="0">
                <a:solidFill>
                  <a:schemeClr val="accent1"/>
                </a:solidFill>
              </a:rPr>
              <a:t>pas pour tous les délais !</a:t>
            </a:r>
            <a:endParaRPr kumimoji="0" lang="fr-FR" sz="2800" b="0" i="0" u="none" strike="noStrike" kern="0" cap="none" spc="0" normalizeH="0" noProof="0" dirty="0" err="1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03257" y="2801710"/>
            <a:ext cx="8619667" cy="997196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Calcule</a:t>
            </a:r>
            <a:r>
              <a:rPr lang="fr-FR" sz="2800" kern="0" dirty="0" smtClean="0"/>
              <a:t> 1</a:t>
            </a: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en logique classique</a:t>
            </a:r>
          </a:p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fr-FR" sz="2800" kern="0" dirty="0" smtClean="0">
                <a:solidFill>
                  <a:schemeClr val="accent1"/>
                </a:solidFill>
              </a:rPr>
              <a:t>  mais pas en logique constructive (sans tiers exclu) !</a:t>
            </a:r>
            <a:endParaRPr kumimoji="0" lang="fr-FR" sz="2800" b="0" i="0" u="none" strike="noStrike" kern="0" cap="none" spc="0" normalizeH="0" noProof="0" dirty="0" err="1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98848" y="5229200"/>
            <a:ext cx="8746305" cy="997196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fr-FR" sz="2800" b="0" i="0" u="sng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Théorème</a:t>
            </a:r>
            <a:r>
              <a:rPr kumimoji="0" lang="fr-FR" sz="2800" b="0" i="0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(Mendler-</a:t>
            </a:r>
            <a:r>
              <a:rPr kumimoji="0" lang="fr-FR" sz="28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</a:rPr>
              <a:t>Shiple</a:t>
            </a: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-Berry), cours 26/03/2014 :</a:t>
            </a:r>
          </a:p>
          <a:p>
            <a:pPr algn="ctr" fontAlgn="base">
              <a:lnSpc>
                <a:spcPct val="105000"/>
              </a:lnSpc>
              <a:spcAft>
                <a:spcPct val="0"/>
              </a:spcAft>
            </a:pPr>
            <a:r>
              <a:rPr lang="fr-FR" sz="2800" kern="0" dirty="0" smtClean="0">
                <a:sym typeface="Symbol"/>
              </a:rPr>
              <a:t>é</a:t>
            </a:r>
            <a:r>
              <a:rPr lang="fr-FR" sz="2800" kern="0" dirty="0" smtClean="0"/>
              <a:t>lectriquement stable pour tous délais </a:t>
            </a:r>
            <a:r>
              <a:rPr lang="fr-FR" sz="2800" b="1" kern="0" dirty="0" smtClean="0">
                <a:sym typeface="Symbol"/>
              </a:rPr>
              <a:t> </a:t>
            </a:r>
            <a:r>
              <a:rPr lang="fr-FR" sz="2800" kern="0" dirty="0" smtClean="0"/>
              <a:t>constructif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cxnSp>
        <p:nvCxnSpPr>
          <p:cNvPr id="14" name="Connecteur droit 13"/>
          <p:cNvCxnSpPr/>
          <p:nvPr/>
        </p:nvCxnSpPr>
        <p:spPr bwMode="auto">
          <a:xfrm flipV="1">
            <a:off x="1475656" y="1628800"/>
            <a:ext cx="4392488" cy="885825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necteur droit 14"/>
          <p:cNvCxnSpPr/>
          <p:nvPr/>
        </p:nvCxnSpPr>
        <p:spPr bwMode="auto">
          <a:xfrm>
            <a:off x="1475656" y="1628800"/>
            <a:ext cx="4392488" cy="885825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7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Anagramme renversante?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1043608" y="1340767"/>
            <a:ext cx="63418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/>
              <a:t>Etre ou ne pas être, voilà la question !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Oui, et la poser n’est que vanité orale !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3851920" y="2420888"/>
            <a:ext cx="428835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400" i="1" dirty="0" smtClean="0"/>
              <a:t>Anagrammes renversantes</a:t>
            </a:r>
          </a:p>
          <a:p>
            <a:r>
              <a:rPr lang="fr-FR" sz="2400" i="1" dirty="0" smtClean="0"/>
              <a:t>ou le sens caché du monde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E. Klein, J. Perry-</a:t>
            </a:r>
            <a:r>
              <a:rPr lang="fr-FR" dirty="0" err="1" smtClean="0">
                <a:solidFill>
                  <a:schemeClr val="tx2"/>
                </a:solidFill>
              </a:rPr>
              <a:t>Salkow</a:t>
            </a:r>
            <a:r>
              <a:rPr lang="fr-FR" dirty="0" smtClean="0">
                <a:solidFill>
                  <a:schemeClr val="tx2"/>
                </a:solidFill>
              </a:rPr>
              <a:t> et M. Donatien</a:t>
            </a:r>
            <a:endParaRPr lang="fr-FR" sz="2400" i="1" dirty="0" smtClean="0"/>
          </a:p>
        </p:txBody>
      </p:sp>
      <p:cxnSp>
        <p:nvCxnSpPr>
          <p:cNvPr id="9" name="Connecteur droit avec flèche 8"/>
          <p:cNvCxnSpPr/>
          <p:nvPr/>
        </p:nvCxnSpPr>
        <p:spPr bwMode="auto">
          <a:xfrm flipV="1">
            <a:off x="2411760" y="2348880"/>
            <a:ext cx="0" cy="2016224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ZoneTexte 9"/>
          <p:cNvSpPr txBox="1"/>
          <p:nvPr/>
        </p:nvSpPr>
        <p:spPr bwMode="auto">
          <a:xfrm>
            <a:off x="1403648" y="4437112"/>
            <a:ext cx="22028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1"/>
                </a:solidFill>
              </a:rPr>
              <a:t>Et bien non !</a:t>
            </a:r>
          </a:p>
        </p:txBody>
      </p:sp>
    </p:spTree>
    <p:extLst>
      <p:ext uri="{BB962C8B-B14F-4D97-AF65-F5344CB8AC3E}">
        <p14:creationId xmlns:p14="http://schemas.microsoft.com/office/powerpoint/2010/main" val="401232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-468560" y="44624"/>
            <a:ext cx="10081120" cy="584775"/>
          </a:xfrm>
        </p:spPr>
        <p:txBody>
          <a:bodyPr/>
          <a:lstStyle/>
          <a:p>
            <a:r>
              <a:rPr lang="fr-FR" sz="3200" dirty="0" smtClean="0"/>
              <a:t>Partage de ressources </a:t>
            </a:r>
            <a:r>
              <a:rPr lang="fr-FR" sz="3200" i="0" dirty="0" smtClean="0">
                <a:sym typeface="Symbol"/>
              </a:rPr>
              <a:t> </a:t>
            </a:r>
            <a:r>
              <a:rPr lang="fr-FR" sz="3200" dirty="0" smtClean="0">
                <a:sym typeface="Symbol"/>
              </a:rPr>
              <a:t>cycles combinatoires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1403648" y="908720"/>
            <a:ext cx="5327099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= if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then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)) else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))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380998" y="5085184"/>
            <a:ext cx="8236550" cy="125572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201168" indent="-201168" algn="ctr" fontAlgn="base">
              <a:lnSpc>
                <a:spcPct val="105000"/>
              </a:lnSpc>
              <a:spcAft>
                <a:spcPct val="0"/>
              </a:spcAft>
            </a:pPr>
            <a:r>
              <a:rPr lang="fr-FR" sz="2400" kern="0" dirty="0" smtClean="0"/>
              <a:t>Trouvé correct par la sémantique constructive</a:t>
            </a:r>
          </a:p>
          <a:p>
            <a:pPr marL="201168" indent="-201168" algn="ctr" fontAlgn="base">
              <a:lnSpc>
                <a:spcPct val="105000"/>
              </a:lnSpc>
              <a:spcAft>
                <a:spcPct val="0"/>
              </a:spcAft>
            </a:pP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Pour </a:t>
            </a: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</a:rPr>
              <a:t>F</a:t>
            </a: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, </a:t>
            </a:r>
            <a:r>
              <a:rPr lang="fr-FR" sz="2400" kern="0" dirty="0">
                <a:solidFill>
                  <a:schemeClr val="accent4"/>
                </a:solidFill>
              </a:rPr>
              <a:t>G</a:t>
            </a:r>
            <a:r>
              <a:rPr lang="fr-FR" sz="2400" kern="0" dirty="0"/>
              <a:t>, </a:t>
            </a: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</a:rPr>
              <a:t>H</a:t>
            </a: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, </a:t>
            </a:r>
            <a:r>
              <a:rPr kumimoji="0" lang="fr-FR" sz="2400" b="0" i="0" u="none" strike="noStrike" kern="0" cap="none" spc="0" normalizeH="0" dirty="0" err="1" smtClean="0">
                <a:ln>
                  <a:noFill/>
                </a:ln>
                <a:effectLst/>
                <a:uLnTx/>
                <a:uFillTx/>
              </a:rPr>
              <a:t>etc</a:t>
            </a: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, la version cyclique</a:t>
            </a:r>
          </a:p>
          <a:p>
            <a:pPr marL="201168" indent="-201168" algn="ctr" fontAlgn="base">
              <a:lnSpc>
                <a:spcPct val="105000"/>
              </a:lnSpc>
              <a:spcAft>
                <a:spcPct val="0"/>
              </a:spcAft>
            </a:pP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est </a:t>
            </a:r>
            <a:r>
              <a:rPr lang="fr-FR" sz="2400" kern="0" dirty="0" smtClean="0"/>
              <a:t>linéaire mais la version </a:t>
            </a: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acyclique </a:t>
            </a: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exponentielle</a:t>
            </a:r>
            <a:r>
              <a:rPr kumimoji="0" lang="fr-FR" sz="24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 en taille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1767668" y="1619446"/>
            <a:ext cx="5396620" cy="3331076"/>
            <a:chOff x="1767668" y="1619446"/>
            <a:chExt cx="5396620" cy="3331076"/>
          </a:xfrm>
        </p:grpSpPr>
        <p:sp>
          <p:nvSpPr>
            <p:cNvPr id="31" name="Rectangle à coins arrondis 30"/>
            <p:cNvSpPr/>
            <p:nvPr/>
          </p:nvSpPr>
          <p:spPr bwMode="auto">
            <a:xfrm>
              <a:off x="4396444" y="2267773"/>
              <a:ext cx="1008112" cy="578882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accent4"/>
                  </a:solidFill>
                  <a:effectLst/>
                  <a:latin typeface="Arial" charset="0"/>
                </a:rPr>
                <a:t>F</a:t>
              </a:r>
            </a:p>
          </p:txBody>
        </p:sp>
        <p:sp>
          <p:nvSpPr>
            <p:cNvPr id="32" name="Rectangle à coins arrondis 31"/>
            <p:cNvSpPr/>
            <p:nvPr/>
          </p:nvSpPr>
          <p:spPr bwMode="auto">
            <a:xfrm>
              <a:off x="4396444" y="3720199"/>
              <a:ext cx="1008112" cy="578882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 smtClean="0">
                  <a:solidFill>
                    <a:schemeClr val="accent4"/>
                  </a:solidFill>
                  <a:latin typeface="Arial" charset="0"/>
                </a:rPr>
                <a:t>G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676364" y="1619446"/>
              <a:ext cx="4443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685325" y="4437112"/>
              <a:ext cx="4443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767668" y="3059606"/>
              <a:ext cx="2840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6700700" y="3020589"/>
              <a:ext cx="463588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O</a:t>
              </a:r>
            </a:p>
          </p:txBody>
        </p:sp>
        <p:cxnSp>
          <p:nvCxnSpPr>
            <p:cNvPr id="40" name="Connecteur en angle 39"/>
            <p:cNvCxnSpPr/>
            <p:nvPr/>
          </p:nvCxnSpPr>
          <p:spPr bwMode="auto">
            <a:xfrm>
              <a:off x="5405070" y="2562447"/>
              <a:ext cx="652688" cy="57626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Connecteur en angle 40"/>
            <p:cNvCxnSpPr>
              <a:stCxn id="32" idx="3"/>
            </p:cNvCxnSpPr>
            <p:nvPr/>
          </p:nvCxnSpPr>
          <p:spPr bwMode="auto">
            <a:xfrm flipV="1">
              <a:off x="5404556" y="3466215"/>
              <a:ext cx="680998" cy="54342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ZoneTexte 41"/>
            <p:cNvSpPr txBox="1"/>
            <p:nvPr/>
          </p:nvSpPr>
          <p:spPr>
            <a:xfrm>
              <a:off x="5980620" y="2348880"/>
              <a:ext cx="4443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</a:t>
              </a:r>
            </a:p>
          </p:txBody>
        </p:sp>
        <p:cxnSp>
          <p:nvCxnSpPr>
            <p:cNvPr id="43" name="Connecteur en angle 42"/>
            <p:cNvCxnSpPr/>
            <p:nvPr/>
          </p:nvCxnSpPr>
          <p:spPr bwMode="auto">
            <a:xfrm rot="10800000" flipV="1">
              <a:off x="2162142" y="2717608"/>
              <a:ext cx="1562984" cy="56352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Connecteur en angle 44"/>
            <p:cNvCxnSpPr/>
            <p:nvPr/>
          </p:nvCxnSpPr>
          <p:spPr bwMode="auto">
            <a:xfrm rot="10800000">
              <a:off x="2130242" y="3281135"/>
              <a:ext cx="1634288" cy="569966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ZoneTexte 45"/>
            <p:cNvSpPr txBox="1"/>
            <p:nvPr/>
          </p:nvSpPr>
          <p:spPr>
            <a:xfrm>
              <a:off x="3748372" y="2261492"/>
              <a:ext cx="298480" cy="591444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1</a:t>
              </a:r>
            </a:p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0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3748372" y="3713918"/>
              <a:ext cx="298480" cy="5914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1</a:t>
              </a:r>
            </a:p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0</a:t>
              </a:r>
            </a:p>
          </p:txBody>
        </p:sp>
        <p:cxnSp>
          <p:nvCxnSpPr>
            <p:cNvPr id="49" name="Connecteur droit 48"/>
            <p:cNvCxnSpPr/>
            <p:nvPr/>
          </p:nvCxnSpPr>
          <p:spPr bwMode="auto">
            <a:xfrm rot="5400000">
              <a:off x="3788589" y="4395967"/>
              <a:ext cx="206670" cy="92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Connecteur droit 49"/>
            <p:cNvCxnSpPr>
              <a:stCxn id="47" idx="3"/>
              <a:endCxn id="32" idx="1"/>
            </p:cNvCxnSpPr>
            <p:nvPr/>
          </p:nvCxnSpPr>
          <p:spPr bwMode="auto">
            <a:xfrm>
              <a:off x="4046852" y="4009640"/>
              <a:ext cx="349592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Connecteur droit 50"/>
            <p:cNvCxnSpPr>
              <a:stCxn id="46" idx="3"/>
              <a:endCxn id="31" idx="1"/>
            </p:cNvCxnSpPr>
            <p:nvPr/>
          </p:nvCxnSpPr>
          <p:spPr bwMode="auto">
            <a:xfrm>
              <a:off x="4046852" y="2557214"/>
              <a:ext cx="349592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ZoneTexte 52"/>
            <p:cNvSpPr txBox="1"/>
            <p:nvPr/>
          </p:nvSpPr>
          <p:spPr>
            <a:xfrm>
              <a:off x="6052628" y="2981572"/>
              <a:ext cx="298480" cy="5914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1</a:t>
              </a:r>
            </a:p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0</a:t>
              </a:r>
            </a:p>
          </p:txBody>
        </p:sp>
        <p:cxnSp>
          <p:nvCxnSpPr>
            <p:cNvPr id="54" name="Connecteur droit 53"/>
            <p:cNvCxnSpPr>
              <a:stCxn id="53" idx="3"/>
              <a:endCxn id="39" idx="1"/>
            </p:cNvCxnSpPr>
            <p:nvPr/>
          </p:nvCxnSpPr>
          <p:spPr bwMode="auto">
            <a:xfrm>
              <a:off x="6351108" y="3277294"/>
              <a:ext cx="349592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Connecteur droit 57"/>
            <p:cNvCxnSpPr/>
            <p:nvPr/>
          </p:nvCxnSpPr>
          <p:spPr bwMode="auto">
            <a:xfrm rot="5400000">
              <a:off x="6101463" y="2876109"/>
              <a:ext cx="191290" cy="92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60" name="Groupe 59"/>
            <p:cNvGrpSpPr/>
            <p:nvPr/>
          </p:nvGrpSpPr>
          <p:grpSpPr>
            <a:xfrm>
              <a:off x="3347864" y="3138713"/>
              <a:ext cx="2383550" cy="1035555"/>
              <a:chOff x="3347864" y="3138713"/>
              <a:chExt cx="2383550" cy="1035555"/>
            </a:xfrm>
          </p:grpSpPr>
          <p:cxnSp>
            <p:nvCxnSpPr>
              <p:cNvPr id="61" name="Connecteur en angle 60"/>
              <p:cNvCxnSpPr/>
              <p:nvPr/>
            </p:nvCxnSpPr>
            <p:spPr bwMode="auto">
              <a:xfrm rot="16200000" flipH="1">
                <a:off x="3245863" y="3684371"/>
                <a:ext cx="591899" cy="387896"/>
              </a:xfrm>
              <a:prstGeom prst="bentConnector3">
                <a:avLst>
                  <a:gd name="adj1" fmla="val 101023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Connecteur droit 63"/>
              <p:cNvCxnSpPr/>
              <p:nvPr/>
            </p:nvCxnSpPr>
            <p:spPr bwMode="auto">
              <a:xfrm flipV="1">
                <a:off x="3347864" y="3138713"/>
                <a:ext cx="2383550" cy="44365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5" name="Groupe 64"/>
            <p:cNvGrpSpPr/>
            <p:nvPr/>
          </p:nvGrpSpPr>
          <p:grpSpPr>
            <a:xfrm flipV="1">
              <a:off x="3357651" y="2420888"/>
              <a:ext cx="2383550" cy="1035555"/>
              <a:chOff x="3347864" y="3138713"/>
              <a:chExt cx="2383550" cy="1035555"/>
            </a:xfrm>
          </p:grpSpPr>
          <p:cxnSp>
            <p:nvCxnSpPr>
              <p:cNvPr id="66" name="Connecteur en angle 65"/>
              <p:cNvCxnSpPr/>
              <p:nvPr/>
            </p:nvCxnSpPr>
            <p:spPr bwMode="auto">
              <a:xfrm rot="16200000" flipH="1">
                <a:off x="3245863" y="3684371"/>
                <a:ext cx="591899" cy="387896"/>
              </a:xfrm>
              <a:prstGeom prst="bentConnector3">
                <a:avLst>
                  <a:gd name="adj1" fmla="val 101023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Connecteur droit 66"/>
              <p:cNvCxnSpPr/>
              <p:nvPr/>
            </p:nvCxnSpPr>
            <p:spPr bwMode="auto">
              <a:xfrm flipV="1">
                <a:off x="3347864" y="3138713"/>
                <a:ext cx="2383550" cy="44365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68" name="Connecteur droit 67"/>
            <p:cNvCxnSpPr/>
            <p:nvPr/>
          </p:nvCxnSpPr>
          <p:spPr bwMode="auto">
            <a:xfrm flipH="1">
              <a:off x="3897612" y="2070202"/>
              <a:ext cx="928" cy="19129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Espace réservé de la date 2"/>
          <p:cNvSpPr>
            <a:spLocks noGrp="1"/>
          </p:cNvSpPr>
          <p:nvPr>
            <p:ph type="dt" sz="half" idx="13"/>
          </p:nvPr>
        </p:nvSpPr>
        <p:spPr>
          <a:xfrm>
            <a:off x="7848600" y="6572272"/>
            <a:ext cx="2133600" cy="365125"/>
          </a:xfrm>
        </p:spPr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6" name="Espace réservé du numéro de diapositive 3"/>
          <p:cNvSpPr>
            <a:spLocks noGrp="1"/>
          </p:cNvSpPr>
          <p:nvPr>
            <p:ph type="sldNum" sz="quarter" idx="14"/>
          </p:nvPr>
        </p:nvSpPr>
        <p:spPr>
          <a:xfrm>
            <a:off x="6934200" y="6572272"/>
            <a:ext cx="2133600" cy="365125"/>
          </a:xfrm>
        </p:spPr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44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4644008" y="6564337"/>
            <a:ext cx="3280792" cy="365125"/>
          </a:xfrm>
        </p:spPr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141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28600" y="44624"/>
            <a:ext cx="8686800" cy="646331"/>
          </a:xfrm>
        </p:spPr>
        <p:txBody>
          <a:bodyPr/>
          <a:lstStyle/>
          <a:p>
            <a:r>
              <a:rPr lang="fr-FR" dirty="0" smtClean="0"/>
              <a:t>Propagation constructive : des faits !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780184" y="764704"/>
            <a:ext cx="2925801" cy="140961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emit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2400" kern="0" dirty="0" smtClean="0"/>
              <a:t>|| if not </a:t>
            </a:r>
            <a:r>
              <a:rPr lang="en-US" sz="2400" kern="0" dirty="0" smtClean="0">
                <a:solidFill>
                  <a:schemeClr val="tx2"/>
                </a:solidFill>
              </a:rPr>
              <a:t>x</a:t>
            </a:r>
            <a:r>
              <a:rPr lang="en-US" sz="2400" kern="0" dirty="0" smtClean="0"/>
              <a:t> then emit </a:t>
            </a:r>
            <a:r>
              <a:rPr lang="en-US" sz="2400" kern="0" dirty="0" smtClean="0">
                <a:solidFill>
                  <a:schemeClr val="tx2"/>
                </a:solidFill>
              </a:rPr>
              <a:t>y</a:t>
            </a:r>
          </a:p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2400" kern="0" dirty="0" smtClean="0"/>
              <a:t>||</a:t>
            </a:r>
            <a:r>
              <a:rPr lang="en-US" sz="2400" kern="0" dirty="0" smtClean="0">
                <a:solidFill>
                  <a:schemeClr val="tx2"/>
                </a:solidFill>
              </a:rPr>
              <a:t> </a:t>
            </a:r>
            <a:r>
              <a:rPr lang="en-US" sz="2400" kern="0" dirty="0" smtClean="0"/>
              <a:t>if not</a:t>
            </a:r>
            <a:r>
              <a:rPr lang="en-US" sz="2400" kern="0" dirty="0" smtClean="0">
                <a:solidFill>
                  <a:schemeClr val="tx2"/>
                </a:solidFill>
              </a:rPr>
              <a:t> y </a:t>
            </a:r>
            <a:r>
              <a:rPr lang="en-US" sz="2400" kern="0" dirty="0" smtClean="0"/>
              <a:t>then emit </a:t>
            </a:r>
            <a:r>
              <a:rPr lang="en-US" sz="2400" kern="0" dirty="0" smtClean="0">
                <a:solidFill>
                  <a:schemeClr val="tx2"/>
                </a:solidFill>
              </a:rPr>
              <a:t>z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289072" y="2709298"/>
            <a:ext cx="1513556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2800" kern="0" dirty="0" smtClean="0">
                <a:sym typeface="Symbol"/>
              </a:rPr>
              <a:t> </a:t>
            </a:r>
            <a:r>
              <a:rPr lang="en-US" sz="2800" kern="0" dirty="0" smtClean="0">
                <a:solidFill>
                  <a:schemeClr val="tx2"/>
                </a:solidFill>
              </a:rPr>
              <a:t>x</a:t>
            </a:r>
            <a:r>
              <a:rPr lang="en-US" sz="2800" kern="0" dirty="0" smtClean="0">
                <a:sym typeface="Symbol"/>
              </a:rPr>
              <a:t>  1</a:t>
            </a:r>
            <a:r>
              <a:rPr lang="en-US" sz="2800" kern="0" dirty="0" smtClean="0"/>
              <a:t> </a:t>
            </a:r>
            <a:endParaRPr kumimoji="0" lang="fr-FR" sz="2800" b="0" i="0" u="none" strike="noStrike" kern="0" cap="none" spc="0" normalizeH="0" noProof="0" dirty="0" err="1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1700064" y="2276872"/>
            <a:ext cx="4005921" cy="1409617"/>
            <a:chOff x="1547664" y="2276872"/>
            <a:chExt cx="4005921" cy="1409617"/>
          </a:xfrm>
        </p:grpSpPr>
        <p:sp>
          <p:nvSpPr>
            <p:cNvPr id="9" name="ZoneTexte 8"/>
            <p:cNvSpPr txBox="1"/>
            <p:nvPr/>
          </p:nvSpPr>
          <p:spPr>
            <a:xfrm>
              <a:off x="1547664" y="2709298"/>
              <a:ext cx="963725" cy="544765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must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627784" y="2276872"/>
              <a:ext cx="2925801" cy="1409617"/>
            </a:xfrm>
            <a:prstGeom prst="rect">
              <a:avLst/>
            </a:prstGeom>
            <a:ln w="19050"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+mn-cs"/>
                </a:rPr>
                <a:t>   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emit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x</a:t>
              </a:r>
            </a:p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lang="en-US" sz="2400" kern="0" dirty="0" smtClean="0">
                  <a:solidFill>
                    <a:schemeClr val="accent2"/>
                  </a:solidFill>
                </a:rPr>
                <a:t>||</a:t>
              </a:r>
              <a:r>
                <a:rPr lang="en-US" sz="2400" kern="0" dirty="0" smtClean="0"/>
                <a:t> </a:t>
              </a:r>
              <a:r>
                <a:rPr lang="en-US" sz="2400" kern="0" dirty="0" smtClean="0">
                  <a:solidFill>
                    <a:schemeClr val="accent2"/>
                  </a:solidFill>
                </a:rPr>
                <a:t>if</a:t>
              </a:r>
              <a:r>
                <a:rPr lang="en-US" sz="2400" kern="0" dirty="0" smtClean="0"/>
                <a:t> </a:t>
              </a:r>
              <a:r>
                <a:rPr lang="en-US" sz="2400" kern="0" dirty="0" smtClean="0">
                  <a:solidFill>
                    <a:schemeClr val="accent2"/>
                  </a:solidFill>
                </a:rPr>
                <a:t>not</a:t>
              </a:r>
              <a:r>
                <a:rPr lang="en-US" sz="2400" kern="0" dirty="0" smtClean="0"/>
                <a:t> </a:t>
              </a:r>
              <a:r>
                <a:rPr lang="en-US" sz="2400" kern="0" dirty="0" smtClean="0">
                  <a:solidFill>
                    <a:schemeClr val="tx2"/>
                  </a:solidFill>
                </a:rPr>
                <a:t>x</a:t>
              </a:r>
              <a:r>
                <a:rPr lang="en-US" sz="2400" kern="0" dirty="0" smtClean="0"/>
                <a:t> then emit </a:t>
              </a:r>
              <a:r>
                <a:rPr lang="en-US" sz="2400" kern="0" dirty="0" smtClean="0">
                  <a:solidFill>
                    <a:schemeClr val="tx2"/>
                  </a:solidFill>
                </a:rPr>
                <a:t>y</a:t>
              </a:r>
            </a:p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lang="en-US" sz="2400" kern="0" dirty="0" smtClean="0">
                  <a:solidFill>
                    <a:schemeClr val="accent2"/>
                  </a:solidFill>
                </a:rPr>
                <a:t>||</a:t>
              </a:r>
              <a:r>
                <a:rPr lang="en-US" sz="2400" kern="0" dirty="0" smtClean="0">
                  <a:solidFill>
                    <a:schemeClr val="tx2"/>
                  </a:solidFill>
                </a:rPr>
                <a:t> </a:t>
              </a:r>
              <a:r>
                <a:rPr lang="en-US" sz="2400" kern="0" dirty="0" smtClean="0">
                  <a:solidFill>
                    <a:schemeClr val="accent2"/>
                  </a:solidFill>
                </a:rPr>
                <a:t>if not </a:t>
              </a:r>
              <a:r>
                <a:rPr lang="en-US" sz="2400" kern="0" dirty="0" smtClean="0">
                  <a:solidFill>
                    <a:schemeClr val="tx2"/>
                  </a:solidFill>
                </a:rPr>
                <a:t>y </a:t>
              </a:r>
              <a:r>
                <a:rPr lang="en-US" sz="2400" kern="0" dirty="0" smtClean="0"/>
                <a:t>then emit </a:t>
              </a:r>
              <a:r>
                <a:rPr lang="en-US" sz="2400" kern="0" dirty="0" smtClean="0">
                  <a:solidFill>
                    <a:schemeClr val="tx2"/>
                  </a:solidFill>
                </a:rPr>
                <a:t>z</a:t>
              </a: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6120440" y="3861048"/>
            <a:ext cx="2943434" cy="1449628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457200" indent="-457200" fontAlgn="base">
              <a:lnSpc>
                <a:spcPct val="105000"/>
              </a:lnSpc>
              <a:spcAft>
                <a:spcPct val="0"/>
              </a:spcAft>
              <a:buFont typeface="Symbol"/>
              <a:buChar char="Þ"/>
            </a:pPr>
            <a:r>
              <a:rPr lang="fr-FR" sz="2800" kern="0" dirty="0" smtClean="0">
                <a:solidFill>
                  <a:schemeClr val="tx2"/>
                </a:solidFill>
              </a:rPr>
              <a:t>y</a:t>
            </a:r>
            <a:r>
              <a:rPr lang="fr-FR" sz="2800" kern="0" dirty="0" smtClean="0">
                <a:sym typeface="Symbol"/>
              </a:rPr>
              <a:t>  0</a:t>
            </a:r>
          </a:p>
          <a:p>
            <a:pPr fontAlgn="base">
              <a:lnSpc>
                <a:spcPct val="105000"/>
              </a:lnSpc>
              <a:spcAft>
                <a:spcPct val="0"/>
              </a:spcAft>
            </a:pPr>
            <a:r>
              <a:rPr lang="fr-FR" sz="2800" kern="0" dirty="0" smtClean="0">
                <a:solidFill>
                  <a:schemeClr val="accent1"/>
                </a:solidFill>
                <a:sym typeface="Symbol"/>
              </a:rPr>
              <a:t>car les émetteurs</a:t>
            </a:r>
          </a:p>
          <a:p>
            <a:pPr fontAlgn="base">
              <a:lnSpc>
                <a:spcPct val="105000"/>
              </a:lnSpc>
              <a:spcAft>
                <a:spcPct val="0"/>
              </a:spcAft>
            </a:pPr>
            <a:r>
              <a:rPr lang="fr-FR" sz="2800" kern="0" dirty="0" smtClean="0">
                <a:solidFill>
                  <a:schemeClr val="accent1"/>
                </a:solidFill>
                <a:sym typeface="Symbol"/>
              </a:rPr>
              <a:t>de y ont disparu</a:t>
            </a:r>
            <a:r>
              <a:rPr lang="fr-FR" sz="2800" kern="0" dirty="0" smtClean="0">
                <a:solidFill>
                  <a:schemeClr val="accent1"/>
                </a:solidFill>
              </a:rPr>
              <a:t> </a:t>
            </a:r>
            <a:endParaRPr kumimoji="0" lang="fr-FR" sz="2800" b="0" i="0" u="none" strike="noStrike" kern="0" cap="none" spc="0" normalizeH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412032" y="3789040"/>
            <a:ext cx="4293953" cy="1409617"/>
            <a:chOff x="1412032" y="3941440"/>
            <a:chExt cx="4293953" cy="1409617"/>
          </a:xfrm>
        </p:grpSpPr>
        <p:sp>
          <p:nvSpPr>
            <p:cNvPr id="13" name="ZoneTexte 12"/>
            <p:cNvSpPr txBox="1"/>
            <p:nvPr/>
          </p:nvSpPr>
          <p:spPr>
            <a:xfrm>
              <a:off x="1412032" y="4373866"/>
              <a:ext cx="1265090" cy="544765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cannot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2780184" y="3941440"/>
              <a:ext cx="2925801" cy="1409617"/>
            </a:xfrm>
            <a:prstGeom prst="rect">
              <a:avLst/>
            </a:prstGeom>
            <a:ln w="19050"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+mn-cs"/>
                </a:rPr>
                <a:t>   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emit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x</a:t>
              </a:r>
            </a:p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lang="en-US" sz="2400" kern="0" dirty="0" smtClean="0">
                  <a:solidFill>
                    <a:schemeClr val="accent2"/>
                  </a:solidFill>
                </a:rPr>
                <a:t>|| if</a:t>
              </a:r>
              <a:r>
                <a:rPr lang="en-US" sz="2400" kern="0" dirty="0" smtClean="0"/>
                <a:t> </a:t>
              </a:r>
              <a:r>
                <a:rPr lang="en-US" sz="2400" kern="0" dirty="0" smtClean="0">
                  <a:solidFill>
                    <a:schemeClr val="accent2"/>
                  </a:solidFill>
                </a:rPr>
                <a:t>not</a:t>
              </a:r>
              <a:r>
                <a:rPr lang="en-US" sz="2400" kern="0" dirty="0" smtClean="0"/>
                <a:t> </a:t>
              </a:r>
              <a:r>
                <a:rPr lang="en-US" sz="2400" kern="0" dirty="0" smtClean="0">
                  <a:solidFill>
                    <a:schemeClr val="tx2"/>
                  </a:solidFill>
                </a:rPr>
                <a:t>x</a:t>
              </a:r>
              <a:r>
                <a:rPr lang="en-US" sz="2400" kern="0" dirty="0" smtClean="0"/>
                <a:t> </a:t>
              </a:r>
              <a:r>
                <a:rPr lang="en-US" sz="2400" kern="0" dirty="0" smtClean="0">
                  <a:solidFill>
                    <a:schemeClr val="accent1"/>
                  </a:solidFill>
                </a:rPr>
                <a:t>then emit y</a:t>
              </a:r>
            </a:p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lang="en-US" sz="2400" kern="0" dirty="0" smtClean="0">
                  <a:solidFill>
                    <a:schemeClr val="accent2"/>
                  </a:solidFill>
                </a:rPr>
                <a:t>||</a:t>
              </a:r>
              <a:r>
                <a:rPr lang="en-US" sz="2400" kern="0" dirty="0" smtClean="0">
                  <a:solidFill>
                    <a:schemeClr val="tx2"/>
                  </a:solidFill>
                </a:rPr>
                <a:t> </a:t>
              </a:r>
              <a:r>
                <a:rPr lang="en-US" sz="2400" kern="0" dirty="0" smtClean="0">
                  <a:solidFill>
                    <a:schemeClr val="accent2"/>
                  </a:solidFill>
                </a:rPr>
                <a:t>if not </a:t>
              </a:r>
              <a:r>
                <a:rPr lang="en-US" sz="2400" kern="0" dirty="0" smtClean="0">
                  <a:solidFill>
                    <a:schemeClr val="tx2"/>
                  </a:solidFill>
                </a:rPr>
                <a:t>y </a:t>
              </a:r>
              <a:r>
                <a:rPr lang="en-US" sz="2400" kern="0" dirty="0" smtClean="0"/>
                <a:t>then emit </a:t>
              </a:r>
              <a:r>
                <a:rPr lang="en-US" sz="2400" kern="0" dirty="0" smtClean="0">
                  <a:solidFill>
                    <a:schemeClr val="tx2"/>
                  </a:solidFill>
                </a:rPr>
                <a:t>z</a:t>
              </a:r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308576" y="5708263"/>
            <a:ext cx="1513556" cy="512576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Aft>
                <a:spcPct val="0"/>
              </a:spcAft>
            </a:pPr>
            <a:r>
              <a:rPr lang="en-US" sz="2800" kern="0" dirty="0" smtClean="0">
                <a:sym typeface="Symbol"/>
              </a:rPr>
              <a:t> </a:t>
            </a:r>
            <a:r>
              <a:rPr lang="en-US" sz="2800" kern="0" dirty="0" smtClean="0">
                <a:solidFill>
                  <a:schemeClr val="tx2"/>
                </a:solidFill>
              </a:rPr>
              <a:t>z</a:t>
            </a:r>
            <a:r>
              <a:rPr lang="en-US" sz="2800" kern="0" dirty="0" smtClean="0">
                <a:sym typeface="Symbol"/>
              </a:rPr>
              <a:t>  1</a:t>
            </a:r>
            <a:r>
              <a:rPr lang="en-US" sz="2800" kern="0" dirty="0" smtClean="0"/>
              <a:t> </a:t>
            </a:r>
            <a:endParaRPr kumimoji="0" lang="fr-FR" sz="2800" b="0" i="0" u="none" strike="noStrike" kern="0" cap="none" spc="0" normalizeH="0" noProof="0" dirty="0" err="1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6" name="Groupe 15"/>
          <p:cNvGrpSpPr/>
          <p:nvPr/>
        </p:nvGrpSpPr>
        <p:grpSpPr>
          <a:xfrm>
            <a:off x="1700064" y="5259743"/>
            <a:ext cx="4005921" cy="1409617"/>
            <a:chOff x="1700064" y="5412143"/>
            <a:chExt cx="4005921" cy="1409617"/>
          </a:xfrm>
        </p:grpSpPr>
        <p:sp>
          <p:nvSpPr>
            <p:cNvPr id="17" name="ZoneTexte 16"/>
            <p:cNvSpPr txBox="1"/>
            <p:nvPr/>
          </p:nvSpPr>
          <p:spPr>
            <a:xfrm>
              <a:off x="2780184" y="5412143"/>
              <a:ext cx="2925801" cy="1409617"/>
            </a:xfrm>
            <a:prstGeom prst="rect">
              <a:avLst/>
            </a:prstGeom>
            <a:ln w="19050"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emit x</a:t>
              </a:r>
            </a:p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lang="en-US" sz="2400" kern="0" dirty="0" smtClean="0">
                  <a:solidFill>
                    <a:schemeClr val="accent2"/>
                  </a:solidFill>
                </a:rPr>
                <a:t>|| if not x </a:t>
              </a:r>
              <a:r>
                <a:rPr lang="en-US" sz="2400" kern="0" dirty="0" smtClean="0">
                  <a:solidFill>
                    <a:schemeClr val="accent1"/>
                  </a:solidFill>
                </a:rPr>
                <a:t>then emit y</a:t>
              </a:r>
            </a:p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lang="en-US" sz="2400" kern="0" dirty="0" smtClean="0">
                  <a:solidFill>
                    <a:schemeClr val="accent2"/>
                  </a:solidFill>
                </a:rPr>
                <a:t>|| if not y then emit z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700064" y="5844569"/>
              <a:ext cx="963725" cy="544765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must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718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5496" y="764704"/>
            <a:ext cx="9145016" cy="1320361"/>
          </a:xfrm>
        </p:spPr>
        <p:txBody>
          <a:bodyPr/>
          <a:lstStyle/>
          <a:p>
            <a:r>
              <a:rPr lang="fr-FR" dirty="0" smtClean="0"/>
              <a:t>Interprétation : propagation pas à pas des valeurs</a:t>
            </a:r>
          </a:p>
          <a:p>
            <a:pPr lvl="1"/>
            <a:r>
              <a:rPr lang="fr-FR" dirty="0" smtClean="0"/>
              <a:t> application directe des règles de la sémantique constructive</a:t>
            </a:r>
          </a:p>
          <a:p>
            <a:pPr lvl="1"/>
            <a:r>
              <a:rPr lang="fr-FR" dirty="0" smtClean="0"/>
              <a:t> vrais cycles détectés à l’exécution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Implémentation</a:t>
            </a:r>
            <a:endParaRPr lang="fr-FR" dirty="0"/>
          </a:p>
        </p:txBody>
      </p:sp>
      <p:sp>
        <p:nvSpPr>
          <p:cNvPr id="8" name="Espace réservé du contenu 6"/>
          <p:cNvSpPr txBox="1">
            <a:spLocks/>
          </p:cNvSpPr>
          <p:nvPr/>
        </p:nvSpPr>
        <p:spPr>
          <a:xfrm>
            <a:off x="35496" y="2204864"/>
            <a:ext cx="9145016" cy="352865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01168" indent="-201168" algn="l" rtl="0" eaLnBrk="1" fontAlgn="base" hangingPunct="1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har char="–"/>
              <a:defRPr sz="2400" baseline="0">
                <a:solidFill>
                  <a:schemeClr val="tx2"/>
                </a:solidFill>
                <a:latin typeface="+mn-lt"/>
              </a:defRPr>
            </a:lvl2pPr>
            <a:lvl3pPr marL="73152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2000" b="0">
                <a:solidFill>
                  <a:schemeClr val="tx2"/>
                </a:solidFill>
                <a:latin typeface="+mn-lt"/>
              </a:defRPr>
            </a:lvl3pPr>
            <a:lvl4pPr marL="100584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4pPr>
            <a:lvl5pPr marL="128016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 baseline="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kern="0" dirty="0" smtClean="0"/>
              <a:t>Compilation / vérification par BDD / SAT</a:t>
            </a:r>
          </a:p>
          <a:p>
            <a:pPr lvl="1">
              <a:spcBef>
                <a:spcPts val="300"/>
              </a:spcBef>
            </a:pPr>
            <a:r>
              <a:rPr lang="fr-FR" kern="0" dirty="0" smtClean="0"/>
              <a:t> vérification de la constructivité en fonction des relations </a:t>
            </a:r>
          </a:p>
          <a:p>
            <a:pPr lvl="1"/>
            <a:r>
              <a:rPr lang="fr-FR" kern="0" dirty="0" smtClean="0">
                <a:solidFill>
                  <a:schemeClr val="bg1"/>
                </a:solidFill>
              </a:rPr>
              <a:t> </a:t>
            </a:r>
            <a:r>
              <a:rPr lang="fr-FR" kern="0" dirty="0" smtClean="0"/>
              <a:t>d’entrées et des états atteignables</a:t>
            </a:r>
          </a:p>
          <a:p>
            <a:pPr lvl="1">
              <a:spcBef>
                <a:spcPts val="300"/>
              </a:spcBef>
            </a:pPr>
            <a:r>
              <a:rPr lang="fr-FR" kern="0" dirty="0" smtClean="0"/>
              <a:t> abstraction des données (mais calcul exact faisable en SMT)</a:t>
            </a:r>
          </a:p>
          <a:p>
            <a:pPr lvl="1">
              <a:spcBef>
                <a:spcPts val="300"/>
              </a:spcBef>
            </a:pPr>
            <a:r>
              <a:rPr lang="fr-FR" kern="0" dirty="0" smtClean="0"/>
              <a:t> production d’un circuit / logiciel acyclique équivalent</a:t>
            </a:r>
          </a:p>
          <a:p>
            <a:pPr lvl="1">
              <a:spcBef>
                <a:spcPts val="300"/>
              </a:spcBef>
            </a:pPr>
            <a:r>
              <a:rPr lang="fr-FR" kern="0" dirty="0" smtClean="0"/>
              <a:t> vérification dé l’équivalence avec un acyclique fait main</a:t>
            </a:r>
          </a:p>
          <a:p>
            <a:pPr lvl="1">
              <a:spcBef>
                <a:spcPts val="300"/>
              </a:spcBef>
            </a:pPr>
            <a:r>
              <a:rPr lang="fr-FR" kern="0" dirty="0" smtClean="0"/>
              <a:t> algorithmes malins (T. </a:t>
            </a:r>
            <a:r>
              <a:rPr lang="fr-FR" kern="0" dirty="0" err="1" smtClean="0"/>
              <a:t>Shiple</a:t>
            </a:r>
            <a:r>
              <a:rPr lang="fr-FR" kern="0" dirty="0" smtClean="0"/>
              <a:t>) </a:t>
            </a:r>
            <a:r>
              <a:rPr lang="fr-FR" kern="0" dirty="0" smtClean="0">
                <a:solidFill>
                  <a:schemeClr val="accent1"/>
                </a:solidFill>
              </a:rPr>
              <a:t>mais chers en pratique</a:t>
            </a:r>
          </a:p>
          <a:p>
            <a:pPr lvl="1"/>
            <a:r>
              <a:rPr lang="fr-FR" kern="0" dirty="0" smtClean="0">
                <a:solidFill>
                  <a:schemeClr val="bg1"/>
                </a:solidFill>
              </a:rPr>
              <a:t> </a:t>
            </a:r>
            <a:r>
              <a:rPr lang="fr-FR" kern="0" dirty="0" smtClean="0"/>
              <a:t>(passage à l’échelle non garanti)</a:t>
            </a:r>
          </a:p>
        </p:txBody>
      </p:sp>
      <p:sp>
        <p:nvSpPr>
          <p:cNvPr id="9" name="ZoneTexte 8"/>
          <p:cNvSpPr txBox="1"/>
          <p:nvPr/>
        </p:nvSpPr>
        <p:spPr bwMode="auto">
          <a:xfrm>
            <a:off x="388002" y="5805264"/>
            <a:ext cx="8367996" cy="52322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/>
              <a:t>Beaucoup d’améliorations algorithmiques possibles</a:t>
            </a:r>
          </a:p>
        </p:txBody>
      </p:sp>
    </p:spTree>
    <p:extLst>
      <p:ext uri="{BB962C8B-B14F-4D97-AF65-F5344CB8AC3E}">
        <p14:creationId xmlns:p14="http://schemas.microsoft.com/office/powerpoint/2010/main" val="337453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dirty="0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fld id="{BD380794-AD05-45D1-BCEF-E41591C34CDA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 questions brûlantes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611561" y="980728"/>
            <a:ext cx="763284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/>
              <a:t>On ne peut pas se servir à fond du langage, car il rejette des programmes évidemment corrects pour </a:t>
            </a:r>
            <a:r>
              <a:rPr lang="fr-FR" sz="2800" dirty="0" smtClean="0">
                <a:solidFill>
                  <a:schemeClr val="accent1"/>
                </a:solidFill>
              </a:rPr>
              <a:t>erreur de causalité </a:t>
            </a:r>
            <a:r>
              <a:rPr lang="fr-FR" sz="2800" dirty="0" smtClean="0"/>
              <a:t>!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611561" y="2780928"/>
            <a:ext cx="784048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/>
              <a:t>Tous les systèmes sur puce sont maintenant </a:t>
            </a:r>
            <a:r>
              <a:rPr lang="fr-FR" sz="2800" dirty="0">
                <a:solidFill>
                  <a:schemeClr val="tx2"/>
                </a:solidFill>
              </a:rPr>
              <a:t>multi-horloges </a:t>
            </a:r>
            <a:r>
              <a:rPr lang="fr-FR" sz="2800" dirty="0"/>
              <a:t>et utilisent le</a:t>
            </a:r>
            <a:r>
              <a:rPr lang="fr-FR" sz="2800" dirty="0">
                <a:solidFill>
                  <a:schemeClr val="tx2"/>
                </a:solidFill>
              </a:rPr>
              <a:t> </a:t>
            </a:r>
            <a:r>
              <a:rPr lang="fr-FR" sz="2800" dirty="0" err="1">
                <a:solidFill>
                  <a:schemeClr val="tx2"/>
                </a:solidFill>
              </a:rPr>
              <a:t>clock-gating</a:t>
            </a:r>
            <a:r>
              <a:rPr lang="fr-FR" sz="2800" dirty="0"/>
              <a:t>. </a:t>
            </a:r>
            <a:r>
              <a:rPr lang="fr-FR" sz="2800" dirty="0" smtClean="0"/>
              <a:t>Quelle est votre offre en ce domaine?</a:t>
            </a:r>
          </a:p>
        </p:txBody>
      </p:sp>
      <p:sp>
        <p:nvSpPr>
          <p:cNvPr id="10" name="ZoneTexte 9"/>
          <p:cNvSpPr txBox="1"/>
          <p:nvPr/>
        </p:nvSpPr>
        <p:spPr bwMode="auto">
          <a:xfrm>
            <a:off x="611561" y="4581128"/>
            <a:ext cx="81369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/>
              <a:t>Nos évaluations par la R&amp;D sont bonnes, mais pour passer en production il est impératif de traiter les </a:t>
            </a:r>
            <a:r>
              <a:rPr lang="fr-FR" sz="2800" dirty="0" smtClean="0">
                <a:solidFill>
                  <a:schemeClr val="tx2"/>
                </a:solidFill>
              </a:rPr>
              <a:t>ECOs</a:t>
            </a:r>
            <a:r>
              <a:rPr lang="fr-FR" sz="2800" dirty="0" smtClean="0"/>
              <a:t>. Comment faites vous cela?</a:t>
            </a:r>
          </a:p>
        </p:txBody>
      </p:sp>
    </p:spTree>
    <p:extLst>
      <p:ext uri="{BB962C8B-B14F-4D97-AF65-F5344CB8AC3E}">
        <p14:creationId xmlns:p14="http://schemas.microsoft.com/office/powerpoint/2010/main" val="34145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 bwMode="auto">
          <a:xfrm>
            <a:off x="3779912" y="5013176"/>
            <a:ext cx="1891314" cy="360040"/>
          </a:xfrm>
          <a:prstGeom prst="roundRect">
            <a:avLst/>
          </a:prstGeom>
          <a:solidFill>
            <a:schemeClr val="accent1">
              <a:alpha val="67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à coins arrondis 9"/>
          <p:cNvSpPr/>
          <p:nvPr/>
        </p:nvSpPr>
        <p:spPr bwMode="auto">
          <a:xfrm>
            <a:off x="3923927" y="4365104"/>
            <a:ext cx="1873757" cy="360040"/>
          </a:xfrm>
          <a:prstGeom prst="roundRect">
            <a:avLst/>
          </a:prstGeom>
          <a:solidFill>
            <a:schemeClr val="accent1">
              <a:alpha val="67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à coins arrondis 12"/>
          <p:cNvSpPr/>
          <p:nvPr/>
        </p:nvSpPr>
        <p:spPr bwMode="auto">
          <a:xfrm>
            <a:off x="3945243" y="5681602"/>
            <a:ext cx="3795109" cy="36004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67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200329"/>
          </a:xfrm>
        </p:spPr>
        <p:txBody>
          <a:bodyPr/>
          <a:lstStyle/>
          <a:p>
            <a:r>
              <a:rPr lang="fr-FR" dirty="0"/>
              <a:t>Autre causalité : la programmation réactive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94506" y="937112"/>
            <a:ext cx="7378943" cy="3130088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5200" indent="-205200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sz="28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Interdire la réaction instantanée à l’absence</a:t>
            </a:r>
          </a:p>
          <a:p>
            <a:pPr marL="205200" indent="-205200" fontAlgn="base">
              <a:lnSpc>
                <a:spcPct val="105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2800" kern="0" dirty="0" smtClean="0"/>
              <a:t>Privilégier l’absence sur la présence</a:t>
            </a:r>
            <a:endParaRPr kumimoji="0" lang="fr-FR" sz="2800" b="0" i="0" u="none" strike="noStrike" kern="0" cap="none" spc="0" normalizeH="0" dirty="0" smtClean="0">
              <a:ln>
                <a:noFill/>
              </a:ln>
              <a:effectLst/>
              <a:uLnTx/>
              <a:uFillTx/>
            </a:endParaRPr>
          </a:p>
          <a:p>
            <a:pPr marL="205200" indent="-205200" fontAlgn="base">
              <a:lnSpc>
                <a:spcPct val="105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sz="28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retarder l’accès aux valeurs</a:t>
            </a:r>
          </a:p>
          <a:p>
            <a:pPr fontAlgn="base">
              <a:lnSpc>
                <a:spcPct val="105000"/>
              </a:lnSpc>
              <a:spcAft>
                <a:spcPct val="0"/>
              </a:spcAft>
            </a:pPr>
            <a:r>
              <a:rPr lang="en-US" sz="2400" kern="0" dirty="0" smtClean="0">
                <a:solidFill>
                  <a:schemeClr val="tx2"/>
                </a:solidFill>
              </a:rPr>
              <a:t>     F. Boussinot, 1991 : R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eactive C, </a:t>
            </a:r>
            <a:r>
              <a:rPr kumimoji="0" lang="en-US" sz="2400" b="0" i="0" u="none" strike="noStrike" kern="0" cap="none" spc="0" normalizeH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SugarCubes</a:t>
            </a:r>
            <a:endParaRPr kumimoji="0" lang="en-US" sz="2400" b="0" i="0" u="none" strike="noStrike" kern="0" cap="none" spc="0" normalizeH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fontAlgn="base">
              <a:lnSpc>
                <a:spcPct val="105000"/>
              </a:lnSpc>
              <a:spcAft>
                <a:spcPct val="0"/>
              </a:spcAft>
            </a:pPr>
            <a:r>
              <a:rPr lang="en-US" sz="2400" kern="0" dirty="0">
                <a:solidFill>
                  <a:schemeClr val="tx2"/>
                </a:solidFill>
              </a:rPr>
              <a:t> </a:t>
            </a:r>
            <a:r>
              <a:rPr lang="en-US" sz="2400" kern="0" dirty="0" smtClean="0">
                <a:solidFill>
                  <a:schemeClr val="tx2"/>
                </a:solidFill>
              </a:rPr>
              <a:t>    L .Mandel, 2002 : Reactive ML</a:t>
            </a:r>
          </a:p>
          <a:p>
            <a:pPr fontAlgn="base">
              <a:lnSpc>
                <a:spcPct val="105000"/>
              </a:lnSpc>
              <a:spcAft>
                <a:spcPct val="0"/>
              </a:spcAft>
            </a:pPr>
            <a:r>
              <a:rPr lang="fr-FR" sz="2800" kern="0" dirty="0" smtClean="0">
                <a:sym typeface="Symbol"/>
              </a:rPr>
              <a:t> </a:t>
            </a:r>
            <a:r>
              <a:rPr lang="fr-FR" sz="2800" kern="0" dirty="0" smtClean="0"/>
              <a:t>Tous </a:t>
            </a:r>
            <a:r>
              <a:rPr lang="fr-FR" sz="2800" kern="0" dirty="0"/>
              <a:t>les programmes ont une sémantique</a:t>
            </a:r>
          </a:p>
          <a:p>
            <a:pPr fontAlgn="base">
              <a:lnSpc>
                <a:spcPct val="105000"/>
              </a:lnSpc>
              <a:spcAft>
                <a:spcPct val="0"/>
              </a:spcAft>
            </a:pPr>
            <a:endParaRPr kumimoji="0" lang="fr-FR" sz="2800" b="0" i="0" u="none" strike="noStrike" kern="0" cap="none" spc="0" normalizeH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67544" y="3717032"/>
            <a:ext cx="5490606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then emit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end 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absent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7544" y="4293096"/>
            <a:ext cx="5360763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then nothing else emit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end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7544" y="4941224"/>
            <a:ext cx="5197257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then emit </a:t>
            </a:r>
            <a:r>
              <a:rPr lang="en-US" sz="2800" kern="0" dirty="0">
                <a:solidFill>
                  <a:schemeClr val="tx2"/>
                </a:solidFill>
              </a:rPr>
              <a:t>X</a:t>
            </a:r>
            <a:r>
              <a:rPr lang="en-US" sz="2800" kern="0" dirty="0"/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else emit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end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931567" y="5589240"/>
            <a:ext cx="3842719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else pause; emit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end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Connecteur droit avec flèche 14"/>
          <p:cNvCxnSpPr/>
          <p:nvPr/>
        </p:nvCxnSpPr>
        <p:spPr bwMode="auto">
          <a:xfrm>
            <a:off x="4725569" y="5373216"/>
            <a:ext cx="1127357" cy="308386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Forme libre 15"/>
          <p:cNvSpPr/>
          <p:nvPr/>
        </p:nvSpPr>
        <p:spPr bwMode="auto">
          <a:xfrm>
            <a:off x="5797683" y="4545124"/>
            <a:ext cx="505043" cy="1115268"/>
          </a:xfrm>
          <a:custGeom>
            <a:avLst/>
            <a:gdLst>
              <a:gd name="connsiteX0" fmla="*/ 0 w 505756"/>
              <a:gd name="connsiteY0" fmla="*/ 0 h 1143000"/>
              <a:gd name="connsiteX1" fmla="*/ 505691 w 505756"/>
              <a:gd name="connsiteY1" fmla="*/ 325582 h 1143000"/>
              <a:gd name="connsiteX2" fmla="*/ 27709 w 505756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5756" h="1143000">
                <a:moveTo>
                  <a:pt x="0" y="0"/>
                </a:moveTo>
                <a:cubicBezTo>
                  <a:pt x="250536" y="67541"/>
                  <a:pt x="501073" y="135082"/>
                  <a:pt x="505691" y="325582"/>
                </a:cubicBezTo>
                <a:cubicBezTo>
                  <a:pt x="510309" y="516082"/>
                  <a:pt x="269009" y="829541"/>
                  <a:pt x="27709" y="1143000"/>
                </a:cubicBezTo>
              </a:path>
            </a:pathLst>
          </a:cu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14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3" grpId="0" animBg="1"/>
      <p:bldP spid="7" grpId="0"/>
      <p:bldP spid="8" grpId="0"/>
      <p:bldP spid="9" grpId="0"/>
      <p:bldP spid="12" grpId="0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dirty="0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fld id="{BD380794-AD05-45D1-BCEF-E41591C34CDA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 questions brûlantes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611561" y="980728"/>
            <a:ext cx="763284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On ne peut pas se servir à fond du langage, car il rejette des programmes évidemment corrects pour </a:t>
            </a:r>
            <a:r>
              <a:rPr lang="fr-FR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erreur de causalité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!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611561" y="2780928"/>
            <a:ext cx="784048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/>
              <a:t>Tous les systèmes sur puce sont maintenant </a:t>
            </a:r>
            <a:r>
              <a:rPr lang="fr-FR" sz="2800" dirty="0" smtClean="0">
                <a:solidFill>
                  <a:schemeClr val="tx2"/>
                </a:solidFill>
              </a:rPr>
              <a:t>multi-horloges </a:t>
            </a:r>
            <a:r>
              <a:rPr lang="fr-FR" sz="2800" dirty="0" smtClean="0"/>
              <a:t>et utilisent le</a:t>
            </a: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dirty="0" err="1" smtClean="0">
                <a:solidFill>
                  <a:schemeClr val="tx2"/>
                </a:solidFill>
              </a:rPr>
              <a:t>clock-gating</a:t>
            </a:r>
            <a:r>
              <a:rPr lang="fr-FR" sz="2800" dirty="0" smtClean="0"/>
              <a:t>. Quelle est votre offre en ce domaine?</a:t>
            </a:r>
          </a:p>
        </p:txBody>
      </p:sp>
      <p:sp>
        <p:nvSpPr>
          <p:cNvPr id="10" name="ZoneTexte 9"/>
          <p:cNvSpPr txBox="1"/>
          <p:nvPr/>
        </p:nvSpPr>
        <p:spPr bwMode="auto">
          <a:xfrm>
            <a:off x="611561" y="4581128"/>
            <a:ext cx="81369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Nos évaluations par la R&amp;D sont bonnes, mais pour passer en production il est impératif de traiter les </a:t>
            </a:r>
            <a:r>
              <a:rPr lang="fr-FR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ECOs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. Comment faites vous cela?</a:t>
            </a:r>
          </a:p>
        </p:txBody>
      </p:sp>
    </p:spTree>
    <p:extLst>
      <p:ext uri="{BB962C8B-B14F-4D97-AF65-F5344CB8AC3E}">
        <p14:creationId xmlns:p14="http://schemas.microsoft.com/office/powerpoint/2010/main" val="27985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dirty="0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fld id="{BD380794-AD05-45D1-BCEF-E41591C34CDA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Masquage d’horloge (</a:t>
            </a:r>
            <a:r>
              <a:rPr lang="en-US" dirty="0" smtClean="0"/>
              <a:t>clock gating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416055" y="4437112"/>
            <a:ext cx="8311891" cy="190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fr-FR" altLang="fr-FR" sz="2800" dirty="0" smtClean="0"/>
              <a:t> Habituellement vu comme </a:t>
            </a:r>
            <a:r>
              <a:rPr lang="fr-FR" altLang="fr-FR" sz="2800" dirty="0" smtClean="0">
                <a:solidFill>
                  <a:schemeClr val="tx2"/>
                </a:solidFill>
              </a:rPr>
              <a:t>économiseur d’énergie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fr-FR" altLang="fr-FR" sz="2800" dirty="0" smtClean="0">
                <a:solidFill>
                  <a:schemeClr val="bg1"/>
                </a:solidFill>
              </a:rPr>
              <a:t> </a:t>
            </a:r>
            <a:r>
              <a:rPr lang="fr-FR" altLang="fr-FR" sz="2800" dirty="0" smtClean="0"/>
              <a:t>mais aussi utilisable en algorithmique HW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fr-FR" altLang="fr-FR" sz="2800" dirty="0" smtClean="0"/>
              <a:t> En partie automatisé par pattern-</a:t>
            </a:r>
            <a:r>
              <a:rPr lang="fr-FR" altLang="fr-FR" sz="2800" dirty="0" err="1" smtClean="0"/>
              <a:t>matching</a:t>
            </a:r>
            <a:r>
              <a:rPr lang="fr-FR" altLang="fr-FR" sz="2800" dirty="0" smtClean="0"/>
              <a:t> HDL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fr-FR" altLang="fr-FR" sz="2800" dirty="0" smtClean="0"/>
              <a:t> Pas vraiment dans le modèle RTL des circuits</a:t>
            </a:r>
            <a:endParaRPr lang="fr-FR" altLang="fr-FR" sz="2800" dirty="0"/>
          </a:p>
        </p:txBody>
      </p:sp>
      <p:sp>
        <p:nvSpPr>
          <p:cNvPr id="7" name="Text Box 52"/>
          <p:cNvSpPr txBox="1">
            <a:spLocks noChangeArrowheads="1"/>
          </p:cNvSpPr>
          <p:nvPr/>
        </p:nvSpPr>
        <p:spPr bwMode="auto">
          <a:xfrm>
            <a:off x="5111775" y="3005439"/>
            <a:ext cx="3443250" cy="947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fr-FR" altLang="fr-FR" sz="2800" dirty="0" smtClean="0"/>
              <a:t>logique de masquage</a:t>
            </a:r>
          </a:p>
          <a:p>
            <a:pPr algn="ctr" eaLnBrk="1" hangingPunct="1"/>
            <a:r>
              <a:rPr lang="fr-FR" altLang="fr-FR" sz="2800" dirty="0" smtClean="0"/>
              <a:t>(FPGA, logiciel)</a:t>
            </a: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5968612" y="1512590"/>
            <a:ext cx="355600" cy="1041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5968612" y="1502866"/>
            <a:ext cx="354013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5968612" y="2106116"/>
            <a:ext cx="354013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grpSp>
        <p:nvGrpSpPr>
          <p:cNvPr id="11" name="Groupe 10"/>
          <p:cNvGrpSpPr/>
          <p:nvPr/>
        </p:nvGrpSpPr>
        <p:grpSpPr>
          <a:xfrm>
            <a:off x="2131532" y="1159779"/>
            <a:ext cx="392113" cy="392113"/>
            <a:chOff x="4719446" y="1730697"/>
            <a:chExt cx="392113" cy="392113"/>
          </a:xfrm>
        </p:grpSpPr>
        <p:sp>
          <p:nvSpPr>
            <p:cNvPr id="12" name="Rectangle 52"/>
            <p:cNvSpPr>
              <a:spLocks noChangeArrowheads="1"/>
            </p:cNvSpPr>
            <p:nvPr/>
          </p:nvSpPr>
          <p:spPr bwMode="auto">
            <a:xfrm>
              <a:off x="4719446" y="1730697"/>
              <a:ext cx="392113" cy="3921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" name="Triangle isocèle 12"/>
            <p:cNvSpPr/>
            <p:nvPr/>
          </p:nvSpPr>
          <p:spPr bwMode="auto">
            <a:xfrm>
              <a:off x="4807490" y="2015654"/>
              <a:ext cx="216024" cy="107156"/>
            </a:xfrm>
            <a:prstGeom prst="triangl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14" name="Connecteur droit 13"/>
          <p:cNvCxnSpPr>
            <a:endCxn id="12" idx="1"/>
          </p:cNvCxnSpPr>
          <p:nvPr/>
        </p:nvCxnSpPr>
        <p:spPr bwMode="auto">
          <a:xfrm>
            <a:off x="1321312" y="1355836"/>
            <a:ext cx="81022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Connecteur droit 14"/>
          <p:cNvCxnSpPr>
            <a:stCxn id="12" idx="3"/>
          </p:cNvCxnSpPr>
          <p:nvPr/>
        </p:nvCxnSpPr>
        <p:spPr bwMode="auto">
          <a:xfrm flipV="1">
            <a:off x="2523645" y="1355835"/>
            <a:ext cx="688007" cy="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ZoneTexte 15"/>
          <p:cNvSpPr txBox="1"/>
          <p:nvPr/>
        </p:nvSpPr>
        <p:spPr bwMode="auto">
          <a:xfrm>
            <a:off x="697423" y="1052736"/>
            <a:ext cx="441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in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 bwMode="auto">
          <a:xfrm>
            <a:off x="3203848" y="1076891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out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pic>
        <p:nvPicPr>
          <p:cNvPr id="18" name="Picture 4" descr="Fichier:Horlogeengad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94" y="1997100"/>
            <a:ext cx="386230" cy="99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18"/>
          <p:cNvSpPr txBox="1"/>
          <p:nvPr/>
        </p:nvSpPr>
        <p:spPr bwMode="auto">
          <a:xfrm>
            <a:off x="697423" y="1535435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en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 bwMode="auto">
          <a:xfrm>
            <a:off x="1302134" y="1834515"/>
            <a:ext cx="542862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Pentagone 20"/>
          <p:cNvSpPr/>
          <p:nvPr/>
        </p:nvSpPr>
        <p:spPr bwMode="auto">
          <a:xfrm>
            <a:off x="1844996" y="1751459"/>
            <a:ext cx="237488" cy="344389"/>
          </a:xfrm>
          <a:prstGeom prst="homePlat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 bwMode="auto">
          <a:xfrm>
            <a:off x="1171224" y="2009791"/>
            <a:ext cx="687836" cy="0"/>
          </a:xfrm>
          <a:prstGeom prst="straightConnector1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Connecteur en angle 22"/>
          <p:cNvCxnSpPr>
            <a:stCxn id="21" idx="3"/>
            <a:endCxn id="13" idx="3"/>
          </p:cNvCxnSpPr>
          <p:nvPr/>
        </p:nvCxnSpPr>
        <p:spPr bwMode="auto">
          <a:xfrm flipV="1">
            <a:off x="2082484" y="1551892"/>
            <a:ext cx="245104" cy="371762"/>
          </a:xfrm>
          <a:prstGeom prst="bentConnector2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ZoneTexte 23"/>
          <p:cNvSpPr txBox="1"/>
          <p:nvPr/>
        </p:nvSpPr>
        <p:spPr bwMode="auto">
          <a:xfrm>
            <a:off x="683568" y="3095382"/>
            <a:ext cx="31806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Clock </a:t>
            </a:r>
            <a:r>
              <a:rPr lang="en-US" sz="2800" dirty="0" err="1" smtClean="0">
                <a:solidFill>
                  <a:schemeClr val="accent3"/>
                </a:solidFill>
              </a:rPr>
              <a:t>gater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(ASIC)</a:t>
            </a:r>
            <a:endParaRPr lang="fr-FR" sz="2800" dirty="0" smtClean="0"/>
          </a:p>
        </p:txBody>
      </p:sp>
      <p:grpSp>
        <p:nvGrpSpPr>
          <p:cNvPr id="25" name="Groupe 24"/>
          <p:cNvGrpSpPr/>
          <p:nvPr/>
        </p:nvGrpSpPr>
        <p:grpSpPr>
          <a:xfrm>
            <a:off x="6846579" y="1837234"/>
            <a:ext cx="392113" cy="392113"/>
            <a:chOff x="4719446" y="1730697"/>
            <a:chExt cx="392113" cy="392113"/>
          </a:xfrm>
        </p:grpSpPr>
        <p:sp>
          <p:nvSpPr>
            <p:cNvPr id="26" name="Rectangle 52"/>
            <p:cNvSpPr>
              <a:spLocks noChangeArrowheads="1"/>
            </p:cNvSpPr>
            <p:nvPr/>
          </p:nvSpPr>
          <p:spPr bwMode="auto">
            <a:xfrm>
              <a:off x="4719446" y="1730697"/>
              <a:ext cx="392113" cy="3921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7" name="Triangle isocèle 26"/>
            <p:cNvSpPr/>
            <p:nvPr/>
          </p:nvSpPr>
          <p:spPr bwMode="auto">
            <a:xfrm>
              <a:off x="4807490" y="2015654"/>
              <a:ext cx="216024" cy="107156"/>
            </a:xfrm>
            <a:prstGeom prst="triangl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9" name="ZoneTexte 28"/>
          <p:cNvSpPr txBox="1"/>
          <p:nvPr/>
        </p:nvSpPr>
        <p:spPr bwMode="auto">
          <a:xfrm>
            <a:off x="8070715" y="1771426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out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cxnSp>
        <p:nvCxnSpPr>
          <p:cNvPr id="30" name="Connecteur droit 29"/>
          <p:cNvCxnSpPr>
            <a:endCxn id="8" idx="0"/>
          </p:cNvCxnSpPr>
          <p:nvPr/>
        </p:nvCxnSpPr>
        <p:spPr bwMode="auto">
          <a:xfrm>
            <a:off x="6145618" y="1262211"/>
            <a:ext cx="794" cy="250379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ZoneTexte 32"/>
          <p:cNvSpPr txBox="1"/>
          <p:nvPr/>
        </p:nvSpPr>
        <p:spPr bwMode="auto">
          <a:xfrm>
            <a:off x="5882836" y="846058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en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cxnSp>
        <p:nvCxnSpPr>
          <p:cNvPr id="34" name="Connecteur droit 33"/>
          <p:cNvCxnSpPr/>
          <p:nvPr/>
        </p:nvCxnSpPr>
        <p:spPr bwMode="auto">
          <a:xfrm>
            <a:off x="5158392" y="1751459"/>
            <a:ext cx="81022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5" name="ZoneTexte 34"/>
          <p:cNvSpPr txBox="1"/>
          <p:nvPr/>
        </p:nvSpPr>
        <p:spPr bwMode="auto">
          <a:xfrm>
            <a:off x="4716016" y="1484784"/>
            <a:ext cx="441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in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cxnSp>
        <p:nvCxnSpPr>
          <p:cNvPr id="37" name="Connecteur droit 36"/>
          <p:cNvCxnSpPr/>
          <p:nvPr/>
        </p:nvCxnSpPr>
        <p:spPr bwMode="auto">
          <a:xfrm>
            <a:off x="6324212" y="2033290"/>
            <a:ext cx="522367" cy="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Connecteur droit 38"/>
          <p:cNvCxnSpPr/>
          <p:nvPr/>
        </p:nvCxnSpPr>
        <p:spPr bwMode="auto">
          <a:xfrm flipV="1">
            <a:off x="7238692" y="2033289"/>
            <a:ext cx="688007" cy="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1" name="Connecteur droit avec flèche 40"/>
          <p:cNvCxnSpPr/>
          <p:nvPr/>
        </p:nvCxnSpPr>
        <p:spPr bwMode="auto">
          <a:xfrm>
            <a:off x="7452320" y="2033291"/>
            <a:ext cx="0" cy="747637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Connecteur droit 42"/>
          <p:cNvCxnSpPr/>
          <p:nvPr/>
        </p:nvCxnSpPr>
        <p:spPr bwMode="auto">
          <a:xfrm flipH="1">
            <a:off x="5652120" y="2780928"/>
            <a:ext cx="18002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Connecteur droit avec flèche 43"/>
          <p:cNvCxnSpPr/>
          <p:nvPr/>
        </p:nvCxnSpPr>
        <p:spPr bwMode="auto">
          <a:xfrm>
            <a:off x="5650695" y="2335510"/>
            <a:ext cx="0" cy="445418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Connecteur droit 45"/>
          <p:cNvCxnSpPr>
            <a:endCxn id="10" idx="1"/>
          </p:cNvCxnSpPr>
          <p:nvPr/>
        </p:nvCxnSpPr>
        <p:spPr bwMode="auto">
          <a:xfrm>
            <a:off x="5650695" y="2335510"/>
            <a:ext cx="317917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4735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suspend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755576" y="764704"/>
            <a:ext cx="443897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suspend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4"/>
                </a:solidFill>
              </a:rPr>
              <a:t>pause</a:t>
            </a:r>
            <a:r>
              <a:rPr lang="en-US" sz="2800" dirty="0" smtClean="0"/>
              <a:t>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 &lt;= pre(?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) + 1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||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4"/>
                </a:solidFill>
              </a:rPr>
              <a:t>pause</a:t>
            </a:r>
            <a:r>
              <a:rPr lang="en-US" sz="2800" dirty="0" smtClean="0"/>
              <a:t>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next ?Y &lt;= ?Y+1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when </a:t>
            </a:r>
            <a:r>
              <a:rPr lang="en-US" sz="2800" dirty="0" err="1" smtClean="0">
                <a:solidFill>
                  <a:schemeClr val="tx2"/>
                </a:solidFill>
              </a:rPr>
              <a:t>Susp</a:t>
            </a:r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endParaRPr lang="fr-FR" sz="2800" dirty="0" smtClean="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5940152" y="3204770"/>
            <a:ext cx="24048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état de départ</a:t>
            </a:r>
          </a:p>
        </p:txBody>
      </p:sp>
    </p:spTree>
    <p:extLst>
      <p:ext uri="{BB962C8B-B14F-4D97-AF65-F5344CB8AC3E}">
        <p14:creationId xmlns:p14="http://schemas.microsoft.com/office/powerpoint/2010/main" val="410900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 bwMode="auto">
          <a:xfrm>
            <a:off x="1403648" y="2132856"/>
            <a:ext cx="3718892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1403648" y="4682092"/>
            <a:ext cx="3718892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6013527" y="2774032"/>
            <a:ext cx="1059308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 bwMode="auto">
          <a:xfrm>
            <a:off x="755576" y="764704"/>
            <a:ext cx="443897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suspend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4"/>
                </a:solidFill>
              </a:rPr>
              <a:t>pause </a:t>
            </a:r>
            <a:r>
              <a:rPr lang="en-US" sz="2800" dirty="0" smtClean="0"/>
              <a:t>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 &lt;= pre(?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) + 1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1"/>
                </a:solidFill>
              </a:rPr>
              <a:t>pause</a:t>
            </a:r>
            <a:r>
              <a:rPr lang="en-US" sz="2800" dirty="0" smtClean="0"/>
              <a:t>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||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4"/>
                </a:solidFill>
              </a:rPr>
              <a:t>pause </a:t>
            </a:r>
            <a:r>
              <a:rPr lang="en-US" sz="2800" dirty="0" smtClean="0"/>
              <a:t>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next ?Y &lt;= ?Y+1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1"/>
                </a:solidFill>
              </a:rPr>
              <a:t>pause </a:t>
            </a:r>
            <a:r>
              <a:rPr lang="en-US" sz="2800" dirty="0" smtClean="0"/>
              <a:t>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when </a:t>
            </a:r>
            <a:r>
              <a:rPr lang="en-US" sz="2800" dirty="0" err="1" smtClean="0">
                <a:solidFill>
                  <a:schemeClr val="tx2"/>
                </a:solidFill>
              </a:rPr>
              <a:t>Susp</a:t>
            </a:r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endParaRPr lang="fr-FR" sz="2800" dirty="0" smtClean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6331"/>
          </a:xfrm>
        </p:spPr>
        <p:txBody>
          <a:bodyPr/>
          <a:lstStyle/>
          <a:p>
            <a:r>
              <a:rPr lang="en-US" dirty="0" smtClean="0"/>
              <a:t>Instruction suspend avec </a:t>
            </a:r>
            <a:r>
              <a:rPr lang="en-US" dirty="0" err="1" smtClean="0">
                <a:solidFill>
                  <a:schemeClr val="tx2"/>
                </a:solidFill>
              </a:rPr>
              <a:t>Susp</a:t>
            </a:r>
            <a:r>
              <a:rPr lang="en-US" dirty="0" smtClean="0"/>
              <a:t> absent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5940152" y="3204770"/>
            <a:ext cx="24048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état de départ</a:t>
            </a:r>
          </a:p>
        </p:txBody>
      </p:sp>
      <p:sp>
        <p:nvSpPr>
          <p:cNvPr id="10" name="ZoneTexte 9"/>
          <p:cNvSpPr txBox="1"/>
          <p:nvPr/>
        </p:nvSpPr>
        <p:spPr bwMode="auto">
          <a:xfrm>
            <a:off x="5959152" y="2689756"/>
            <a:ext cx="11448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/>
              <a:t>action</a:t>
            </a:r>
          </a:p>
        </p:txBody>
      </p:sp>
      <p:sp>
        <p:nvSpPr>
          <p:cNvPr id="12" name="ZoneTexte 11"/>
          <p:cNvSpPr txBox="1"/>
          <p:nvPr/>
        </p:nvSpPr>
        <p:spPr bwMode="auto">
          <a:xfrm>
            <a:off x="5940152" y="3697868"/>
            <a:ext cx="22653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1"/>
                </a:solidFill>
              </a:rPr>
              <a:t>état d’arrivée</a:t>
            </a:r>
          </a:p>
        </p:txBody>
      </p:sp>
    </p:spTree>
    <p:extLst>
      <p:ext uri="{BB962C8B-B14F-4D97-AF65-F5344CB8AC3E}">
        <p14:creationId xmlns:p14="http://schemas.microsoft.com/office/powerpoint/2010/main" val="10896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 bwMode="auto">
          <a:xfrm>
            <a:off x="804780" y="6000506"/>
            <a:ext cx="1915794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800975" y="872093"/>
            <a:ext cx="1466769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 bwMode="auto">
          <a:xfrm>
            <a:off x="755576" y="764704"/>
            <a:ext cx="443897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suspend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1"/>
                </a:solidFill>
              </a:rPr>
              <a:t>pause </a:t>
            </a:r>
            <a:r>
              <a:rPr lang="en-US" sz="2800" dirty="0" smtClean="0"/>
              <a:t>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 &lt;= pre(?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) + 1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||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1"/>
                </a:solidFill>
              </a:rPr>
              <a:t>pause</a:t>
            </a:r>
            <a:r>
              <a:rPr lang="en-US" sz="2800" dirty="0" smtClean="0"/>
              <a:t>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next ?Y &lt;= ?Y+1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when </a:t>
            </a:r>
            <a:r>
              <a:rPr lang="en-US" sz="2800" dirty="0" err="1" smtClean="0">
                <a:solidFill>
                  <a:schemeClr val="tx2"/>
                </a:solidFill>
              </a:rPr>
              <a:t>Susp</a:t>
            </a:r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endParaRPr lang="fr-FR" sz="2800" dirty="0" smtClean="0"/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6013526" y="2774032"/>
            <a:ext cx="1870842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Instruction suspend avec </a:t>
            </a:r>
            <a:r>
              <a:rPr lang="fr-FR" dirty="0" err="1" smtClean="0">
                <a:solidFill>
                  <a:schemeClr val="tx2"/>
                </a:solidFill>
              </a:rPr>
              <a:t>Susp</a:t>
            </a:r>
            <a:r>
              <a:rPr lang="fr-FR" dirty="0" smtClean="0"/>
              <a:t> présent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 bwMode="auto">
          <a:xfrm>
            <a:off x="5959152" y="2689756"/>
            <a:ext cx="20056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/>
              <a:t>suspension</a:t>
            </a:r>
          </a:p>
        </p:txBody>
      </p:sp>
      <p:sp>
        <p:nvSpPr>
          <p:cNvPr id="12" name="ZoneTexte 11"/>
          <p:cNvSpPr txBox="1"/>
          <p:nvPr/>
        </p:nvSpPr>
        <p:spPr bwMode="auto">
          <a:xfrm>
            <a:off x="5940152" y="3204770"/>
            <a:ext cx="24048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état de départ</a:t>
            </a:r>
          </a:p>
        </p:txBody>
      </p:sp>
      <p:sp>
        <p:nvSpPr>
          <p:cNvPr id="13" name="ZoneTexte 12"/>
          <p:cNvSpPr txBox="1"/>
          <p:nvPr/>
        </p:nvSpPr>
        <p:spPr bwMode="auto">
          <a:xfrm>
            <a:off x="5940152" y="3697868"/>
            <a:ext cx="226536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1"/>
                </a:solidFill>
              </a:rPr>
              <a:t>état d’arrivée</a:t>
            </a:r>
          </a:p>
          <a:p>
            <a:r>
              <a:rPr lang="en-US" sz="2800" dirty="0" err="1" smtClean="0">
                <a:solidFill>
                  <a:schemeClr val="accent1"/>
                </a:solidFill>
              </a:rPr>
              <a:t>inchangé</a:t>
            </a:r>
            <a:endParaRPr lang="fr-FR" sz="28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61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Sémantique </a:t>
            </a:r>
            <a:r>
              <a:rPr lang="fr-FR" dirty="0" smtClean="0"/>
              <a:t>formelle</a:t>
            </a:r>
            <a:r>
              <a:rPr lang="en-US" dirty="0" smtClean="0"/>
              <a:t> de suspend</a:t>
            </a:r>
            <a:endParaRPr lang="fr-FR" dirty="0"/>
          </a:p>
        </p:txBody>
      </p:sp>
      <p:sp>
        <p:nvSpPr>
          <p:cNvPr id="6" name="Line 1044"/>
          <p:cNvSpPr>
            <a:spLocks noChangeShapeType="1"/>
          </p:cNvSpPr>
          <p:nvPr/>
        </p:nvSpPr>
        <p:spPr bwMode="auto">
          <a:xfrm>
            <a:off x="2312640" y="2276252"/>
            <a:ext cx="441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Line 1045"/>
          <p:cNvSpPr>
            <a:spLocks noChangeShapeType="1"/>
          </p:cNvSpPr>
          <p:nvPr/>
        </p:nvSpPr>
        <p:spPr bwMode="auto">
          <a:xfrm>
            <a:off x="3728690" y="2871565"/>
            <a:ext cx="1298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" name="Rectangle 1046"/>
          <p:cNvSpPr>
            <a:spLocks noChangeArrowheads="1"/>
          </p:cNvSpPr>
          <p:nvPr/>
        </p:nvSpPr>
        <p:spPr bwMode="auto">
          <a:xfrm>
            <a:off x="4112865" y="2885852"/>
            <a:ext cx="45685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</a:t>
            </a:r>
          </a:p>
        </p:txBody>
      </p:sp>
      <p:sp>
        <p:nvSpPr>
          <p:cNvPr id="9" name="Rectangle 1047"/>
          <p:cNvSpPr>
            <a:spLocks noChangeArrowheads="1"/>
          </p:cNvSpPr>
          <p:nvPr/>
        </p:nvSpPr>
        <p:spPr bwMode="auto">
          <a:xfrm>
            <a:off x="3808065" y="2314352"/>
            <a:ext cx="1082028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E'   </a:t>
            </a:r>
            <a:r>
              <a:rPr lang="en-US" altLang="fr-FR" sz="3200" dirty="0">
                <a:solidFill>
                  <a:schemeClr val="accent3"/>
                </a:solidFill>
              </a:rPr>
              <a:t>k</a:t>
            </a:r>
          </a:p>
        </p:txBody>
      </p:sp>
      <p:grpSp>
        <p:nvGrpSpPr>
          <p:cNvPr id="10" name="Group 1074"/>
          <p:cNvGrpSpPr>
            <a:grpSpLocks/>
          </p:cNvGrpSpPr>
          <p:nvPr/>
        </p:nvGrpSpPr>
        <p:grpSpPr bwMode="auto">
          <a:xfrm>
            <a:off x="5103465" y="2520727"/>
            <a:ext cx="1339850" cy="582613"/>
            <a:chOff x="2958" y="1640"/>
            <a:chExt cx="844" cy="367"/>
          </a:xfrm>
        </p:grpSpPr>
        <p:sp>
          <p:nvSpPr>
            <p:cNvPr id="11" name="Rectangle 1048"/>
            <p:cNvSpPr>
              <a:spLocks noChangeArrowheads="1"/>
            </p:cNvSpPr>
            <p:nvPr/>
          </p:nvSpPr>
          <p:spPr bwMode="auto">
            <a:xfrm>
              <a:off x="2958" y="1640"/>
              <a:ext cx="11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altLang="fr-FR" sz="3200"/>
            </a:p>
          </p:txBody>
        </p:sp>
        <p:sp>
          <p:nvSpPr>
            <p:cNvPr id="12" name="Rectangle 1051"/>
            <p:cNvSpPr>
              <a:spLocks noChangeArrowheads="1"/>
            </p:cNvSpPr>
            <p:nvPr/>
          </p:nvSpPr>
          <p:spPr bwMode="auto">
            <a:xfrm>
              <a:off x="3006" y="1640"/>
              <a:ext cx="796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>
                  <a:solidFill>
                    <a:schemeClr val="tx2"/>
                  </a:solidFill>
                </a:rPr>
                <a:t>s</a:t>
              </a:r>
              <a:r>
                <a:rPr lang="en-US" altLang="fr-FR" sz="3200" dirty="0">
                  <a:solidFill>
                    <a:schemeClr val="accent2"/>
                  </a:solidFill>
                </a:rPr>
                <a:t>    </a:t>
              </a:r>
              <a:r>
                <a:rPr lang="en-US" altLang="fr-FR" sz="3200" dirty="0">
                  <a:solidFill>
                    <a:schemeClr val="accent4"/>
                  </a:solidFill>
                </a:rPr>
                <a:t>p'</a:t>
              </a:r>
              <a:r>
                <a:rPr lang="en-US" altLang="fr-FR" sz="3200" dirty="0"/>
                <a:t> </a:t>
              </a:r>
            </a:p>
          </p:txBody>
        </p:sp>
        <p:sp>
          <p:nvSpPr>
            <p:cNvPr id="13" name="Rectangle 1052"/>
            <p:cNvSpPr>
              <a:spLocks noChangeArrowheads="1"/>
            </p:cNvSpPr>
            <p:nvPr/>
          </p:nvSpPr>
          <p:spPr bwMode="auto">
            <a:xfrm rot="16200000" flipH="1">
              <a:off x="3182" y="1666"/>
              <a:ext cx="29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/>
                <a:t>U</a:t>
              </a:r>
            </a:p>
          </p:txBody>
        </p:sp>
        <p:sp>
          <p:nvSpPr>
            <p:cNvPr id="14" name="Oval 1053"/>
            <p:cNvSpPr>
              <a:spLocks noChangeArrowheads="1"/>
            </p:cNvSpPr>
            <p:nvPr/>
          </p:nvSpPr>
          <p:spPr bwMode="auto">
            <a:xfrm>
              <a:off x="3278" y="18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fr-FR" sz="2800" u="sng"/>
            </a:p>
          </p:txBody>
        </p:sp>
      </p:grpSp>
      <p:sp>
        <p:nvSpPr>
          <p:cNvPr id="15" name="Rectangle 1055"/>
          <p:cNvSpPr>
            <a:spLocks noChangeArrowheads="1"/>
          </p:cNvSpPr>
          <p:nvPr/>
        </p:nvSpPr>
        <p:spPr bwMode="auto">
          <a:xfrm>
            <a:off x="4204940" y="1425352"/>
            <a:ext cx="410370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accent4"/>
                </a:solidFill>
              </a:rPr>
              <a:t>p</a:t>
            </a:r>
          </a:p>
        </p:txBody>
      </p:sp>
      <p:sp>
        <p:nvSpPr>
          <p:cNvPr id="16" name="Line 1056"/>
          <p:cNvSpPr>
            <a:spLocks noChangeShapeType="1"/>
          </p:cNvSpPr>
          <p:nvPr/>
        </p:nvSpPr>
        <p:spPr bwMode="auto">
          <a:xfrm>
            <a:off x="4612928" y="175396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" name="Rectangle 1057"/>
          <p:cNvSpPr>
            <a:spLocks noChangeArrowheads="1"/>
          </p:cNvSpPr>
          <p:nvPr/>
        </p:nvSpPr>
        <p:spPr bwMode="auto">
          <a:xfrm>
            <a:off x="4985990" y="1679352"/>
            <a:ext cx="45685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</a:t>
            </a:r>
          </a:p>
        </p:txBody>
      </p:sp>
      <p:sp>
        <p:nvSpPr>
          <p:cNvPr id="18" name="Rectangle 1058"/>
          <p:cNvSpPr>
            <a:spLocks noChangeArrowheads="1"/>
          </p:cNvSpPr>
          <p:nvPr/>
        </p:nvSpPr>
        <p:spPr bwMode="auto">
          <a:xfrm>
            <a:off x="4681190" y="1196752"/>
            <a:ext cx="1079592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E’   </a:t>
            </a:r>
            <a:r>
              <a:rPr lang="en-US" altLang="fr-FR" sz="3200" dirty="0">
                <a:solidFill>
                  <a:schemeClr val="accent3"/>
                </a:solidFill>
              </a:rPr>
              <a:t>k</a:t>
            </a:r>
          </a:p>
        </p:txBody>
      </p:sp>
      <p:sp>
        <p:nvSpPr>
          <p:cNvPr id="19" name="Rectangle 1059"/>
          <p:cNvSpPr>
            <a:spLocks noChangeArrowheads="1"/>
          </p:cNvSpPr>
          <p:nvPr/>
        </p:nvSpPr>
        <p:spPr bwMode="auto">
          <a:xfrm>
            <a:off x="6006753" y="1425352"/>
            <a:ext cx="501741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accent4"/>
                </a:solidFill>
              </a:rPr>
              <a:t>p’</a:t>
            </a:r>
          </a:p>
        </p:txBody>
      </p:sp>
      <p:grpSp>
        <p:nvGrpSpPr>
          <p:cNvPr id="20" name="Group 1075"/>
          <p:cNvGrpSpPr>
            <a:grpSpLocks/>
          </p:cNvGrpSpPr>
          <p:nvPr/>
        </p:nvGrpSpPr>
        <p:grpSpPr bwMode="auto">
          <a:xfrm>
            <a:off x="2614266" y="2525490"/>
            <a:ext cx="1184276" cy="582612"/>
            <a:chOff x="1390" y="1653"/>
            <a:chExt cx="746" cy="367"/>
          </a:xfrm>
        </p:grpSpPr>
        <p:sp>
          <p:nvSpPr>
            <p:cNvPr id="21" name="Rectangle 1049"/>
            <p:cNvSpPr>
              <a:spLocks noChangeArrowheads="1"/>
            </p:cNvSpPr>
            <p:nvPr/>
          </p:nvSpPr>
          <p:spPr bwMode="auto">
            <a:xfrm>
              <a:off x="1390" y="1653"/>
              <a:ext cx="746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>
                  <a:solidFill>
                    <a:schemeClr val="tx2"/>
                  </a:solidFill>
                </a:rPr>
                <a:t>s</a:t>
              </a:r>
              <a:r>
                <a:rPr lang="en-US" altLang="fr-FR" sz="3200" dirty="0">
                  <a:solidFill>
                    <a:schemeClr val="accent2"/>
                  </a:solidFill>
                </a:rPr>
                <a:t>    </a:t>
              </a:r>
              <a:r>
                <a:rPr lang="en-US" altLang="fr-FR" sz="3200" dirty="0">
                  <a:solidFill>
                    <a:schemeClr val="accent4"/>
                  </a:solidFill>
                </a:rPr>
                <a:t>p</a:t>
              </a:r>
              <a:r>
                <a:rPr lang="en-US" altLang="fr-FR" sz="3200" dirty="0"/>
                <a:t> </a:t>
              </a:r>
            </a:p>
          </p:txBody>
        </p:sp>
        <p:sp>
          <p:nvSpPr>
            <p:cNvPr id="22" name="Rectangle 1068"/>
            <p:cNvSpPr>
              <a:spLocks noChangeArrowheads="1"/>
            </p:cNvSpPr>
            <p:nvPr/>
          </p:nvSpPr>
          <p:spPr bwMode="auto">
            <a:xfrm rot="16200000" flipH="1">
              <a:off x="1568" y="1685"/>
              <a:ext cx="29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/>
                <a:t>U</a:t>
              </a:r>
            </a:p>
          </p:txBody>
        </p:sp>
        <p:sp>
          <p:nvSpPr>
            <p:cNvPr id="23" name="Oval 1069"/>
            <p:cNvSpPr>
              <a:spLocks noChangeArrowheads="1"/>
            </p:cNvSpPr>
            <p:nvPr/>
          </p:nvSpPr>
          <p:spPr bwMode="auto">
            <a:xfrm>
              <a:off x="1664" y="1843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fr-FR" sz="2800" u="sng"/>
            </a:p>
          </p:txBody>
        </p:sp>
      </p:grpSp>
      <p:sp>
        <p:nvSpPr>
          <p:cNvPr id="27" name="Rectangle 1073"/>
          <p:cNvSpPr>
            <a:spLocks noChangeArrowheads="1"/>
          </p:cNvSpPr>
          <p:nvPr/>
        </p:nvSpPr>
        <p:spPr bwMode="auto">
          <a:xfrm>
            <a:off x="2769840" y="1425352"/>
            <a:ext cx="118301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 smtClean="0">
                <a:solidFill>
                  <a:schemeClr val="tx2"/>
                </a:solidFill>
              </a:rPr>
              <a:t>s </a:t>
            </a:r>
            <a:r>
              <a:rPr lang="en-US" altLang="fr-FR" sz="3200" b="1" dirty="0" smtClean="0">
                <a:solidFill>
                  <a:schemeClr val="tx2"/>
                </a:solidFill>
                <a:sym typeface="Symbol"/>
              </a:rPr>
              <a:t></a:t>
            </a:r>
            <a:r>
              <a:rPr lang="en-US" altLang="fr-FR" sz="3200" dirty="0" smtClean="0">
                <a:solidFill>
                  <a:schemeClr val="tx2"/>
                </a:solidFill>
                <a:sym typeface="Symbol"/>
              </a:rPr>
              <a:t> E</a:t>
            </a:r>
            <a:endParaRPr lang="en-US" altLang="fr-FR" sz="3200" dirty="0">
              <a:solidFill>
                <a:schemeClr val="tx2"/>
              </a:solidFill>
            </a:endParaRPr>
          </a:p>
        </p:txBody>
      </p:sp>
      <p:sp>
        <p:nvSpPr>
          <p:cNvPr id="28" name="Line 1076"/>
          <p:cNvSpPr>
            <a:spLocks noChangeShapeType="1"/>
          </p:cNvSpPr>
          <p:nvPr/>
        </p:nvSpPr>
        <p:spPr bwMode="auto">
          <a:xfrm>
            <a:off x="2312640" y="4811490"/>
            <a:ext cx="441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9" name="Line 1077"/>
          <p:cNvSpPr>
            <a:spLocks noChangeShapeType="1"/>
          </p:cNvSpPr>
          <p:nvPr/>
        </p:nvSpPr>
        <p:spPr bwMode="auto">
          <a:xfrm>
            <a:off x="3728690" y="5406802"/>
            <a:ext cx="1298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" name="Rectangle 1078"/>
          <p:cNvSpPr>
            <a:spLocks noChangeArrowheads="1"/>
          </p:cNvSpPr>
          <p:nvPr/>
        </p:nvSpPr>
        <p:spPr bwMode="auto">
          <a:xfrm>
            <a:off x="4112865" y="5421090"/>
            <a:ext cx="45685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</a:t>
            </a:r>
          </a:p>
        </p:txBody>
      </p:sp>
      <p:sp>
        <p:nvSpPr>
          <p:cNvPr id="31" name="Rectangle 1079"/>
          <p:cNvSpPr>
            <a:spLocks noChangeArrowheads="1"/>
          </p:cNvSpPr>
          <p:nvPr/>
        </p:nvSpPr>
        <p:spPr bwMode="auto">
          <a:xfrm>
            <a:off x="3808065" y="4849590"/>
            <a:ext cx="107080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O   </a:t>
            </a:r>
            <a:r>
              <a:rPr lang="en-US" altLang="fr-FR" sz="3200" dirty="0">
                <a:solidFill>
                  <a:schemeClr val="accent3"/>
                </a:solidFill>
              </a:rPr>
              <a:t>1</a:t>
            </a:r>
          </a:p>
        </p:txBody>
      </p:sp>
      <p:grpSp>
        <p:nvGrpSpPr>
          <p:cNvPr id="32" name="Group 1080"/>
          <p:cNvGrpSpPr>
            <a:grpSpLocks/>
          </p:cNvGrpSpPr>
          <p:nvPr/>
        </p:nvGrpSpPr>
        <p:grpSpPr bwMode="auto">
          <a:xfrm>
            <a:off x="5103467" y="5055965"/>
            <a:ext cx="1147763" cy="582612"/>
            <a:chOff x="2958" y="1640"/>
            <a:chExt cx="723" cy="367"/>
          </a:xfrm>
        </p:grpSpPr>
        <p:sp>
          <p:nvSpPr>
            <p:cNvPr id="33" name="Rectangle 1081"/>
            <p:cNvSpPr>
              <a:spLocks noChangeArrowheads="1"/>
            </p:cNvSpPr>
            <p:nvPr/>
          </p:nvSpPr>
          <p:spPr bwMode="auto">
            <a:xfrm>
              <a:off x="2958" y="1640"/>
              <a:ext cx="11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altLang="fr-FR" sz="3200"/>
            </a:p>
          </p:txBody>
        </p:sp>
        <p:sp>
          <p:nvSpPr>
            <p:cNvPr id="34" name="Rectangle 1082"/>
            <p:cNvSpPr>
              <a:spLocks noChangeArrowheads="1"/>
            </p:cNvSpPr>
            <p:nvPr/>
          </p:nvSpPr>
          <p:spPr bwMode="auto">
            <a:xfrm>
              <a:off x="3006" y="1640"/>
              <a:ext cx="675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>
                  <a:solidFill>
                    <a:schemeClr val="tx2"/>
                  </a:solidFill>
                </a:rPr>
                <a:t>s</a:t>
              </a:r>
              <a:r>
                <a:rPr lang="en-US" altLang="fr-FR" sz="3200" dirty="0">
                  <a:solidFill>
                    <a:schemeClr val="accent2"/>
                  </a:solidFill>
                </a:rPr>
                <a:t>    </a:t>
              </a:r>
              <a:r>
                <a:rPr lang="en-US" altLang="fr-FR" sz="3200" dirty="0">
                  <a:solidFill>
                    <a:schemeClr val="accent4"/>
                  </a:solidFill>
                </a:rPr>
                <a:t>p</a:t>
              </a:r>
            </a:p>
          </p:txBody>
        </p:sp>
        <p:sp>
          <p:nvSpPr>
            <p:cNvPr id="35" name="Rectangle 1083"/>
            <p:cNvSpPr>
              <a:spLocks noChangeArrowheads="1"/>
            </p:cNvSpPr>
            <p:nvPr/>
          </p:nvSpPr>
          <p:spPr bwMode="auto">
            <a:xfrm rot="16200000" flipH="1">
              <a:off x="3182" y="1666"/>
              <a:ext cx="29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/>
                <a:t>U</a:t>
              </a:r>
            </a:p>
          </p:txBody>
        </p:sp>
        <p:sp>
          <p:nvSpPr>
            <p:cNvPr id="36" name="Oval 1084"/>
            <p:cNvSpPr>
              <a:spLocks noChangeArrowheads="1"/>
            </p:cNvSpPr>
            <p:nvPr/>
          </p:nvSpPr>
          <p:spPr bwMode="auto">
            <a:xfrm>
              <a:off x="3278" y="18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fr-FR" sz="2800" u="sng"/>
            </a:p>
          </p:txBody>
        </p:sp>
      </p:grpSp>
      <p:grpSp>
        <p:nvGrpSpPr>
          <p:cNvPr id="37" name="Group 1090"/>
          <p:cNvGrpSpPr>
            <a:grpSpLocks/>
          </p:cNvGrpSpPr>
          <p:nvPr/>
        </p:nvGrpSpPr>
        <p:grpSpPr bwMode="auto">
          <a:xfrm>
            <a:off x="2614266" y="5060727"/>
            <a:ext cx="1184276" cy="582613"/>
            <a:chOff x="1390" y="1653"/>
            <a:chExt cx="746" cy="367"/>
          </a:xfrm>
        </p:grpSpPr>
        <p:sp>
          <p:nvSpPr>
            <p:cNvPr id="38" name="Rectangle 1091"/>
            <p:cNvSpPr>
              <a:spLocks noChangeArrowheads="1"/>
            </p:cNvSpPr>
            <p:nvPr/>
          </p:nvSpPr>
          <p:spPr bwMode="auto">
            <a:xfrm>
              <a:off x="1390" y="1653"/>
              <a:ext cx="746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>
                  <a:solidFill>
                    <a:schemeClr val="tx2"/>
                  </a:solidFill>
                </a:rPr>
                <a:t>s</a:t>
              </a:r>
              <a:r>
                <a:rPr lang="en-US" altLang="fr-FR" sz="3200" dirty="0">
                  <a:solidFill>
                    <a:schemeClr val="accent2"/>
                  </a:solidFill>
                </a:rPr>
                <a:t>    </a:t>
              </a:r>
              <a:r>
                <a:rPr lang="en-US" altLang="fr-FR" sz="3200" dirty="0">
                  <a:solidFill>
                    <a:schemeClr val="accent4"/>
                  </a:solidFill>
                </a:rPr>
                <a:t>p</a:t>
              </a:r>
              <a:r>
                <a:rPr lang="en-US" altLang="fr-FR" sz="3200" dirty="0"/>
                <a:t> </a:t>
              </a:r>
            </a:p>
          </p:txBody>
        </p:sp>
        <p:sp>
          <p:nvSpPr>
            <p:cNvPr id="39" name="Rectangle 1092"/>
            <p:cNvSpPr>
              <a:spLocks noChangeArrowheads="1"/>
            </p:cNvSpPr>
            <p:nvPr/>
          </p:nvSpPr>
          <p:spPr bwMode="auto">
            <a:xfrm rot="16200000" flipH="1">
              <a:off x="1568" y="1685"/>
              <a:ext cx="29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/>
                <a:t>U</a:t>
              </a:r>
            </a:p>
          </p:txBody>
        </p:sp>
        <p:sp>
          <p:nvSpPr>
            <p:cNvPr id="40" name="Oval 1093"/>
            <p:cNvSpPr>
              <a:spLocks noChangeArrowheads="1"/>
            </p:cNvSpPr>
            <p:nvPr/>
          </p:nvSpPr>
          <p:spPr bwMode="auto">
            <a:xfrm>
              <a:off x="1664" y="1843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fr-FR" sz="2800" u="sng"/>
            </a:p>
          </p:txBody>
        </p:sp>
      </p:grpSp>
      <p:sp>
        <p:nvSpPr>
          <p:cNvPr id="44" name="Text Box 1099"/>
          <p:cNvSpPr txBox="1">
            <a:spLocks noChangeArrowheads="1"/>
          </p:cNvSpPr>
          <p:nvPr/>
        </p:nvSpPr>
        <p:spPr bwMode="auto">
          <a:xfrm>
            <a:off x="3877915" y="4755927"/>
            <a:ext cx="3397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4400" dirty="0">
                <a:solidFill>
                  <a:schemeClr val="tx2"/>
                </a:solidFill>
              </a:rPr>
              <a:t>/</a:t>
            </a:r>
          </a:p>
        </p:txBody>
      </p:sp>
      <p:sp>
        <p:nvSpPr>
          <p:cNvPr id="43" name="Rectangle 1097"/>
          <p:cNvSpPr>
            <a:spLocks noChangeArrowheads="1"/>
          </p:cNvSpPr>
          <p:nvPr/>
        </p:nvSpPr>
        <p:spPr bwMode="auto">
          <a:xfrm>
            <a:off x="3836640" y="4016152"/>
            <a:ext cx="118301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s </a:t>
            </a:r>
            <a:r>
              <a:rPr lang="en-US" altLang="fr-FR" sz="3200" b="1" dirty="0" smtClean="0">
                <a:solidFill>
                  <a:schemeClr val="tx2"/>
                </a:solidFill>
                <a:sym typeface="Symbol"/>
              </a:rPr>
              <a:t></a:t>
            </a:r>
            <a:r>
              <a:rPr lang="en-US" altLang="fr-FR" sz="32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US" altLang="fr-FR" sz="3200" dirty="0">
                <a:solidFill>
                  <a:schemeClr val="tx2"/>
                </a:solidFill>
                <a:sym typeface="Symbol"/>
              </a:rPr>
              <a:t>E</a:t>
            </a:r>
            <a:endParaRPr lang="en-US" altLang="fr-FR" sz="3200" dirty="0">
              <a:solidFill>
                <a:schemeClr val="tx2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 bwMode="auto">
          <a:xfrm>
            <a:off x="6864615" y="4509120"/>
            <a:ext cx="18838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même état</a:t>
            </a:r>
          </a:p>
        </p:txBody>
      </p:sp>
      <p:sp>
        <p:nvSpPr>
          <p:cNvPr id="25" name="ZoneTexte 24"/>
          <p:cNvSpPr txBox="1"/>
          <p:nvPr/>
        </p:nvSpPr>
        <p:spPr bwMode="auto">
          <a:xfrm>
            <a:off x="101563" y="4509120"/>
            <a:ext cx="21050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pas </a:t>
            </a:r>
            <a:r>
              <a:rPr lang="en-US" sz="2800" dirty="0" err="1" smtClean="0"/>
              <a:t>d’action</a:t>
            </a:r>
            <a:endParaRPr lang="fr-FR" sz="2800" dirty="0" smtClean="0"/>
          </a:p>
        </p:txBody>
      </p:sp>
      <p:sp>
        <p:nvSpPr>
          <p:cNvPr id="42" name="ZoneTexte 41"/>
          <p:cNvSpPr txBox="1"/>
          <p:nvPr/>
        </p:nvSpPr>
        <p:spPr bwMode="auto">
          <a:xfrm>
            <a:off x="6870556" y="1988840"/>
            <a:ext cx="19447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nouvel état</a:t>
            </a:r>
          </a:p>
        </p:txBody>
      </p:sp>
      <p:sp>
        <p:nvSpPr>
          <p:cNvPr id="45" name="ZoneTexte 44"/>
          <p:cNvSpPr txBox="1"/>
          <p:nvPr/>
        </p:nvSpPr>
        <p:spPr bwMode="auto">
          <a:xfrm>
            <a:off x="1061761" y="1988840"/>
            <a:ext cx="11448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action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3175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44625"/>
            <a:ext cx="9144000" cy="648072"/>
          </a:xfrm>
        </p:spPr>
        <p:txBody>
          <a:bodyPr/>
          <a:lstStyle/>
          <a:p>
            <a:r>
              <a:rPr lang="fr-FR" dirty="0" smtClean="0"/>
              <a:t>K. Schneider : par symétrie, </a:t>
            </a:r>
            <a:r>
              <a:rPr lang="fr-FR" dirty="0" err="1" smtClean="0"/>
              <a:t>weak</a:t>
            </a:r>
            <a:r>
              <a:rPr lang="fr-FR" dirty="0" smtClean="0"/>
              <a:t> suspend</a:t>
            </a:r>
            <a:endParaRPr lang="fr-FR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312640" y="2276252"/>
            <a:ext cx="441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728690" y="2871565"/>
            <a:ext cx="1298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112865" y="2885852"/>
            <a:ext cx="45685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808065" y="2314352"/>
            <a:ext cx="1082028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E'   </a:t>
            </a:r>
            <a:r>
              <a:rPr lang="en-US" altLang="fr-FR" sz="3200" dirty="0">
                <a:solidFill>
                  <a:schemeClr val="accent3"/>
                </a:solidFill>
              </a:rPr>
              <a:t>k</a:t>
            </a:r>
          </a:p>
        </p:txBody>
      </p: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5103465" y="2520727"/>
            <a:ext cx="1339850" cy="582613"/>
            <a:chOff x="2958" y="1640"/>
            <a:chExt cx="844" cy="367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958" y="1640"/>
              <a:ext cx="11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altLang="fr-FR" sz="3200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006" y="1640"/>
              <a:ext cx="796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>
                  <a:solidFill>
                    <a:schemeClr val="tx2"/>
                  </a:solidFill>
                </a:rPr>
                <a:t>s</a:t>
              </a:r>
              <a:r>
                <a:rPr lang="en-US" altLang="fr-FR" sz="3200" dirty="0">
                  <a:solidFill>
                    <a:schemeClr val="accent2"/>
                  </a:solidFill>
                </a:rPr>
                <a:t>    </a:t>
              </a:r>
              <a:r>
                <a:rPr lang="en-US" altLang="fr-FR" sz="3200" dirty="0">
                  <a:solidFill>
                    <a:schemeClr val="accent4"/>
                  </a:solidFill>
                </a:rPr>
                <a:t>p' 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 rot="16200000" flipH="1">
              <a:off x="3182" y="1666"/>
              <a:ext cx="29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/>
                <a:t>U</a:t>
              </a: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3278" y="18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fr-FR" sz="2800" u="sng"/>
            </a:p>
          </p:txBody>
        </p:sp>
      </p:grp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204940" y="1425352"/>
            <a:ext cx="410370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accent4"/>
                </a:solidFill>
              </a:rPr>
              <a:t>p</a:t>
            </a: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4612928" y="175396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985990" y="1679352"/>
            <a:ext cx="45685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006753" y="1425352"/>
            <a:ext cx="501741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accent4"/>
                </a:solidFill>
              </a:rPr>
              <a:t>p’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614266" y="2525490"/>
            <a:ext cx="1184276" cy="582612"/>
            <a:chOff x="1390" y="1653"/>
            <a:chExt cx="746" cy="367"/>
          </a:xfrm>
        </p:grpSpPr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390" y="1653"/>
              <a:ext cx="746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>
                  <a:solidFill>
                    <a:schemeClr val="tx2"/>
                  </a:solidFill>
                </a:rPr>
                <a:t>s</a:t>
              </a:r>
              <a:r>
                <a:rPr lang="en-US" altLang="fr-FR" sz="3200" dirty="0">
                  <a:solidFill>
                    <a:schemeClr val="accent2"/>
                  </a:solidFill>
                </a:rPr>
                <a:t>    </a:t>
              </a:r>
              <a:r>
                <a:rPr lang="en-US" altLang="fr-FR" sz="3200" dirty="0">
                  <a:solidFill>
                    <a:schemeClr val="accent4"/>
                  </a:solidFill>
                </a:rPr>
                <a:t>p</a:t>
              </a:r>
              <a:r>
                <a:rPr lang="en-US" altLang="fr-FR" sz="3200" dirty="0"/>
                <a:t> 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 rot="16200000" flipH="1">
              <a:off x="1568" y="1685"/>
              <a:ext cx="29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/>
                <a:t>U</a:t>
              </a:r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1664" y="1843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fr-FR" sz="2800" u="sng"/>
            </a:p>
          </p:txBody>
        </p:sp>
      </p:grp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2769840" y="1425352"/>
            <a:ext cx="384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accent2"/>
                </a:solidFill>
              </a:rPr>
              <a:t>s</a:t>
            </a:r>
            <a:endParaRPr lang="en-US" altLang="fr-FR" sz="3200" dirty="0">
              <a:solidFill>
                <a:srgbClr val="007FFF"/>
              </a:solidFill>
            </a:endParaRPr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1905000" y="4811490"/>
            <a:ext cx="495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3321050" y="5406802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4271963" y="5421090"/>
            <a:ext cx="45685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</a:t>
            </a: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3400425" y="4849590"/>
            <a:ext cx="2470229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E'   </a:t>
            </a:r>
            <a:r>
              <a:rPr lang="en-US" altLang="fr-FR" sz="3200" dirty="0">
                <a:solidFill>
                  <a:schemeClr val="accent3"/>
                </a:solidFill>
              </a:rPr>
              <a:t>max(k,1)</a:t>
            </a:r>
          </a:p>
        </p:txBody>
      </p:sp>
      <p:grpSp>
        <p:nvGrpSpPr>
          <p:cNvPr id="28" name="Group 30"/>
          <p:cNvGrpSpPr>
            <a:grpSpLocks/>
          </p:cNvGrpSpPr>
          <p:nvPr/>
        </p:nvGrpSpPr>
        <p:grpSpPr bwMode="auto">
          <a:xfrm>
            <a:off x="5949952" y="5055965"/>
            <a:ext cx="1147763" cy="582612"/>
            <a:chOff x="2958" y="1640"/>
            <a:chExt cx="723" cy="367"/>
          </a:xfrm>
        </p:grpSpPr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2958" y="1640"/>
              <a:ext cx="11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endParaRPr lang="en-US" altLang="fr-FR" sz="3200"/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3006" y="1640"/>
              <a:ext cx="675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>
                  <a:solidFill>
                    <a:schemeClr val="tx2"/>
                  </a:solidFill>
                </a:rPr>
                <a:t>s</a:t>
              </a:r>
              <a:r>
                <a:rPr lang="en-US" altLang="fr-FR" sz="3200" dirty="0">
                  <a:solidFill>
                    <a:schemeClr val="accent2"/>
                  </a:solidFill>
                </a:rPr>
                <a:t>    </a:t>
              </a:r>
              <a:r>
                <a:rPr lang="en-US" altLang="fr-FR" sz="3200" dirty="0">
                  <a:solidFill>
                    <a:schemeClr val="accent4"/>
                  </a:solidFill>
                </a:rPr>
                <a:t>p</a:t>
              </a:r>
            </a:p>
          </p:txBody>
        </p:sp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 rot="16200000" flipH="1">
              <a:off x="3182" y="1666"/>
              <a:ext cx="29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/>
                <a:t>U</a:t>
              </a:r>
            </a:p>
          </p:txBody>
        </p:sp>
        <p:sp>
          <p:nvSpPr>
            <p:cNvPr id="32" name="Oval 34"/>
            <p:cNvSpPr>
              <a:spLocks noChangeArrowheads="1"/>
            </p:cNvSpPr>
            <p:nvPr/>
          </p:nvSpPr>
          <p:spPr bwMode="auto">
            <a:xfrm>
              <a:off x="3278" y="18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fr-FR" sz="2800" u="sng"/>
            </a:p>
          </p:txBody>
        </p:sp>
      </p:grpSp>
      <p:grpSp>
        <p:nvGrpSpPr>
          <p:cNvPr id="33" name="Group 35"/>
          <p:cNvGrpSpPr>
            <a:grpSpLocks/>
          </p:cNvGrpSpPr>
          <p:nvPr/>
        </p:nvGrpSpPr>
        <p:grpSpPr bwMode="auto">
          <a:xfrm>
            <a:off x="2206626" y="5060727"/>
            <a:ext cx="1184276" cy="582613"/>
            <a:chOff x="1390" y="1653"/>
            <a:chExt cx="746" cy="367"/>
          </a:xfrm>
        </p:grpSpPr>
        <p:sp>
          <p:nvSpPr>
            <p:cNvPr id="34" name="Rectangle 36"/>
            <p:cNvSpPr>
              <a:spLocks noChangeArrowheads="1"/>
            </p:cNvSpPr>
            <p:nvPr/>
          </p:nvSpPr>
          <p:spPr bwMode="auto">
            <a:xfrm>
              <a:off x="1390" y="1653"/>
              <a:ext cx="746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 dirty="0">
                  <a:solidFill>
                    <a:schemeClr val="tx2"/>
                  </a:solidFill>
                </a:rPr>
                <a:t>s</a:t>
              </a:r>
              <a:r>
                <a:rPr lang="en-US" altLang="fr-FR" sz="3200" dirty="0">
                  <a:solidFill>
                    <a:schemeClr val="accent2"/>
                  </a:solidFill>
                </a:rPr>
                <a:t>    </a:t>
              </a:r>
              <a:r>
                <a:rPr lang="en-US" altLang="fr-FR" sz="3200" dirty="0">
                  <a:solidFill>
                    <a:schemeClr val="accent4"/>
                  </a:solidFill>
                </a:rPr>
                <a:t>p</a:t>
              </a:r>
              <a:r>
                <a:rPr lang="en-US" altLang="fr-FR" sz="3200" dirty="0"/>
                <a:t> </a:t>
              </a:r>
            </a:p>
          </p:txBody>
        </p:sp>
        <p:sp>
          <p:nvSpPr>
            <p:cNvPr id="35" name="Rectangle 37"/>
            <p:cNvSpPr>
              <a:spLocks noChangeArrowheads="1"/>
            </p:cNvSpPr>
            <p:nvPr/>
          </p:nvSpPr>
          <p:spPr bwMode="auto">
            <a:xfrm rot="16200000" flipH="1">
              <a:off x="1568" y="1685"/>
              <a:ext cx="29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fr-FR" sz="3200"/>
                <a:t>U</a:t>
              </a:r>
            </a:p>
          </p:txBody>
        </p:sp>
        <p:sp>
          <p:nvSpPr>
            <p:cNvPr id="36" name="Oval 38"/>
            <p:cNvSpPr>
              <a:spLocks noChangeArrowheads="1"/>
            </p:cNvSpPr>
            <p:nvPr/>
          </p:nvSpPr>
          <p:spPr bwMode="auto">
            <a:xfrm>
              <a:off x="1664" y="1843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fr-FR" sz="2800" u="sng"/>
            </a:p>
          </p:txBody>
        </p:sp>
      </p:grpSp>
      <p:sp>
        <p:nvSpPr>
          <p:cNvPr id="37" name="Line 43"/>
          <p:cNvSpPr>
            <a:spLocks noChangeShapeType="1"/>
          </p:cNvSpPr>
          <p:nvPr/>
        </p:nvSpPr>
        <p:spPr bwMode="auto">
          <a:xfrm>
            <a:off x="2998440" y="3025552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8" name="Line 44"/>
          <p:cNvSpPr>
            <a:spLocks noChangeShapeType="1"/>
          </p:cNvSpPr>
          <p:nvPr/>
        </p:nvSpPr>
        <p:spPr bwMode="auto">
          <a:xfrm>
            <a:off x="5571778" y="3017615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9" name="Rectangle 45"/>
          <p:cNvSpPr>
            <a:spLocks noChangeArrowheads="1"/>
          </p:cNvSpPr>
          <p:nvPr/>
        </p:nvSpPr>
        <p:spPr bwMode="auto">
          <a:xfrm>
            <a:off x="3797300" y="3947890"/>
            <a:ext cx="410370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accent4"/>
                </a:solidFill>
              </a:rPr>
              <a:t>p</a:t>
            </a:r>
          </a:p>
        </p:txBody>
      </p:sp>
      <p:sp>
        <p:nvSpPr>
          <p:cNvPr id="40" name="Line 46"/>
          <p:cNvSpPr>
            <a:spLocks noChangeShapeType="1"/>
          </p:cNvSpPr>
          <p:nvPr/>
        </p:nvSpPr>
        <p:spPr bwMode="auto">
          <a:xfrm>
            <a:off x="4205288" y="4276502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" name="Rectangle 47"/>
          <p:cNvSpPr>
            <a:spLocks noChangeArrowheads="1"/>
          </p:cNvSpPr>
          <p:nvPr/>
        </p:nvSpPr>
        <p:spPr bwMode="auto">
          <a:xfrm>
            <a:off x="4578350" y="4201890"/>
            <a:ext cx="45685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</a:t>
            </a:r>
          </a:p>
        </p:txBody>
      </p:sp>
      <p:sp>
        <p:nvSpPr>
          <p:cNvPr id="42" name="Rectangle 48"/>
          <p:cNvSpPr>
            <a:spLocks noChangeArrowheads="1"/>
          </p:cNvSpPr>
          <p:nvPr/>
        </p:nvSpPr>
        <p:spPr bwMode="auto">
          <a:xfrm>
            <a:off x="4273550" y="3719290"/>
            <a:ext cx="1079592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E’   </a:t>
            </a:r>
            <a:r>
              <a:rPr lang="en-US" altLang="fr-FR" sz="3200" dirty="0">
                <a:solidFill>
                  <a:schemeClr val="accent3"/>
                </a:solidFill>
              </a:rPr>
              <a:t>k</a:t>
            </a:r>
          </a:p>
        </p:txBody>
      </p:sp>
      <p:sp>
        <p:nvSpPr>
          <p:cNvPr id="43" name="Rectangle 49"/>
          <p:cNvSpPr>
            <a:spLocks noChangeArrowheads="1"/>
          </p:cNvSpPr>
          <p:nvPr/>
        </p:nvSpPr>
        <p:spPr bwMode="auto">
          <a:xfrm>
            <a:off x="5599113" y="3947890"/>
            <a:ext cx="501741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accent4"/>
                </a:solidFill>
              </a:rPr>
              <a:t>p’</a:t>
            </a:r>
          </a:p>
        </p:txBody>
      </p:sp>
      <p:sp>
        <p:nvSpPr>
          <p:cNvPr id="44" name="Rectangle 53"/>
          <p:cNvSpPr>
            <a:spLocks noChangeArrowheads="1"/>
          </p:cNvSpPr>
          <p:nvPr/>
        </p:nvSpPr>
        <p:spPr bwMode="auto">
          <a:xfrm>
            <a:off x="2362200" y="3947890"/>
            <a:ext cx="118301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s </a:t>
            </a:r>
            <a:r>
              <a:rPr lang="en-US" altLang="fr-FR" sz="3200" b="1" dirty="0">
                <a:solidFill>
                  <a:schemeClr val="tx2"/>
                </a:solidFill>
                <a:sym typeface="Symbol"/>
              </a:rPr>
              <a:t></a:t>
            </a:r>
            <a:r>
              <a:rPr lang="en-US" altLang="fr-FR" sz="3200" dirty="0">
                <a:solidFill>
                  <a:schemeClr val="tx2"/>
                </a:solidFill>
                <a:sym typeface="Symbol"/>
              </a:rPr>
              <a:t> E</a:t>
            </a:r>
            <a:endParaRPr lang="en-US" altLang="fr-FR" sz="3200" dirty="0">
              <a:solidFill>
                <a:schemeClr val="tx2"/>
              </a:solidFill>
            </a:endParaRPr>
          </a:p>
        </p:txBody>
      </p:sp>
      <p:sp>
        <p:nvSpPr>
          <p:cNvPr id="45" name="Line 54"/>
          <p:cNvSpPr>
            <a:spLocks noChangeShapeType="1"/>
          </p:cNvSpPr>
          <p:nvPr/>
        </p:nvSpPr>
        <p:spPr bwMode="auto">
          <a:xfrm>
            <a:off x="2590800" y="5552852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7" name="Rectangle 1073"/>
          <p:cNvSpPr>
            <a:spLocks noChangeArrowheads="1"/>
          </p:cNvSpPr>
          <p:nvPr/>
        </p:nvSpPr>
        <p:spPr bwMode="auto">
          <a:xfrm>
            <a:off x="2769840" y="1425352"/>
            <a:ext cx="1183017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 smtClean="0">
                <a:solidFill>
                  <a:schemeClr val="tx2"/>
                </a:solidFill>
              </a:rPr>
              <a:t>s </a:t>
            </a:r>
            <a:r>
              <a:rPr lang="en-US" altLang="fr-FR" sz="3200" b="1" dirty="0" smtClean="0">
                <a:solidFill>
                  <a:schemeClr val="tx2"/>
                </a:solidFill>
                <a:sym typeface="Symbol"/>
              </a:rPr>
              <a:t></a:t>
            </a:r>
            <a:r>
              <a:rPr lang="en-US" altLang="fr-FR" sz="3200" dirty="0" smtClean="0">
                <a:solidFill>
                  <a:schemeClr val="tx2"/>
                </a:solidFill>
                <a:sym typeface="Symbol"/>
              </a:rPr>
              <a:t> E</a:t>
            </a:r>
            <a:endParaRPr lang="en-US" altLang="fr-FR" sz="3200" dirty="0">
              <a:solidFill>
                <a:schemeClr val="tx2"/>
              </a:solidFill>
            </a:endParaRPr>
          </a:p>
        </p:txBody>
      </p:sp>
      <p:sp>
        <p:nvSpPr>
          <p:cNvPr id="53" name="Rectangle 1058"/>
          <p:cNvSpPr>
            <a:spLocks noChangeArrowheads="1"/>
          </p:cNvSpPr>
          <p:nvPr/>
        </p:nvSpPr>
        <p:spPr bwMode="auto">
          <a:xfrm>
            <a:off x="4681190" y="1196752"/>
            <a:ext cx="1079592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fr-FR" sz="3200" dirty="0">
                <a:solidFill>
                  <a:schemeClr val="tx2"/>
                </a:solidFill>
              </a:rPr>
              <a:t>E’   </a:t>
            </a:r>
            <a:r>
              <a:rPr lang="en-US" altLang="fr-FR" sz="3200" dirty="0">
                <a:solidFill>
                  <a:schemeClr val="accent3"/>
                </a:solidFill>
              </a:rPr>
              <a:t>k</a:t>
            </a:r>
          </a:p>
        </p:txBody>
      </p:sp>
      <p:sp>
        <p:nvSpPr>
          <p:cNvPr id="54" name="ZoneTexte 53"/>
          <p:cNvSpPr txBox="1"/>
          <p:nvPr/>
        </p:nvSpPr>
        <p:spPr bwMode="auto">
          <a:xfrm>
            <a:off x="6870556" y="1988840"/>
            <a:ext cx="19447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nouvel état</a:t>
            </a:r>
          </a:p>
        </p:txBody>
      </p:sp>
      <p:sp>
        <p:nvSpPr>
          <p:cNvPr id="55" name="ZoneTexte 54"/>
          <p:cNvSpPr txBox="1"/>
          <p:nvPr/>
        </p:nvSpPr>
        <p:spPr bwMode="auto">
          <a:xfrm>
            <a:off x="1061761" y="1988840"/>
            <a:ext cx="11448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action</a:t>
            </a:r>
            <a:endParaRPr lang="fr-FR" sz="2800" dirty="0" smtClean="0"/>
          </a:p>
        </p:txBody>
      </p:sp>
      <p:sp>
        <p:nvSpPr>
          <p:cNvPr id="58" name="ZoneTexte 57"/>
          <p:cNvSpPr txBox="1"/>
          <p:nvPr/>
        </p:nvSpPr>
        <p:spPr bwMode="auto">
          <a:xfrm>
            <a:off x="683568" y="4509120"/>
            <a:ext cx="11448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action</a:t>
            </a:r>
            <a:endParaRPr lang="fr-FR" sz="2800" dirty="0" smtClean="0"/>
          </a:p>
        </p:txBody>
      </p:sp>
      <p:sp>
        <p:nvSpPr>
          <p:cNvPr id="59" name="ZoneTexte 58"/>
          <p:cNvSpPr txBox="1"/>
          <p:nvPr/>
        </p:nvSpPr>
        <p:spPr bwMode="auto">
          <a:xfrm>
            <a:off x="6864615" y="4509120"/>
            <a:ext cx="18838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même état</a:t>
            </a:r>
          </a:p>
        </p:txBody>
      </p:sp>
    </p:spTree>
    <p:extLst>
      <p:ext uri="{BB962C8B-B14F-4D97-AF65-F5344CB8AC3E}">
        <p14:creationId xmlns:p14="http://schemas.microsoft.com/office/powerpoint/2010/main" val="293562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weak suspend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755576" y="764704"/>
            <a:ext cx="443897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weak suspend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4"/>
                </a:solidFill>
              </a:rPr>
              <a:t>pause</a:t>
            </a:r>
            <a:r>
              <a:rPr lang="en-US" sz="2800" dirty="0" smtClean="0"/>
              <a:t>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 &lt;= pre(?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) + 1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||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4"/>
                </a:solidFill>
              </a:rPr>
              <a:t>pause</a:t>
            </a:r>
            <a:r>
              <a:rPr lang="en-US" sz="2800" dirty="0" smtClean="0"/>
              <a:t>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next ?Y &lt;= ?Y+1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when </a:t>
            </a:r>
            <a:r>
              <a:rPr lang="en-US" sz="2800" dirty="0" err="1" smtClean="0"/>
              <a:t>Susp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endParaRPr lang="fr-FR" sz="2800" dirty="0" smtClean="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5940152" y="3204770"/>
            <a:ext cx="24048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1"/>
                </a:solidFill>
              </a:rPr>
              <a:t>état de départ</a:t>
            </a:r>
          </a:p>
        </p:txBody>
      </p:sp>
    </p:spTree>
    <p:extLst>
      <p:ext uri="{BB962C8B-B14F-4D97-AF65-F5344CB8AC3E}">
        <p14:creationId xmlns:p14="http://schemas.microsoft.com/office/powerpoint/2010/main" val="369530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 bwMode="auto">
          <a:xfrm>
            <a:off x="1403648" y="2132856"/>
            <a:ext cx="3718892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1403648" y="4682092"/>
            <a:ext cx="3718892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 bwMode="auto">
          <a:xfrm>
            <a:off x="755576" y="764704"/>
            <a:ext cx="443897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weak suspend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4"/>
                </a:solidFill>
              </a:rPr>
              <a:t>pause</a:t>
            </a:r>
            <a:r>
              <a:rPr lang="en-US" sz="2800" dirty="0" smtClean="0"/>
              <a:t>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 &lt;= pre(?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) + 1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1"/>
                </a:solidFill>
              </a:rPr>
              <a:t>pause</a:t>
            </a:r>
            <a:r>
              <a:rPr lang="en-US" sz="2800" dirty="0" smtClean="0"/>
              <a:t>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||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4"/>
                </a:solidFill>
              </a:rPr>
              <a:t>pause</a:t>
            </a:r>
            <a:r>
              <a:rPr lang="en-US" sz="2800" dirty="0" smtClean="0"/>
              <a:t>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next ?Y &lt;= ?Y+1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1"/>
                </a:solidFill>
              </a:rPr>
              <a:t>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when </a:t>
            </a:r>
            <a:r>
              <a:rPr lang="en-US" sz="2800" dirty="0" err="1" smtClean="0">
                <a:solidFill>
                  <a:schemeClr val="tx2"/>
                </a:solidFill>
              </a:rPr>
              <a:t>Susp</a:t>
            </a:r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endParaRPr lang="fr-FR" sz="2800" dirty="0" smtClean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29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6331"/>
          </a:xfrm>
        </p:spPr>
        <p:txBody>
          <a:bodyPr/>
          <a:lstStyle/>
          <a:p>
            <a:r>
              <a:rPr lang="en-US" dirty="0" smtClean="0"/>
              <a:t>weak suspend avec </a:t>
            </a:r>
            <a:r>
              <a:rPr lang="en-US" dirty="0" err="1" smtClean="0">
                <a:solidFill>
                  <a:schemeClr val="tx2"/>
                </a:solidFill>
              </a:rPr>
              <a:t>Susp</a:t>
            </a:r>
            <a:r>
              <a:rPr lang="en-US" dirty="0" smtClean="0"/>
              <a:t> absent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 bwMode="auto">
          <a:xfrm>
            <a:off x="6013527" y="2774032"/>
            <a:ext cx="1059308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ZoneTexte 12"/>
          <p:cNvSpPr txBox="1"/>
          <p:nvPr/>
        </p:nvSpPr>
        <p:spPr bwMode="auto">
          <a:xfrm>
            <a:off x="5959152" y="2689756"/>
            <a:ext cx="11448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/>
              <a:t>action</a:t>
            </a:r>
          </a:p>
        </p:txBody>
      </p:sp>
      <p:sp>
        <p:nvSpPr>
          <p:cNvPr id="14" name="ZoneTexte 13"/>
          <p:cNvSpPr txBox="1"/>
          <p:nvPr/>
        </p:nvSpPr>
        <p:spPr bwMode="auto">
          <a:xfrm>
            <a:off x="5940152" y="3204770"/>
            <a:ext cx="24048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état de départ</a:t>
            </a: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5940152" y="3697868"/>
            <a:ext cx="22653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1"/>
                </a:solidFill>
              </a:rPr>
              <a:t>état d’arrivée</a:t>
            </a:r>
          </a:p>
        </p:txBody>
      </p:sp>
      <p:sp>
        <p:nvSpPr>
          <p:cNvPr id="16" name="ZoneTexte 15"/>
          <p:cNvSpPr txBox="1"/>
          <p:nvPr/>
        </p:nvSpPr>
        <p:spPr bwMode="auto">
          <a:xfrm>
            <a:off x="5940152" y="4600502"/>
            <a:ext cx="2425664" cy="52322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idem suspend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12217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dirty="0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fld id="{BD380794-AD05-45D1-BCEF-E41591C34CDA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 questions brûlantes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611561" y="980728"/>
            <a:ext cx="763284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/>
              <a:t>On ne peut pas se servir à fond du langage, car il rejette des programmes évidemment corrects pour </a:t>
            </a:r>
            <a:r>
              <a:rPr lang="fr-FR" sz="2800" dirty="0" smtClean="0">
                <a:solidFill>
                  <a:schemeClr val="accent1"/>
                </a:solidFill>
              </a:rPr>
              <a:t>erreur de causalité </a:t>
            </a:r>
            <a:r>
              <a:rPr lang="fr-FR" sz="2800" dirty="0" smtClean="0"/>
              <a:t>!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611561" y="2780928"/>
            <a:ext cx="784048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Tous les systèmes sur puce sont maintenant </a:t>
            </a:r>
            <a:r>
              <a:rPr lang="fr-FR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multi-horloges</a:t>
            </a:r>
            <a:r>
              <a:rPr lang="fr-FR" sz="2800" dirty="0">
                <a:solidFill>
                  <a:schemeClr val="tx2"/>
                </a:solidFill>
              </a:rPr>
              <a:t>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et utilisent le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clock-gating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.</a:t>
            </a:r>
            <a:r>
              <a:rPr lang="fr-FR" sz="2800" dirty="0"/>
              <a:t>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Quelle est votre offre en ce domaine?</a:t>
            </a:r>
          </a:p>
        </p:txBody>
      </p:sp>
      <p:sp>
        <p:nvSpPr>
          <p:cNvPr id="10" name="ZoneTexte 9"/>
          <p:cNvSpPr txBox="1"/>
          <p:nvPr/>
        </p:nvSpPr>
        <p:spPr bwMode="auto">
          <a:xfrm>
            <a:off x="611561" y="4581128"/>
            <a:ext cx="81369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Nos évaluations par la R&amp;D sont bonnes, mais pour passer en production il est impératif de traiter les </a:t>
            </a:r>
            <a:r>
              <a:rPr lang="fr-FR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ECOs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. Comment faites vous cela?</a:t>
            </a:r>
          </a:p>
        </p:txBody>
      </p:sp>
    </p:spTree>
    <p:extLst>
      <p:ext uri="{BB962C8B-B14F-4D97-AF65-F5344CB8AC3E}">
        <p14:creationId xmlns:p14="http://schemas.microsoft.com/office/powerpoint/2010/main" val="84542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 bwMode="auto">
          <a:xfrm>
            <a:off x="1403648" y="2132856"/>
            <a:ext cx="3718892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à coins arrondis 12"/>
          <p:cNvSpPr/>
          <p:nvPr/>
        </p:nvSpPr>
        <p:spPr bwMode="auto">
          <a:xfrm>
            <a:off x="1403648" y="4682092"/>
            <a:ext cx="3718892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804780" y="6000506"/>
            <a:ext cx="1915794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800975" y="872093"/>
            <a:ext cx="2330865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 bwMode="auto">
          <a:xfrm>
            <a:off x="755576" y="764704"/>
            <a:ext cx="443897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weak suspend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1"/>
                </a:solidFill>
              </a:rPr>
              <a:t>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 &lt;= pre(?</a:t>
            </a:r>
            <a:r>
              <a:rPr lang="en-US" sz="2800" dirty="0" smtClean="0">
                <a:solidFill>
                  <a:schemeClr val="tx2"/>
                </a:solidFill>
              </a:rPr>
              <a:t>X</a:t>
            </a:r>
            <a:r>
              <a:rPr lang="en-US" sz="2800" dirty="0" smtClean="0"/>
              <a:t>) + 1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||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loop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1"/>
                </a:solidFill>
              </a:rPr>
              <a:t>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emit next ?Y &lt;= ?Y+1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pause 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end loop</a:t>
            </a:r>
          </a:p>
          <a:p>
            <a:r>
              <a:rPr lang="en-US" sz="2800" dirty="0" smtClean="0"/>
              <a:t>when </a:t>
            </a:r>
            <a:r>
              <a:rPr lang="en-US" sz="2800" dirty="0" err="1" smtClean="0">
                <a:solidFill>
                  <a:schemeClr val="tx2"/>
                </a:solidFill>
              </a:rPr>
              <a:t>Susp</a:t>
            </a:r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endParaRPr lang="fr-FR" sz="2800" dirty="0" smtClean="0"/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6013526" y="2774032"/>
            <a:ext cx="3022970" cy="360040"/>
          </a:xfrm>
          <a:prstGeom prst="roundRect">
            <a:avLst/>
          </a:prstGeom>
          <a:solidFill>
            <a:srgbClr val="00FF00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30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suspend avec </a:t>
            </a:r>
            <a:r>
              <a:rPr lang="en-US" dirty="0" err="1" smtClean="0">
                <a:solidFill>
                  <a:schemeClr val="tx2"/>
                </a:solidFill>
              </a:rPr>
              <a:t>Susp</a:t>
            </a:r>
            <a:r>
              <a:rPr lang="en-US" dirty="0" smtClean="0"/>
              <a:t> </a:t>
            </a:r>
            <a:r>
              <a:rPr lang="en-US" dirty="0" err="1" smtClean="0"/>
              <a:t>présent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5940152" y="3204770"/>
            <a:ext cx="226536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1"/>
                </a:solidFill>
              </a:rPr>
              <a:t>état d’arrivée</a:t>
            </a:r>
          </a:p>
          <a:p>
            <a:r>
              <a:rPr lang="en-US" sz="2800" dirty="0" err="1" smtClean="0">
                <a:solidFill>
                  <a:schemeClr val="accent1"/>
                </a:solidFill>
              </a:rPr>
              <a:t>inchangé</a:t>
            </a:r>
            <a:r>
              <a:rPr lang="en-US" sz="2800" dirty="0" smtClean="0">
                <a:solidFill>
                  <a:schemeClr val="accent1"/>
                </a:solidFill>
              </a:rPr>
              <a:t> !</a:t>
            </a:r>
            <a:endParaRPr lang="fr-FR" sz="2800" dirty="0" smtClean="0">
              <a:solidFill>
                <a:schemeClr val="accent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 bwMode="auto">
          <a:xfrm>
            <a:off x="5959152" y="2689756"/>
            <a:ext cx="31646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/>
              <a:t>suspension, action</a:t>
            </a:r>
          </a:p>
        </p:txBody>
      </p:sp>
      <p:cxnSp>
        <p:nvCxnSpPr>
          <p:cNvPr id="15" name="Connecteur droit avec flèche 14"/>
          <p:cNvCxnSpPr>
            <a:stCxn id="7" idx="1"/>
          </p:cNvCxnSpPr>
          <p:nvPr/>
        </p:nvCxnSpPr>
        <p:spPr bwMode="auto">
          <a:xfrm flipH="1">
            <a:off x="2627784" y="3681824"/>
            <a:ext cx="3312368" cy="755288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Connecteur droit avec flèche 16"/>
          <p:cNvCxnSpPr>
            <a:stCxn id="7" idx="1"/>
          </p:cNvCxnSpPr>
          <p:nvPr/>
        </p:nvCxnSpPr>
        <p:spPr bwMode="auto">
          <a:xfrm flipH="1" flipV="1">
            <a:off x="2720574" y="1916832"/>
            <a:ext cx="3219578" cy="1764992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2626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31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weak</a:t>
            </a:r>
            <a:r>
              <a:rPr lang="fr-FR" dirty="0" smtClean="0"/>
              <a:t> suspend immédiat</a:t>
            </a:r>
            <a:endParaRPr lang="fr-FR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496" y="836712"/>
            <a:ext cx="903164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fr-FR" altLang="fr-FR" sz="2800" dirty="0" smtClean="0"/>
              <a:t> par défaut, suspension ignorée au premier instant</a:t>
            </a:r>
          </a:p>
          <a:p>
            <a:pPr>
              <a:buFontTx/>
              <a:buChar char="•"/>
            </a:pPr>
            <a:r>
              <a:rPr lang="fr-FR" altLang="fr-FR" sz="2800" dirty="0" smtClean="0"/>
              <a:t> variante</a:t>
            </a:r>
            <a:r>
              <a:rPr lang="fr-FR" altLang="fr-FR" sz="2800" dirty="0" smtClean="0">
                <a:solidFill>
                  <a:schemeClr val="accent2"/>
                </a:solidFill>
              </a:rPr>
              <a:t> </a:t>
            </a:r>
            <a:r>
              <a:rPr lang="fr-FR" altLang="fr-FR" sz="2800" dirty="0" smtClean="0"/>
              <a:t>immédiate pour suspendre au premier instant</a:t>
            </a:r>
            <a:endParaRPr lang="fr-FR" altLang="fr-FR" sz="28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7504" y="3200400"/>
            <a:ext cx="27190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dirty="0"/>
              <a:t>weak suspend</a:t>
            </a:r>
          </a:p>
          <a:p>
            <a:r>
              <a:rPr lang="en-US" altLang="fr-FR" sz="2400" dirty="0"/>
              <a:t>  </a:t>
            </a:r>
            <a:r>
              <a:rPr lang="en-US" altLang="fr-FR" sz="2400" dirty="0">
                <a:solidFill>
                  <a:schemeClr val="tx2"/>
                </a:solidFill>
              </a:rPr>
              <a:t>p</a:t>
            </a:r>
          </a:p>
          <a:p>
            <a:r>
              <a:rPr lang="en-US" altLang="fr-FR" sz="2400" dirty="0"/>
              <a:t>when immediate </a:t>
            </a:r>
            <a:r>
              <a:rPr lang="en-US" altLang="fr-FR" sz="2400" dirty="0" smtClean="0">
                <a:solidFill>
                  <a:schemeClr val="tx2"/>
                </a:solidFill>
              </a:rPr>
              <a:t>S</a:t>
            </a:r>
            <a:endParaRPr lang="en-US" altLang="fr-FR" sz="2400" dirty="0">
              <a:solidFill>
                <a:schemeClr val="tx2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707904" y="1828800"/>
            <a:ext cx="539602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dirty="0"/>
              <a:t>trap </a:t>
            </a:r>
            <a:r>
              <a:rPr lang="en-US" altLang="fr-FR" sz="2400" dirty="0">
                <a:solidFill>
                  <a:schemeClr val="accent1"/>
                </a:solidFill>
              </a:rPr>
              <a:t>Done </a:t>
            </a:r>
            <a:r>
              <a:rPr lang="en-US" altLang="fr-FR" sz="2400" dirty="0" smtClean="0"/>
              <a:t>in</a:t>
            </a:r>
          </a:p>
          <a:p>
            <a:r>
              <a:rPr lang="en-US" altLang="fr-FR" sz="2400" dirty="0" smtClean="0"/>
              <a:t>   loop</a:t>
            </a:r>
          </a:p>
          <a:p>
            <a:r>
              <a:rPr lang="en-US" altLang="fr-FR" sz="2400" dirty="0" smtClean="0"/>
              <a:t>      </a:t>
            </a:r>
            <a:r>
              <a:rPr lang="en-US" altLang="fr-FR" sz="2400" dirty="0"/>
              <a:t>trap </a:t>
            </a:r>
            <a:r>
              <a:rPr lang="en-US" altLang="fr-FR" sz="2400" dirty="0">
                <a:solidFill>
                  <a:schemeClr val="accent1"/>
                </a:solidFill>
              </a:rPr>
              <a:t>Immediate </a:t>
            </a:r>
            <a:r>
              <a:rPr lang="en-US" altLang="fr-FR" sz="2400" dirty="0"/>
              <a:t>in</a:t>
            </a:r>
          </a:p>
          <a:p>
            <a:r>
              <a:rPr lang="en-US" altLang="fr-FR" sz="2400" dirty="0"/>
              <a:t>         {</a:t>
            </a:r>
          </a:p>
          <a:p>
            <a:r>
              <a:rPr lang="en-US" altLang="fr-FR" sz="2400" dirty="0"/>
              <a:t>            </a:t>
            </a:r>
            <a:r>
              <a:rPr lang="en-US" altLang="fr-FR" sz="2400" dirty="0" smtClean="0">
                <a:solidFill>
                  <a:schemeClr val="tx2"/>
                </a:solidFill>
              </a:rPr>
              <a:t>p</a:t>
            </a:r>
            <a:endParaRPr lang="en-US" altLang="fr-FR" sz="2400" dirty="0">
              <a:solidFill>
                <a:schemeClr val="tx2"/>
              </a:solidFill>
            </a:endParaRPr>
          </a:p>
          <a:p>
            <a:r>
              <a:rPr lang="en-US" altLang="fr-FR" sz="2400" dirty="0"/>
              <a:t>         || </a:t>
            </a:r>
          </a:p>
          <a:p>
            <a:r>
              <a:rPr lang="en-US" altLang="fr-FR" sz="2400" dirty="0"/>
              <a:t>            if</a:t>
            </a:r>
            <a:r>
              <a:rPr lang="en-US" altLang="fr-FR" sz="2400" dirty="0">
                <a:solidFill>
                  <a:schemeClr val="accent1"/>
                </a:solidFill>
              </a:rPr>
              <a:t> </a:t>
            </a:r>
            <a:r>
              <a:rPr lang="en-US" altLang="fr-FR" sz="2400" dirty="0" err="1">
                <a:solidFill>
                  <a:schemeClr val="accent1"/>
                </a:solidFill>
              </a:rPr>
              <a:t>exp</a:t>
            </a:r>
            <a:r>
              <a:rPr lang="en-US" altLang="fr-FR" sz="2400" dirty="0">
                <a:solidFill>
                  <a:schemeClr val="accent1"/>
                </a:solidFill>
              </a:rPr>
              <a:t> </a:t>
            </a:r>
            <a:r>
              <a:rPr lang="en-US" altLang="fr-FR" sz="2400" dirty="0"/>
              <a:t>then exit </a:t>
            </a:r>
            <a:r>
              <a:rPr lang="en-US" altLang="fr-FR" sz="2400" dirty="0" smtClean="0">
                <a:solidFill>
                  <a:schemeClr val="accent1"/>
                </a:solidFill>
              </a:rPr>
              <a:t>Immediate  </a:t>
            </a:r>
            <a:r>
              <a:rPr lang="en-US" altLang="fr-FR" sz="2400" dirty="0" smtClean="0"/>
              <a:t>end</a:t>
            </a:r>
            <a:endParaRPr lang="en-US" altLang="fr-FR" sz="2400" dirty="0"/>
          </a:p>
          <a:p>
            <a:r>
              <a:rPr lang="en-US" altLang="fr-FR" sz="2400" dirty="0">
                <a:solidFill>
                  <a:schemeClr val="accent2"/>
                </a:solidFill>
              </a:rPr>
              <a:t>         </a:t>
            </a:r>
            <a:r>
              <a:rPr lang="en-US" altLang="fr-FR" sz="2400" dirty="0"/>
              <a:t>}</a:t>
            </a:r>
          </a:p>
          <a:p>
            <a:r>
              <a:rPr lang="en-US" altLang="fr-FR" sz="2400" dirty="0"/>
              <a:t>         exit</a:t>
            </a:r>
            <a:r>
              <a:rPr lang="en-US" altLang="fr-FR" sz="2400" dirty="0">
                <a:solidFill>
                  <a:schemeClr val="accent2"/>
                </a:solidFill>
              </a:rPr>
              <a:t> </a:t>
            </a:r>
            <a:r>
              <a:rPr lang="en-US" altLang="fr-FR" sz="2400" dirty="0">
                <a:solidFill>
                  <a:schemeClr val="accent1"/>
                </a:solidFill>
              </a:rPr>
              <a:t>Done</a:t>
            </a:r>
          </a:p>
          <a:p>
            <a:r>
              <a:rPr lang="en-US" altLang="fr-FR" sz="2400" dirty="0">
                <a:solidFill>
                  <a:schemeClr val="tx2"/>
                </a:solidFill>
              </a:rPr>
              <a:t>      </a:t>
            </a:r>
            <a:r>
              <a:rPr lang="en-US" altLang="fr-FR" sz="2400" dirty="0"/>
              <a:t>end trap;</a:t>
            </a:r>
          </a:p>
          <a:p>
            <a:r>
              <a:rPr lang="en-US" altLang="fr-FR" sz="2400" dirty="0"/>
              <a:t>      pause</a:t>
            </a:r>
          </a:p>
          <a:p>
            <a:r>
              <a:rPr lang="en-US" altLang="fr-FR" sz="2400" dirty="0"/>
              <a:t>  end loop</a:t>
            </a:r>
          </a:p>
          <a:p>
            <a:r>
              <a:rPr lang="en-US" altLang="fr-FR" sz="2400" dirty="0" smtClean="0"/>
              <a:t>end trap         </a:t>
            </a:r>
            <a:endParaRPr lang="en-US" altLang="fr-FR" sz="2400" dirty="0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35896" y="1981200"/>
            <a:ext cx="0" cy="472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04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32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>
          <a:xfrm>
            <a:off x="4211960" y="6523819"/>
            <a:ext cx="3712840" cy="365125"/>
          </a:xfrm>
        </p:spPr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suspend </a:t>
            </a:r>
            <a:r>
              <a:rPr lang="en-US" i="0" dirty="0" smtClean="0">
                <a:sym typeface="Symbol"/>
              </a:rPr>
              <a:t>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clock gating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611560" y="1484784"/>
            <a:ext cx="248497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weak suspend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4"/>
                </a:solidFill>
              </a:rPr>
              <a:t>p</a:t>
            </a:r>
          </a:p>
          <a:p>
            <a:r>
              <a:rPr lang="en-US" sz="2800" dirty="0" smtClean="0"/>
              <a:t>when </a:t>
            </a:r>
            <a:r>
              <a:rPr lang="en-US" sz="2800" dirty="0" err="1" smtClean="0">
                <a:solidFill>
                  <a:schemeClr val="tx2"/>
                </a:solidFill>
              </a:rPr>
              <a:t>Susp</a:t>
            </a:r>
            <a:endParaRPr lang="fr-FR" sz="2800" dirty="0" smtClean="0">
              <a:solidFill>
                <a:schemeClr val="tx2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 bwMode="auto">
          <a:xfrm>
            <a:off x="4283968" y="1527175"/>
            <a:ext cx="441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In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pic>
        <p:nvPicPr>
          <p:cNvPr id="16" name="Picture 4" descr="Fichier:Horlogeengad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142" y="2369853"/>
            <a:ext cx="386230" cy="99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/>
          <p:cNvSpPr txBox="1"/>
          <p:nvPr/>
        </p:nvSpPr>
        <p:spPr bwMode="auto">
          <a:xfrm>
            <a:off x="4067944" y="2031231"/>
            <a:ext cx="8867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Susp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cxnSp>
        <p:nvCxnSpPr>
          <p:cNvPr id="18" name="Connecteur droit 17"/>
          <p:cNvCxnSpPr/>
          <p:nvPr/>
        </p:nvCxnSpPr>
        <p:spPr bwMode="auto">
          <a:xfrm>
            <a:off x="5002142" y="2266563"/>
            <a:ext cx="542862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Pentagone 18"/>
          <p:cNvSpPr/>
          <p:nvPr/>
        </p:nvSpPr>
        <p:spPr bwMode="auto">
          <a:xfrm>
            <a:off x="5545004" y="2183507"/>
            <a:ext cx="237488" cy="344389"/>
          </a:xfrm>
          <a:prstGeom prst="homePlat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 bwMode="auto">
          <a:xfrm>
            <a:off x="5388372" y="2441839"/>
            <a:ext cx="170696" cy="0"/>
          </a:xfrm>
          <a:prstGeom prst="straightConnector1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3" name="ZoneTexte 22"/>
          <p:cNvSpPr txBox="1"/>
          <p:nvPr/>
        </p:nvSpPr>
        <p:spPr bwMode="auto">
          <a:xfrm>
            <a:off x="5240155" y="1463427"/>
            <a:ext cx="19239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circuit de </a:t>
            </a:r>
            <a:r>
              <a:rPr lang="en-US" sz="2800" dirty="0" smtClean="0">
                <a:solidFill>
                  <a:schemeClr val="accent4"/>
                </a:solidFill>
              </a:rPr>
              <a:t>p</a:t>
            </a:r>
            <a:endParaRPr lang="fr-FR" sz="2800" dirty="0" smtClean="0">
              <a:solidFill>
                <a:schemeClr val="accent4"/>
              </a:solidFill>
            </a:endParaRPr>
          </a:p>
        </p:txBody>
      </p:sp>
      <p:cxnSp>
        <p:nvCxnSpPr>
          <p:cNvPr id="25" name="Connecteur droit 24"/>
          <p:cNvCxnSpPr/>
          <p:nvPr/>
        </p:nvCxnSpPr>
        <p:spPr bwMode="auto">
          <a:xfrm>
            <a:off x="4697293" y="1770085"/>
            <a:ext cx="542862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ZoneTexte 25"/>
          <p:cNvSpPr txBox="1"/>
          <p:nvPr/>
        </p:nvSpPr>
        <p:spPr bwMode="auto">
          <a:xfrm>
            <a:off x="3014611" y="1928827"/>
            <a:ext cx="5389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ym typeface="Symbol"/>
              </a:rPr>
              <a:t></a:t>
            </a:r>
            <a:endParaRPr lang="fr-FR" sz="2800" dirty="0" smtClean="0"/>
          </a:p>
        </p:txBody>
      </p:sp>
      <p:sp>
        <p:nvSpPr>
          <p:cNvPr id="28" name="Rectangle 27"/>
          <p:cNvSpPr/>
          <p:nvPr/>
        </p:nvSpPr>
        <p:spPr bwMode="auto">
          <a:xfrm>
            <a:off x="5240155" y="1508939"/>
            <a:ext cx="1923925" cy="52229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9" name="Connecteur droit 28"/>
          <p:cNvCxnSpPr/>
          <p:nvPr/>
        </p:nvCxnSpPr>
        <p:spPr bwMode="auto">
          <a:xfrm>
            <a:off x="7164080" y="1770085"/>
            <a:ext cx="542862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ZoneTexte 29"/>
          <p:cNvSpPr txBox="1"/>
          <p:nvPr/>
        </p:nvSpPr>
        <p:spPr bwMode="auto">
          <a:xfrm>
            <a:off x="7740352" y="1521313"/>
            <a:ext cx="6799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Out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cxnSp>
        <p:nvCxnSpPr>
          <p:cNvPr id="32" name="Connecteur en angle 31"/>
          <p:cNvCxnSpPr>
            <a:stCxn id="19" idx="3"/>
            <a:endCxn id="28" idx="2"/>
          </p:cNvCxnSpPr>
          <p:nvPr/>
        </p:nvCxnSpPr>
        <p:spPr bwMode="auto">
          <a:xfrm flipV="1">
            <a:off x="5782492" y="2031231"/>
            <a:ext cx="419626" cy="324471"/>
          </a:xfrm>
          <a:prstGeom prst="bentConnector2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ZoneTexte 32"/>
          <p:cNvSpPr txBox="1"/>
          <p:nvPr/>
        </p:nvSpPr>
        <p:spPr bwMode="auto">
          <a:xfrm>
            <a:off x="611560" y="3929252"/>
            <a:ext cx="7885492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/>
              <a:t>le </a:t>
            </a:r>
            <a:r>
              <a:rPr lang="en-US" sz="2800" dirty="0" smtClean="0"/>
              <a:t>clock gating </a:t>
            </a:r>
            <a:r>
              <a:rPr lang="fr-FR" sz="2800" dirty="0" smtClean="0"/>
              <a:t>devient un </a:t>
            </a:r>
            <a:r>
              <a:rPr lang="fr-FR" sz="2800" dirty="0" smtClean="0">
                <a:solidFill>
                  <a:schemeClr val="tx2"/>
                </a:solidFill>
              </a:rPr>
              <a:t>opérateur standard</a:t>
            </a:r>
            <a:r>
              <a:rPr lang="fr-FR" sz="2800" dirty="0" smtClean="0"/>
              <a:t>,</a:t>
            </a:r>
          </a:p>
          <a:p>
            <a:r>
              <a:rPr lang="fr-FR" sz="2800" dirty="0" smtClean="0"/>
              <a:t>  avec une </a:t>
            </a:r>
            <a:r>
              <a:rPr lang="fr-FR" sz="2800" dirty="0" smtClean="0">
                <a:solidFill>
                  <a:schemeClr val="tx2"/>
                </a:solidFill>
              </a:rPr>
              <a:t>sémantique standard</a:t>
            </a:r>
          </a:p>
          <a:p>
            <a:pPr marL="234000" indent="-2340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800" dirty="0" smtClean="0"/>
              <a:t>Il se compile soit par un vrai </a:t>
            </a:r>
            <a:r>
              <a:rPr lang="en-US" sz="2800" dirty="0" smtClean="0"/>
              <a:t>clock gating</a:t>
            </a:r>
            <a:r>
              <a:rPr lang="fr-FR" sz="2800" dirty="0" smtClean="0"/>
              <a:t>,</a:t>
            </a:r>
          </a:p>
          <a:p>
            <a:r>
              <a:rPr lang="fr-FR" sz="2800" dirty="0" smtClean="0"/>
              <a:t>  soit par un multiplexeur (option du compilateur)</a:t>
            </a:r>
          </a:p>
        </p:txBody>
      </p:sp>
    </p:spTree>
    <p:extLst>
      <p:ext uri="{BB962C8B-B14F-4D97-AF65-F5344CB8AC3E}">
        <p14:creationId xmlns:p14="http://schemas.microsoft.com/office/powerpoint/2010/main" val="411982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Circuits multi-horloges GALS</a:t>
            </a:r>
            <a:endParaRPr lang="fr-FR" dirty="0"/>
          </a:p>
        </p:txBody>
      </p:sp>
      <p:grpSp>
        <p:nvGrpSpPr>
          <p:cNvPr id="45" name="Groupe 44"/>
          <p:cNvGrpSpPr/>
          <p:nvPr/>
        </p:nvGrpSpPr>
        <p:grpSpPr>
          <a:xfrm>
            <a:off x="1848791" y="1412776"/>
            <a:ext cx="5446418" cy="4223328"/>
            <a:chOff x="1789878" y="1556792"/>
            <a:chExt cx="5446418" cy="4223328"/>
          </a:xfrm>
        </p:grpSpPr>
        <p:grpSp>
          <p:nvGrpSpPr>
            <p:cNvPr id="24" name="Groupe 23"/>
            <p:cNvGrpSpPr/>
            <p:nvPr/>
          </p:nvGrpSpPr>
          <p:grpSpPr>
            <a:xfrm>
              <a:off x="1789878" y="1556792"/>
              <a:ext cx="1512168" cy="2098703"/>
              <a:chOff x="1691680" y="1772816"/>
              <a:chExt cx="1512168" cy="2098703"/>
            </a:xfrm>
          </p:grpSpPr>
          <p:pic>
            <p:nvPicPr>
              <p:cNvPr id="11" name="Picture 4" descr="Fichier:Horlogeengadine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0" y="2871667"/>
                <a:ext cx="386230" cy="9998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/>
              <p:cNvSpPr/>
              <p:nvPr/>
            </p:nvSpPr>
            <p:spPr bwMode="auto">
              <a:xfrm>
                <a:off x="1979712" y="1772816"/>
                <a:ext cx="1224136" cy="1008112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4" name="Connecteur en angle 13"/>
              <p:cNvCxnSpPr/>
              <p:nvPr/>
            </p:nvCxnSpPr>
            <p:spPr bwMode="auto">
              <a:xfrm flipV="1">
                <a:off x="2077910" y="2780928"/>
                <a:ext cx="513870" cy="590665"/>
              </a:xfrm>
              <a:prstGeom prst="bentConnector2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pic>
          <p:nvPicPr>
            <p:cNvPr id="16" name="Picture 4" descr="Fichier:Horlogeengadin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0470" y="4768431"/>
              <a:ext cx="386230" cy="9998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 16"/>
            <p:cNvSpPr/>
            <p:nvPr/>
          </p:nvSpPr>
          <p:spPr bwMode="auto">
            <a:xfrm>
              <a:off x="3958502" y="3669580"/>
              <a:ext cx="1224136" cy="1008112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Connecteur en angle 17"/>
            <p:cNvCxnSpPr>
              <a:stCxn id="16" idx="3"/>
              <a:endCxn id="17" idx="2"/>
            </p:cNvCxnSpPr>
            <p:nvPr/>
          </p:nvCxnSpPr>
          <p:spPr bwMode="auto">
            <a:xfrm flipV="1">
              <a:off x="4056700" y="4677692"/>
              <a:ext cx="513870" cy="590665"/>
            </a:xfrm>
            <a:prstGeom prst="bentConnector2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25" name="Groupe 24"/>
            <p:cNvGrpSpPr/>
            <p:nvPr/>
          </p:nvGrpSpPr>
          <p:grpSpPr>
            <a:xfrm>
              <a:off x="5724128" y="1556792"/>
              <a:ext cx="1512168" cy="2098703"/>
              <a:chOff x="5625930" y="1720622"/>
              <a:chExt cx="1512168" cy="2098703"/>
            </a:xfrm>
          </p:grpSpPr>
          <p:pic>
            <p:nvPicPr>
              <p:cNvPr id="19" name="Picture 4" descr="Fichier:Horlogeengadine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25930" y="2819473"/>
                <a:ext cx="386230" cy="9998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Rectangle 19"/>
              <p:cNvSpPr/>
              <p:nvPr/>
            </p:nvSpPr>
            <p:spPr bwMode="auto">
              <a:xfrm>
                <a:off x="5913962" y="1720622"/>
                <a:ext cx="1224136" cy="1008112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21" name="Connecteur en angle 20"/>
              <p:cNvCxnSpPr>
                <a:stCxn id="19" idx="3"/>
                <a:endCxn id="20" idx="2"/>
              </p:cNvCxnSpPr>
              <p:nvPr/>
            </p:nvCxnSpPr>
            <p:spPr bwMode="auto">
              <a:xfrm flipV="1">
                <a:off x="6012160" y="2728734"/>
                <a:ext cx="513870" cy="590665"/>
              </a:xfrm>
              <a:prstGeom prst="bentConnector2">
                <a:avLst/>
              </a:prstGeom>
              <a:noFill/>
              <a:ln w="1905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27" name="Connecteur droit avec flèche 26"/>
            <p:cNvCxnSpPr/>
            <p:nvPr/>
          </p:nvCxnSpPr>
          <p:spPr bwMode="auto">
            <a:xfrm>
              <a:off x="3302046" y="1680994"/>
              <a:ext cx="2710114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" name="Connecteur droit avec flèche 28"/>
            <p:cNvCxnSpPr/>
            <p:nvPr/>
          </p:nvCxnSpPr>
          <p:spPr bwMode="auto">
            <a:xfrm>
              <a:off x="3302046" y="2401074"/>
              <a:ext cx="864096" cy="1268506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" name="Connecteur droit avec flèche 30"/>
            <p:cNvCxnSpPr/>
            <p:nvPr/>
          </p:nvCxnSpPr>
          <p:spPr bwMode="auto">
            <a:xfrm flipH="1">
              <a:off x="3302046" y="1897018"/>
              <a:ext cx="2710114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2" name="Connecteur droit avec flèche 31"/>
            <p:cNvCxnSpPr>
              <a:endCxn id="17" idx="0"/>
            </p:cNvCxnSpPr>
            <p:nvPr/>
          </p:nvCxnSpPr>
          <p:spPr bwMode="auto">
            <a:xfrm flipH="1">
              <a:off x="4570570" y="2329066"/>
              <a:ext cx="1441590" cy="1340514"/>
            </a:xfrm>
            <a:prstGeom prst="straightConnector1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4" name="Connecteur droit avec flèche 33"/>
            <p:cNvCxnSpPr>
              <a:endCxn id="12" idx="3"/>
            </p:cNvCxnSpPr>
            <p:nvPr/>
          </p:nvCxnSpPr>
          <p:spPr bwMode="auto">
            <a:xfrm flipH="1" flipV="1">
              <a:off x="3302046" y="2060848"/>
              <a:ext cx="1080120" cy="1608732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9" name="ZoneTexte 38"/>
            <p:cNvSpPr txBox="1"/>
            <p:nvPr/>
          </p:nvSpPr>
          <p:spPr bwMode="auto">
            <a:xfrm>
              <a:off x="2367614" y="1793334"/>
              <a:ext cx="68480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M1</a:t>
              </a:r>
              <a:endParaRPr lang="fr-FR" sz="2800" dirty="0" smtClean="0"/>
            </a:p>
          </p:txBody>
        </p:sp>
        <p:sp>
          <p:nvSpPr>
            <p:cNvPr id="40" name="ZoneTexte 39"/>
            <p:cNvSpPr txBox="1"/>
            <p:nvPr/>
          </p:nvSpPr>
          <p:spPr bwMode="auto">
            <a:xfrm>
              <a:off x="6301864" y="1793334"/>
              <a:ext cx="68480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2"/>
                  </a:solidFill>
                </a:rPr>
                <a:t>M2</a:t>
              </a:r>
              <a:endParaRPr lang="fr-FR" sz="28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41" name="ZoneTexte 40"/>
            <p:cNvSpPr txBox="1"/>
            <p:nvPr/>
          </p:nvSpPr>
          <p:spPr bwMode="auto">
            <a:xfrm>
              <a:off x="4248206" y="3912026"/>
              <a:ext cx="68480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1"/>
                  </a:solidFill>
                </a:rPr>
                <a:t>M3</a:t>
              </a:r>
              <a:endParaRPr lang="fr-FR" sz="2800" dirty="0" smtClean="0">
                <a:solidFill>
                  <a:schemeClr val="accent1"/>
                </a:solidFill>
              </a:endParaRPr>
            </a:p>
          </p:txBody>
        </p:sp>
        <p:sp>
          <p:nvSpPr>
            <p:cNvPr id="42" name="ZoneTexte 41"/>
            <p:cNvSpPr txBox="1"/>
            <p:nvPr/>
          </p:nvSpPr>
          <p:spPr bwMode="auto">
            <a:xfrm>
              <a:off x="2140334" y="3155569"/>
              <a:ext cx="585417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h1</a:t>
              </a:r>
              <a:endParaRPr lang="fr-FR" sz="2800" dirty="0" smtClean="0"/>
            </a:p>
          </p:txBody>
        </p:sp>
        <p:sp>
          <p:nvSpPr>
            <p:cNvPr id="43" name="ZoneTexte 42"/>
            <p:cNvSpPr txBox="1"/>
            <p:nvPr/>
          </p:nvSpPr>
          <p:spPr bwMode="auto">
            <a:xfrm>
              <a:off x="6110358" y="3155569"/>
              <a:ext cx="585417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2"/>
                  </a:solidFill>
                </a:rPr>
                <a:t>h2</a:t>
              </a:r>
              <a:endParaRPr lang="fr-FR" sz="28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44" name="ZoneTexte 43"/>
            <p:cNvSpPr txBox="1"/>
            <p:nvPr/>
          </p:nvSpPr>
          <p:spPr bwMode="auto">
            <a:xfrm>
              <a:off x="4056700" y="5256900"/>
              <a:ext cx="585417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1"/>
                  </a:solidFill>
                </a:rPr>
                <a:t>h3</a:t>
              </a:r>
              <a:endParaRPr lang="fr-FR" sz="2800" dirty="0" smtClean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676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34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Horloge rapide fictive</a:t>
            </a:r>
            <a:endParaRPr lang="fr-FR" dirty="0"/>
          </a:p>
        </p:txBody>
      </p:sp>
      <p:pic>
        <p:nvPicPr>
          <p:cNvPr id="27" name="Picture 4" descr="Fichier:Horlogeengad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4" y="3736287"/>
            <a:ext cx="386230" cy="99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 bwMode="auto">
          <a:xfrm>
            <a:off x="2446792" y="1412776"/>
            <a:ext cx="1224136" cy="100811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9" name="Connecteur en angle 28"/>
          <p:cNvCxnSpPr/>
          <p:nvPr/>
        </p:nvCxnSpPr>
        <p:spPr bwMode="auto">
          <a:xfrm flipV="1">
            <a:off x="2544990" y="2420888"/>
            <a:ext cx="513870" cy="590665"/>
          </a:xfrm>
          <a:prstGeom prst="bentConnector2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4327384" y="3525564"/>
            <a:ext cx="1224136" cy="1008112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Connecteur en angle 10"/>
          <p:cNvCxnSpPr>
            <a:endCxn id="10" idx="2"/>
          </p:cNvCxnSpPr>
          <p:nvPr/>
        </p:nvCxnSpPr>
        <p:spPr bwMode="auto">
          <a:xfrm flipV="1">
            <a:off x="4425582" y="4533676"/>
            <a:ext cx="513870" cy="590665"/>
          </a:xfrm>
          <a:prstGeom prst="bentConnector2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2" name="Groupe 11"/>
          <p:cNvGrpSpPr/>
          <p:nvPr/>
        </p:nvGrpSpPr>
        <p:grpSpPr>
          <a:xfrm>
            <a:off x="6381042" y="1412776"/>
            <a:ext cx="1224136" cy="1598777"/>
            <a:chOff x="5913962" y="1720622"/>
            <a:chExt cx="1224136" cy="1598777"/>
          </a:xfrm>
        </p:grpSpPr>
        <p:sp>
          <p:nvSpPr>
            <p:cNvPr id="25" name="Rectangle 24"/>
            <p:cNvSpPr/>
            <p:nvPr/>
          </p:nvSpPr>
          <p:spPr bwMode="auto">
            <a:xfrm>
              <a:off x="5913962" y="1720622"/>
              <a:ext cx="1224136" cy="1008112"/>
            </a:xfrm>
            <a:prstGeom prst="rect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6" name="Connecteur en angle 25"/>
            <p:cNvCxnSpPr>
              <a:stCxn id="51" idx="3"/>
              <a:endCxn id="25" idx="2"/>
            </p:cNvCxnSpPr>
            <p:nvPr/>
          </p:nvCxnSpPr>
          <p:spPr bwMode="auto">
            <a:xfrm flipV="1">
              <a:off x="6269095" y="2728734"/>
              <a:ext cx="256935" cy="590665"/>
            </a:xfrm>
            <a:prstGeom prst="bentConnector2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3" name="Connecteur droit avec flèche 12"/>
          <p:cNvCxnSpPr/>
          <p:nvPr/>
        </p:nvCxnSpPr>
        <p:spPr bwMode="auto">
          <a:xfrm>
            <a:off x="3670928" y="1536978"/>
            <a:ext cx="2710114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Connecteur droit avec flèche 13"/>
          <p:cNvCxnSpPr/>
          <p:nvPr/>
        </p:nvCxnSpPr>
        <p:spPr bwMode="auto">
          <a:xfrm>
            <a:off x="3670928" y="2257058"/>
            <a:ext cx="864096" cy="1268506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Connecteur droit avec flèche 14"/>
          <p:cNvCxnSpPr/>
          <p:nvPr/>
        </p:nvCxnSpPr>
        <p:spPr bwMode="auto">
          <a:xfrm flipH="1">
            <a:off x="3670928" y="1753002"/>
            <a:ext cx="2710114" cy="0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Connecteur droit avec flèche 15"/>
          <p:cNvCxnSpPr>
            <a:endCxn id="10" idx="0"/>
          </p:cNvCxnSpPr>
          <p:nvPr/>
        </p:nvCxnSpPr>
        <p:spPr bwMode="auto">
          <a:xfrm flipH="1">
            <a:off x="4939452" y="2185050"/>
            <a:ext cx="1441590" cy="1340514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Connecteur droit avec flèche 16"/>
          <p:cNvCxnSpPr>
            <a:endCxn id="28" idx="3"/>
          </p:cNvCxnSpPr>
          <p:nvPr/>
        </p:nvCxnSpPr>
        <p:spPr bwMode="auto">
          <a:xfrm flipH="1" flipV="1">
            <a:off x="3670928" y="1916832"/>
            <a:ext cx="1080120" cy="1608732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ZoneTexte 17"/>
          <p:cNvSpPr txBox="1"/>
          <p:nvPr/>
        </p:nvSpPr>
        <p:spPr bwMode="auto">
          <a:xfrm>
            <a:off x="2736496" y="1649318"/>
            <a:ext cx="6848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1</a:t>
            </a:r>
            <a:endParaRPr lang="fr-FR" sz="2800" dirty="0" smtClean="0"/>
          </a:p>
        </p:txBody>
      </p:sp>
      <p:sp>
        <p:nvSpPr>
          <p:cNvPr id="19" name="ZoneTexte 18"/>
          <p:cNvSpPr txBox="1"/>
          <p:nvPr/>
        </p:nvSpPr>
        <p:spPr bwMode="auto">
          <a:xfrm>
            <a:off x="6670746" y="1649318"/>
            <a:ext cx="6848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M2</a:t>
            </a:r>
            <a:endParaRPr lang="fr-FR" sz="2800" dirty="0" smtClean="0">
              <a:solidFill>
                <a:schemeClr val="tx2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 bwMode="auto">
          <a:xfrm>
            <a:off x="4617088" y="3768010"/>
            <a:ext cx="6848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M3</a:t>
            </a:r>
            <a:endParaRPr lang="fr-FR" sz="2800" dirty="0" smtClean="0">
              <a:solidFill>
                <a:schemeClr val="accent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 bwMode="auto">
          <a:xfrm>
            <a:off x="1497592" y="2571682"/>
            <a:ext cx="5854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h1</a:t>
            </a:r>
            <a:endParaRPr lang="fr-FR" sz="2800" dirty="0" smtClean="0"/>
          </a:p>
        </p:txBody>
      </p:sp>
      <p:sp>
        <p:nvSpPr>
          <p:cNvPr id="22" name="ZoneTexte 21"/>
          <p:cNvSpPr txBox="1"/>
          <p:nvPr/>
        </p:nvSpPr>
        <p:spPr bwMode="auto">
          <a:xfrm>
            <a:off x="5927299" y="2454610"/>
            <a:ext cx="5854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h2</a:t>
            </a:r>
            <a:endParaRPr lang="fr-FR" sz="2800" dirty="0" smtClean="0">
              <a:solidFill>
                <a:schemeClr val="tx2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 bwMode="auto">
          <a:xfrm>
            <a:off x="3523030" y="4533676"/>
            <a:ext cx="5854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h3</a:t>
            </a:r>
            <a:endParaRPr lang="fr-FR" sz="2800" dirty="0" smtClean="0">
              <a:solidFill>
                <a:schemeClr val="accent1"/>
              </a:solidFill>
            </a:endParaRPr>
          </a:p>
        </p:txBody>
      </p:sp>
      <p:sp>
        <p:nvSpPr>
          <p:cNvPr id="30" name="Pentagone 29"/>
          <p:cNvSpPr/>
          <p:nvPr/>
        </p:nvSpPr>
        <p:spPr bwMode="auto">
          <a:xfrm>
            <a:off x="2307502" y="2833292"/>
            <a:ext cx="237488" cy="344389"/>
          </a:xfrm>
          <a:prstGeom prst="homePlat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Connecteur droit 36"/>
          <p:cNvCxnSpPr/>
          <p:nvPr/>
        </p:nvCxnSpPr>
        <p:spPr bwMode="auto">
          <a:xfrm>
            <a:off x="2028823" y="3102318"/>
            <a:ext cx="278679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Connecteur droit 39"/>
          <p:cNvCxnSpPr/>
          <p:nvPr/>
        </p:nvCxnSpPr>
        <p:spPr bwMode="auto">
          <a:xfrm>
            <a:off x="2028823" y="2922209"/>
            <a:ext cx="278679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Connecteur droit 41"/>
          <p:cNvCxnSpPr/>
          <p:nvPr/>
        </p:nvCxnSpPr>
        <p:spPr bwMode="auto">
          <a:xfrm>
            <a:off x="2028823" y="3102318"/>
            <a:ext cx="0" cy="2414914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Connecteur droit 43"/>
          <p:cNvCxnSpPr/>
          <p:nvPr/>
        </p:nvCxnSpPr>
        <p:spPr bwMode="auto">
          <a:xfrm>
            <a:off x="1143464" y="4236213"/>
            <a:ext cx="885359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Pentagone 44"/>
          <p:cNvSpPr/>
          <p:nvPr/>
        </p:nvSpPr>
        <p:spPr bwMode="auto">
          <a:xfrm>
            <a:off x="4188094" y="4952146"/>
            <a:ext cx="237488" cy="344389"/>
          </a:xfrm>
          <a:prstGeom prst="homePlat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6" name="Connecteur droit 45"/>
          <p:cNvCxnSpPr/>
          <p:nvPr/>
        </p:nvCxnSpPr>
        <p:spPr bwMode="auto">
          <a:xfrm>
            <a:off x="2028822" y="5221172"/>
            <a:ext cx="2159271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necteur droit 46"/>
          <p:cNvCxnSpPr/>
          <p:nvPr/>
        </p:nvCxnSpPr>
        <p:spPr bwMode="auto">
          <a:xfrm>
            <a:off x="3909415" y="5041063"/>
            <a:ext cx="278679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Pentagone 50"/>
          <p:cNvSpPr/>
          <p:nvPr/>
        </p:nvSpPr>
        <p:spPr bwMode="auto">
          <a:xfrm>
            <a:off x="6498687" y="2839358"/>
            <a:ext cx="237488" cy="344389"/>
          </a:xfrm>
          <a:prstGeom prst="homePlat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2" name="Connecteur droit 51"/>
          <p:cNvCxnSpPr/>
          <p:nvPr/>
        </p:nvCxnSpPr>
        <p:spPr bwMode="auto">
          <a:xfrm>
            <a:off x="6220008" y="2928275"/>
            <a:ext cx="278679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Connecteur droit 53"/>
          <p:cNvCxnSpPr/>
          <p:nvPr/>
        </p:nvCxnSpPr>
        <p:spPr bwMode="auto">
          <a:xfrm>
            <a:off x="6215678" y="3102318"/>
            <a:ext cx="278679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Connecteur droit 55"/>
          <p:cNvCxnSpPr/>
          <p:nvPr/>
        </p:nvCxnSpPr>
        <p:spPr bwMode="auto">
          <a:xfrm>
            <a:off x="6220008" y="3102318"/>
            <a:ext cx="0" cy="2414914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Connecteur droit 56"/>
          <p:cNvCxnSpPr/>
          <p:nvPr/>
        </p:nvCxnSpPr>
        <p:spPr bwMode="auto">
          <a:xfrm>
            <a:off x="2028823" y="5517232"/>
            <a:ext cx="4186855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ZoneTexte 5"/>
          <p:cNvSpPr txBox="1"/>
          <p:nvPr/>
        </p:nvSpPr>
        <p:spPr bwMode="auto">
          <a:xfrm>
            <a:off x="6494357" y="3068960"/>
            <a:ext cx="24849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weak suspend</a:t>
            </a:r>
            <a:endParaRPr lang="fr-FR" sz="2800" dirty="0" smtClean="0">
              <a:solidFill>
                <a:schemeClr val="tx2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 bwMode="auto">
          <a:xfrm>
            <a:off x="3044748" y="5445224"/>
            <a:ext cx="24849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weak suspend</a:t>
            </a:r>
            <a:endParaRPr lang="fr-FR" sz="2800" dirty="0" smtClean="0">
              <a:solidFill>
                <a:schemeClr val="accent1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 bwMode="auto">
          <a:xfrm>
            <a:off x="287152" y="3068960"/>
            <a:ext cx="24849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weak suspend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349690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9" grpId="0"/>
      <p:bldP spid="4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35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Esterel multi-horloges</a:t>
            </a:r>
            <a:endParaRPr lang="fr-FR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67544" y="848901"/>
            <a:ext cx="363913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dirty="0" err="1"/>
              <a:t>multiclock</a:t>
            </a:r>
            <a:r>
              <a:rPr lang="en-US" altLang="fr-FR" sz="2400" dirty="0"/>
              <a:t> </a:t>
            </a:r>
            <a:r>
              <a:rPr lang="en-US" altLang="fr-FR" sz="2400" dirty="0">
                <a:solidFill>
                  <a:schemeClr val="accent4"/>
                </a:solidFill>
              </a:rPr>
              <a:t>Multi</a:t>
            </a:r>
            <a:r>
              <a:rPr lang="en-US" altLang="fr-FR" sz="2400" dirty="0"/>
              <a:t> :</a:t>
            </a:r>
          </a:p>
          <a:p>
            <a:r>
              <a:rPr lang="en-US" altLang="fr-FR" sz="2400" dirty="0"/>
              <a:t>input </a:t>
            </a:r>
            <a:r>
              <a:rPr lang="en-US" altLang="fr-FR" sz="2400" dirty="0" smtClean="0"/>
              <a:t>{</a:t>
            </a:r>
            <a:r>
              <a:rPr lang="en-US" altLang="fr-FR" sz="2400" dirty="0" smtClean="0">
                <a:solidFill>
                  <a:schemeClr val="accent3"/>
                </a:solidFill>
              </a:rPr>
              <a:t>h1</a:t>
            </a:r>
            <a:r>
              <a:rPr lang="en-US" altLang="fr-FR" sz="2400" dirty="0" smtClean="0"/>
              <a:t>,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h2</a:t>
            </a:r>
            <a:r>
              <a:rPr lang="en-US" altLang="fr-FR" sz="2400" dirty="0" smtClean="0"/>
              <a:t>,</a:t>
            </a:r>
            <a:r>
              <a:rPr lang="en-US" altLang="fr-FR" sz="2400" dirty="0" smtClean="0">
                <a:solidFill>
                  <a:schemeClr val="accent1"/>
                </a:solidFill>
              </a:rPr>
              <a:t>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h3</a:t>
            </a:r>
            <a:r>
              <a:rPr lang="en-US" altLang="fr-FR" sz="2400" dirty="0" smtClean="0"/>
              <a:t>} </a:t>
            </a:r>
            <a:r>
              <a:rPr lang="en-US" altLang="fr-FR" sz="2400" dirty="0"/>
              <a:t>: </a:t>
            </a:r>
            <a:r>
              <a:rPr lang="en-US" altLang="fr-FR" sz="2400" dirty="0" smtClean="0"/>
              <a:t>clock ;</a:t>
            </a:r>
            <a:endParaRPr lang="en-US" altLang="fr-FR" sz="2400" dirty="0"/>
          </a:p>
          <a:p>
            <a:r>
              <a:rPr lang="en-US" altLang="fr-FR" sz="2400" dirty="0" smtClean="0"/>
              <a:t>input </a:t>
            </a:r>
            <a:r>
              <a:rPr lang="en-US" altLang="fr-FR" sz="2400" dirty="0" smtClean="0">
                <a:solidFill>
                  <a:schemeClr val="tx2"/>
                </a:solidFill>
              </a:rPr>
              <a:t>I</a:t>
            </a:r>
            <a:r>
              <a:rPr lang="en-US" altLang="fr-FR" sz="2400" dirty="0" smtClean="0"/>
              <a:t>,</a:t>
            </a:r>
            <a:r>
              <a:rPr lang="en-US" altLang="fr-FR" sz="2400" dirty="0" smtClean="0">
                <a:solidFill>
                  <a:schemeClr val="tx2"/>
                </a:solidFill>
              </a:rPr>
              <a:t> J</a:t>
            </a:r>
            <a:r>
              <a:rPr lang="en-US" altLang="fr-FR" sz="2400" dirty="0" smtClean="0"/>
              <a:t>,</a:t>
            </a:r>
            <a:r>
              <a:rPr lang="en-US" altLang="fr-FR" sz="2400" dirty="0" smtClean="0">
                <a:solidFill>
                  <a:schemeClr val="tx2"/>
                </a:solidFill>
              </a:rPr>
              <a:t> K </a:t>
            </a:r>
            <a:r>
              <a:rPr lang="en-US" altLang="fr-FR" sz="2400" dirty="0" smtClean="0"/>
              <a:t>;</a:t>
            </a:r>
            <a:endParaRPr lang="en-US" altLang="fr-FR" sz="2400" dirty="0"/>
          </a:p>
          <a:p>
            <a:r>
              <a:rPr lang="en-US" altLang="fr-FR" sz="2400" dirty="0"/>
              <a:t>output </a:t>
            </a:r>
            <a:r>
              <a:rPr lang="en-US" altLang="fr-FR" sz="2400" dirty="0" smtClean="0">
                <a:solidFill>
                  <a:schemeClr val="tx2"/>
                </a:solidFill>
              </a:rPr>
              <a:t>X</a:t>
            </a:r>
            <a:r>
              <a:rPr lang="en-US" altLang="fr-FR" sz="2400" dirty="0" smtClean="0"/>
              <a:t>,</a:t>
            </a:r>
            <a:r>
              <a:rPr lang="en-US" altLang="fr-FR" sz="2400" dirty="0" smtClean="0">
                <a:solidFill>
                  <a:schemeClr val="tx2"/>
                </a:solidFill>
              </a:rPr>
              <a:t> Y</a:t>
            </a:r>
            <a:r>
              <a:rPr lang="en-US" altLang="fr-FR" sz="2400" dirty="0" smtClean="0"/>
              <a:t>,</a:t>
            </a:r>
            <a:r>
              <a:rPr lang="en-US" altLang="fr-FR" sz="2400" dirty="0" smtClean="0">
                <a:solidFill>
                  <a:schemeClr val="tx2"/>
                </a:solidFill>
              </a:rPr>
              <a:t> Z </a:t>
            </a:r>
            <a:r>
              <a:rPr lang="en-US" altLang="fr-FR" sz="2400" dirty="0" smtClean="0"/>
              <a:t>;</a:t>
            </a:r>
          </a:p>
          <a:p>
            <a:r>
              <a:rPr lang="en-US" altLang="fr-FR" sz="2400" dirty="0" smtClean="0"/>
              <a:t>{</a:t>
            </a:r>
          </a:p>
          <a:p>
            <a:r>
              <a:rPr lang="en-US" altLang="fr-FR" sz="2400" dirty="0"/>
              <a:t> </a:t>
            </a:r>
            <a:r>
              <a:rPr lang="en-US" altLang="fr-FR" sz="2400" dirty="0" smtClean="0"/>
              <a:t>  run </a:t>
            </a:r>
            <a:r>
              <a:rPr lang="en-US" altLang="fr-FR" sz="2400" dirty="0" smtClean="0">
                <a:solidFill>
                  <a:schemeClr val="accent4"/>
                </a:solidFill>
              </a:rPr>
              <a:t>M1</a:t>
            </a:r>
            <a:r>
              <a:rPr lang="en-US" altLang="fr-FR" sz="2400" dirty="0" smtClean="0"/>
              <a:t> [ clock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h1</a:t>
            </a:r>
            <a:r>
              <a:rPr lang="en-US" altLang="fr-FR" sz="2400" dirty="0" smtClean="0"/>
              <a:t> ]</a:t>
            </a:r>
            <a:endParaRPr lang="en-US" altLang="fr-FR" sz="2400" dirty="0"/>
          </a:p>
          <a:p>
            <a:r>
              <a:rPr lang="en-US" altLang="fr-FR" sz="2400" dirty="0"/>
              <a:t>||</a:t>
            </a:r>
          </a:p>
          <a:p>
            <a:r>
              <a:rPr lang="en-US" altLang="fr-FR" sz="2400" dirty="0" smtClean="0"/>
              <a:t>   run </a:t>
            </a:r>
            <a:r>
              <a:rPr lang="en-US" altLang="fr-FR" sz="2400" dirty="0" smtClean="0">
                <a:solidFill>
                  <a:schemeClr val="accent4"/>
                </a:solidFill>
              </a:rPr>
              <a:t>M2</a:t>
            </a:r>
            <a:r>
              <a:rPr lang="en-US" altLang="fr-FR" sz="2400" dirty="0" smtClean="0"/>
              <a:t> [clock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h2</a:t>
            </a:r>
            <a:r>
              <a:rPr lang="en-US" altLang="fr-FR" sz="2400" dirty="0" smtClean="0"/>
              <a:t> ]</a:t>
            </a:r>
          </a:p>
          <a:p>
            <a:r>
              <a:rPr lang="en-US" altLang="fr-FR" sz="2400" dirty="0" smtClean="0"/>
              <a:t>|| </a:t>
            </a:r>
          </a:p>
          <a:p>
            <a:r>
              <a:rPr lang="en-US" altLang="fr-FR" sz="2400" dirty="0"/>
              <a:t> </a:t>
            </a:r>
            <a:r>
              <a:rPr lang="en-US" altLang="fr-FR" sz="2400" dirty="0" smtClean="0"/>
              <a:t>  run </a:t>
            </a:r>
            <a:r>
              <a:rPr lang="en-US" altLang="fr-FR" sz="2400" dirty="0" smtClean="0">
                <a:solidFill>
                  <a:schemeClr val="accent4"/>
                </a:solidFill>
              </a:rPr>
              <a:t>M3</a:t>
            </a:r>
            <a:r>
              <a:rPr lang="en-US" altLang="fr-FR" sz="2400" dirty="0" smtClean="0"/>
              <a:t> </a:t>
            </a:r>
            <a:r>
              <a:rPr lang="en-US" altLang="fr-FR" sz="2400" dirty="0"/>
              <a:t>[clock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h3</a:t>
            </a:r>
            <a:r>
              <a:rPr lang="en-US" altLang="fr-FR" sz="2400" dirty="0" smtClean="0"/>
              <a:t> ]</a:t>
            </a:r>
          </a:p>
          <a:p>
            <a:r>
              <a:rPr lang="en-US" altLang="fr-FR" sz="2400" dirty="0"/>
              <a:t>}</a:t>
            </a:r>
          </a:p>
          <a:p>
            <a:r>
              <a:rPr lang="en-US" altLang="fr-FR" sz="2400" dirty="0" smtClean="0"/>
              <a:t>end </a:t>
            </a:r>
            <a:r>
              <a:rPr lang="en-US" altLang="fr-FR" sz="2400" dirty="0" err="1" smtClean="0"/>
              <a:t>multiclock</a:t>
            </a:r>
            <a:endParaRPr lang="en-US" altLang="fr-FR" sz="2400" dirty="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4860032" y="848901"/>
            <a:ext cx="3533340" cy="42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altLang="fr-FR" sz="2400" dirty="0" smtClean="0">
                <a:solidFill>
                  <a:schemeClr val="accent2"/>
                </a:solidFill>
              </a:rPr>
              <a:t>-- </a:t>
            </a:r>
            <a:r>
              <a:rPr lang="en-US" altLang="fr-FR" sz="2400" dirty="0" err="1" smtClean="0">
                <a:solidFill>
                  <a:schemeClr val="accent2"/>
                </a:solidFill>
              </a:rPr>
              <a:t>horloges</a:t>
            </a:r>
            <a:r>
              <a:rPr lang="en-US" altLang="fr-FR" sz="2400" dirty="0" smtClean="0">
                <a:solidFill>
                  <a:schemeClr val="accent2"/>
                </a:solidFill>
              </a:rPr>
              <a:t> </a:t>
            </a:r>
            <a:r>
              <a:rPr lang="en-US" altLang="fr-FR" sz="2400" dirty="0" err="1" smtClean="0">
                <a:solidFill>
                  <a:schemeClr val="accent2"/>
                </a:solidFill>
              </a:rPr>
              <a:t>dérivées</a:t>
            </a:r>
            <a:endParaRPr lang="en-US" altLang="fr-FR" sz="2400" dirty="0" smtClean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fr-FR" sz="2400" dirty="0" smtClean="0"/>
              <a:t>signal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h4</a:t>
            </a:r>
            <a:r>
              <a:rPr lang="en-US" altLang="fr-FR" sz="2400" dirty="0" smtClean="0">
                <a:solidFill>
                  <a:schemeClr val="accent1"/>
                </a:solidFill>
              </a:rPr>
              <a:t>,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h5</a:t>
            </a:r>
            <a:r>
              <a:rPr lang="en-US" altLang="fr-FR" sz="2400" dirty="0" smtClean="0"/>
              <a:t> </a:t>
            </a:r>
            <a:r>
              <a:rPr lang="en-US" altLang="fr-FR" sz="2400" dirty="0"/>
              <a:t>: clock in</a:t>
            </a:r>
          </a:p>
          <a:p>
            <a:r>
              <a:rPr lang="en-US" altLang="fr-FR" sz="2400" dirty="0"/>
              <a:t>   sustain {</a:t>
            </a:r>
          </a:p>
          <a:p>
            <a:r>
              <a:rPr lang="en-US" altLang="fr-FR" sz="2400" dirty="0"/>
              <a:t>     </a:t>
            </a:r>
            <a:r>
              <a:rPr lang="en-US" altLang="fr-FR" sz="2400" dirty="0">
                <a:solidFill>
                  <a:schemeClr val="accent3"/>
                </a:solidFill>
              </a:rPr>
              <a:t>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h4 </a:t>
            </a:r>
            <a:r>
              <a:rPr lang="en-US" altLang="fr-FR" sz="2400" dirty="0"/>
              <a:t>&lt;=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h1</a:t>
            </a:r>
            <a:r>
              <a:rPr lang="en-US" altLang="fr-FR" sz="2400" dirty="0" smtClean="0"/>
              <a:t> </a:t>
            </a:r>
            <a:r>
              <a:rPr lang="en-US" altLang="fr-FR" sz="2400" dirty="0"/>
              <a:t>if </a:t>
            </a:r>
            <a:r>
              <a:rPr lang="en-US" altLang="fr-FR" sz="2400" dirty="0">
                <a:solidFill>
                  <a:schemeClr val="tx2"/>
                </a:solidFill>
              </a:rPr>
              <a:t>I</a:t>
            </a:r>
            <a:r>
              <a:rPr lang="en-US" altLang="fr-FR" sz="2400" dirty="0"/>
              <a:t>,</a:t>
            </a:r>
          </a:p>
          <a:p>
            <a:r>
              <a:rPr lang="en-US" altLang="fr-FR" sz="2400" dirty="0"/>
              <a:t>     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h5</a:t>
            </a:r>
            <a:r>
              <a:rPr lang="en-US" altLang="fr-FR" sz="2400" dirty="0" smtClean="0"/>
              <a:t> </a:t>
            </a:r>
            <a:r>
              <a:rPr lang="en-US" altLang="fr-FR" sz="2400" dirty="0"/>
              <a:t>&lt;= </a:t>
            </a:r>
            <a:r>
              <a:rPr lang="en-US" altLang="fr-FR" sz="2400" dirty="0" smtClean="0"/>
              <a:t>mux(</a:t>
            </a:r>
            <a:r>
              <a:rPr lang="en-US" altLang="fr-FR" sz="2400" dirty="0" smtClean="0">
                <a:solidFill>
                  <a:schemeClr val="tx2"/>
                </a:solidFill>
              </a:rPr>
              <a:t>J</a:t>
            </a:r>
            <a:r>
              <a:rPr lang="en-US" altLang="fr-FR" sz="2400" dirty="0" smtClean="0"/>
              <a:t>,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h2</a:t>
            </a:r>
            <a:r>
              <a:rPr lang="en-US" altLang="fr-FR" sz="2400" dirty="0" smtClean="0"/>
              <a:t>, </a:t>
            </a:r>
            <a:r>
              <a:rPr lang="en-US" altLang="fr-FR" sz="2400" dirty="0" smtClean="0">
                <a:solidFill>
                  <a:schemeClr val="accent3"/>
                </a:solidFill>
              </a:rPr>
              <a:t>h3</a:t>
            </a:r>
            <a:r>
              <a:rPr lang="en-US" altLang="fr-FR" sz="2400" dirty="0" smtClean="0"/>
              <a:t>)</a:t>
            </a:r>
          </a:p>
          <a:p>
            <a:r>
              <a:rPr lang="en-US" altLang="fr-FR" sz="2400" dirty="0"/>
              <a:t> </a:t>
            </a:r>
            <a:r>
              <a:rPr lang="en-US" altLang="fr-FR" sz="2400" dirty="0" smtClean="0"/>
              <a:t>  }</a:t>
            </a:r>
          </a:p>
          <a:p>
            <a:r>
              <a:rPr lang="en-US" altLang="fr-FR" sz="2400" dirty="0" smtClean="0"/>
              <a:t>||</a:t>
            </a:r>
          </a:p>
          <a:p>
            <a:r>
              <a:rPr lang="en-US" altLang="fr-FR" sz="2400" dirty="0"/>
              <a:t> </a:t>
            </a:r>
            <a:r>
              <a:rPr lang="en-US" altLang="fr-FR" sz="2400" dirty="0" smtClean="0"/>
              <a:t>  ...</a:t>
            </a:r>
          </a:p>
          <a:p>
            <a:r>
              <a:rPr lang="en-US" altLang="fr-FR" sz="2400" dirty="0" smtClean="0"/>
              <a:t>}</a:t>
            </a:r>
          </a:p>
          <a:p>
            <a:r>
              <a:rPr lang="en-US" altLang="fr-FR" sz="2400" dirty="0" smtClean="0"/>
              <a:t>end signal</a:t>
            </a:r>
            <a:endParaRPr lang="en-US" altLang="fr-FR" sz="2400" dirty="0"/>
          </a:p>
          <a:p>
            <a:endParaRPr lang="fr-FR" sz="2400" dirty="0" smtClean="0"/>
          </a:p>
        </p:txBody>
      </p:sp>
      <p:sp>
        <p:nvSpPr>
          <p:cNvPr id="8" name="ZoneTexte 7"/>
          <p:cNvSpPr txBox="1"/>
          <p:nvPr/>
        </p:nvSpPr>
        <p:spPr bwMode="auto">
          <a:xfrm>
            <a:off x="137287" y="5427221"/>
            <a:ext cx="8859541" cy="95410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Sémantique mathématique, ASIC multi-horloges</a:t>
            </a:r>
          </a:p>
          <a:p>
            <a:pPr algn="ctr"/>
            <a:r>
              <a:rPr lang="fr-FR" sz="2800" dirty="0" smtClean="0"/>
              <a:t>FPGA / logiciel par </a:t>
            </a:r>
            <a:r>
              <a:rPr lang="fr-FR" sz="2800" dirty="0" err="1" smtClean="0"/>
              <a:t>weak</a:t>
            </a:r>
            <a:r>
              <a:rPr lang="fr-FR" sz="2800" dirty="0" smtClean="0"/>
              <a:t> suspend, vérification formelle</a:t>
            </a:r>
          </a:p>
        </p:txBody>
      </p:sp>
    </p:spTree>
    <p:extLst>
      <p:ext uri="{BB962C8B-B14F-4D97-AF65-F5344CB8AC3E}">
        <p14:creationId xmlns:p14="http://schemas.microsoft.com/office/powerpoint/2010/main" val="367626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dirty="0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fld id="{BD380794-AD05-45D1-BCEF-E41591C34CDA}" type="slidenum">
              <a:rPr lang="fr-FR" smtClean="0"/>
              <a:pPr/>
              <a:t>36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 questions brûlantes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611561" y="980728"/>
            <a:ext cx="763284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On ne peut pas se servir à fond du langage, car il rejette des programmes évidemment corrects pour </a:t>
            </a:r>
            <a:r>
              <a:rPr lang="fr-FR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erreur de causalité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!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611561" y="2780928"/>
            <a:ext cx="784048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Tous les systèmes sur puce sont maintenant </a:t>
            </a:r>
            <a:r>
              <a:rPr lang="fr-FR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multi-horloges</a:t>
            </a:r>
            <a:r>
              <a:rPr lang="fr-FR" sz="2800" dirty="0">
                <a:solidFill>
                  <a:schemeClr val="tx2"/>
                </a:solidFill>
              </a:rPr>
              <a:t>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et utilisent le</a:t>
            </a:r>
            <a:r>
              <a:rPr lang="fr-FR" sz="2800" dirty="0">
                <a:solidFill>
                  <a:schemeClr val="tx2"/>
                </a:solidFill>
              </a:rPr>
              <a:t> </a:t>
            </a:r>
            <a:r>
              <a:rPr lang="fr-FR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clock-gating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.</a:t>
            </a:r>
            <a:r>
              <a:rPr lang="fr-FR" sz="2800" dirty="0"/>
              <a:t>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Quelle est votre offre en ce domaine?</a:t>
            </a:r>
          </a:p>
        </p:txBody>
      </p:sp>
      <p:sp>
        <p:nvSpPr>
          <p:cNvPr id="10" name="ZoneTexte 9"/>
          <p:cNvSpPr txBox="1"/>
          <p:nvPr/>
        </p:nvSpPr>
        <p:spPr bwMode="auto">
          <a:xfrm>
            <a:off x="611561" y="4581128"/>
            <a:ext cx="81369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34000" indent="-234000">
              <a:buFont typeface="Arial" panose="020B0604020202020204" pitchFamily="34" charset="0"/>
              <a:buChar char="•"/>
            </a:pPr>
            <a:r>
              <a:rPr lang="fr-FR" sz="2800" dirty="0" smtClean="0"/>
              <a:t>Nos évaluations par la R&amp;D sont bonnes, mais pour passer en production il est impératif de traiter les </a:t>
            </a:r>
            <a:r>
              <a:rPr lang="fr-FR" sz="2800" dirty="0" smtClean="0">
                <a:solidFill>
                  <a:schemeClr val="tx2"/>
                </a:solidFill>
              </a:rPr>
              <a:t>ECOs</a:t>
            </a:r>
            <a:r>
              <a:rPr lang="fr-FR" sz="2800" dirty="0" smtClean="0"/>
              <a:t>. Comment faites vous cela ?</a:t>
            </a:r>
          </a:p>
        </p:txBody>
      </p:sp>
    </p:spTree>
    <p:extLst>
      <p:ext uri="{BB962C8B-B14F-4D97-AF65-F5344CB8AC3E}">
        <p14:creationId xmlns:p14="http://schemas.microsoft.com/office/powerpoint/2010/main" val="188519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380794-AD05-45D1-BCEF-E41591C34CDA}" type="slidenum">
              <a:rPr lang="fr-FR" smtClean="0"/>
              <a:pPr/>
              <a:t>37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323975" y="609600"/>
            <a:ext cx="2659065" cy="1143000"/>
            <a:chOff x="834" y="384"/>
            <a:chExt cx="1675" cy="72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834" y="816"/>
              <a:ext cx="16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ZW" sz="2400" dirty="0" smtClean="0"/>
                <a:t>Micro-architecture</a:t>
              </a:r>
              <a:endParaRPr lang="en-ZW" sz="2400" dirty="0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650" y="38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304800" y="76200"/>
            <a:ext cx="3254376" cy="1295400"/>
            <a:chOff x="192" y="48"/>
            <a:chExt cx="2050" cy="816"/>
          </a:xfrm>
        </p:grpSpPr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101" y="48"/>
              <a:ext cx="11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W" sz="2400"/>
                <a:t>Architecture</a:t>
              </a:r>
            </a:p>
          </p:txBody>
        </p:sp>
        <p:pic>
          <p:nvPicPr>
            <p:cNvPr id="11" name="Picture 12" descr="C:\Program Files\Microsoft Publisher\Clipart\7094.JPG"/>
            <p:cNvPicPr preferRelativeResize="0">
              <a:picLocks noChangeAspect="1" noChangeArrowheads="1"/>
            </p:cNvPicPr>
            <p:nvPr/>
          </p:nvPicPr>
          <p:blipFill>
            <a:blip r:embed="rId3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192" y="48"/>
              <a:ext cx="546" cy="816"/>
            </a:xfrm>
            <a:prstGeom prst="rect">
              <a:avLst/>
            </a:prstGeom>
            <a:noFill/>
          </p:spPr>
        </p:pic>
      </p:grp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304800" y="2743202"/>
            <a:ext cx="2994027" cy="1117601"/>
            <a:chOff x="192" y="1728"/>
            <a:chExt cx="1886" cy="704"/>
          </a:xfrm>
        </p:grpSpPr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1314" y="2064"/>
              <a:ext cx="7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ZW" sz="2400" dirty="0" smtClean="0"/>
                <a:t>Circuits</a:t>
              </a:r>
              <a:endParaRPr lang="en-GB" sz="2400" dirty="0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1650" y="1728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pic>
          <p:nvPicPr>
            <p:cNvPr id="15" name="Picture 18" descr="C:\Program Files\Microsoft Publisher\Clipart\mixer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2" y="1808"/>
              <a:ext cx="566" cy="624"/>
            </a:xfrm>
            <a:prstGeom prst="rect">
              <a:avLst/>
            </a:prstGeom>
            <a:noFill/>
          </p:spPr>
        </p:pic>
      </p:grp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209675" y="2306217"/>
            <a:ext cx="2886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dirty="0"/>
              <a:t>Design logique RTL</a:t>
            </a: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2619375" y="1772817"/>
            <a:ext cx="0" cy="6096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pic>
        <p:nvPicPr>
          <p:cNvPr id="18" name="Picture 24" descr="C:\Program Files\Microsoft Publisher\Clipart\ordiprof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1936329"/>
            <a:ext cx="698500" cy="876301"/>
          </a:xfrm>
          <a:prstGeom prst="rect">
            <a:avLst/>
          </a:prstGeom>
          <a:noFill/>
        </p:spPr>
      </p:pic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2619375" y="1761704"/>
            <a:ext cx="0" cy="63500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20" name="Group 25"/>
          <p:cNvGrpSpPr>
            <a:grpSpLocks/>
          </p:cNvGrpSpPr>
          <p:nvPr/>
        </p:nvGrpSpPr>
        <p:grpSpPr bwMode="auto">
          <a:xfrm>
            <a:off x="228600" y="3657600"/>
            <a:ext cx="3687763" cy="1311275"/>
            <a:chOff x="144" y="2304"/>
            <a:chExt cx="2323" cy="826"/>
          </a:xfrm>
        </p:grpSpPr>
        <p:sp>
          <p:nvSpPr>
            <p:cNvPr id="21" name="Text Box 26"/>
            <p:cNvSpPr txBox="1">
              <a:spLocks noChangeArrowheads="1"/>
            </p:cNvSpPr>
            <p:nvPr/>
          </p:nvSpPr>
          <p:spPr bwMode="auto">
            <a:xfrm>
              <a:off x="975" y="2614"/>
              <a:ext cx="14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400" smtClean="0"/>
                <a:t>DFT (testabilité)</a:t>
              </a:r>
              <a:endParaRPr lang="fr-FR" sz="2400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1650" y="230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pic>
          <p:nvPicPr>
            <p:cNvPr id="23" name="Picture 29" descr="C:\Program Files\Microsoft Publisher\Clipart\8131.GI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44" y="2640"/>
              <a:ext cx="720" cy="490"/>
            </a:xfrm>
            <a:prstGeom prst="rect">
              <a:avLst/>
            </a:prstGeom>
            <a:noFill/>
          </p:spPr>
        </p:pic>
      </p:grp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1258886" y="4572001"/>
            <a:ext cx="2973388" cy="766763"/>
            <a:chOff x="793" y="2880"/>
            <a:chExt cx="1873" cy="483"/>
          </a:xfrm>
        </p:grpSpPr>
        <p:sp>
          <p:nvSpPr>
            <p:cNvPr id="25" name="Text Box 32"/>
            <p:cNvSpPr txBox="1">
              <a:spLocks noChangeArrowheads="1"/>
            </p:cNvSpPr>
            <p:nvPr/>
          </p:nvSpPr>
          <p:spPr bwMode="auto">
            <a:xfrm>
              <a:off x="793" y="3072"/>
              <a:ext cx="187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400"/>
                <a:t>Placement</a:t>
              </a:r>
              <a:r>
                <a:rPr lang="fr-FR" sz="2400" b="1">
                  <a:sym typeface="Symbol"/>
                </a:rPr>
                <a:t></a:t>
              </a:r>
              <a:r>
                <a:rPr lang="fr-FR" sz="2400"/>
                <a:t>Routage</a:t>
              </a:r>
            </a:p>
          </p:txBody>
        </p:sp>
        <p:sp>
          <p:nvSpPr>
            <p:cNvPr id="26" name="Line 33"/>
            <p:cNvSpPr>
              <a:spLocks noChangeShapeType="1"/>
            </p:cNvSpPr>
            <p:nvPr/>
          </p:nvSpPr>
          <p:spPr bwMode="auto">
            <a:xfrm>
              <a:off x="1650" y="2880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7" name="Group 36"/>
          <p:cNvGrpSpPr>
            <a:grpSpLocks/>
          </p:cNvGrpSpPr>
          <p:nvPr/>
        </p:nvGrpSpPr>
        <p:grpSpPr bwMode="auto">
          <a:xfrm>
            <a:off x="228600" y="5284788"/>
            <a:ext cx="2957513" cy="735012"/>
            <a:chOff x="144" y="3329"/>
            <a:chExt cx="1863" cy="463"/>
          </a:xfrm>
        </p:grpSpPr>
        <p:sp>
          <p:nvSpPr>
            <p:cNvPr id="28" name="Text Box 37"/>
            <p:cNvSpPr txBox="1">
              <a:spLocks noChangeArrowheads="1"/>
            </p:cNvSpPr>
            <p:nvPr/>
          </p:nvSpPr>
          <p:spPr bwMode="auto">
            <a:xfrm>
              <a:off x="1336" y="350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ZW" sz="2400"/>
                <a:t>Masks</a:t>
              </a:r>
              <a:endParaRPr lang="en-GB" sz="2400"/>
            </a:p>
          </p:txBody>
        </p:sp>
        <p:sp>
          <p:nvSpPr>
            <p:cNvPr id="29" name="Line 38"/>
            <p:cNvSpPr>
              <a:spLocks noChangeShapeType="1"/>
            </p:cNvSpPr>
            <p:nvPr/>
          </p:nvSpPr>
          <p:spPr bwMode="auto">
            <a:xfrm>
              <a:off x="1650" y="3329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0" name="Text Box 39"/>
            <p:cNvSpPr txBox="1">
              <a:spLocks noChangeArrowheads="1"/>
            </p:cNvSpPr>
            <p:nvPr/>
          </p:nvSpPr>
          <p:spPr bwMode="auto">
            <a:xfrm>
              <a:off x="144" y="3504"/>
              <a:ext cx="11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400" dirty="0">
                  <a:solidFill>
                    <a:schemeClr val="accent1"/>
                  </a:solidFill>
                </a:rPr>
                <a:t>$ 1,000,000</a:t>
              </a:r>
              <a:endParaRPr lang="en-GB" sz="2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31" name="Group 47"/>
          <p:cNvGrpSpPr>
            <a:grpSpLocks/>
          </p:cNvGrpSpPr>
          <p:nvPr/>
        </p:nvGrpSpPr>
        <p:grpSpPr bwMode="auto">
          <a:xfrm>
            <a:off x="2170113" y="5978530"/>
            <a:ext cx="973138" cy="731838"/>
            <a:chOff x="1367" y="3766"/>
            <a:chExt cx="613" cy="461"/>
          </a:xfrm>
        </p:grpSpPr>
        <p:sp>
          <p:nvSpPr>
            <p:cNvPr id="32" name="Text Box 41"/>
            <p:cNvSpPr txBox="1">
              <a:spLocks noChangeArrowheads="1"/>
            </p:cNvSpPr>
            <p:nvPr/>
          </p:nvSpPr>
          <p:spPr bwMode="auto">
            <a:xfrm>
              <a:off x="1367" y="3936"/>
              <a:ext cx="6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ZW" sz="2400" dirty="0" smtClean="0"/>
                <a:t>Chips</a:t>
              </a:r>
              <a:endParaRPr lang="en-GB" sz="2400" dirty="0"/>
            </a:p>
          </p:txBody>
        </p:sp>
        <p:sp>
          <p:nvSpPr>
            <p:cNvPr id="33" name="Line 42"/>
            <p:cNvSpPr>
              <a:spLocks noChangeShapeType="1"/>
            </p:cNvSpPr>
            <p:nvPr/>
          </p:nvSpPr>
          <p:spPr bwMode="auto">
            <a:xfrm>
              <a:off x="1650" y="376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4" name="Line 45"/>
          <p:cNvSpPr>
            <a:spLocks noChangeShapeType="1"/>
          </p:cNvSpPr>
          <p:nvPr/>
        </p:nvSpPr>
        <p:spPr bwMode="auto">
          <a:xfrm>
            <a:off x="1295400" y="3124200"/>
            <a:ext cx="7391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5" name="Line 46"/>
          <p:cNvSpPr>
            <a:spLocks noChangeShapeType="1"/>
          </p:cNvSpPr>
          <p:nvPr/>
        </p:nvSpPr>
        <p:spPr bwMode="auto">
          <a:xfrm>
            <a:off x="1295400" y="6096000"/>
            <a:ext cx="7391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1043608" y="1772816"/>
            <a:ext cx="1440160" cy="34214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ESTEREL V7</a:t>
            </a:r>
            <a:endParaRPr lang="fr-FR" sz="1600" b="1" dirty="0"/>
          </a:p>
        </p:txBody>
      </p:sp>
      <p:pic>
        <p:nvPicPr>
          <p:cNvPr id="37" name="Picture 31" descr="C:\Program Files\Microsoft Publisher\Clipart\autruCH4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4871" y="3506688"/>
            <a:ext cx="14954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32" descr="C:\Program Files\Microsoft Publisher\Clipart\coureuR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57004" y="4725888"/>
            <a:ext cx="7937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9" name="Object 33"/>
          <p:cNvGraphicFramePr>
            <a:graphicFrameLocks noChangeAspect="1"/>
          </p:cNvGraphicFramePr>
          <p:nvPr/>
        </p:nvGraphicFramePr>
        <p:xfrm>
          <a:off x="6080571" y="4948138"/>
          <a:ext cx="11557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Image" r:id="rId9" imgW="2071303" imgH="1918814" progId="">
                  <p:embed/>
                </p:oleObj>
              </mc:Choice>
              <mc:Fallback>
                <p:oleObj name="Image" r:id="rId9" imgW="2071303" imgH="191881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571" y="4948138"/>
                        <a:ext cx="11557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" name="Picture 34" descr="C:\Program Files\Microsoft Publisher\Clipart\puce1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97821" y="5411688"/>
            <a:ext cx="98107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8" descr="C:\Program Files\Microsoft Publisher\Clipart\artific8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57451" y="-315416"/>
            <a:ext cx="4098925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Line 40"/>
          <p:cNvSpPr>
            <a:spLocks noChangeShapeType="1"/>
          </p:cNvSpPr>
          <p:nvPr/>
        </p:nvSpPr>
        <p:spPr bwMode="auto">
          <a:xfrm flipV="1">
            <a:off x="7360096" y="3506688"/>
            <a:ext cx="1524000" cy="1752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 flipH="1" flipV="1">
            <a:off x="7512496" y="3506688"/>
            <a:ext cx="1524000" cy="1752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" name="Line 23"/>
          <p:cNvSpPr>
            <a:spLocks noChangeShapeType="1"/>
          </p:cNvSpPr>
          <p:nvPr/>
        </p:nvSpPr>
        <p:spPr bwMode="auto">
          <a:xfrm flipV="1">
            <a:off x="2915816" y="1760116"/>
            <a:ext cx="0" cy="63500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29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38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323975" y="609600"/>
            <a:ext cx="2659065" cy="1143000"/>
            <a:chOff x="834" y="384"/>
            <a:chExt cx="1675" cy="72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834" y="816"/>
              <a:ext cx="16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ZW" sz="2400" dirty="0" smtClean="0"/>
                <a:t>Micro-architecture</a:t>
              </a:r>
              <a:endParaRPr lang="en-ZW" sz="2400" dirty="0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650" y="38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304800" y="76200"/>
            <a:ext cx="3254376" cy="1295400"/>
            <a:chOff x="192" y="48"/>
            <a:chExt cx="2050" cy="816"/>
          </a:xfrm>
        </p:grpSpPr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101" y="48"/>
              <a:ext cx="11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W" sz="2400"/>
                <a:t>Architecture</a:t>
              </a:r>
            </a:p>
          </p:txBody>
        </p:sp>
        <p:pic>
          <p:nvPicPr>
            <p:cNvPr id="11" name="Picture 12" descr="C:\Program Files\Microsoft Publisher\Clipart\7094.JPG"/>
            <p:cNvPicPr preferRelativeResize="0">
              <a:picLocks noChangeAspect="1" noChangeArrowheads="1"/>
            </p:cNvPicPr>
            <p:nvPr/>
          </p:nvPicPr>
          <p:blipFill>
            <a:blip r:embed="rId2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192" y="48"/>
              <a:ext cx="546" cy="816"/>
            </a:xfrm>
            <a:prstGeom prst="rect">
              <a:avLst/>
            </a:prstGeom>
            <a:noFill/>
          </p:spPr>
        </p:pic>
      </p:grp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304800" y="2743202"/>
            <a:ext cx="2994027" cy="1117601"/>
            <a:chOff x="192" y="1728"/>
            <a:chExt cx="1886" cy="704"/>
          </a:xfrm>
        </p:grpSpPr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1314" y="2064"/>
              <a:ext cx="7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ZW" sz="2400" dirty="0" smtClean="0"/>
                <a:t>Circuits</a:t>
              </a:r>
              <a:endParaRPr lang="en-GB" sz="2400" dirty="0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1650" y="1728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pic>
          <p:nvPicPr>
            <p:cNvPr id="15" name="Picture 18" descr="C:\Program Files\Microsoft Publisher\Clipart\mixer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2" y="1808"/>
              <a:ext cx="566" cy="624"/>
            </a:xfrm>
            <a:prstGeom prst="rect">
              <a:avLst/>
            </a:prstGeom>
            <a:noFill/>
          </p:spPr>
        </p:pic>
      </p:grp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209675" y="2306217"/>
            <a:ext cx="2886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dirty="0"/>
              <a:t>Design logique RTL</a:t>
            </a: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2619375" y="1772817"/>
            <a:ext cx="0" cy="6096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pic>
        <p:nvPicPr>
          <p:cNvPr id="18" name="Picture 24" descr="C:\Program Files\Microsoft Publisher\Clipart\ordiprof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936329"/>
            <a:ext cx="698500" cy="876301"/>
          </a:xfrm>
          <a:prstGeom prst="rect">
            <a:avLst/>
          </a:prstGeom>
          <a:noFill/>
        </p:spPr>
      </p:pic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2619375" y="1761704"/>
            <a:ext cx="0" cy="63500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20" name="Group 25"/>
          <p:cNvGrpSpPr>
            <a:grpSpLocks/>
          </p:cNvGrpSpPr>
          <p:nvPr/>
        </p:nvGrpSpPr>
        <p:grpSpPr bwMode="auto">
          <a:xfrm>
            <a:off x="228600" y="3657600"/>
            <a:ext cx="3687763" cy="1311275"/>
            <a:chOff x="144" y="2304"/>
            <a:chExt cx="2323" cy="826"/>
          </a:xfrm>
        </p:grpSpPr>
        <p:sp>
          <p:nvSpPr>
            <p:cNvPr id="21" name="Text Box 26"/>
            <p:cNvSpPr txBox="1">
              <a:spLocks noChangeArrowheads="1"/>
            </p:cNvSpPr>
            <p:nvPr/>
          </p:nvSpPr>
          <p:spPr bwMode="auto">
            <a:xfrm>
              <a:off x="975" y="2614"/>
              <a:ext cx="14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400" smtClean="0"/>
                <a:t>DFT (testabilité)</a:t>
              </a:r>
              <a:endParaRPr lang="fr-FR" sz="2400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1650" y="230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pic>
          <p:nvPicPr>
            <p:cNvPr id="23" name="Picture 29" descr="C:\Program Files\Microsoft Publisher\Clipart\8131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4" y="2640"/>
              <a:ext cx="720" cy="490"/>
            </a:xfrm>
            <a:prstGeom prst="rect">
              <a:avLst/>
            </a:prstGeom>
            <a:noFill/>
          </p:spPr>
        </p:pic>
      </p:grp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1258886" y="4572001"/>
            <a:ext cx="2973388" cy="766763"/>
            <a:chOff x="793" y="2880"/>
            <a:chExt cx="1873" cy="483"/>
          </a:xfrm>
        </p:grpSpPr>
        <p:sp>
          <p:nvSpPr>
            <p:cNvPr id="25" name="Text Box 32"/>
            <p:cNvSpPr txBox="1">
              <a:spLocks noChangeArrowheads="1"/>
            </p:cNvSpPr>
            <p:nvPr/>
          </p:nvSpPr>
          <p:spPr bwMode="auto">
            <a:xfrm>
              <a:off x="793" y="3072"/>
              <a:ext cx="187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400"/>
                <a:t>Placement</a:t>
              </a:r>
              <a:r>
                <a:rPr lang="fr-FR" sz="2400" b="1">
                  <a:sym typeface="Symbol"/>
                </a:rPr>
                <a:t></a:t>
              </a:r>
              <a:r>
                <a:rPr lang="fr-FR" sz="2400"/>
                <a:t>Routage</a:t>
              </a:r>
            </a:p>
          </p:txBody>
        </p:sp>
        <p:sp>
          <p:nvSpPr>
            <p:cNvPr id="26" name="Line 33"/>
            <p:cNvSpPr>
              <a:spLocks noChangeShapeType="1"/>
            </p:cNvSpPr>
            <p:nvPr/>
          </p:nvSpPr>
          <p:spPr bwMode="auto">
            <a:xfrm>
              <a:off x="1650" y="2880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7" name="Group 36"/>
          <p:cNvGrpSpPr>
            <a:grpSpLocks/>
          </p:cNvGrpSpPr>
          <p:nvPr/>
        </p:nvGrpSpPr>
        <p:grpSpPr bwMode="auto">
          <a:xfrm>
            <a:off x="228600" y="5284788"/>
            <a:ext cx="2957513" cy="735012"/>
            <a:chOff x="144" y="3329"/>
            <a:chExt cx="1863" cy="463"/>
          </a:xfrm>
        </p:grpSpPr>
        <p:sp>
          <p:nvSpPr>
            <p:cNvPr id="28" name="Text Box 37"/>
            <p:cNvSpPr txBox="1">
              <a:spLocks noChangeArrowheads="1"/>
            </p:cNvSpPr>
            <p:nvPr/>
          </p:nvSpPr>
          <p:spPr bwMode="auto">
            <a:xfrm>
              <a:off x="1336" y="350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ZW" sz="2400"/>
                <a:t>Masks</a:t>
              </a:r>
              <a:endParaRPr lang="en-GB" sz="2400"/>
            </a:p>
          </p:txBody>
        </p:sp>
        <p:sp>
          <p:nvSpPr>
            <p:cNvPr id="29" name="Line 38"/>
            <p:cNvSpPr>
              <a:spLocks noChangeShapeType="1"/>
            </p:cNvSpPr>
            <p:nvPr/>
          </p:nvSpPr>
          <p:spPr bwMode="auto">
            <a:xfrm>
              <a:off x="1650" y="3329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0" name="Text Box 39"/>
            <p:cNvSpPr txBox="1">
              <a:spLocks noChangeArrowheads="1"/>
            </p:cNvSpPr>
            <p:nvPr/>
          </p:nvSpPr>
          <p:spPr bwMode="auto">
            <a:xfrm>
              <a:off x="144" y="3504"/>
              <a:ext cx="11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400" dirty="0">
                  <a:solidFill>
                    <a:schemeClr val="accent1"/>
                  </a:solidFill>
                </a:rPr>
                <a:t>$ 1,000,000</a:t>
              </a:r>
              <a:endParaRPr lang="en-GB" sz="2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31" name="Group 47"/>
          <p:cNvGrpSpPr>
            <a:grpSpLocks/>
          </p:cNvGrpSpPr>
          <p:nvPr/>
        </p:nvGrpSpPr>
        <p:grpSpPr bwMode="auto">
          <a:xfrm>
            <a:off x="2170113" y="5978530"/>
            <a:ext cx="973138" cy="731838"/>
            <a:chOff x="1367" y="3766"/>
            <a:chExt cx="613" cy="461"/>
          </a:xfrm>
        </p:grpSpPr>
        <p:sp>
          <p:nvSpPr>
            <p:cNvPr id="32" name="Text Box 41"/>
            <p:cNvSpPr txBox="1">
              <a:spLocks noChangeArrowheads="1"/>
            </p:cNvSpPr>
            <p:nvPr/>
          </p:nvSpPr>
          <p:spPr bwMode="auto">
            <a:xfrm>
              <a:off x="1367" y="3936"/>
              <a:ext cx="6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ZW" sz="2400" dirty="0" smtClean="0"/>
                <a:t>Chips</a:t>
              </a:r>
              <a:endParaRPr lang="en-GB" sz="2400" dirty="0"/>
            </a:p>
          </p:txBody>
        </p:sp>
        <p:sp>
          <p:nvSpPr>
            <p:cNvPr id="33" name="Line 42"/>
            <p:cNvSpPr>
              <a:spLocks noChangeShapeType="1"/>
            </p:cNvSpPr>
            <p:nvPr/>
          </p:nvSpPr>
          <p:spPr bwMode="auto">
            <a:xfrm>
              <a:off x="1650" y="376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4" name="Line 45"/>
          <p:cNvSpPr>
            <a:spLocks noChangeShapeType="1"/>
          </p:cNvSpPr>
          <p:nvPr/>
        </p:nvSpPr>
        <p:spPr bwMode="auto">
          <a:xfrm>
            <a:off x="1295400" y="3124200"/>
            <a:ext cx="7391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5" name="Line 46"/>
          <p:cNvSpPr>
            <a:spLocks noChangeShapeType="1"/>
          </p:cNvSpPr>
          <p:nvPr/>
        </p:nvSpPr>
        <p:spPr bwMode="auto">
          <a:xfrm>
            <a:off x="1295400" y="6096000"/>
            <a:ext cx="7391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1043608" y="1772816"/>
            <a:ext cx="1440160" cy="34214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ESTEREL V7</a:t>
            </a:r>
            <a:endParaRPr lang="fr-FR" sz="1600" b="1" dirty="0"/>
          </a:p>
        </p:txBody>
      </p:sp>
      <p:sp>
        <p:nvSpPr>
          <p:cNvPr id="44" name="Line 23"/>
          <p:cNvSpPr>
            <a:spLocks noChangeShapeType="1"/>
          </p:cNvSpPr>
          <p:nvPr/>
        </p:nvSpPr>
        <p:spPr bwMode="auto">
          <a:xfrm flipV="1">
            <a:off x="2915816" y="1760116"/>
            <a:ext cx="0" cy="63500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cxnSp>
        <p:nvCxnSpPr>
          <p:cNvPr id="50" name="Connecteur droit avec flèche 49"/>
          <p:cNvCxnSpPr/>
          <p:nvPr/>
        </p:nvCxnSpPr>
        <p:spPr bwMode="auto">
          <a:xfrm>
            <a:off x="3559176" y="1936329"/>
            <a:ext cx="2741016" cy="0"/>
          </a:xfrm>
          <a:prstGeom prst="straightConnector1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Connecteur droit avec flèche 52"/>
          <p:cNvCxnSpPr/>
          <p:nvPr/>
        </p:nvCxnSpPr>
        <p:spPr bwMode="auto">
          <a:xfrm>
            <a:off x="6300192" y="1943888"/>
            <a:ext cx="19926" cy="3829383"/>
          </a:xfrm>
          <a:prstGeom prst="straightConnector1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ZoneTexte 53"/>
          <p:cNvSpPr txBox="1"/>
          <p:nvPr/>
        </p:nvSpPr>
        <p:spPr bwMode="auto">
          <a:xfrm>
            <a:off x="4024454" y="1402976"/>
            <a:ext cx="22445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modif source</a:t>
            </a:r>
          </a:p>
        </p:txBody>
      </p:sp>
      <p:sp>
        <p:nvSpPr>
          <p:cNvPr id="55" name="ZoneTexte 54"/>
          <p:cNvSpPr txBox="1"/>
          <p:nvPr/>
        </p:nvSpPr>
        <p:spPr bwMode="auto">
          <a:xfrm>
            <a:off x="6444208" y="3644769"/>
            <a:ext cx="19447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4"/>
                </a:solidFill>
              </a:rPr>
              <a:t>resynthèse</a:t>
            </a:r>
          </a:p>
        </p:txBody>
      </p:sp>
      <p:sp>
        <p:nvSpPr>
          <p:cNvPr id="62" name="Forme libre 61"/>
          <p:cNvSpPr/>
          <p:nvPr/>
        </p:nvSpPr>
        <p:spPr bwMode="auto">
          <a:xfrm>
            <a:off x="3245224" y="4614968"/>
            <a:ext cx="2214282" cy="1185197"/>
          </a:xfrm>
          <a:custGeom>
            <a:avLst/>
            <a:gdLst>
              <a:gd name="connsiteX0" fmla="*/ 0 w 2214282"/>
              <a:gd name="connsiteY0" fmla="*/ 1176232 h 1185197"/>
              <a:gd name="connsiteX1" fmla="*/ 869576 w 2214282"/>
              <a:gd name="connsiteY1" fmla="*/ 1023832 h 1185197"/>
              <a:gd name="connsiteX2" fmla="*/ 1317811 w 2214282"/>
              <a:gd name="connsiteY2" fmla="*/ 172185 h 1185197"/>
              <a:gd name="connsiteX3" fmla="*/ 1658470 w 2214282"/>
              <a:gd name="connsiteY3" fmla="*/ 1856 h 1185197"/>
              <a:gd name="connsiteX4" fmla="*/ 1954305 w 2214282"/>
              <a:gd name="connsiteY4" fmla="*/ 217008 h 1185197"/>
              <a:gd name="connsiteX5" fmla="*/ 2214282 w 2214282"/>
              <a:gd name="connsiteY5" fmla="*/ 1185197 h 11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4282" h="1185197">
                <a:moveTo>
                  <a:pt x="0" y="1176232"/>
                </a:moveTo>
                <a:cubicBezTo>
                  <a:pt x="324970" y="1183702"/>
                  <a:pt x="649941" y="1191173"/>
                  <a:pt x="869576" y="1023832"/>
                </a:cubicBezTo>
                <a:cubicBezTo>
                  <a:pt x="1089211" y="856491"/>
                  <a:pt x="1186329" y="342514"/>
                  <a:pt x="1317811" y="172185"/>
                </a:cubicBezTo>
                <a:cubicBezTo>
                  <a:pt x="1449293" y="1856"/>
                  <a:pt x="1552388" y="-5615"/>
                  <a:pt x="1658470" y="1856"/>
                </a:cubicBezTo>
                <a:cubicBezTo>
                  <a:pt x="1764552" y="9326"/>
                  <a:pt x="1861670" y="19785"/>
                  <a:pt x="1954305" y="217008"/>
                </a:cubicBezTo>
                <a:cubicBezTo>
                  <a:pt x="2046940" y="414231"/>
                  <a:pt x="2130611" y="799714"/>
                  <a:pt x="2214282" y="1185197"/>
                </a:cubicBezTo>
              </a:path>
            </a:pathLst>
          </a:cu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 bwMode="auto">
          <a:xfrm>
            <a:off x="4325470" y="5250426"/>
            <a:ext cx="9621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ECO</a:t>
            </a:r>
            <a:endParaRPr lang="fr-FR" sz="2800" dirty="0" smtClean="0">
              <a:solidFill>
                <a:schemeClr val="accent1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 bwMode="auto">
          <a:xfrm>
            <a:off x="5633276" y="5262299"/>
            <a:ext cx="5229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chemeClr val="accent1"/>
                </a:solidFill>
                <a:sym typeface="Symbol"/>
              </a:rPr>
              <a:t></a:t>
            </a:r>
            <a:endParaRPr lang="fr-FR" sz="4800" dirty="0" smtClean="0">
              <a:solidFill>
                <a:schemeClr val="accent1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 bwMode="auto">
          <a:xfrm>
            <a:off x="4662658" y="6104970"/>
            <a:ext cx="24641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1"/>
                </a:solidFill>
              </a:rPr>
              <a:t>formellement !</a:t>
            </a:r>
          </a:p>
        </p:txBody>
      </p:sp>
      <p:cxnSp>
        <p:nvCxnSpPr>
          <p:cNvPr id="69" name="Connecteur droit avec flèche 68"/>
          <p:cNvCxnSpPr/>
          <p:nvPr/>
        </p:nvCxnSpPr>
        <p:spPr bwMode="auto">
          <a:xfrm flipV="1">
            <a:off x="5894726" y="5877272"/>
            <a:ext cx="0" cy="371134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ZoneTexte 81"/>
          <p:cNvSpPr txBox="1"/>
          <p:nvPr/>
        </p:nvSpPr>
        <p:spPr bwMode="auto">
          <a:xfrm>
            <a:off x="5253803" y="246846"/>
            <a:ext cx="3203121" cy="95410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Correction de bug</a:t>
            </a:r>
          </a:p>
          <a:p>
            <a:pPr algn="ctr"/>
            <a:r>
              <a:rPr lang="fr-FR" sz="2800" dirty="0" smtClean="0"/>
              <a:t>trouvé sur le circuit</a:t>
            </a:r>
          </a:p>
        </p:txBody>
      </p:sp>
      <p:pic>
        <p:nvPicPr>
          <p:cNvPr id="87" name="Picture 50" descr="C:\Program Files\Microsoft Publisher\Clipart\aBEILLE5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05637" y="5377230"/>
            <a:ext cx="1227350" cy="115348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88" name="Picture 50" descr="C:\Program Files\Microsoft Publisher\Clipart\aBEILLE5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V="1">
            <a:off x="7309114" y="5371862"/>
            <a:ext cx="1227350" cy="115348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334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62" grpId="0" animBg="1"/>
      <p:bldP spid="63" grpId="0"/>
      <p:bldP spid="66" grpId="0"/>
      <p:bldP spid="6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39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Traçabilité en HDL des noms Esterel</a:t>
            </a:r>
            <a:endParaRPr lang="fr-FR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71600" y="1710407"/>
            <a:ext cx="30979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i="1" dirty="0" smtClean="0">
                <a:solidFill>
                  <a:schemeClr val="accent4"/>
                </a:solidFill>
              </a:rPr>
              <a:t>317 : </a:t>
            </a:r>
            <a:r>
              <a:rPr lang="en-US" altLang="fr-FR" sz="2400" dirty="0" smtClean="0"/>
              <a:t>await</a:t>
            </a:r>
            <a:r>
              <a:rPr lang="en-US" altLang="fr-FR" sz="2400" dirty="0" smtClean="0">
                <a:solidFill>
                  <a:schemeClr val="accent3"/>
                </a:solidFill>
              </a:rPr>
              <a:t>@state1</a:t>
            </a:r>
            <a:r>
              <a:rPr lang="en-US" altLang="fr-FR" sz="2400" dirty="0" smtClean="0">
                <a:solidFill>
                  <a:schemeClr val="accent2"/>
                </a:solidFill>
              </a:rPr>
              <a:t> </a:t>
            </a:r>
            <a:r>
              <a:rPr lang="en-US" altLang="fr-FR" sz="2400" dirty="0" smtClean="0">
                <a:solidFill>
                  <a:schemeClr val="tx2"/>
                </a:solidFill>
              </a:rPr>
              <a:t>A</a:t>
            </a:r>
            <a:endParaRPr lang="en-GB" altLang="fr-FR" sz="2400" dirty="0">
              <a:solidFill>
                <a:schemeClr val="tx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659358" y="3276714"/>
            <a:ext cx="269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dirty="0" smtClean="0"/>
              <a:t> </a:t>
            </a:r>
            <a:endParaRPr lang="en-GB" altLang="fr-FR" sz="2400" dirty="0"/>
          </a:p>
        </p:txBody>
      </p:sp>
      <p:grpSp>
        <p:nvGrpSpPr>
          <p:cNvPr id="16" name="Group 17"/>
          <p:cNvGrpSpPr>
            <a:grpSpLocks/>
          </p:cNvGrpSpPr>
          <p:nvPr/>
        </p:nvGrpSpPr>
        <p:grpSpPr bwMode="auto">
          <a:xfrm>
            <a:off x="4083133" y="1710408"/>
            <a:ext cx="4137026" cy="501651"/>
            <a:chOff x="1766" y="960"/>
            <a:chExt cx="2606" cy="316"/>
          </a:xfrm>
        </p:grpSpPr>
        <p:sp>
          <p:nvSpPr>
            <p:cNvPr id="17" name="Text Box 5"/>
            <p:cNvSpPr txBox="1">
              <a:spLocks noChangeArrowheads="1"/>
            </p:cNvSpPr>
            <p:nvPr/>
          </p:nvSpPr>
          <p:spPr bwMode="auto">
            <a:xfrm>
              <a:off x="1766" y="985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GB" altLang="fr-FR" sz="2400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2064" y="960"/>
              <a:ext cx="230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fr-FR" sz="2400" dirty="0" smtClean="0"/>
                <a:t>PauseReg_</a:t>
              </a:r>
              <a:r>
                <a:rPr lang="en-US" altLang="fr-FR" sz="2400" dirty="0" smtClean="0">
                  <a:solidFill>
                    <a:schemeClr val="accent3"/>
                  </a:solidFill>
                </a:rPr>
                <a:t>state1</a:t>
              </a:r>
              <a:r>
                <a:rPr lang="en-US" altLang="fr-FR" sz="2400" dirty="0" smtClean="0"/>
                <a:t>_0_</a:t>
              </a:r>
              <a:r>
                <a:rPr lang="en-US" altLang="fr-FR" sz="2400" dirty="0" smtClean="0">
                  <a:solidFill>
                    <a:schemeClr val="accent4"/>
                  </a:solidFill>
                </a:rPr>
                <a:t>317</a:t>
              </a:r>
              <a:endParaRPr lang="en-GB" altLang="fr-FR" sz="2400" dirty="0">
                <a:solidFill>
                  <a:schemeClr val="accent4"/>
                </a:solidFill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1776" y="110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sz="2400"/>
            </a:p>
          </p:txBody>
        </p:sp>
      </p:grpSp>
      <p:grpSp>
        <p:nvGrpSpPr>
          <p:cNvPr id="20" name="Group 22"/>
          <p:cNvGrpSpPr>
            <a:grpSpLocks/>
          </p:cNvGrpSpPr>
          <p:nvPr/>
        </p:nvGrpSpPr>
        <p:grpSpPr bwMode="auto">
          <a:xfrm>
            <a:off x="539552" y="4077072"/>
            <a:ext cx="8059740" cy="830264"/>
            <a:chOff x="249" y="2674"/>
            <a:chExt cx="5077" cy="523"/>
          </a:xfrm>
        </p:grpSpPr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249" y="2746"/>
              <a:ext cx="15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fr-FR" sz="2400" i="1" dirty="0" smtClean="0">
                  <a:solidFill>
                    <a:schemeClr val="accent4"/>
                  </a:solidFill>
                </a:rPr>
                <a:t>521 : </a:t>
              </a:r>
              <a:r>
                <a:rPr lang="en-US" altLang="fr-FR" sz="2400" dirty="0" smtClean="0"/>
                <a:t>emit </a:t>
              </a:r>
              <a:r>
                <a:rPr lang="en-US" altLang="fr-FR" sz="2400" dirty="0">
                  <a:solidFill>
                    <a:schemeClr val="tx2"/>
                  </a:solidFill>
                </a:rPr>
                <a:t>A</a:t>
              </a:r>
              <a:r>
                <a:rPr lang="en-US" altLang="fr-FR" sz="2400" dirty="0"/>
                <a:t> &lt;= </a:t>
              </a:r>
              <a:r>
                <a:rPr lang="en-US" altLang="fr-FR" sz="2400" dirty="0">
                  <a:solidFill>
                    <a:schemeClr val="tx2"/>
                  </a:solidFill>
                </a:rPr>
                <a:t>B</a:t>
              </a:r>
              <a:endParaRPr lang="en-GB" altLang="fr-FR" sz="2400" dirty="0">
                <a:solidFill>
                  <a:schemeClr val="tx2"/>
                </a:solidFill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256" y="2674"/>
              <a:ext cx="307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fr-FR" sz="2400" dirty="0"/>
                <a:t>Status_</a:t>
              </a:r>
              <a:r>
                <a:rPr lang="en-US" altLang="fr-FR" sz="2400" dirty="0">
                  <a:solidFill>
                    <a:schemeClr val="tx2"/>
                  </a:solidFill>
                </a:rPr>
                <a:t>A</a:t>
              </a:r>
              <a:r>
                <a:rPr lang="en-US" altLang="fr-FR" sz="2400" dirty="0"/>
                <a:t>_S12_0 :=</a:t>
              </a:r>
            </a:p>
            <a:p>
              <a:r>
                <a:rPr lang="en-US" altLang="fr-FR" sz="2400" dirty="0"/>
                <a:t>     </a:t>
              </a:r>
              <a:r>
                <a:rPr lang="en-US" altLang="fr-FR" sz="2400" dirty="0" smtClean="0"/>
                <a:t>Go_</a:t>
              </a:r>
              <a:r>
                <a:rPr lang="en-US" altLang="fr-FR" sz="2400" dirty="0" smtClean="0">
                  <a:solidFill>
                    <a:schemeClr val="accent4"/>
                  </a:solidFill>
                </a:rPr>
                <a:t>521</a:t>
              </a:r>
              <a:r>
                <a:rPr lang="en-US" altLang="fr-FR" sz="2400" dirty="0" smtClean="0"/>
                <a:t>_0 </a:t>
              </a:r>
              <a:r>
                <a:rPr lang="en-US" altLang="fr-FR" sz="2400" dirty="0"/>
                <a:t>and Status_</a:t>
              </a:r>
              <a:r>
                <a:rPr lang="en-US" altLang="fr-FR" sz="2400" dirty="0">
                  <a:solidFill>
                    <a:schemeClr val="tx2"/>
                  </a:solidFill>
                </a:rPr>
                <a:t>B</a:t>
              </a:r>
              <a:r>
                <a:rPr lang="en-US" altLang="fr-FR" sz="2400" dirty="0"/>
                <a:t>_S5_1</a:t>
              </a:r>
              <a:endParaRPr lang="en-GB" altLang="fr-FR" sz="2400" dirty="0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1917" y="2886"/>
              <a:ext cx="2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3186527" y="2167608"/>
            <a:ext cx="3339561" cy="915082"/>
            <a:chOff x="2538455" y="2255503"/>
            <a:chExt cx="3339561" cy="915082"/>
          </a:xfrm>
        </p:grpSpPr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2946058" y="2708920"/>
              <a:ext cx="26340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fr-FR" sz="2400" dirty="0" smtClean="0">
                  <a:solidFill>
                    <a:schemeClr val="accent3"/>
                  </a:solidFill>
                </a:rPr>
                <a:t>annotation source</a:t>
              </a:r>
              <a:endParaRPr lang="en-GB" altLang="fr-FR" sz="2400" dirty="0">
                <a:solidFill>
                  <a:schemeClr val="accent3"/>
                </a:solidFill>
              </a:endParaRPr>
            </a:p>
          </p:txBody>
        </p:sp>
        <p:grpSp>
          <p:nvGrpSpPr>
            <p:cNvPr id="40" name="Groupe 39"/>
            <p:cNvGrpSpPr/>
            <p:nvPr/>
          </p:nvGrpSpPr>
          <p:grpSpPr>
            <a:xfrm>
              <a:off x="2538455" y="2255503"/>
              <a:ext cx="3339561" cy="453417"/>
              <a:chOff x="2538455" y="2255503"/>
              <a:chExt cx="3339561" cy="453417"/>
            </a:xfrm>
          </p:grpSpPr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 flipV="1">
                <a:off x="5873014" y="2264469"/>
                <a:ext cx="0" cy="444451"/>
              </a:xfrm>
              <a:prstGeom prst="line">
                <a:avLst/>
              </a:prstGeom>
              <a:noFill/>
              <a:ln w="19050">
                <a:solidFill>
                  <a:schemeClr val="accent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sz="2400"/>
              </a:p>
            </p:txBody>
          </p:sp>
          <p:grpSp>
            <p:nvGrpSpPr>
              <p:cNvPr id="39" name="Groupe 38"/>
              <p:cNvGrpSpPr/>
              <p:nvPr/>
            </p:nvGrpSpPr>
            <p:grpSpPr>
              <a:xfrm>
                <a:off x="2538455" y="2255503"/>
                <a:ext cx="3339561" cy="453417"/>
                <a:chOff x="2538455" y="2255503"/>
                <a:chExt cx="3339561" cy="453417"/>
              </a:xfrm>
            </p:grpSpPr>
            <p:cxnSp>
              <p:nvCxnSpPr>
                <p:cNvPr id="25" name="Connecteur droit 24"/>
                <p:cNvCxnSpPr/>
                <p:nvPr/>
              </p:nvCxnSpPr>
              <p:spPr bwMode="auto">
                <a:xfrm>
                  <a:off x="2538455" y="2255503"/>
                  <a:ext cx="0" cy="45341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7" name="Connecteur droit avec flèche 26"/>
                <p:cNvCxnSpPr/>
                <p:nvPr/>
              </p:nvCxnSpPr>
              <p:spPr bwMode="auto">
                <a:xfrm>
                  <a:off x="2538455" y="2708920"/>
                  <a:ext cx="3339561" cy="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grpSp>
        <p:nvGrpSpPr>
          <p:cNvPr id="42" name="Groupe 41"/>
          <p:cNvGrpSpPr/>
          <p:nvPr/>
        </p:nvGrpSpPr>
        <p:grpSpPr>
          <a:xfrm>
            <a:off x="2123728" y="908720"/>
            <a:ext cx="3350293" cy="906487"/>
            <a:chOff x="1475656" y="996615"/>
            <a:chExt cx="3350293" cy="906487"/>
          </a:xfrm>
        </p:grpSpPr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2401068" y="996615"/>
              <a:ext cx="1687514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400" dirty="0" smtClean="0"/>
                <a:t>   fonction  </a:t>
              </a:r>
              <a:endParaRPr lang="fr-FR" altLang="fr-FR" sz="2400" dirty="0"/>
            </a:p>
          </p:txBody>
        </p:sp>
        <p:grpSp>
          <p:nvGrpSpPr>
            <p:cNvPr id="38" name="Groupe 37"/>
            <p:cNvGrpSpPr/>
            <p:nvPr/>
          </p:nvGrpSpPr>
          <p:grpSpPr>
            <a:xfrm>
              <a:off x="1475656" y="1471053"/>
              <a:ext cx="3350293" cy="432049"/>
              <a:chOff x="1475656" y="1471053"/>
              <a:chExt cx="3350293" cy="432049"/>
            </a:xfrm>
          </p:grpSpPr>
          <p:cxnSp>
            <p:nvCxnSpPr>
              <p:cNvPr id="29" name="Connecteur droit avec flèche 28"/>
              <p:cNvCxnSpPr/>
              <p:nvPr/>
            </p:nvCxnSpPr>
            <p:spPr bwMode="auto">
              <a:xfrm flipV="1">
                <a:off x="1475656" y="1471054"/>
                <a:ext cx="0" cy="432048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Connecteur droit avec flèche 30"/>
              <p:cNvCxnSpPr/>
              <p:nvPr/>
            </p:nvCxnSpPr>
            <p:spPr bwMode="auto">
              <a:xfrm>
                <a:off x="1475656" y="1471053"/>
                <a:ext cx="3350293" cy="1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Connecteur droit avec flèche 32"/>
              <p:cNvCxnSpPr/>
              <p:nvPr/>
            </p:nvCxnSpPr>
            <p:spPr bwMode="auto">
              <a:xfrm>
                <a:off x="4825399" y="1471053"/>
                <a:ext cx="0" cy="366937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grpSp>
        <p:nvGrpSpPr>
          <p:cNvPr id="44" name="Groupe 43"/>
          <p:cNvGrpSpPr/>
          <p:nvPr/>
        </p:nvGrpSpPr>
        <p:grpSpPr>
          <a:xfrm>
            <a:off x="1342797" y="2176573"/>
            <a:ext cx="6469563" cy="1505632"/>
            <a:chOff x="628719" y="1890407"/>
            <a:chExt cx="6469563" cy="1505632"/>
          </a:xfrm>
        </p:grpSpPr>
        <p:sp>
          <p:nvSpPr>
            <p:cNvPr id="45" name="Text Box 9"/>
            <p:cNvSpPr txBox="1">
              <a:spLocks noChangeArrowheads="1"/>
            </p:cNvSpPr>
            <p:nvPr/>
          </p:nvSpPr>
          <p:spPr bwMode="auto">
            <a:xfrm>
              <a:off x="2895216" y="2934374"/>
              <a:ext cx="230864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fr-FR" sz="2400" dirty="0" err="1" smtClean="0">
                  <a:solidFill>
                    <a:schemeClr val="accent4"/>
                  </a:solidFill>
                </a:rPr>
                <a:t>pointeur</a:t>
              </a:r>
              <a:r>
                <a:rPr lang="en-US" altLang="fr-FR" sz="2400" dirty="0" smtClean="0">
                  <a:solidFill>
                    <a:schemeClr val="accent4"/>
                  </a:solidFill>
                </a:rPr>
                <a:t> source</a:t>
              </a:r>
              <a:endParaRPr lang="en-GB" altLang="fr-FR" sz="2400" dirty="0">
                <a:solidFill>
                  <a:schemeClr val="accent4"/>
                </a:solidFill>
              </a:endParaRPr>
            </a:p>
          </p:txBody>
        </p:sp>
        <p:grpSp>
          <p:nvGrpSpPr>
            <p:cNvPr id="46" name="Groupe 45"/>
            <p:cNvGrpSpPr/>
            <p:nvPr/>
          </p:nvGrpSpPr>
          <p:grpSpPr>
            <a:xfrm>
              <a:off x="628719" y="1890407"/>
              <a:ext cx="6469563" cy="1043967"/>
              <a:chOff x="628719" y="1890407"/>
              <a:chExt cx="6469563" cy="1043967"/>
            </a:xfrm>
          </p:grpSpPr>
          <p:sp>
            <p:nvSpPr>
              <p:cNvPr id="47" name="Line 15"/>
              <p:cNvSpPr>
                <a:spLocks noChangeShapeType="1"/>
              </p:cNvSpPr>
              <p:nvPr/>
            </p:nvSpPr>
            <p:spPr bwMode="auto">
              <a:xfrm flipV="1">
                <a:off x="7098282" y="1890407"/>
                <a:ext cx="0" cy="1043966"/>
              </a:xfrm>
              <a:prstGeom prst="line">
                <a:avLst/>
              </a:prstGeom>
              <a:noFill/>
              <a:ln w="19050">
                <a:solidFill>
                  <a:schemeClr val="accent4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sz="2400"/>
              </a:p>
            </p:txBody>
          </p:sp>
          <p:grpSp>
            <p:nvGrpSpPr>
              <p:cNvPr id="48" name="Groupe 47"/>
              <p:cNvGrpSpPr/>
              <p:nvPr/>
            </p:nvGrpSpPr>
            <p:grpSpPr>
              <a:xfrm>
                <a:off x="628719" y="1890408"/>
                <a:ext cx="6469563" cy="1043966"/>
                <a:chOff x="628719" y="1890408"/>
                <a:chExt cx="6469563" cy="1043966"/>
              </a:xfrm>
            </p:grpSpPr>
            <p:cxnSp>
              <p:nvCxnSpPr>
                <p:cNvPr id="49" name="Connecteur droit 48"/>
                <p:cNvCxnSpPr/>
                <p:nvPr/>
              </p:nvCxnSpPr>
              <p:spPr bwMode="auto">
                <a:xfrm>
                  <a:off x="628719" y="1890408"/>
                  <a:ext cx="0" cy="1043966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0" name="Connecteur droit avec flèche 49"/>
                <p:cNvCxnSpPr/>
                <p:nvPr/>
              </p:nvCxnSpPr>
              <p:spPr bwMode="auto">
                <a:xfrm>
                  <a:off x="628719" y="2934374"/>
                  <a:ext cx="6469563" cy="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sp>
        <p:nvSpPr>
          <p:cNvPr id="56" name="ZoneTexte 55"/>
          <p:cNvSpPr txBox="1"/>
          <p:nvPr/>
        </p:nvSpPr>
        <p:spPr bwMode="auto">
          <a:xfrm>
            <a:off x="1077261" y="5229200"/>
            <a:ext cx="7000634" cy="95410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Ce type de traçabilité est indispensable </a:t>
            </a:r>
          </a:p>
          <a:p>
            <a:pPr algn="ctr"/>
            <a:r>
              <a:rPr lang="fr-FR" sz="2800" dirty="0" smtClean="0"/>
              <a:t>pour la certification du compilateur SCADE</a:t>
            </a:r>
          </a:p>
        </p:txBody>
      </p:sp>
    </p:spTree>
    <p:extLst>
      <p:ext uri="{BB962C8B-B14F-4D97-AF65-F5344CB8AC3E}">
        <p14:creationId xmlns:p14="http://schemas.microsoft.com/office/powerpoint/2010/main" val="326021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causalité (1984-2012)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480824" y="3020049"/>
            <a:ext cx="8244565" cy="84099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fr-FR" sz="2400" dirty="0" smtClean="0"/>
              <a:t>Je prie mes héritiers de faire procéder à une autopsie, </a:t>
            </a:r>
          </a:p>
          <a:p>
            <a:pPr algn="ctr">
              <a:lnSpc>
                <a:spcPct val="105000"/>
              </a:lnSpc>
            </a:pPr>
            <a:r>
              <a:rPr lang="fr-FR" sz="2400" dirty="0" smtClean="0"/>
              <a:t>car je tiens absolument à connaître les causes de ma mort.</a:t>
            </a:r>
          </a:p>
        </p:txBody>
      </p:sp>
      <p:sp>
        <p:nvSpPr>
          <p:cNvPr id="7" name="ZoneTexte 6"/>
          <p:cNvSpPr txBox="1"/>
          <p:nvPr/>
        </p:nvSpPr>
        <p:spPr bwMode="auto">
          <a:xfrm>
            <a:off x="1651016" y="1268760"/>
            <a:ext cx="5904180" cy="1228798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fr-FR" sz="2400" dirty="0" smtClean="0"/>
              <a:t>En 1768, la France acheta la Corse, </a:t>
            </a:r>
          </a:p>
          <a:p>
            <a:pPr algn="ctr">
              <a:lnSpc>
                <a:spcPct val="105000"/>
              </a:lnSpc>
            </a:pPr>
            <a:r>
              <a:rPr lang="fr-FR" sz="2400" dirty="0" smtClean="0"/>
              <a:t>trois ans avant la naissance de Napoléon,</a:t>
            </a:r>
          </a:p>
          <a:p>
            <a:pPr algn="ctr">
              <a:lnSpc>
                <a:spcPct val="105000"/>
              </a:lnSpc>
            </a:pPr>
            <a:r>
              <a:rPr lang="fr-FR" sz="2400" dirty="0" smtClean="0"/>
              <a:t>pour être sûr qu’il serait français.</a:t>
            </a:r>
          </a:p>
        </p:txBody>
      </p:sp>
      <p:sp>
        <p:nvSpPr>
          <p:cNvPr id="9" name="ZoneTexte 8"/>
          <p:cNvSpPr txBox="1"/>
          <p:nvPr/>
        </p:nvSpPr>
        <p:spPr bwMode="auto">
          <a:xfrm>
            <a:off x="1704884" y="4437112"/>
            <a:ext cx="5751703" cy="86793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fr-FR" sz="2400" dirty="0" smtClean="0"/>
              <a:t>Vu son nom, Gilles Kahn était bien forcé </a:t>
            </a:r>
          </a:p>
          <a:p>
            <a:pPr algn="ctr">
              <a:lnSpc>
                <a:spcPct val="105000"/>
              </a:lnSpc>
            </a:pPr>
            <a:r>
              <a:rPr lang="fr-FR" sz="2400" dirty="0" smtClean="0"/>
              <a:t>de travailler sur les réseaux de Kahn !</a:t>
            </a:r>
          </a:p>
        </p:txBody>
      </p:sp>
    </p:spTree>
    <p:extLst>
      <p:ext uri="{BB962C8B-B14F-4D97-AF65-F5344CB8AC3E}">
        <p14:creationId xmlns:p14="http://schemas.microsoft.com/office/powerpoint/2010/main" val="150579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ECO d’automate : ajout d’une transition</a:t>
            </a:r>
            <a:endParaRPr lang="fr-FR" dirty="0"/>
          </a:p>
        </p:txBody>
      </p:sp>
      <p:pic>
        <p:nvPicPr>
          <p:cNvPr id="6" name="Picture 2" descr="GOODB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6553200" cy="420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2971800" y="2057400"/>
            <a:ext cx="4419600" cy="1066800"/>
            <a:chOff x="1872" y="1296"/>
            <a:chExt cx="2784" cy="672"/>
          </a:xfrm>
        </p:grpSpPr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1872" y="1296"/>
              <a:ext cx="672" cy="288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3504" y="1632"/>
              <a:ext cx="1152" cy="3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447800" y="5029200"/>
            <a:ext cx="599234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i="1" dirty="0">
                <a:solidFill>
                  <a:schemeClr val="tx2"/>
                </a:solidFill>
              </a:rPr>
              <a:t>Next (state) = Stay (state) or Enter (state)</a:t>
            </a:r>
          </a:p>
          <a:p>
            <a:pPr>
              <a:buFontTx/>
              <a:buChar char="•"/>
            </a:pPr>
            <a:r>
              <a:rPr lang="en-US" altLang="fr-FR" sz="2400" dirty="0"/>
              <a:t> </a:t>
            </a:r>
            <a:r>
              <a:rPr lang="en-US" altLang="fr-FR" sz="2400" dirty="0" smtClean="0"/>
              <a:t>modifier la condition Stay de </a:t>
            </a:r>
            <a:r>
              <a:rPr lang="en-US" altLang="fr-FR" sz="2400" dirty="0" err="1" smtClean="0"/>
              <a:t>l’état</a:t>
            </a:r>
            <a:r>
              <a:rPr lang="en-US" altLang="fr-FR" sz="2400" dirty="0" smtClean="0"/>
              <a:t> source</a:t>
            </a:r>
            <a:endParaRPr lang="en-US" altLang="fr-FR" sz="2400" dirty="0"/>
          </a:p>
          <a:p>
            <a:pPr>
              <a:buFontTx/>
              <a:buChar char="•"/>
            </a:pPr>
            <a:r>
              <a:rPr lang="en-US" altLang="fr-FR" sz="2400" dirty="0"/>
              <a:t> </a:t>
            </a:r>
            <a:r>
              <a:rPr lang="en-US" altLang="fr-FR" sz="2400" dirty="0" smtClean="0"/>
              <a:t>modifier la condition Enter de </a:t>
            </a:r>
            <a:r>
              <a:rPr lang="en-US" altLang="fr-FR" sz="2400" dirty="0" err="1" smtClean="0"/>
              <a:t>l’état</a:t>
            </a:r>
            <a:r>
              <a:rPr lang="en-US" altLang="fr-FR" sz="2400" dirty="0" smtClean="0"/>
              <a:t> </a:t>
            </a:r>
            <a:r>
              <a:rPr lang="en-US" altLang="fr-FR" sz="2400" dirty="0" err="1" smtClean="0"/>
              <a:t>cible</a:t>
            </a:r>
            <a:endParaRPr lang="en-US" altLang="fr-FR" sz="2400" dirty="0"/>
          </a:p>
        </p:txBody>
      </p:sp>
    </p:spTree>
    <p:extLst>
      <p:ext uri="{BB962C8B-B14F-4D97-AF65-F5344CB8AC3E}">
        <p14:creationId xmlns:p14="http://schemas.microsoft.com/office/powerpoint/2010/main" val="276922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Modification </a:t>
            </a:r>
            <a:r>
              <a:rPr lang="fr-FR" dirty="0" err="1" smtClean="0"/>
              <a:t>Stay</a:t>
            </a:r>
            <a:r>
              <a:rPr lang="fr-FR" dirty="0" smtClean="0"/>
              <a:t> état source</a:t>
            </a:r>
            <a:endParaRPr lang="fr-FR" dirty="0"/>
          </a:p>
        </p:txBody>
      </p:sp>
      <p:pic>
        <p:nvPicPr>
          <p:cNvPr id="6" name="Picture 13" descr="GOODB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6553200" cy="420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2971800" y="2057400"/>
            <a:ext cx="4419600" cy="1066800"/>
            <a:chOff x="1872" y="1296"/>
            <a:chExt cx="2784" cy="672"/>
          </a:xfrm>
        </p:grpSpPr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1872" y="1296"/>
              <a:ext cx="672" cy="288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Oval 15"/>
            <p:cNvSpPr>
              <a:spLocks noChangeArrowheads="1"/>
            </p:cNvSpPr>
            <p:nvPr/>
          </p:nvSpPr>
          <p:spPr bwMode="auto">
            <a:xfrm>
              <a:off x="3504" y="1632"/>
              <a:ext cx="1152" cy="3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" name="Line 16"/>
          <p:cNvSpPr>
            <a:spLocks noChangeShapeType="1"/>
          </p:cNvSpPr>
          <p:nvPr/>
        </p:nvSpPr>
        <p:spPr bwMode="auto">
          <a:xfrm>
            <a:off x="4130675" y="2257425"/>
            <a:ext cx="0" cy="3505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752600" y="5746750"/>
            <a:ext cx="73628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000" dirty="0"/>
              <a:t>  </a:t>
            </a:r>
            <a:r>
              <a:rPr lang="en-GB" altLang="fr-FR" sz="2000" dirty="0"/>
              <a:t>and not</a:t>
            </a:r>
            <a:r>
              <a:rPr lang="en-US" altLang="fr-FR" sz="2000" dirty="0"/>
              <a:t> (</a:t>
            </a:r>
            <a:r>
              <a:rPr lang="en-GB" altLang="fr-FR" sz="2000" dirty="0"/>
              <a:t>PauseReg_</a:t>
            </a:r>
            <a:r>
              <a:rPr lang="en-GB" altLang="fr-FR" sz="2000" dirty="0">
                <a:solidFill>
                  <a:schemeClr val="accent3"/>
                </a:solidFill>
              </a:rPr>
              <a:t>BAD1</a:t>
            </a:r>
            <a:r>
              <a:rPr lang="en-GB" altLang="fr-FR" sz="2000" dirty="0"/>
              <a:t>_</a:t>
            </a:r>
            <a:r>
              <a:rPr lang="en-GB" altLang="fr-FR" sz="2000" dirty="0">
                <a:solidFill>
                  <a:schemeClr val="accent4"/>
                </a:solidFill>
              </a:rPr>
              <a:t>53</a:t>
            </a:r>
            <a:r>
              <a:rPr lang="en-GB" altLang="fr-FR" sz="2000" dirty="0"/>
              <a:t>_0   </a:t>
            </a:r>
            <a:r>
              <a:rPr lang="en-GB" altLang="fr-FR" sz="2000" dirty="0">
                <a:solidFill>
                  <a:schemeClr val="accent2"/>
                </a:solidFill>
              </a:rPr>
              <a:t>-- do not take new transition</a:t>
            </a:r>
            <a:endParaRPr lang="en-US" altLang="fr-FR" sz="2000" dirty="0">
              <a:solidFill>
                <a:schemeClr val="accent2"/>
              </a:solidFill>
            </a:endParaRPr>
          </a:p>
          <a:p>
            <a:r>
              <a:rPr lang="en-US" altLang="fr-FR" sz="2000" dirty="0">
                <a:solidFill>
                  <a:schemeClr val="accent1"/>
                </a:solidFill>
              </a:rPr>
              <a:t>                </a:t>
            </a:r>
            <a:r>
              <a:rPr lang="en-GB" altLang="fr-FR" sz="2000" dirty="0"/>
              <a:t>and</a:t>
            </a:r>
            <a:r>
              <a:rPr lang="en-GB" altLang="fr-FR" sz="2000" dirty="0">
                <a:solidFill>
                  <a:schemeClr val="accent1"/>
                </a:solidFill>
              </a:rPr>
              <a:t> </a:t>
            </a:r>
            <a:r>
              <a:rPr lang="en-GB" altLang="fr-FR" sz="2000" dirty="0" err="1">
                <a:solidFill>
                  <a:schemeClr val="tx2"/>
                </a:solidFill>
              </a:rPr>
              <a:t>tx_adv</a:t>
            </a:r>
            <a:r>
              <a:rPr lang="en-GB" altLang="fr-FR" sz="2000" dirty="0">
                <a:solidFill>
                  <a:schemeClr val="accent1"/>
                </a:solidFill>
              </a:rPr>
              <a:t> </a:t>
            </a:r>
            <a:r>
              <a:rPr lang="en-GB" altLang="fr-FR" sz="2000" dirty="0"/>
              <a:t>and</a:t>
            </a:r>
            <a:r>
              <a:rPr lang="en-GB" altLang="fr-FR" sz="2000" dirty="0">
                <a:solidFill>
                  <a:schemeClr val="accent1"/>
                </a:solidFill>
              </a:rPr>
              <a:t> </a:t>
            </a:r>
            <a:r>
              <a:rPr lang="en-GB" altLang="fr-FR" sz="2000" dirty="0" err="1">
                <a:solidFill>
                  <a:schemeClr val="tx2"/>
                </a:solidFill>
              </a:rPr>
              <a:t>prim_pmreq_det</a:t>
            </a:r>
            <a:r>
              <a:rPr lang="en-US" altLang="fr-FR" sz="2000" dirty="0"/>
              <a:t>)</a:t>
            </a:r>
            <a:endParaRPr lang="en-GB" altLang="fr-FR" sz="2000" dirty="0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331910" y="5029200"/>
            <a:ext cx="58288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fr-FR" sz="2000" dirty="0"/>
              <a:t>PauseRegIn_</a:t>
            </a:r>
            <a:r>
              <a:rPr lang="en-GB" altLang="fr-FR" sz="2000" dirty="0">
                <a:solidFill>
                  <a:schemeClr val="accent3"/>
                </a:solidFill>
              </a:rPr>
              <a:t>BAD1</a:t>
            </a:r>
            <a:r>
              <a:rPr lang="en-GB" altLang="fr-FR" sz="2000" dirty="0"/>
              <a:t>_</a:t>
            </a:r>
            <a:r>
              <a:rPr lang="en-GB" altLang="fr-FR" sz="2000" dirty="0">
                <a:solidFill>
                  <a:schemeClr val="accent4"/>
                </a:solidFill>
              </a:rPr>
              <a:t>53</a:t>
            </a:r>
            <a:r>
              <a:rPr lang="en-GB" altLang="fr-FR" sz="2000" dirty="0"/>
              <a:t>_0 </a:t>
            </a:r>
            <a:r>
              <a:rPr lang="en-GB" altLang="fr-FR" sz="2000" b="1" dirty="0" smtClean="0">
                <a:sym typeface="Symbol"/>
              </a:rPr>
              <a:t></a:t>
            </a:r>
            <a:endParaRPr lang="en-GB" altLang="fr-FR" sz="2000" b="1" dirty="0"/>
          </a:p>
          <a:p>
            <a:r>
              <a:rPr lang="en-GB" altLang="fr-FR" sz="2000" dirty="0"/>
              <a:t>        </a:t>
            </a:r>
            <a:r>
              <a:rPr lang="en-GB" altLang="fr-FR" sz="2000" dirty="0" smtClean="0"/>
              <a:t>Go_</a:t>
            </a:r>
            <a:r>
              <a:rPr lang="en-GB" altLang="fr-FR" sz="2000" dirty="0" smtClean="0">
                <a:solidFill>
                  <a:schemeClr val="accent4"/>
                </a:solidFill>
              </a:rPr>
              <a:t>51</a:t>
            </a:r>
            <a:r>
              <a:rPr lang="en-GB" altLang="fr-FR" sz="2000" dirty="0" smtClean="0"/>
              <a:t>_0                            </a:t>
            </a:r>
            <a:r>
              <a:rPr lang="en-GB" altLang="fr-FR" sz="2000" dirty="0">
                <a:solidFill>
                  <a:schemeClr val="accent2"/>
                </a:solidFill>
              </a:rPr>
              <a:t>-- old next (BAD1</a:t>
            </a:r>
            <a:r>
              <a:rPr lang="en-GB" altLang="fr-FR" sz="2000" dirty="0" smtClean="0">
                <a:solidFill>
                  <a:schemeClr val="accent2"/>
                </a:solidFill>
              </a:rPr>
              <a:t>)</a:t>
            </a:r>
            <a:endParaRPr lang="en-GB" altLang="fr-FR" sz="2000" dirty="0">
              <a:solidFill>
                <a:schemeClr val="accent2"/>
              </a:solidFill>
            </a:endParaRPr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4648198" y="1905000"/>
            <a:ext cx="0" cy="3124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>
              <a:ln w="38100">
                <a:solidFill>
                  <a:schemeClr val="accent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4723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/>
      <p:bldP spid="1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 Enter </a:t>
            </a:r>
            <a:r>
              <a:rPr lang="en-US" dirty="0" err="1" smtClean="0"/>
              <a:t>état</a:t>
            </a:r>
            <a:r>
              <a:rPr lang="en-US" dirty="0" smtClean="0"/>
              <a:t> </a:t>
            </a:r>
            <a:r>
              <a:rPr lang="en-US" dirty="0" err="1" smtClean="0"/>
              <a:t>cible</a:t>
            </a:r>
            <a:endParaRPr lang="fr-FR" dirty="0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1295400" y="685800"/>
            <a:ext cx="6553200" cy="4203700"/>
            <a:chOff x="816" y="432"/>
            <a:chExt cx="4128" cy="2648"/>
          </a:xfrm>
        </p:grpSpPr>
        <p:pic>
          <p:nvPicPr>
            <p:cNvPr id="7" name="Picture 6" descr="GOODBA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432"/>
              <a:ext cx="4128" cy="2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72" y="1296"/>
              <a:ext cx="672" cy="288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504" y="1632"/>
              <a:ext cx="1152" cy="336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71600" y="5318125"/>
            <a:ext cx="76231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fr-FR" sz="2000" dirty="0"/>
              <a:t>  or</a:t>
            </a:r>
            <a:r>
              <a:rPr lang="en-GB" altLang="fr-FR" sz="2000" dirty="0">
                <a:solidFill>
                  <a:schemeClr val="accent1"/>
                </a:solidFill>
              </a:rPr>
              <a:t> </a:t>
            </a:r>
            <a:r>
              <a:rPr lang="en-GB" altLang="fr-FR" sz="2000" dirty="0"/>
              <a:t>(PauseReg_</a:t>
            </a:r>
            <a:r>
              <a:rPr lang="en-GB" altLang="fr-FR" sz="2000" dirty="0">
                <a:solidFill>
                  <a:schemeClr val="accent3"/>
                </a:solidFill>
              </a:rPr>
              <a:t>BAD1</a:t>
            </a:r>
            <a:r>
              <a:rPr lang="en-GB" altLang="fr-FR" sz="2000" dirty="0"/>
              <a:t>_</a:t>
            </a:r>
            <a:r>
              <a:rPr lang="en-GB" altLang="fr-FR" sz="2000" dirty="0">
                <a:solidFill>
                  <a:schemeClr val="accent4"/>
                </a:solidFill>
              </a:rPr>
              <a:t>53</a:t>
            </a:r>
            <a:r>
              <a:rPr lang="en-GB" altLang="fr-FR" sz="2000" dirty="0"/>
              <a:t>_0            </a:t>
            </a:r>
            <a:r>
              <a:rPr lang="en-US" altLang="fr-FR" sz="2000" dirty="0"/>
              <a:t>      </a:t>
            </a:r>
            <a:r>
              <a:rPr lang="en-GB" altLang="fr-FR" sz="2000" dirty="0">
                <a:solidFill>
                  <a:schemeClr val="accent2"/>
                </a:solidFill>
              </a:rPr>
              <a:t>-- in BAD1</a:t>
            </a:r>
          </a:p>
          <a:p>
            <a:r>
              <a:rPr lang="en-GB" altLang="fr-FR" sz="2000" dirty="0"/>
              <a:t>      and </a:t>
            </a:r>
            <a:r>
              <a:rPr lang="en-US" altLang="fr-FR" sz="2000" dirty="0"/>
              <a:t>(</a:t>
            </a:r>
            <a:r>
              <a:rPr lang="en-GB" altLang="fr-FR" sz="2000" dirty="0" err="1">
                <a:solidFill>
                  <a:schemeClr val="tx2"/>
                </a:solidFill>
              </a:rPr>
              <a:t>tx_adv</a:t>
            </a:r>
            <a:r>
              <a:rPr lang="en-GB" altLang="fr-FR" sz="2000" dirty="0"/>
              <a:t> and </a:t>
            </a:r>
            <a:r>
              <a:rPr lang="en-GB" altLang="fr-FR" sz="2000" dirty="0" err="1">
                <a:solidFill>
                  <a:schemeClr val="tx2"/>
                </a:solidFill>
              </a:rPr>
              <a:t>prim_pmreq_det</a:t>
            </a:r>
            <a:r>
              <a:rPr lang="en-US" altLang="fr-FR" sz="2000" dirty="0"/>
              <a:t>) </a:t>
            </a:r>
            <a:r>
              <a:rPr lang="en-GB" altLang="fr-FR" sz="2000" dirty="0"/>
              <a:t>  </a:t>
            </a:r>
            <a:r>
              <a:rPr lang="en-US" altLang="fr-FR" sz="2000" dirty="0" smtClean="0"/>
              <a:t> </a:t>
            </a:r>
            <a:r>
              <a:rPr lang="en-GB" altLang="fr-FR" sz="2000" dirty="0" smtClean="0">
                <a:solidFill>
                  <a:schemeClr val="accent2"/>
                </a:solidFill>
              </a:rPr>
              <a:t>-- </a:t>
            </a:r>
            <a:r>
              <a:rPr lang="en-GB" altLang="fr-FR" sz="2000" dirty="0">
                <a:solidFill>
                  <a:schemeClr val="accent2"/>
                </a:solidFill>
              </a:rPr>
              <a:t>trigger true</a:t>
            </a:r>
          </a:p>
          <a:p>
            <a:r>
              <a:rPr lang="en-GB" altLang="fr-FR" sz="2000" dirty="0"/>
              <a:t>      and not </a:t>
            </a:r>
            <a:r>
              <a:rPr lang="en-GB" altLang="fr-FR" sz="2000" dirty="0" err="1">
                <a:solidFill>
                  <a:schemeClr val="tx2"/>
                </a:solidFill>
              </a:rPr>
              <a:t>phy_ready_deasserted</a:t>
            </a:r>
            <a:r>
              <a:rPr lang="en-GB" altLang="fr-FR" sz="2000" dirty="0"/>
              <a:t>        </a:t>
            </a:r>
            <a:r>
              <a:rPr lang="en-GB" altLang="fr-FR" sz="2000" dirty="0">
                <a:solidFill>
                  <a:schemeClr val="accent2"/>
                </a:solidFill>
              </a:rPr>
              <a:t>-- do not go to IDLE state</a:t>
            </a:r>
          </a:p>
          <a:p>
            <a:r>
              <a:rPr lang="en-GB" altLang="fr-FR" sz="2000" dirty="0"/>
              <a:t>      and not Status_</a:t>
            </a:r>
            <a:r>
              <a:rPr lang="en-GB" altLang="fr-FR" sz="2000" dirty="0">
                <a:solidFill>
                  <a:schemeClr val="tx2"/>
                </a:solidFill>
              </a:rPr>
              <a:t>movePrim</a:t>
            </a:r>
            <a:r>
              <a:rPr lang="en-GB" altLang="fr-FR" sz="2000" dirty="0"/>
              <a:t>_S15_0);  </a:t>
            </a:r>
            <a:r>
              <a:rPr lang="en-GB" altLang="fr-FR" sz="2000" dirty="0">
                <a:solidFill>
                  <a:schemeClr val="accent2"/>
                </a:solidFill>
              </a:rPr>
              <a:t>-- do not go to BAD2 state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191000" y="3429000"/>
            <a:ext cx="0" cy="1981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091698" y="5015379"/>
            <a:ext cx="70839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fr-FR" sz="2000" dirty="0"/>
              <a:t>PauseRegIn_</a:t>
            </a:r>
            <a:r>
              <a:rPr lang="en-GB" altLang="fr-FR" sz="2000" dirty="0">
                <a:solidFill>
                  <a:schemeClr val="accent3"/>
                </a:solidFill>
              </a:rPr>
              <a:t>BAD3</a:t>
            </a:r>
            <a:r>
              <a:rPr lang="en-GB" altLang="fr-FR" sz="2000" dirty="0"/>
              <a:t>_</a:t>
            </a:r>
            <a:r>
              <a:rPr lang="en-GB" altLang="fr-FR" sz="2000" dirty="0">
                <a:solidFill>
                  <a:schemeClr val="accent4"/>
                </a:solidFill>
              </a:rPr>
              <a:t>37</a:t>
            </a:r>
            <a:r>
              <a:rPr lang="en-GB" altLang="fr-FR" sz="2000" dirty="0"/>
              <a:t>_0 :=</a:t>
            </a:r>
            <a:r>
              <a:rPr lang="en-US" altLang="fr-FR" sz="2000" dirty="0"/>
              <a:t> </a:t>
            </a:r>
            <a:r>
              <a:rPr lang="en-GB" altLang="fr-FR" sz="2000" dirty="0"/>
              <a:t>Go_</a:t>
            </a:r>
            <a:r>
              <a:rPr lang="en-GB" altLang="fr-FR" sz="2000" dirty="0">
                <a:solidFill>
                  <a:schemeClr val="accent4"/>
                </a:solidFill>
              </a:rPr>
              <a:t>35</a:t>
            </a:r>
            <a:r>
              <a:rPr lang="en-GB" altLang="fr-FR" sz="2000" dirty="0"/>
              <a:t>_0       </a:t>
            </a:r>
            <a:r>
              <a:rPr lang="en-GB" altLang="fr-FR" sz="2000" dirty="0">
                <a:solidFill>
                  <a:schemeClr val="accent2"/>
                </a:solidFill>
              </a:rPr>
              <a:t>-- old next (BAD3</a:t>
            </a:r>
            <a:r>
              <a:rPr lang="en-GB" altLang="fr-FR" sz="2000" dirty="0" smtClean="0">
                <a:solidFill>
                  <a:schemeClr val="accent2"/>
                </a:solidFill>
              </a:rPr>
              <a:t>)</a:t>
            </a:r>
            <a:endParaRPr lang="en-GB" altLang="fr-FR" sz="2000" dirty="0">
              <a:solidFill>
                <a:schemeClr val="accent2"/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>
            <a:off x="4724400" y="3810000"/>
            <a:ext cx="0" cy="1295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73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/>
      <p:bldP spid="1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80020" y="1130724"/>
            <a:ext cx="8783960" cy="107414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.... car le circuit généré par Esterel est très optimisé !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Analogie: </a:t>
            </a:r>
            <a:r>
              <a:rPr lang="fr-FR" dirty="0" smtClean="0"/>
              <a:t>patcher l’assembleur engendré par </a:t>
            </a:r>
            <a:r>
              <a:rPr lang="fr-FR" dirty="0" err="1" smtClean="0"/>
              <a:t>gcc</a:t>
            </a:r>
            <a:r>
              <a:rPr lang="fr-FR" dirty="0" smtClean="0"/>
              <a:t> –O4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Mais ce n’est pas si simple....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067944" y="2636912"/>
            <a:ext cx="2376264" cy="136815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 bwMode="auto">
          <a:xfrm>
            <a:off x="4281290" y="2852936"/>
            <a:ext cx="19495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logique</a:t>
            </a:r>
          </a:p>
          <a:p>
            <a:pPr algn="ctr"/>
            <a:r>
              <a:rPr lang="fr-FR" sz="2400" dirty="0" smtClean="0"/>
              <a:t>combinatoire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076056" y="410471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076056" y="446475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076056" y="518483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076056" y="482479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 bwMode="auto">
          <a:xfrm>
            <a:off x="2627784" y="3068960"/>
            <a:ext cx="1440160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Connecteur droit avec flèche 15"/>
          <p:cNvCxnSpPr/>
          <p:nvPr/>
        </p:nvCxnSpPr>
        <p:spPr bwMode="auto">
          <a:xfrm>
            <a:off x="6444208" y="3068960"/>
            <a:ext cx="1440160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Connecteur droit avec flèche 16"/>
          <p:cNvCxnSpPr/>
          <p:nvPr/>
        </p:nvCxnSpPr>
        <p:spPr bwMode="auto">
          <a:xfrm>
            <a:off x="6444208" y="3514745"/>
            <a:ext cx="720080" cy="0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en angle 19"/>
          <p:cNvCxnSpPr/>
          <p:nvPr/>
        </p:nvCxnSpPr>
        <p:spPr bwMode="auto">
          <a:xfrm rot="10800000" flipV="1">
            <a:off x="5436096" y="3514744"/>
            <a:ext cx="1728192" cy="1498431"/>
          </a:xfrm>
          <a:prstGeom prst="bentConnector3">
            <a:avLst>
              <a:gd name="adj1" fmla="val -835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Connecteur en angle 28"/>
          <p:cNvCxnSpPr>
            <a:endCxn id="12" idx="1"/>
          </p:cNvCxnSpPr>
          <p:nvPr/>
        </p:nvCxnSpPr>
        <p:spPr bwMode="auto">
          <a:xfrm>
            <a:off x="3375047" y="3513746"/>
            <a:ext cx="1701009" cy="1491064"/>
          </a:xfrm>
          <a:prstGeom prst="bentConnector3">
            <a:avLst>
              <a:gd name="adj1" fmla="val -594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eur droit avec flèche 29"/>
          <p:cNvCxnSpPr/>
          <p:nvPr/>
        </p:nvCxnSpPr>
        <p:spPr bwMode="auto">
          <a:xfrm>
            <a:off x="3347864" y="3513746"/>
            <a:ext cx="720080" cy="0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1" name="ZoneTexte 30"/>
          <p:cNvSpPr txBox="1"/>
          <p:nvPr/>
        </p:nvSpPr>
        <p:spPr bwMode="auto">
          <a:xfrm>
            <a:off x="611560" y="3761510"/>
            <a:ext cx="13468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circuit</a:t>
            </a:r>
          </a:p>
          <a:p>
            <a:pPr algn="ctr"/>
            <a:r>
              <a:rPr lang="en-US" sz="2800" dirty="0" smtClean="0"/>
              <a:t>original</a:t>
            </a:r>
            <a:endParaRPr lang="fr-FR" sz="2800" dirty="0" smtClean="0"/>
          </a:p>
        </p:txBody>
      </p:sp>
      <p:sp>
        <p:nvSpPr>
          <p:cNvPr id="21" name="Rectangle 20"/>
          <p:cNvSpPr/>
          <p:nvPr/>
        </p:nvSpPr>
        <p:spPr bwMode="auto">
          <a:xfrm>
            <a:off x="5076055" y="554487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 bwMode="auto">
          <a:xfrm>
            <a:off x="3542511" y="4985954"/>
            <a:ext cx="13660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registres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d’état</a:t>
            </a:r>
          </a:p>
        </p:txBody>
      </p:sp>
    </p:spTree>
    <p:extLst>
      <p:ext uri="{BB962C8B-B14F-4D97-AF65-F5344CB8AC3E}">
        <p14:creationId xmlns:p14="http://schemas.microsoft.com/office/powerpoint/2010/main" val="7735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5076056" y="5184693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Mais ce n’est pas si simple....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067944" y="2636912"/>
            <a:ext cx="2376264" cy="136815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 bwMode="auto">
          <a:xfrm>
            <a:off x="4281291" y="2852936"/>
            <a:ext cx="19495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logique</a:t>
            </a:r>
          </a:p>
          <a:p>
            <a:pPr algn="ctr"/>
            <a:r>
              <a:rPr lang="fr-FR" sz="2400" dirty="0" smtClean="0"/>
              <a:t>combinatoire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076056" y="410471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076056" y="446475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076056" y="482479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 bwMode="auto">
          <a:xfrm>
            <a:off x="2627784" y="3068960"/>
            <a:ext cx="1440160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Connecteur droit avec flèche 15"/>
          <p:cNvCxnSpPr/>
          <p:nvPr/>
        </p:nvCxnSpPr>
        <p:spPr bwMode="auto">
          <a:xfrm>
            <a:off x="6444208" y="3068960"/>
            <a:ext cx="1440160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9" name="Groupe 18"/>
          <p:cNvGrpSpPr/>
          <p:nvPr/>
        </p:nvGrpSpPr>
        <p:grpSpPr>
          <a:xfrm>
            <a:off x="3347864" y="3513746"/>
            <a:ext cx="3816424" cy="1499429"/>
            <a:chOff x="3347864" y="3513746"/>
            <a:chExt cx="3816424" cy="1499429"/>
          </a:xfrm>
        </p:grpSpPr>
        <p:cxnSp>
          <p:nvCxnSpPr>
            <p:cNvPr id="17" name="Connecteur droit avec flèche 16"/>
            <p:cNvCxnSpPr/>
            <p:nvPr/>
          </p:nvCxnSpPr>
          <p:spPr bwMode="auto">
            <a:xfrm>
              <a:off x="6444208" y="3514745"/>
              <a:ext cx="72008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Connecteur en angle 19"/>
            <p:cNvCxnSpPr/>
            <p:nvPr/>
          </p:nvCxnSpPr>
          <p:spPr bwMode="auto">
            <a:xfrm rot="10800000" flipV="1">
              <a:off x="5436096" y="3514744"/>
              <a:ext cx="1728192" cy="1498431"/>
            </a:xfrm>
            <a:prstGeom prst="bentConnector3">
              <a:avLst>
                <a:gd name="adj1" fmla="val -835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Connecteur en angle 28"/>
            <p:cNvCxnSpPr>
              <a:endCxn id="12" idx="1"/>
            </p:cNvCxnSpPr>
            <p:nvPr/>
          </p:nvCxnSpPr>
          <p:spPr bwMode="auto">
            <a:xfrm>
              <a:off x="3375047" y="3513746"/>
              <a:ext cx="1701009" cy="1491064"/>
            </a:xfrm>
            <a:prstGeom prst="bentConnector3">
              <a:avLst>
                <a:gd name="adj1" fmla="val -594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Connecteur droit avec flèche 29"/>
            <p:cNvCxnSpPr/>
            <p:nvPr/>
          </p:nvCxnSpPr>
          <p:spPr bwMode="auto">
            <a:xfrm>
              <a:off x="3347864" y="3513746"/>
              <a:ext cx="72008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31" name="ZoneTexte 30"/>
          <p:cNvSpPr txBox="1"/>
          <p:nvPr/>
        </p:nvSpPr>
        <p:spPr bwMode="auto">
          <a:xfrm>
            <a:off x="-36512" y="3284984"/>
            <a:ext cx="326754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optimisation conjointe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logique / registres</a:t>
            </a:r>
          </a:p>
          <a:p>
            <a:pPr algn="ctr"/>
            <a:r>
              <a:rPr lang="en-US" sz="2400" dirty="0" smtClean="0"/>
              <a:t>H. </a:t>
            </a:r>
            <a:r>
              <a:rPr lang="en-US" sz="2400" dirty="0" err="1" smtClean="0"/>
              <a:t>Touati</a:t>
            </a:r>
            <a:endParaRPr lang="en-US" sz="2400" dirty="0" smtClean="0"/>
          </a:p>
          <a:p>
            <a:pPr algn="ctr"/>
            <a:r>
              <a:rPr lang="en-US" sz="2400" dirty="0" smtClean="0"/>
              <a:t>E. Sentovich</a:t>
            </a:r>
          </a:p>
          <a:p>
            <a:pPr algn="ctr"/>
            <a:r>
              <a:rPr lang="en-US" sz="2400" dirty="0" smtClean="0"/>
              <a:t>H. Toma</a:t>
            </a:r>
            <a:endParaRPr lang="fr-FR" sz="2400" dirty="0" smtClean="0"/>
          </a:p>
        </p:txBody>
      </p:sp>
      <p:sp>
        <p:nvSpPr>
          <p:cNvPr id="21" name="Rectangle 20"/>
          <p:cNvSpPr/>
          <p:nvPr/>
        </p:nvSpPr>
        <p:spPr bwMode="auto">
          <a:xfrm>
            <a:off x="5076055" y="554487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 bwMode="auto">
          <a:xfrm>
            <a:off x="3413470" y="4985954"/>
            <a:ext cx="16241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accent3"/>
                </a:solidFill>
              </a:rPr>
              <a:t>registres</a:t>
            </a:r>
          </a:p>
          <a:p>
            <a:pPr algn="ctr"/>
            <a:r>
              <a:rPr lang="fr-FR" sz="2400" dirty="0" smtClean="0">
                <a:solidFill>
                  <a:schemeClr val="accent3"/>
                </a:solidFill>
              </a:rPr>
              <a:t>d’état</a:t>
            </a:r>
          </a:p>
          <a:p>
            <a:pPr algn="ctr"/>
            <a:r>
              <a:rPr lang="fr-FR" sz="2400" dirty="0" smtClean="0">
                <a:solidFill>
                  <a:schemeClr val="accent3"/>
                </a:solidFill>
              </a:rPr>
              <a:t>réencodés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067944" y="2888795"/>
            <a:ext cx="2376264" cy="864000"/>
          </a:xfrm>
          <a:prstGeom prst="rect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Espace réservé du contenu 5"/>
          <p:cNvSpPr txBox="1">
            <a:spLocks/>
          </p:cNvSpPr>
          <p:nvPr/>
        </p:nvSpPr>
        <p:spPr>
          <a:xfrm>
            <a:off x="180020" y="1130724"/>
            <a:ext cx="8783960" cy="107414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01168" indent="-201168" algn="l" rtl="0" eaLnBrk="1" fontAlgn="base" hangingPunct="1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har char="–"/>
              <a:defRPr sz="2400" baseline="0">
                <a:solidFill>
                  <a:schemeClr val="tx2"/>
                </a:solidFill>
                <a:latin typeface="+mn-lt"/>
              </a:defRPr>
            </a:lvl2pPr>
            <a:lvl3pPr marL="73152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2000" b="0">
                <a:solidFill>
                  <a:schemeClr val="tx2"/>
                </a:solidFill>
                <a:latin typeface="+mn-lt"/>
              </a:defRPr>
            </a:lvl3pPr>
            <a:lvl4pPr marL="100584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4pPr>
            <a:lvl5pPr marL="128016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 baseline="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kern="0" smtClean="0"/>
              <a:t>.... car le circuit généré par Esterel est très optimisé !</a:t>
            </a:r>
          </a:p>
          <a:p>
            <a:pPr marL="0" indent="0">
              <a:buFont typeface="Arial" pitchFamily="34" charset="0"/>
              <a:buNone/>
            </a:pPr>
            <a:r>
              <a:rPr lang="fr-FR" kern="0" smtClean="0">
                <a:solidFill>
                  <a:schemeClr val="tx2"/>
                </a:solidFill>
              </a:rPr>
              <a:t>Analogie: </a:t>
            </a:r>
            <a:r>
              <a:rPr lang="fr-FR" kern="0" smtClean="0"/>
              <a:t>patcher l’assembleur engendré par gcc –O4</a:t>
            </a:r>
            <a:endParaRPr lang="fr-FR" kern="0" dirty="0" smtClean="0"/>
          </a:p>
        </p:txBody>
      </p:sp>
      <p:sp>
        <p:nvSpPr>
          <p:cNvPr id="25" name="ZoneTexte 24"/>
          <p:cNvSpPr txBox="1"/>
          <p:nvPr/>
        </p:nvSpPr>
        <p:spPr bwMode="auto">
          <a:xfrm>
            <a:off x="3542511" y="4985954"/>
            <a:ext cx="13660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registres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d’état</a:t>
            </a:r>
          </a:p>
        </p:txBody>
      </p:sp>
      <p:grpSp>
        <p:nvGrpSpPr>
          <p:cNvPr id="47" name="Groupe 46"/>
          <p:cNvGrpSpPr/>
          <p:nvPr/>
        </p:nvGrpSpPr>
        <p:grpSpPr>
          <a:xfrm>
            <a:off x="3347864" y="3513746"/>
            <a:ext cx="3816424" cy="1499429"/>
            <a:chOff x="3347864" y="3513746"/>
            <a:chExt cx="3816424" cy="1499429"/>
          </a:xfrm>
        </p:grpSpPr>
        <p:cxnSp>
          <p:nvCxnSpPr>
            <p:cNvPr id="48" name="Connecteur droit avec flèche 47"/>
            <p:cNvCxnSpPr/>
            <p:nvPr/>
          </p:nvCxnSpPr>
          <p:spPr bwMode="auto">
            <a:xfrm>
              <a:off x="6444208" y="3514745"/>
              <a:ext cx="72008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Connecteur en angle 48"/>
            <p:cNvCxnSpPr/>
            <p:nvPr/>
          </p:nvCxnSpPr>
          <p:spPr bwMode="auto">
            <a:xfrm rot="10800000" flipV="1">
              <a:off x="5436096" y="3514744"/>
              <a:ext cx="1728192" cy="1498431"/>
            </a:xfrm>
            <a:prstGeom prst="bentConnector3">
              <a:avLst>
                <a:gd name="adj1" fmla="val -835"/>
              </a:avLst>
            </a:prstGeom>
            <a:noFill/>
            <a:ln w="190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Connecteur en angle 49"/>
            <p:cNvCxnSpPr/>
            <p:nvPr/>
          </p:nvCxnSpPr>
          <p:spPr bwMode="auto">
            <a:xfrm>
              <a:off x="3375047" y="3513746"/>
              <a:ext cx="1701009" cy="1491064"/>
            </a:xfrm>
            <a:prstGeom prst="bentConnector3">
              <a:avLst>
                <a:gd name="adj1" fmla="val -594"/>
              </a:avLst>
            </a:prstGeom>
            <a:noFill/>
            <a:ln w="190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Connecteur droit avec flèche 50"/>
            <p:cNvCxnSpPr/>
            <p:nvPr/>
          </p:nvCxnSpPr>
          <p:spPr bwMode="auto">
            <a:xfrm>
              <a:off x="3347864" y="3513746"/>
              <a:ext cx="72008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23" name="Groupe 22"/>
          <p:cNvGrpSpPr/>
          <p:nvPr/>
        </p:nvGrpSpPr>
        <p:grpSpPr>
          <a:xfrm>
            <a:off x="5076056" y="4464613"/>
            <a:ext cx="360040" cy="1080257"/>
            <a:chOff x="5076056" y="4464613"/>
            <a:chExt cx="360040" cy="1080257"/>
          </a:xfrm>
        </p:grpSpPr>
        <p:sp>
          <p:nvSpPr>
            <p:cNvPr id="11" name="Rectangle 10"/>
            <p:cNvSpPr/>
            <p:nvPr/>
          </p:nvSpPr>
          <p:spPr bwMode="auto">
            <a:xfrm>
              <a:off x="5076056" y="5184830"/>
              <a:ext cx="360040" cy="360040"/>
            </a:xfrm>
            <a:prstGeom prst="rect">
              <a:avLst/>
            </a:prstGeom>
            <a:noFill/>
            <a:ln w="190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76056" y="4464613"/>
              <a:ext cx="360040" cy="360040"/>
            </a:xfrm>
            <a:prstGeom prst="rect">
              <a:avLst/>
            </a:prstGeom>
            <a:noFill/>
            <a:ln w="190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76056" y="4824653"/>
              <a:ext cx="360040" cy="360040"/>
            </a:xfrm>
            <a:prstGeom prst="rect">
              <a:avLst/>
            </a:prstGeom>
            <a:noFill/>
            <a:ln w="190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172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1" grpId="0" animBg="1"/>
      <p:bldP spid="18" grpId="0"/>
      <p:bldP spid="22" grpId="1" animBg="1"/>
      <p:bldP spid="2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219200"/>
            <a:ext cx="8579296" cy="1074140"/>
          </a:xfrm>
        </p:spPr>
        <p:txBody>
          <a:bodyPr/>
          <a:lstStyle/>
          <a:p>
            <a:r>
              <a:rPr lang="fr-FR" dirty="0" smtClean="0"/>
              <a:t>Rendre l’optimisation </a:t>
            </a:r>
            <a:r>
              <a:rPr lang="fr-FR" dirty="0" smtClean="0">
                <a:solidFill>
                  <a:schemeClr val="tx2"/>
                </a:solidFill>
              </a:rPr>
              <a:t>réversible </a:t>
            </a:r>
            <a:r>
              <a:rPr lang="fr-FR" dirty="0" smtClean="0"/>
              <a:t>(peu de perte)</a:t>
            </a:r>
          </a:p>
          <a:p>
            <a:r>
              <a:rPr lang="fr-FR" dirty="0" smtClean="0"/>
              <a:t>Reconstruire les objets manquants si nécessaire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bonne méthode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517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Mais ce n’est pas si simple....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 bwMode="auto">
          <a:xfrm>
            <a:off x="4281291" y="2852936"/>
            <a:ext cx="19495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logique</a:t>
            </a:r>
          </a:p>
          <a:p>
            <a:pPr algn="ctr"/>
            <a:r>
              <a:rPr lang="fr-FR" sz="2400" dirty="0" smtClean="0"/>
              <a:t>combinatoire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076056" y="446475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076056" y="518483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076056" y="482479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 bwMode="auto">
          <a:xfrm>
            <a:off x="2627784" y="3068960"/>
            <a:ext cx="1440160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Connecteur droit avec flèche 15"/>
          <p:cNvCxnSpPr/>
          <p:nvPr/>
        </p:nvCxnSpPr>
        <p:spPr bwMode="auto">
          <a:xfrm>
            <a:off x="6444208" y="3068960"/>
            <a:ext cx="1440160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Connecteur droit avec flèche 16"/>
          <p:cNvCxnSpPr/>
          <p:nvPr/>
        </p:nvCxnSpPr>
        <p:spPr bwMode="auto">
          <a:xfrm>
            <a:off x="6444208" y="3514745"/>
            <a:ext cx="720080" cy="0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en angle 19"/>
          <p:cNvCxnSpPr/>
          <p:nvPr/>
        </p:nvCxnSpPr>
        <p:spPr bwMode="auto">
          <a:xfrm rot="10800000" flipV="1">
            <a:off x="5436096" y="3514744"/>
            <a:ext cx="1728192" cy="1498431"/>
          </a:xfrm>
          <a:prstGeom prst="bentConnector3">
            <a:avLst>
              <a:gd name="adj1" fmla="val -835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Connecteur en angle 28"/>
          <p:cNvCxnSpPr>
            <a:endCxn id="12" idx="1"/>
          </p:cNvCxnSpPr>
          <p:nvPr/>
        </p:nvCxnSpPr>
        <p:spPr bwMode="auto">
          <a:xfrm>
            <a:off x="3375047" y="3513746"/>
            <a:ext cx="1701009" cy="1491064"/>
          </a:xfrm>
          <a:prstGeom prst="bentConnector3">
            <a:avLst>
              <a:gd name="adj1" fmla="val -594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eur droit avec flèche 29"/>
          <p:cNvCxnSpPr/>
          <p:nvPr/>
        </p:nvCxnSpPr>
        <p:spPr bwMode="auto">
          <a:xfrm>
            <a:off x="3347864" y="3513746"/>
            <a:ext cx="720080" cy="0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1" name="ZoneTexte 30"/>
          <p:cNvSpPr txBox="1"/>
          <p:nvPr/>
        </p:nvSpPr>
        <p:spPr bwMode="auto">
          <a:xfrm>
            <a:off x="-36512" y="3284984"/>
            <a:ext cx="326754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optimisation conjointe</a:t>
            </a:r>
          </a:p>
          <a:p>
            <a:pPr algn="ctr"/>
            <a:r>
              <a:rPr lang="fr-FR" sz="2400" dirty="0" smtClean="0"/>
              <a:t>logique / registres</a:t>
            </a:r>
          </a:p>
          <a:p>
            <a:pPr algn="ctr"/>
            <a:r>
              <a:rPr lang="en-US" sz="2400" dirty="0" smtClean="0"/>
              <a:t>H. </a:t>
            </a:r>
            <a:r>
              <a:rPr lang="en-US" sz="2400" dirty="0" err="1" smtClean="0"/>
              <a:t>Touati</a:t>
            </a:r>
            <a:endParaRPr lang="en-US" sz="2400" dirty="0" smtClean="0"/>
          </a:p>
          <a:p>
            <a:pPr algn="ctr"/>
            <a:r>
              <a:rPr lang="en-US" sz="2400" dirty="0" smtClean="0"/>
              <a:t>E. Sentovich</a:t>
            </a:r>
          </a:p>
          <a:p>
            <a:pPr algn="ctr"/>
            <a:r>
              <a:rPr lang="en-US" sz="2400" dirty="0" smtClean="0"/>
              <a:t>H. Toma</a:t>
            </a:r>
            <a:endParaRPr lang="fr-FR" sz="2400" dirty="0" smtClean="0"/>
          </a:p>
        </p:txBody>
      </p:sp>
      <p:sp>
        <p:nvSpPr>
          <p:cNvPr id="24" name="Espace réservé du contenu 5"/>
          <p:cNvSpPr txBox="1">
            <a:spLocks/>
          </p:cNvSpPr>
          <p:nvPr/>
        </p:nvSpPr>
        <p:spPr>
          <a:xfrm>
            <a:off x="180020" y="1130724"/>
            <a:ext cx="8783960" cy="107414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01168" indent="-201168" algn="l" rtl="0" eaLnBrk="1" fontAlgn="base" hangingPunct="1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har char="–"/>
              <a:defRPr sz="2400" baseline="0">
                <a:solidFill>
                  <a:schemeClr val="tx2"/>
                </a:solidFill>
                <a:latin typeface="+mn-lt"/>
              </a:defRPr>
            </a:lvl2pPr>
            <a:lvl3pPr marL="73152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2000" b="0">
                <a:solidFill>
                  <a:schemeClr val="tx2"/>
                </a:solidFill>
                <a:latin typeface="+mn-lt"/>
              </a:defRPr>
            </a:lvl3pPr>
            <a:lvl4pPr marL="100584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4pPr>
            <a:lvl5pPr marL="128016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 baseline="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kern="0" smtClean="0"/>
              <a:t>.... car le circuit généré par Esterel est très optimisé !</a:t>
            </a:r>
          </a:p>
          <a:p>
            <a:pPr marL="0" indent="0">
              <a:buFont typeface="Arial" pitchFamily="34" charset="0"/>
              <a:buNone/>
            </a:pPr>
            <a:r>
              <a:rPr lang="fr-FR" kern="0" smtClean="0">
                <a:solidFill>
                  <a:schemeClr val="tx2"/>
                </a:solidFill>
              </a:rPr>
              <a:t>Analogie: </a:t>
            </a:r>
            <a:r>
              <a:rPr lang="fr-FR" kern="0" smtClean="0"/>
              <a:t>patcher l’assembleur engendré par gcc –O4</a:t>
            </a:r>
            <a:endParaRPr lang="fr-FR" kern="0" dirty="0" smtClean="0"/>
          </a:p>
        </p:txBody>
      </p:sp>
      <p:sp>
        <p:nvSpPr>
          <p:cNvPr id="25" name="ZoneTexte 24"/>
          <p:cNvSpPr txBox="1"/>
          <p:nvPr/>
        </p:nvSpPr>
        <p:spPr bwMode="auto">
          <a:xfrm>
            <a:off x="3542511" y="4985954"/>
            <a:ext cx="13660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registres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d’état</a:t>
            </a:r>
          </a:p>
        </p:txBody>
      </p:sp>
      <p:grpSp>
        <p:nvGrpSpPr>
          <p:cNvPr id="69" name="Groupe 68"/>
          <p:cNvGrpSpPr/>
          <p:nvPr/>
        </p:nvGrpSpPr>
        <p:grpSpPr>
          <a:xfrm>
            <a:off x="3779912" y="4104710"/>
            <a:ext cx="1656184" cy="360040"/>
            <a:chOff x="3779912" y="4104710"/>
            <a:chExt cx="1656184" cy="360040"/>
          </a:xfrm>
        </p:grpSpPr>
        <p:sp>
          <p:nvSpPr>
            <p:cNvPr id="9" name="Rectangle 8"/>
            <p:cNvSpPr/>
            <p:nvPr/>
          </p:nvSpPr>
          <p:spPr bwMode="auto">
            <a:xfrm>
              <a:off x="5076056" y="4104710"/>
              <a:ext cx="360040" cy="360040"/>
            </a:xfrm>
            <a:prstGeom prst="rect">
              <a:avLst/>
            </a:prstGeom>
            <a:noFill/>
            <a:ln w="19050" cap="flat" cmpd="sng" algn="ctr">
              <a:solidFill>
                <a:schemeClr val="tx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Connecteur droit 12"/>
            <p:cNvCxnSpPr/>
            <p:nvPr/>
          </p:nvCxnSpPr>
          <p:spPr bwMode="auto">
            <a:xfrm>
              <a:off x="3779912" y="4284730"/>
              <a:ext cx="1296147" cy="0"/>
            </a:xfrm>
            <a:prstGeom prst="line">
              <a:avLst/>
            </a:prstGeom>
            <a:noFill/>
            <a:ln w="19050" cap="flat" cmpd="sng" algn="ctr">
              <a:solidFill>
                <a:schemeClr val="tx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4" name="Connecteur droit 33"/>
          <p:cNvCxnSpPr/>
          <p:nvPr/>
        </p:nvCxnSpPr>
        <p:spPr bwMode="auto">
          <a:xfrm flipV="1">
            <a:off x="3779912" y="3683933"/>
            <a:ext cx="0" cy="580027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cteur droit avec flèche 35"/>
          <p:cNvCxnSpPr/>
          <p:nvPr/>
        </p:nvCxnSpPr>
        <p:spPr bwMode="auto">
          <a:xfrm>
            <a:off x="3779912" y="3683933"/>
            <a:ext cx="288032" cy="0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35" name="Rectangle 34"/>
          <p:cNvSpPr/>
          <p:nvPr/>
        </p:nvSpPr>
        <p:spPr bwMode="auto">
          <a:xfrm>
            <a:off x="4067944" y="2636912"/>
            <a:ext cx="2376264" cy="136815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0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Mais ce n’est pas si simple....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 bwMode="auto">
          <a:xfrm>
            <a:off x="4281291" y="2852936"/>
            <a:ext cx="19495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logique</a:t>
            </a:r>
          </a:p>
          <a:p>
            <a:pPr algn="ctr"/>
            <a:r>
              <a:rPr lang="fr-FR" sz="2400" dirty="0" smtClean="0"/>
              <a:t>combinatoire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076056" y="446475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076056" y="518483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076056" y="4824790"/>
            <a:ext cx="360040" cy="360040"/>
          </a:xfrm>
          <a:prstGeom prst="rect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 bwMode="auto">
          <a:xfrm>
            <a:off x="2627784" y="3068960"/>
            <a:ext cx="1440160" cy="0"/>
          </a:xfrm>
          <a:prstGeom prst="straightConnector1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Connecteur droit avec flèche 15"/>
          <p:cNvCxnSpPr/>
          <p:nvPr/>
        </p:nvCxnSpPr>
        <p:spPr bwMode="auto">
          <a:xfrm>
            <a:off x="6444208" y="3068960"/>
            <a:ext cx="1440160" cy="0"/>
          </a:xfrm>
          <a:prstGeom prst="straightConnector1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Connecteur droit avec flèche 16"/>
          <p:cNvCxnSpPr/>
          <p:nvPr/>
        </p:nvCxnSpPr>
        <p:spPr bwMode="auto">
          <a:xfrm>
            <a:off x="6444208" y="3514745"/>
            <a:ext cx="720080" cy="0"/>
          </a:xfrm>
          <a:prstGeom prst="straightConnector1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en angle 19"/>
          <p:cNvCxnSpPr/>
          <p:nvPr/>
        </p:nvCxnSpPr>
        <p:spPr bwMode="auto">
          <a:xfrm rot="10800000" flipV="1">
            <a:off x="5436096" y="3514744"/>
            <a:ext cx="1728192" cy="1498431"/>
          </a:xfrm>
          <a:prstGeom prst="bentConnector3">
            <a:avLst>
              <a:gd name="adj1" fmla="val -835"/>
            </a:avLst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Connecteur en angle 28"/>
          <p:cNvCxnSpPr>
            <a:endCxn id="12" idx="1"/>
          </p:cNvCxnSpPr>
          <p:nvPr/>
        </p:nvCxnSpPr>
        <p:spPr bwMode="auto">
          <a:xfrm>
            <a:off x="3375047" y="3513746"/>
            <a:ext cx="1701009" cy="1491064"/>
          </a:xfrm>
          <a:prstGeom prst="bentConnector3">
            <a:avLst>
              <a:gd name="adj1" fmla="val -594"/>
            </a:avLst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eur droit avec flèche 29"/>
          <p:cNvCxnSpPr/>
          <p:nvPr/>
        </p:nvCxnSpPr>
        <p:spPr bwMode="auto">
          <a:xfrm>
            <a:off x="3347864" y="3513746"/>
            <a:ext cx="720080" cy="0"/>
          </a:xfrm>
          <a:prstGeom prst="straightConnector1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1" name="ZoneTexte 30"/>
          <p:cNvSpPr txBox="1"/>
          <p:nvPr/>
        </p:nvSpPr>
        <p:spPr bwMode="auto">
          <a:xfrm>
            <a:off x="-36512" y="3284984"/>
            <a:ext cx="326754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optimisation conjointe</a:t>
            </a:r>
          </a:p>
          <a:p>
            <a:pPr algn="ctr"/>
            <a:r>
              <a:rPr lang="fr-FR" sz="2400" dirty="0" smtClean="0"/>
              <a:t>logique / registres</a:t>
            </a:r>
          </a:p>
          <a:p>
            <a:pPr algn="ctr"/>
            <a:r>
              <a:rPr lang="en-US" sz="2400" dirty="0" smtClean="0"/>
              <a:t>H. </a:t>
            </a:r>
            <a:r>
              <a:rPr lang="en-US" sz="2400" dirty="0" err="1" smtClean="0"/>
              <a:t>Touati</a:t>
            </a:r>
            <a:endParaRPr lang="en-US" sz="2400" dirty="0" smtClean="0"/>
          </a:p>
          <a:p>
            <a:pPr algn="ctr"/>
            <a:r>
              <a:rPr lang="en-US" sz="2400" dirty="0" smtClean="0"/>
              <a:t>E. Sentovich</a:t>
            </a:r>
          </a:p>
          <a:p>
            <a:pPr algn="ctr"/>
            <a:r>
              <a:rPr lang="en-US" sz="2400" dirty="0" smtClean="0"/>
              <a:t>H. Toma</a:t>
            </a:r>
            <a:endParaRPr lang="fr-FR" sz="2400" dirty="0" smtClean="0"/>
          </a:p>
        </p:txBody>
      </p:sp>
      <p:sp>
        <p:nvSpPr>
          <p:cNvPr id="18" name="ZoneTexte 17"/>
          <p:cNvSpPr txBox="1"/>
          <p:nvPr/>
        </p:nvSpPr>
        <p:spPr bwMode="auto">
          <a:xfrm>
            <a:off x="3413470" y="4985954"/>
            <a:ext cx="16241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registres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d’état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réencodés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067944" y="2888795"/>
            <a:ext cx="2376264" cy="864000"/>
          </a:xfrm>
          <a:prstGeom prst="rect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Espace réservé du contenu 5"/>
          <p:cNvSpPr txBox="1">
            <a:spLocks/>
          </p:cNvSpPr>
          <p:nvPr/>
        </p:nvSpPr>
        <p:spPr>
          <a:xfrm>
            <a:off x="180020" y="1130724"/>
            <a:ext cx="8783960" cy="107414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01168" indent="-201168" algn="l" rtl="0" eaLnBrk="1" fontAlgn="base" hangingPunct="1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har char="–"/>
              <a:defRPr sz="2400" baseline="0">
                <a:solidFill>
                  <a:schemeClr val="tx2"/>
                </a:solidFill>
                <a:latin typeface="+mn-lt"/>
              </a:defRPr>
            </a:lvl2pPr>
            <a:lvl3pPr marL="73152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2000" b="0">
                <a:solidFill>
                  <a:schemeClr val="tx2"/>
                </a:solidFill>
                <a:latin typeface="+mn-lt"/>
              </a:defRPr>
            </a:lvl3pPr>
            <a:lvl4pPr marL="100584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4pPr>
            <a:lvl5pPr marL="128016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 baseline="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kern="0" smtClean="0"/>
              <a:t>.... car le circuit généré par Esterel est très optimisé !</a:t>
            </a:r>
          </a:p>
          <a:p>
            <a:pPr marL="0" indent="0">
              <a:buFont typeface="Arial" pitchFamily="34" charset="0"/>
              <a:buNone/>
            </a:pPr>
            <a:r>
              <a:rPr lang="fr-FR" kern="0" smtClean="0">
                <a:solidFill>
                  <a:schemeClr val="tx2"/>
                </a:solidFill>
              </a:rPr>
              <a:t>Analogie: </a:t>
            </a:r>
            <a:r>
              <a:rPr lang="fr-FR" kern="0" smtClean="0"/>
              <a:t>patcher l’assembleur engendré par gcc –O4</a:t>
            </a:r>
            <a:endParaRPr lang="fr-FR" kern="0" dirty="0" smtClean="0"/>
          </a:p>
        </p:txBody>
      </p:sp>
      <p:sp>
        <p:nvSpPr>
          <p:cNvPr id="25" name="ZoneTexte 24"/>
          <p:cNvSpPr txBox="1"/>
          <p:nvPr/>
        </p:nvSpPr>
        <p:spPr bwMode="auto">
          <a:xfrm>
            <a:off x="3542511" y="4985954"/>
            <a:ext cx="13660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registres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d’état</a:t>
            </a:r>
          </a:p>
        </p:txBody>
      </p:sp>
      <p:grpSp>
        <p:nvGrpSpPr>
          <p:cNvPr id="46" name="Groupe 45"/>
          <p:cNvGrpSpPr/>
          <p:nvPr/>
        </p:nvGrpSpPr>
        <p:grpSpPr>
          <a:xfrm>
            <a:off x="3491880" y="3068960"/>
            <a:ext cx="3701054" cy="1944216"/>
            <a:chOff x="3491880" y="3068960"/>
            <a:chExt cx="3701054" cy="1944216"/>
          </a:xfrm>
        </p:grpSpPr>
        <p:grpSp>
          <p:nvGrpSpPr>
            <p:cNvPr id="69" name="Groupe 68"/>
            <p:cNvGrpSpPr/>
            <p:nvPr/>
          </p:nvGrpSpPr>
          <p:grpSpPr>
            <a:xfrm>
              <a:off x="3779912" y="4104710"/>
              <a:ext cx="1656184" cy="360040"/>
              <a:chOff x="3779912" y="4104710"/>
              <a:chExt cx="1656184" cy="36004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5076056" y="4104710"/>
                <a:ext cx="360040" cy="36004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2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3" name="Connecteur droit 12"/>
              <p:cNvCxnSpPr/>
              <p:nvPr/>
            </p:nvCxnSpPr>
            <p:spPr bwMode="auto">
              <a:xfrm>
                <a:off x="3779912" y="4284730"/>
                <a:ext cx="1296147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2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6" name="Connecteur droit avec flèche 35"/>
            <p:cNvCxnSpPr/>
            <p:nvPr/>
          </p:nvCxnSpPr>
          <p:spPr bwMode="auto">
            <a:xfrm>
              <a:off x="3779912" y="3683933"/>
              <a:ext cx="288032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2" name="Groupe 51"/>
            <p:cNvGrpSpPr/>
            <p:nvPr/>
          </p:nvGrpSpPr>
          <p:grpSpPr>
            <a:xfrm>
              <a:off x="3491880" y="3068960"/>
              <a:ext cx="3701054" cy="1944216"/>
              <a:chOff x="3491880" y="3068960"/>
              <a:chExt cx="3701054" cy="1944216"/>
            </a:xfrm>
          </p:grpSpPr>
          <p:cxnSp>
            <p:nvCxnSpPr>
              <p:cNvPr id="53" name="Connecteur droit 52"/>
              <p:cNvCxnSpPr/>
              <p:nvPr/>
            </p:nvCxnSpPr>
            <p:spPr bwMode="auto">
              <a:xfrm flipV="1">
                <a:off x="3779912" y="3683933"/>
                <a:ext cx="0" cy="580027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54" name="Groupe 53"/>
              <p:cNvGrpSpPr/>
              <p:nvPr/>
            </p:nvGrpSpPr>
            <p:grpSpPr>
              <a:xfrm>
                <a:off x="3491880" y="3068960"/>
                <a:ext cx="657883" cy="1512168"/>
                <a:chOff x="3491880" y="3068960"/>
                <a:chExt cx="657883" cy="1512168"/>
              </a:xfrm>
            </p:grpSpPr>
            <p:cxnSp>
              <p:nvCxnSpPr>
                <p:cNvPr id="59" name="Connecteur droit 58"/>
                <p:cNvCxnSpPr/>
                <p:nvPr/>
              </p:nvCxnSpPr>
              <p:spPr bwMode="auto">
                <a:xfrm flipV="1">
                  <a:off x="3995936" y="4464750"/>
                  <a:ext cx="0" cy="111869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60" name="Groupe 59"/>
                <p:cNvGrpSpPr/>
                <p:nvPr/>
              </p:nvGrpSpPr>
              <p:grpSpPr>
                <a:xfrm>
                  <a:off x="3491880" y="3068960"/>
                  <a:ext cx="657883" cy="1512168"/>
                  <a:chOff x="3491880" y="3068960"/>
                  <a:chExt cx="657883" cy="1512168"/>
                </a:xfrm>
              </p:grpSpPr>
              <p:cxnSp>
                <p:nvCxnSpPr>
                  <p:cNvPr id="61" name="Connecteur droit 60"/>
                  <p:cNvCxnSpPr/>
                  <p:nvPr/>
                </p:nvCxnSpPr>
                <p:spPr bwMode="auto">
                  <a:xfrm>
                    <a:off x="3491880" y="3068960"/>
                    <a:ext cx="0" cy="1512168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2" name="Connecteur droit 61"/>
                  <p:cNvCxnSpPr/>
                  <p:nvPr/>
                </p:nvCxnSpPr>
                <p:spPr bwMode="auto">
                  <a:xfrm>
                    <a:off x="3491880" y="4581128"/>
                    <a:ext cx="158643" cy="0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5" name="Connecteur droit 64"/>
                  <p:cNvCxnSpPr/>
                  <p:nvPr/>
                </p:nvCxnSpPr>
                <p:spPr bwMode="auto">
                  <a:xfrm flipV="1">
                    <a:off x="3650523" y="4412673"/>
                    <a:ext cx="0" cy="168455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66" name="Explosion 1 65"/>
                  <p:cNvSpPr/>
                  <p:nvPr/>
                </p:nvSpPr>
                <p:spPr bwMode="auto">
                  <a:xfrm>
                    <a:off x="3573699" y="4149080"/>
                    <a:ext cx="576064" cy="432048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905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fr-FR" sz="2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</p:grpSp>
          <p:cxnSp>
            <p:nvCxnSpPr>
              <p:cNvPr id="55" name="Connecteur droit avec flèche 54"/>
              <p:cNvCxnSpPr/>
              <p:nvPr/>
            </p:nvCxnSpPr>
            <p:spPr bwMode="auto">
              <a:xfrm>
                <a:off x="4427985" y="3976528"/>
                <a:ext cx="2764949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Connecteur droit 55"/>
              <p:cNvCxnSpPr/>
              <p:nvPr/>
            </p:nvCxnSpPr>
            <p:spPr bwMode="auto">
              <a:xfrm>
                <a:off x="4427985" y="3973946"/>
                <a:ext cx="0" cy="607182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Connecteur droit 56"/>
              <p:cNvCxnSpPr/>
              <p:nvPr/>
            </p:nvCxnSpPr>
            <p:spPr bwMode="auto">
              <a:xfrm flipH="1">
                <a:off x="3995936" y="4581128"/>
                <a:ext cx="432049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Connecteur droit 57"/>
              <p:cNvCxnSpPr/>
              <p:nvPr/>
            </p:nvCxnSpPr>
            <p:spPr bwMode="auto">
              <a:xfrm flipV="1">
                <a:off x="3768759" y="4464750"/>
                <a:ext cx="0" cy="548426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96794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219200"/>
            <a:ext cx="8579296" cy="2520690"/>
          </a:xfrm>
        </p:spPr>
        <p:txBody>
          <a:bodyPr/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Rendre l’optimisation </a:t>
            </a:r>
            <a:r>
              <a:rPr lang="fr-FR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réversible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 (peu de perte)</a:t>
            </a: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Reconstruire les objets manquants si nécessaire</a:t>
            </a:r>
          </a:p>
          <a:p>
            <a:r>
              <a:rPr lang="fr-FR" dirty="0"/>
              <a:t>Finir l’ECO de façon standard (toujours difficile)</a:t>
            </a:r>
          </a:p>
          <a:p>
            <a:r>
              <a:rPr lang="fr-FR" dirty="0" smtClean="0"/>
              <a:t>Prouver formellement la correction finale</a:t>
            </a:r>
          </a:p>
          <a:p>
            <a:pPr marL="256032" lvl="1" indent="0">
              <a:buNone/>
            </a:pPr>
            <a:r>
              <a:rPr lang="fr-FR" dirty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chemeClr val="tx2"/>
                </a:solidFill>
              </a:rPr>
              <a:t>   nouveau source </a:t>
            </a:r>
            <a:r>
              <a:rPr lang="fr-FR" sz="2400" b="1" dirty="0" smtClean="0">
                <a:solidFill>
                  <a:schemeClr val="tx2"/>
                </a:solidFill>
                <a:sym typeface="Symbol"/>
              </a:rPr>
              <a:t></a:t>
            </a:r>
            <a:r>
              <a:rPr lang="fr-FR" sz="24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nouveau circuit </a:t>
            </a:r>
            <a:r>
              <a:rPr lang="fr-FR" sz="2400" dirty="0" err="1" smtClean="0">
                <a:solidFill>
                  <a:schemeClr val="tx2"/>
                </a:solidFill>
              </a:rPr>
              <a:t>patché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bonne méthode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 bwMode="auto">
          <a:xfrm>
            <a:off x="468579" y="4051810"/>
            <a:ext cx="8145178" cy="138499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Ce traitement des ECOs </a:t>
            </a:r>
          </a:p>
          <a:p>
            <a:pPr algn="ctr"/>
            <a:r>
              <a:rPr lang="fr-FR" sz="2800" dirty="0" smtClean="0"/>
              <a:t>est </a:t>
            </a:r>
            <a:r>
              <a:rPr lang="fr-FR" sz="2800" dirty="0" smtClean="0">
                <a:solidFill>
                  <a:schemeClr val="accent1"/>
                </a:solidFill>
              </a:rPr>
              <a:t>indispensable</a:t>
            </a:r>
            <a:r>
              <a:rPr lang="fr-FR" sz="2800" dirty="0" smtClean="0"/>
              <a:t> pour tout circuit en production</a:t>
            </a:r>
          </a:p>
          <a:p>
            <a:pPr algn="ctr"/>
            <a:r>
              <a:rPr lang="fr-FR" sz="2800" dirty="0" smtClean="0"/>
              <a:t>... mais peu connu dans la recherche académique</a:t>
            </a:r>
          </a:p>
        </p:txBody>
      </p:sp>
    </p:spTree>
    <p:extLst>
      <p:ext uri="{BB962C8B-B14F-4D97-AF65-F5344CB8AC3E}">
        <p14:creationId xmlns:p14="http://schemas.microsoft.com/office/powerpoint/2010/main" val="177725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219343"/>
          </a:xfrm>
        </p:spPr>
        <p:txBody>
          <a:bodyPr/>
          <a:lstStyle/>
          <a:p>
            <a:r>
              <a:rPr lang="fr-FR" dirty="0" smtClean="0"/>
              <a:t>Pour toute équipe de design, on crée une équipe de vérification</a:t>
            </a:r>
          </a:p>
          <a:p>
            <a:r>
              <a:rPr lang="fr-FR" dirty="0" smtClean="0"/>
              <a:t>Qui est jugée sur le nombre de bug qu’elle trouve</a:t>
            </a:r>
          </a:p>
          <a:p>
            <a:r>
              <a:rPr lang="fr-FR" dirty="0" smtClean="0"/>
              <a:t>Mais les designs ont bien moins de bugs:</a:t>
            </a:r>
          </a:p>
          <a:p>
            <a:pPr lvl="1"/>
            <a:r>
              <a:rPr lang="fr-FR" dirty="0" smtClean="0"/>
              <a:t> langage plus clair et formel</a:t>
            </a:r>
          </a:p>
          <a:p>
            <a:pPr lvl="1"/>
            <a:r>
              <a:rPr lang="fr-FR" dirty="0" smtClean="0"/>
              <a:t> simulation de haut niveau</a:t>
            </a:r>
          </a:p>
          <a:p>
            <a:pPr lvl="1"/>
            <a:r>
              <a:rPr lang="fr-FR" dirty="0" smtClean="0"/>
              <a:t> vérification formelle très tôt dans le cycle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49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Effets de bords inattendus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511787" y="4293096"/>
            <a:ext cx="830868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marL="457200" indent="-457200">
              <a:buFont typeface="Symbol"/>
              <a:buChar char="Þ"/>
            </a:pPr>
            <a:r>
              <a:rPr lang="fr-FR" sz="2800" dirty="0" smtClean="0">
                <a:sym typeface="Symbol"/>
              </a:rPr>
              <a:t>l’équipe de vérification se plaint d’être mal jugée</a:t>
            </a:r>
          </a:p>
          <a:p>
            <a:r>
              <a:rPr lang="fr-FR" sz="2800" dirty="0" smtClean="0">
                <a:sym typeface="Symbol"/>
              </a:rPr>
              <a:t>   </a:t>
            </a:r>
            <a:r>
              <a:rPr lang="fr-FR" dirty="0" smtClean="0">
                <a:sym typeface="Symbol"/>
              </a:rPr>
              <a:t>  </a:t>
            </a:r>
            <a:r>
              <a:rPr lang="fr-FR" sz="2800" dirty="0" smtClean="0">
                <a:solidFill>
                  <a:schemeClr val="accent1"/>
                </a:solidFill>
                <a:sym typeface="Symbol"/>
              </a:rPr>
              <a:t>à cause de l’équipe de design!</a:t>
            </a:r>
            <a:endParaRPr lang="fr-FR" sz="2800" dirty="0" smtClean="0">
              <a:solidFill>
                <a:schemeClr val="accent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 bwMode="auto">
          <a:xfrm>
            <a:off x="1239998" y="5445224"/>
            <a:ext cx="6664004" cy="95410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Pas facile de convaincre le management</a:t>
            </a:r>
          </a:p>
          <a:p>
            <a:pPr algn="ctr"/>
            <a:r>
              <a:rPr lang="fr-FR" sz="2800" dirty="0" smtClean="0"/>
              <a:t>qu’il y gagne au total !</a:t>
            </a:r>
          </a:p>
        </p:txBody>
      </p:sp>
    </p:spTree>
    <p:extLst>
      <p:ext uri="{BB962C8B-B14F-4D97-AF65-F5344CB8AC3E}">
        <p14:creationId xmlns:p14="http://schemas.microsoft.com/office/powerpoint/2010/main" val="366781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à coins arrondis 20"/>
          <p:cNvSpPr/>
          <p:nvPr/>
        </p:nvSpPr>
        <p:spPr bwMode="auto">
          <a:xfrm>
            <a:off x="6660232" y="4149080"/>
            <a:ext cx="2376264" cy="4320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660232" y="4108371"/>
            <a:ext cx="2416046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 </a:t>
            </a:r>
            <a:r>
              <a:rPr lang="en-US" sz="2800" kern="0" dirty="0">
                <a:solidFill>
                  <a:schemeClr val="tx2"/>
                </a:solidFill>
              </a:rPr>
              <a:t>X </a:t>
            </a:r>
            <a:r>
              <a:rPr lang="en-US" sz="2800" kern="0" dirty="0" smtClean="0"/>
              <a:t>or</a:t>
            </a:r>
            <a:r>
              <a:rPr lang="en-US" sz="2800" kern="0" dirty="0" smtClean="0">
                <a:solidFill>
                  <a:schemeClr val="tx2"/>
                </a:solidFill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not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Causalité : logique, statique, dynamique ?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660232" y="2484376"/>
            <a:ext cx="1058303" cy="512576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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660232" y="1476264"/>
            <a:ext cx="1657826" cy="512576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 not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07381" y="2452187"/>
            <a:ext cx="3320140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then emit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end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7381" y="1484784"/>
            <a:ext cx="5360763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then nothing else emit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end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7381" y="4139107"/>
            <a:ext cx="5197257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then emit </a:t>
            </a:r>
            <a:r>
              <a:rPr lang="en-US" sz="2800" kern="0" dirty="0">
                <a:solidFill>
                  <a:schemeClr val="tx2"/>
                </a:solidFill>
              </a:rPr>
              <a:t>X</a:t>
            </a:r>
            <a:r>
              <a:rPr lang="en-US" sz="2800" kern="0" dirty="0"/>
              <a:t>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else emit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X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end</a:t>
            </a:r>
            <a:endParaRPr kumimoji="0" lang="fr-FR" sz="2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76310" y="3140968"/>
            <a:ext cx="6143962" cy="54476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non-déterminisme</a:t>
            </a:r>
            <a:r>
              <a:rPr lang="fr-FR" sz="2800" kern="0" dirty="0" smtClean="0"/>
              <a:t> ou </a:t>
            </a:r>
            <a:r>
              <a:rPr lang="fr-FR" sz="2800" kern="0" dirty="0" smtClean="0">
                <a:solidFill>
                  <a:schemeClr val="accent1"/>
                </a:solidFill>
              </a:rPr>
              <a:t>non-causalité</a:t>
            </a:r>
            <a:r>
              <a:rPr lang="fr-FR" sz="2800" kern="0" dirty="0" smtClean="0"/>
              <a:t> ?</a:t>
            </a: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</a:p>
        </p:txBody>
      </p:sp>
      <p:cxnSp>
        <p:nvCxnSpPr>
          <p:cNvPr id="13" name="Connecteur droit 12"/>
          <p:cNvCxnSpPr/>
          <p:nvPr/>
        </p:nvCxnSpPr>
        <p:spPr bwMode="auto">
          <a:xfrm flipV="1">
            <a:off x="507381" y="1628800"/>
            <a:ext cx="7882685" cy="272233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cteur droit 13"/>
          <p:cNvCxnSpPr/>
          <p:nvPr/>
        </p:nvCxnSpPr>
        <p:spPr bwMode="auto">
          <a:xfrm>
            <a:off x="507381" y="1640650"/>
            <a:ext cx="7882685" cy="204174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necteur droit 14"/>
          <p:cNvCxnSpPr/>
          <p:nvPr/>
        </p:nvCxnSpPr>
        <p:spPr bwMode="auto">
          <a:xfrm flipV="1">
            <a:off x="507381" y="2632540"/>
            <a:ext cx="7232971" cy="247923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cteur droit 15"/>
          <p:cNvCxnSpPr/>
          <p:nvPr/>
        </p:nvCxnSpPr>
        <p:spPr bwMode="auto">
          <a:xfrm>
            <a:off x="507381" y="2619873"/>
            <a:ext cx="7232971" cy="185942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ZoneTexte 16"/>
          <p:cNvSpPr txBox="1"/>
          <p:nvPr/>
        </p:nvSpPr>
        <p:spPr>
          <a:xfrm>
            <a:off x="960650" y="4869160"/>
            <a:ext cx="5051510" cy="54476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déterminisme</a:t>
            </a:r>
            <a:r>
              <a:rPr lang="fr-FR" sz="2800" kern="0" dirty="0" smtClean="0"/>
              <a:t> mais </a:t>
            </a:r>
            <a:r>
              <a:rPr lang="fr-FR" sz="2800" kern="0" dirty="0" smtClean="0">
                <a:solidFill>
                  <a:schemeClr val="accent1"/>
                </a:solidFill>
              </a:rPr>
              <a:t>causalité</a:t>
            </a:r>
            <a:r>
              <a:rPr lang="fr-FR" sz="2800" kern="0" dirty="0" smtClean="0"/>
              <a:t> ?</a:t>
            </a: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</a:p>
        </p:txBody>
      </p:sp>
      <p:cxnSp>
        <p:nvCxnSpPr>
          <p:cNvPr id="18" name="Connecteur droit 17"/>
          <p:cNvCxnSpPr/>
          <p:nvPr/>
        </p:nvCxnSpPr>
        <p:spPr bwMode="auto">
          <a:xfrm flipV="1">
            <a:off x="507381" y="4293096"/>
            <a:ext cx="8529115" cy="273369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cteur droit 18"/>
          <p:cNvCxnSpPr/>
          <p:nvPr/>
        </p:nvCxnSpPr>
        <p:spPr bwMode="auto">
          <a:xfrm>
            <a:off x="507381" y="4303161"/>
            <a:ext cx="8529115" cy="187638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976" y="4589777"/>
            <a:ext cx="1021870" cy="121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97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6" grpId="0"/>
      <p:bldP spid="7" grpId="0"/>
      <p:bldP spid="8" grpId="0"/>
      <p:bldP spid="10" grpId="0"/>
      <p:bldP spid="11" grpId="0" animBg="1"/>
      <p:bldP spid="1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72101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dirty="0" smtClean="0"/>
              <a:t>Quand on a de vrais clients,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chemeClr val="tx2"/>
                </a:solidFill>
              </a:rPr>
              <a:t> on ne peut rien mettre sous le tapis</a:t>
            </a:r>
          </a:p>
          <a:p>
            <a:pPr>
              <a:spcBef>
                <a:spcPts val="1200"/>
              </a:spcBef>
            </a:pPr>
            <a:r>
              <a:rPr lang="fr-FR" dirty="0" smtClean="0"/>
              <a:t>Ils sont très exigeants, </a:t>
            </a:r>
            <a:r>
              <a:rPr lang="fr-FR" dirty="0" smtClean="0">
                <a:solidFill>
                  <a:schemeClr val="tx2"/>
                </a:solidFill>
              </a:rPr>
              <a:t>et ont raison de l’être</a:t>
            </a:r>
          </a:p>
          <a:p>
            <a:pPr>
              <a:spcBef>
                <a:spcPts val="1200"/>
              </a:spcBef>
            </a:pPr>
            <a:r>
              <a:rPr lang="fr-FR" dirty="0" smtClean="0"/>
              <a:t>Les problèmes qu’ils rencontrent sont souvent plus durs et surtout plus gros que ceux que les chercheurs</a:t>
            </a:r>
            <a:r>
              <a:rPr lang="fr-FR" dirty="0"/>
              <a:t> </a:t>
            </a:r>
            <a:r>
              <a:rPr lang="fr-FR" dirty="0" smtClean="0"/>
              <a:t>se posent eux-mêmes</a:t>
            </a:r>
          </a:p>
          <a:p>
            <a:pPr>
              <a:spcBef>
                <a:spcPts val="1200"/>
              </a:spcBef>
            </a:pPr>
            <a:r>
              <a:rPr lang="fr-FR" dirty="0" smtClean="0"/>
              <a:t>Et les résoudre demande </a:t>
            </a:r>
            <a:r>
              <a:rPr lang="fr-FR" dirty="0" smtClean="0">
                <a:solidFill>
                  <a:schemeClr val="tx2"/>
                </a:solidFill>
              </a:rPr>
              <a:t>de la vraie recherche </a:t>
            </a:r>
            <a:r>
              <a:rPr lang="fr-FR" dirty="0" smtClean="0"/>
              <a:t>!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50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 bwMode="auto">
          <a:xfrm>
            <a:off x="240873" y="4780309"/>
            <a:ext cx="8703024" cy="138499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800" dirty="0"/>
              <a:t>F</a:t>
            </a:r>
            <a:r>
              <a:rPr lang="fr-FR" sz="2800" dirty="0" smtClean="0"/>
              <a:t>aire semblant de résoudre  les problèmes</a:t>
            </a:r>
          </a:p>
          <a:p>
            <a:pPr algn="ctr"/>
            <a:r>
              <a:rPr lang="fr-FR" sz="2800" dirty="0" smtClean="0"/>
              <a:t>d’un coup de hack se paye toujours cher par la suite.</a:t>
            </a:r>
          </a:p>
          <a:p>
            <a:pPr algn="ctr"/>
            <a:r>
              <a:rPr lang="fr-FR" sz="2800" dirty="0" smtClean="0">
                <a:solidFill>
                  <a:schemeClr val="accent3"/>
                </a:solidFill>
              </a:rPr>
              <a:t>Seule l’approche scientifique est vraiment pérenne.</a:t>
            </a:r>
          </a:p>
        </p:txBody>
      </p:sp>
    </p:spTree>
    <p:extLst>
      <p:ext uri="{BB962C8B-B14F-4D97-AF65-F5344CB8AC3E}">
        <p14:creationId xmlns:p14="http://schemas.microsoft.com/office/powerpoint/2010/main" val="95104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51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 (voir page personnelle)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209391" y="980728"/>
            <a:ext cx="43481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The Constructive Semantics of Esterel</a:t>
            </a:r>
            <a:r>
              <a:rPr lang="en-US" b="1" dirty="0">
                <a:hlinkClick r:id="rId2"/>
              </a:rPr>
              <a:t> </a:t>
            </a:r>
            <a:r>
              <a:rPr lang="en-US" dirty="0"/>
              <a:t> </a:t>
            </a:r>
            <a:endParaRPr lang="en-US" dirty="0" smtClean="0"/>
          </a:p>
          <a:p>
            <a:r>
              <a:rPr lang="fr-FR" dirty="0" smtClean="0"/>
              <a:t>G. Berry. Livre web, 3.0, 2002.</a:t>
            </a:r>
          </a:p>
        </p:txBody>
      </p:sp>
      <p:sp>
        <p:nvSpPr>
          <p:cNvPr id="8" name="ZoneTexte 7"/>
          <p:cNvSpPr txBox="1"/>
          <p:nvPr/>
        </p:nvSpPr>
        <p:spPr bwMode="auto">
          <a:xfrm>
            <a:off x="209391" y="2936847"/>
            <a:ext cx="82510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Constructive Boolean Circuits and the Exactness of Timed Ternary Simulation</a:t>
            </a:r>
            <a:r>
              <a:rPr lang="en-US" dirty="0"/>
              <a:t> </a:t>
            </a:r>
          </a:p>
          <a:p>
            <a:r>
              <a:rPr lang="en-US" dirty="0"/>
              <a:t>M. Mendler, T. </a:t>
            </a:r>
            <a:r>
              <a:rPr lang="en-US" dirty="0" err="1"/>
              <a:t>Shiple</a:t>
            </a:r>
            <a:r>
              <a:rPr lang="en-US" dirty="0"/>
              <a:t> </a:t>
            </a:r>
            <a:r>
              <a:rPr lang="en-US" dirty="0" smtClean="0"/>
              <a:t>et </a:t>
            </a:r>
            <a:r>
              <a:rPr lang="en-US" dirty="0"/>
              <a:t>G. </a:t>
            </a:r>
            <a:r>
              <a:rPr lang="en-US" dirty="0" smtClean="0"/>
              <a:t>Berry 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i="1" dirty="0" smtClean="0"/>
              <a:t>Formal </a:t>
            </a:r>
            <a:r>
              <a:rPr lang="en-US" i="1" dirty="0"/>
              <a:t>Methods in System Design</a:t>
            </a:r>
            <a:r>
              <a:rPr lang="en-US" dirty="0"/>
              <a:t>, </a:t>
            </a:r>
            <a:r>
              <a:rPr lang="en-US" dirty="0" smtClean="0"/>
              <a:t>Vol.40</a:t>
            </a:r>
            <a:r>
              <a:rPr lang="en-US" dirty="0"/>
              <a:t>, No.3, pp. 283-329, Springer (2012</a:t>
            </a:r>
            <a:r>
              <a:rPr lang="en-US" dirty="0" smtClean="0"/>
              <a:t>)</a:t>
            </a:r>
            <a:endParaRPr lang="fr-FR" dirty="0" smtClean="0"/>
          </a:p>
        </p:txBody>
      </p:sp>
      <p:sp>
        <p:nvSpPr>
          <p:cNvPr id="9" name="ZoneTexte 8"/>
          <p:cNvSpPr txBox="1"/>
          <p:nvPr/>
        </p:nvSpPr>
        <p:spPr bwMode="auto">
          <a:xfrm>
            <a:off x="209391" y="4053406"/>
            <a:ext cx="607159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Clocking Schemes in Esterel</a:t>
            </a:r>
            <a:endParaRPr lang="en-US" dirty="0"/>
          </a:p>
          <a:p>
            <a:r>
              <a:rPr lang="en-US" dirty="0"/>
              <a:t>L. </a:t>
            </a:r>
            <a:r>
              <a:rPr lang="en-US" dirty="0" err="1"/>
              <a:t>Arditi</a:t>
            </a:r>
            <a:r>
              <a:rPr lang="en-US" dirty="0"/>
              <a:t>, G. Berry, M. </a:t>
            </a:r>
            <a:r>
              <a:rPr lang="en-US" dirty="0" err="1" smtClean="0"/>
              <a:t>Kishinevsky</a:t>
            </a:r>
            <a:r>
              <a:rPr lang="en-US" dirty="0" smtClean="0"/>
              <a:t> et M</a:t>
            </a:r>
            <a:r>
              <a:rPr lang="en-US" dirty="0"/>
              <a:t>. </a:t>
            </a:r>
            <a:r>
              <a:rPr lang="en-US" dirty="0" err="1" smtClean="0"/>
              <a:t>Perreaut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Proc</a:t>
            </a:r>
            <a:r>
              <a:rPr lang="en-US" dirty="0"/>
              <a:t>. </a:t>
            </a:r>
            <a:r>
              <a:rPr lang="en-US" i="1" dirty="0"/>
              <a:t>Designing Correct Circuits </a:t>
            </a:r>
            <a:r>
              <a:rPr lang="en-US" dirty="0"/>
              <a:t>DCC'06, Vienna, </a:t>
            </a:r>
            <a:r>
              <a:rPr lang="en-US" dirty="0" smtClean="0"/>
              <a:t>Austria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 bwMode="auto">
          <a:xfrm>
            <a:off x="226003" y="5169966"/>
            <a:ext cx="87561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Late Design Changes (ECOs) for Sequentially Optimized Esterel Designs</a:t>
            </a:r>
            <a:endParaRPr lang="en-US" dirty="0"/>
          </a:p>
          <a:p>
            <a:r>
              <a:rPr lang="en-US" dirty="0"/>
              <a:t>L. </a:t>
            </a:r>
            <a:r>
              <a:rPr lang="en-US" dirty="0" err="1"/>
              <a:t>Arditi</a:t>
            </a:r>
            <a:r>
              <a:rPr lang="en-US" dirty="0"/>
              <a:t>, G. </a:t>
            </a:r>
            <a:r>
              <a:rPr lang="en-US" dirty="0" smtClean="0"/>
              <a:t>Berry et </a:t>
            </a:r>
            <a:r>
              <a:rPr lang="en-US" dirty="0"/>
              <a:t>M. </a:t>
            </a:r>
            <a:r>
              <a:rPr lang="en-US" dirty="0" err="1" smtClean="0"/>
              <a:t>Kishinevsky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Proc</a:t>
            </a:r>
            <a:r>
              <a:rPr lang="en-US" dirty="0"/>
              <a:t>. </a:t>
            </a:r>
            <a:r>
              <a:rPr lang="en-US" i="1" dirty="0"/>
              <a:t>Formal Methods in Computer Aided Design  </a:t>
            </a:r>
            <a:r>
              <a:rPr lang="en-US" dirty="0" smtClean="0"/>
              <a:t>(</a:t>
            </a:r>
            <a:r>
              <a:rPr lang="en-US" dirty="0"/>
              <a:t>FMCAD'04), Austin, Texas, </a:t>
            </a:r>
            <a:r>
              <a:rPr lang="en-US" dirty="0" smtClean="0"/>
              <a:t>USA</a:t>
            </a:r>
            <a:endParaRPr lang="fr-FR" dirty="0" smtClean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51705"/>
              </p:ext>
            </p:extLst>
          </p:nvPr>
        </p:nvGraphicFramePr>
        <p:xfrm>
          <a:off x="-756592" y="1774150"/>
          <a:ext cx="8229600" cy="36576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 bwMode="auto">
          <a:xfrm>
            <a:off x="211845" y="1820288"/>
            <a:ext cx="689163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u="sng" dirty="0" smtClean="0">
                <a:hlinkClick r:id="rId6"/>
              </a:rPr>
              <a:t>Reactive </a:t>
            </a:r>
            <a:r>
              <a:rPr lang="en-US" u="sng" dirty="0">
                <a:hlinkClick r:id="rId6"/>
              </a:rPr>
              <a:t>C: An Extension of C to Program Reactive Systems</a:t>
            </a:r>
            <a:r>
              <a:rPr lang="en-US" u="sng" dirty="0"/>
              <a:t> </a:t>
            </a:r>
          </a:p>
          <a:p>
            <a:r>
              <a:rPr lang="en-US" dirty="0" smtClean="0"/>
              <a:t>F. Boussinot </a:t>
            </a:r>
          </a:p>
          <a:p>
            <a:r>
              <a:rPr lang="en-US" dirty="0" smtClean="0"/>
              <a:t>Software </a:t>
            </a:r>
            <a:r>
              <a:rPr lang="en-US" dirty="0"/>
              <a:t>Practice and Experience, 21(4), </a:t>
            </a:r>
            <a:r>
              <a:rPr lang="en-US" dirty="0" err="1" smtClean="0"/>
              <a:t>avril</a:t>
            </a:r>
            <a:r>
              <a:rPr lang="en-US" dirty="0" smtClean="0"/>
              <a:t> </a:t>
            </a:r>
            <a:r>
              <a:rPr lang="en-US" dirty="0"/>
              <a:t>1991, pp. 401--</a:t>
            </a:r>
            <a:r>
              <a:rPr lang="en-US" dirty="0" smtClean="0"/>
              <a:t>428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681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79512" y="2630027"/>
            <a:ext cx="8939336" cy="2172903"/>
          </a:xfrm>
        </p:spPr>
        <p:txBody>
          <a:bodyPr/>
          <a:lstStyle/>
          <a:p>
            <a:r>
              <a:rPr lang="fr-FR" dirty="0" smtClean="0"/>
              <a:t>Pour casser les cycles, introduire des délais</a:t>
            </a:r>
          </a:p>
          <a:p>
            <a:pPr lvl="1"/>
            <a:r>
              <a:rPr lang="fr-FR" dirty="0" smtClean="0">
                <a:solidFill>
                  <a:schemeClr val="accent3"/>
                </a:solidFill>
              </a:rPr>
              <a:t> </a:t>
            </a:r>
            <a:r>
              <a:rPr lang="fr-FR" dirty="0" err="1" smtClean="0">
                <a:solidFill>
                  <a:schemeClr val="accent3"/>
                </a:solidFill>
              </a:rPr>
              <a:t>pre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smtClean="0">
                <a:solidFill>
                  <a:schemeClr val="tx2"/>
                </a:solidFill>
              </a:rPr>
              <a:t>X</a:t>
            </a:r>
            <a:r>
              <a:rPr lang="fr-FR" dirty="0" smtClean="0">
                <a:solidFill>
                  <a:schemeClr val="accent3"/>
                </a:solidFill>
              </a:rPr>
              <a:t>)</a:t>
            </a:r>
            <a:r>
              <a:rPr lang="fr-FR" dirty="0" smtClean="0"/>
              <a:t>  </a:t>
            </a:r>
            <a:r>
              <a:rPr lang="fr-FR" dirty="0" smtClean="0">
                <a:solidFill>
                  <a:schemeClr val="tx1"/>
                </a:solidFill>
              </a:rPr>
              <a:t>de Lustre : valeur à l’instant d’avant</a:t>
            </a:r>
          </a:p>
          <a:p>
            <a:pPr lvl="1"/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if </a:t>
            </a:r>
            <a:r>
              <a:rPr lang="fr-FR" dirty="0" err="1" smtClean="0">
                <a:solidFill>
                  <a:schemeClr val="accent3"/>
                </a:solidFill>
              </a:rPr>
              <a:t>pre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smtClean="0"/>
              <a:t>X</a:t>
            </a:r>
            <a:r>
              <a:rPr lang="fr-FR" dirty="0" smtClean="0">
                <a:solidFill>
                  <a:schemeClr val="tx1"/>
                </a:solidFill>
              </a:rPr>
              <a:t>) </a:t>
            </a:r>
            <a:r>
              <a:rPr lang="fr-FR" dirty="0" err="1" smtClean="0">
                <a:solidFill>
                  <a:schemeClr val="tx1"/>
                </a:solidFill>
              </a:rPr>
              <a:t>then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emit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/>
              <a:t>X</a:t>
            </a:r>
            <a:r>
              <a:rPr lang="fr-FR" dirty="0" smtClean="0">
                <a:solidFill>
                  <a:schemeClr val="tx1"/>
                </a:solidFill>
              </a:rPr>
              <a:t> end </a:t>
            </a:r>
            <a:r>
              <a:rPr lang="fr-FR" dirty="0" smtClean="0">
                <a:solidFill>
                  <a:schemeClr val="accent2"/>
                </a:solidFill>
                <a:sym typeface="Symbol"/>
              </a:rPr>
              <a:t> </a:t>
            </a:r>
            <a:r>
              <a:rPr lang="fr-FR" dirty="0" smtClean="0">
                <a:solidFill>
                  <a:schemeClr val="accent2"/>
                </a:solidFill>
              </a:rPr>
              <a:t>OK</a:t>
            </a:r>
          </a:p>
          <a:p>
            <a:pPr lvl="1">
              <a:spcBef>
                <a:spcPts val="600"/>
              </a:spcBef>
            </a:pPr>
            <a:r>
              <a:rPr lang="fr-FR" dirty="0" smtClean="0">
                <a:solidFill>
                  <a:schemeClr val="accent4"/>
                </a:solidFill>
              </a:rPr>
              <a:t> </a:t>
            </a:r>
            <a:r>
              <a:rPr lang="fr-FR" dirty="0" err="1" smtClean="0">
                <a:solidFill>
                  <a:schemeClr val="accent4"/>
                </a:solidFill>
              </a:rPr>
              <a:t>next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smtClean="0">
                <a:solidFill>
                  <a:schemeClr val="tx2"/>
                </a:solidFill>
              </a:rPr>
              <a:t>X</a:t>
            </a:r>
            <a:r>
              <a:rPr lang="fr-FR" dirty="0" smtClean="0">
                <a:solidFill>
                  <a:schemeClr val="tx1"/>
                </a:solidFill>
              </a:rPr>
              <a:t>)</a:t>
            </a:r>
            <a:r>
              <a:rPr lang="fr-FR" dirty="0" smtClean="0"/>
              <a:t>  </a:t>
            </a:r>
            <a:r>
              <a:rPr lang="fr-FR" dirty="0" smtClean="0">
                <a:solidFill>
                  <a:schemeClr val="tx1"/>
                </a:solidFill>
              </a:rPr>
              <a:t>de TLA : émettre à l’instant d’après</a:t>
            </a:r>
          </a:p>
          <a:p>
            <a:pPr lvl="1"/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if</a:t>
            </a:r>
            <a:r>
              <a:rPr lang="fr-FR" dirty="0" smtClean="0"/>
              <a:t> X </a:t>
            </a:r>
            <a:r>
              <a:rPr lang="fr-FR" dirty="0" err="1" smtClean="0">
                <a:solidFill>
                  <a:schemeClr val="tx1"/>
                </a:solidFill>
              </a:rPr>
              <a:t>then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emit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accent4"/>
                </a:solidFill>
              </a:rPr>
              <a:t>next</a:t>
            </a:r>
            <a:r>
              <a:rPr lang="fr-FR" dirty="0" smtClean="0"/>
              <a:t> X </a:t>
            </a:r>
            <a:r>
              <a:rPr lang="fr-FR" dirty="0" smtClean="0">
                <a:solidFill>
                  <a:schemeClr val="tx1"/>
                </a:solidFill>
              </a:rPr>
              <a:t>end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/>
                </a:solidFill>
                <a:sym typeface="Symbol"/>
              </a:rPr>
              <a:t> </a:t>
            </a:r>
            <a:r>
              <a:rPr lang="fr-FR" dirty="0" smtClean="0">
                <a:solidFill>
                  <a:schemeClr val="accent2"/>
                </a:solidFill>
              </a:rPr>
              <a:t>OK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dirty="0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fld id="{BD380794-AD05-45D1-BCEF-E41591C34CDA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92088" y="44624"/>
            <a:ext cx="8951912" cy="646331"/>
          </a:xfrm>
        </p:spPr>
        <p:txBody>
          <a:bodyPr/>
          <a:lstStyle/>
          <a:p>
            <a:r>
              <a:rPr lang="fr-FR" dirty="0" smtClean="0"/>
              <a:t>Solution 1 : retards + acyclicité</a:t>
            </a:r>
            <a:endParaRPr lang="fr-FR" dirty="0"/>
          </a:p>
        </p:txBody>
      </p:sp>
      <p:sp>
        <p:nvSpPr>
          <p:cNvPr id="10" name="Espace réservé du contenu 7"/>
          <p:cNvSpPr txBox="1">
            <a:spLocks/>
          </p:cNvSpPr>
          <p:nvPr/>
        </p:nvSpPr>
        <p:spPr>
          <a:xfrm>
            <a:off x="179512" y="836712"/>
            <a:ext cx="8939336" cy="170816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01168" indent="-201168" algn="l" rtl="0" eaLnBrk="1" fontAlgn="base" hangingPunct="1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har char="–"/>
              <a:defRPr sz="2400" baseline="0">
                <a:solidFill>
                  <a:schemeClr val="tx2"/>
                </a:solidFill>
                <a:latin typeface="+mn-lt"/>
              </a:defRPr>
            </a:lvl2pPr>
            <a:lvl3pPr marL="73152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2000" b="0">
                <a:solidFill>
                  <a:schemeClr val="tx2"/>
                </a:solidFill>
                <a:latin typeface="+mn-lt"/>
              </a:defRPr>
            </a:lvl3pPr>
            <a:lvl4pPr marL="100584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4pPr>
            <a:lvl5pPr marL="128016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 baseline="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kern="0" dirty="0" smtClean="0"/>
              <a:t>Exiger l’acyclicité du graphe de dépendance </a:t>
            </a:r>
          </a:p>
          <a:p>
            <a:pPr lvl="1"/>
            <a:r>
              <a:rPr lang="fr-FR" kern="0" dirty="0" smtClean="0">
                <a:solidFill>
                  <a:schemeClr val="tx1"/>
                </a:solidFill>
              </a:rPr>
              <a:t> if </a:t>
            </a:r>
            <a:r>
              <a:rPr lang="fr-FR" kern="0" dirty="0" smtClean="0"/>
              <a:t>X</a:t>
            </a:r>
            <a:r>
              <a:rPr lang="fr-FR" kern="0" dirty="0" smtClean="0">
                <a:solidFill>
                  <a:schemeClr val="tx1"/>
                </a:solidFill>
              </a:rPr>
              <a:t> </a:t>
            </a:r>
            <a:r>
              <a:rPr lang="fr-FR" kern="0" dirty="0" err="1" smtClean="0">
                <a:solidFill>
                  <a:schemeClr val="tx1"/>
                </a:solidFill>
              </a:rPr>
              <a:t>then</a:t>
            </a:r>
            <a:r>
              <a:rPr lang="fr-FR" kern="0" dirty="0" smtClean="0">
                <a:solidFill>
                  <a:schemeClr val="tx1"/>
                </a:solidFill>
              </a:rPr>
              <a:t> </a:t>
            </a:r>
            <a:r>
              <a:rPr lang="fr-FR" kern="0" dirty="0" err="1" smtClean="0">
                <a:solidFill>
                  <a:schemeClr val="tx1"/>
                </a:solidFill>
              </a:rPr>
              <a:t>emit</a:t>
            </a:r>
            <a:r>
              <a:rPr lang="fr-FR" kern="0" dirty="0" smtClean="0">
                <a:solidFill>
                  <a:schemeClr val="tx1"/>
                </a:solidFill>
              </a:rPr>
              <a:t> </a:t>
            </a:r>
            <a:r>
              <a:rPr lang="fr-FR" kern="0" dirty="0" smtClean="0"/>
              <a:t>Y</a:t>
            </a:r>
            <a:r>
              <a:rPr lang="fr-FR" kern="0" dirty="0" smtClean="0">
                <a:solidFill>
                  <a:schemeClr val="tx1"/>
                </a:solidFill>
              </a:rPr>
              <a:t> end </a:t>
            </a:r>
            <a:r>
              <a:rPr lang="fr-FR" kern="0" dirty="0" smtClean="0">
                <a:solidFill>
                  <a:schemeClr val="tx1"/>
                </a:solidFill>
                <a:sym typeface="Symbol"/>
              </a:rPr>
              <a:t></a:t>
            </a:r>
            <a:r>
              <a:rPr lang="fr-FR" kern="0" dirty="0" smtClean="0">
                <a:sym typeface="Symbol"/>
              </a:rPr>
              <a:t> </a:t>
            </a:r>
            <a:r>
              <a:rPr lang="fr-FR" kern="0" dirty="0" smtClean="0">
                <a:solidFill>
                  <a:schemeClr val="tx1"/>
                </a:solidFill>
              </a:rPr>
              <a:t>dépendance </a:t>
            </a:r>
            <a:r>
              <a:rPr lang="fr-FR" kern="0" dirty="0" smtClean="0"/>
              <a:t>Y </a:t>
            </a:r>
            <a:r>
              <a:rPr lang="fr-FR" kern="0" dirty="0" smtClean="0">
                <a:sym typeface="Symbol"/>
              </a:rPr>
              <a:t> X</a:t>
            </a:r>
          </a:p>
          <a:p>
            <a:pPr lvl="1"/>
            <a:r>
              <a:rPr lang="fr-FR" kern="0" dirty="0" smtClean="0">
                <a:solidFill>
                  <a:schemeClr val="tx1"/>
                </a:solidFill>
                <a:sym typeface="Symbol"/>
              </a:rPr>
              <a:t> calculer les </a:t>
            </a:r>
            <a:r>
              <a:rPr lang="fr-FR" kern="0" dirty="0" smtClean="0">
                <a:sym typeface="Symbol"/>
              </a:rPr>
              <a:t>dépendances potentielles</a:t>
            </a:r>
            <a:r>
              <a:rPr lang="fr-FR" kern="0" dirty="0" smtClean="0">
                <a:solidFill>
                  <a:schemeClr val="tx1"/>
                </a:solidFill>
                <a:sym typeface="Symbol"/>
              </a:rPr>
              <a:t> par analyse statique</a:t>
            </a:r>
          </a:p>
          <a:p>
            <a:pPr lvl="1"/>
            <a:r>
              <a:rPr lang="fr-FR" kern="0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fr-FR" kern="0" dirty="0" smtClean="0">
                <a:solidFill>
                  <a:schemeClr val="accent1"/>
                </a:solidFill>
                <a:sym typeface="Symbol"/>
              </a:rPr>
              <a:t>erreur</a:t>
            </a:r>
            <a:r>
              <a:rPr lang="fr-FR" kern="0" dirty="0" smtClean="0">
                <a:solidFill>
                  <a:schemeClr val="tx1"/>
                </a:solidFill>
                <a:sym typeface="Symbol"/>
              </a:rPr>
              <a:t> si le graphe des dépendances est </a:t>
            </a:r>
            <a:r>
              <a:rPr lang="fr-FR" kern="0" dirty="0" smtClean="0">
                <a:sym typeface="Symbol"/>
              </a:rPr>
              <a:t>acyclique</a:t>
            </a:r>
            <a:endParaRPr lang="fr-FR" kern="0" dirty="0"/>
          </a:p>
        </p:txBody>
      </p:sp>
      <p:sp>
        <p:nvSpPr>
          <p:cNvPr id="12" name="ZoneTexte 11"/>
          <p:cNvSpPr txBox="1"/>
          <p:nvPr/>
        </p:nvSpPr>
        <p:spPr bwMode="auto">
          <a:xfrm>
            <a:off x="389607" y="4963055"/>
            <a:ext cx="8364790" cy="138499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Contrainte OK en flot de données (Lustre / SCADE)</a:t>
            </a:r>
          </a:p>
          <a:p>
            <a:pPr algn="ctr"/>
            <a:r>
              <a:rPr lang="fr-FR" sz="2800" dirty="0" smtClean="0"/>
              <a:t>et (hélas) quasi-obligatoire en synthèse de circuits</a:t>
            </a:r>
          </a:p>
          <a:p>
            <a:pPr algn="ctr"/>
            <a:r>
              <a:rPr lang="fr-FR" sz="2800" dirty="0" smtClean="0"/>
              <a:t>Mais </a:t>
            </a:r>
            <a:r>
              <a:rPr lang="fr-FR" sz="2800" dirty="0" smtClean="0">
                <a:solidFill>
                  <a:schemeClr val="accent1"/>
                </a:solidFill>
              </a:rPr>
              <a:t>trop rigide en contrôle complexe </a:t>
            </a:r>
            <a:r>
              <a:rPr lang="fr-FR" sz="2800" dirty="0" smtClean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32593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à coins arrondis 45"/>
          <p:cNvSpPr/>
          <p:nvPr/>
        </p:nvSpPr>
        <p:spPr bwMode="auto">
          <a:xfrm>
            <a:off x="827584" y="2132856"/>
            <a:ext cx="5976664" cy="2880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naturellement cyclique (SW)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 bwMode="auto">
          <a:xfrm>
            <a:off x="827584" y="1722288"/>
            <a:ext cx="663476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en-US" sz="2200" dirty="0" smtClean="0"/>
              <a:t>input </a:t>
            </a:r>
            <a:r>
              <a:rPr lang="en-US" sz="2200" dirty="0" smtClean="0">
                <a:solidFill>
                  <a:schemeClr val="tx2"/>
                </a:solidFill>
              </a:rPr>
              <a:t>TOP_HORLOGE</a:t>
            </a:r>
            <a:r>
              <a:rPr lang="en-US" sz="2200" dirty="0" smtClean="0"/>
              <a:t>, </a:t>
            </a:r>
            <a:r>
              <a:rPr lang="en-US" sz="2200" dirty="0" smtClean="0">
                <a:solidFill>
                  <a:schemeClr val="tx2"/>
                </a:solidFill>
              </a:rPr>
              <a:t>INDICATEUR_ON</a:t>
            </a:r>
            <a:r>
              <a:rPr lang="en-US" sz="2200" dirty="0" smtClean="0"/>
              <a:t> ;</a:t>
            </a:r>
          </a:p>
          <a:p>
            <a:r>
              <a:rPr lang="en-US" sz="2200" dirty="0" smtClean="0"/>
              <a:t>relation </a:t>
            </a:r>
            <a:r>
              <a:rPr lang="en-US" sz="2200" dirty="0" smtClean="0">
                <a:solidFill>
                  <a:schemeClr val="tx2"/>
                </a:solidFill>
              </a:rPr>
              <a:t>TOP_HORLOGE</a:t>
            </a:r>
            <a:r>
              <a:rPr lang="en-US" sz="2200" dirty="0" smtClean="0"/>
              <a:t> # </a:t>
            </a:r>
            <a:r>
              <a:rPr lang="en-US" sz="2200" dirty="0" smtClean="0">
                <a:solidFill>
                  <a:schemeClr val="tx2"/>
                </a:solidFill>
              </a:rPr>
              <a:t>INDICATEUR_ON</a:t>
            </a:r>
            <a:r>
              <a:rPr lang="en-US" sz="2200" dirty="0" smtClean="0"/>
              <a:t> ;</a:t>
            </a:r>
          </a:p>
          <a:p>
            <a:r>
              <a:rPr lang="fr-FR" sz="2200" dirty="0" smtClean="0"/>
              <a:t>signal </a:t>
            </a:r>
            <a:r>
              <a:rPr lang="fr-FR" sz="2200" dirty="0">
                <a:solidFill>
                  <a:schemeClr val="accent3"/>
                </a:solidFill>
              </a:rPr>
              <a:t>FIN</a:t>
            </a:r>
            <a:r>
              <a:rPr lang="fr-FR" sz="2200" dirty="0"/>
              <a:t>, </a:t>
            </a:r>
            <a:r>
              <a:rPr lang="fr-FR" sz="2200" dirty="0">
                <a:solidFill>
                  <a:schemeClr val="accent3"/>
                </a:solidFill>
              </a:rPr>
              <a:t>REARMEMENT</a:t>
            </a:r>
            <a:r>
              <a:rPr lang="fr-FR" sz="2200" dirty="0"/>
              <a:t> </a:t>
            </a:r>
            <a:r>
              <a:rPr lang="fr-FR" sz="2200" dirty="0" smtClean="0"/>
              <a:t>in</a:t>
            </a:r>
          </a:p>
          <a:p>
            <a:r>
              <a:rPr lang="fr-FR" sz="2200" dirty="0" smtClean="0"/>
              <a:t>   </a:t>
            </a:r>
            <a:r>
              <a:rPr lang="fr-FR" sz="2200" dirty="0" err="1" smtClean="0"/>
              <a:t>abort</a:t>
            </a:r>
            <a:endParaRPr lang="fr-FR" sz="2200" dirty="0" smtClean="0"/>
          </a:p>
          <a:p>
            <a:r>
              <a:rPr lang="fr-FR" sz="2200" b="1" dirty="0"/>
              <a:t> </a:t>
            </a:r>
            <a:r>
              <a:rPr lang="fr-FR" sz="2200" b="1" dirty="0" smtClean="0"/>
              <a:t>     </a:t>
            </a:r>
            <a:r>
              <a:rPr lang="fr-FR" sz="2200" dirty="0" err="1" smtClean="0"/>
              <a:t>await</a:t>
            </a:r>
            <a:r>
              <a:rPr lang="fr-FR" sz="2200" dirty="0" smtClean="0"/>
              <a:t> </a:t>
            </a:r>
            <a:r>
              <a:rPr lang="fr-FR" sz="2200" dirty="0" smtClean="0">
                <a:solidFill>
                  <a:schemeClr val="tx2"/>
                </a:solidFill>
              </a:rPr>
              <a:t>TOP_HORLOGE</a:t>
            </a:r>
            <a:r>
              <a:rPr lang="fr-FR" sz="2200" dirty="0" smtClean="0"/>
              <a:t> ; </a:t>
            </a:r>
            <a:r>
              <a:rPr lang="fr-FR" sz="2200" dirty="0" err="1" smtClean="0"/>
              <a:t>emit</a:t>
            </a:r>
            <a:r>
              <a:rPr lang="fr-FR" sz="2200" dirty="0" smtClean="0"/>
              <a:t> </a:t>
            </a:r>
            <a:r>
              <a:rPr lang="fr-FR" sz="2200" dirty="0" smtClean="0">
                <a:solidFill>
                  <a:schemeClr val="accent3"/>
                </a:solidFill>
              </a:rPr>
              <a:t>FIN</a:t>
            </a:r>
            <a:r>
              <a:rPr lang="fr-FR" sz="2200" dirty="0" smtClean="0"/>
              <a:t> end</a:t>
            </a:r>
          </a:p>
          <a:p>
            <a:r>
              <a:rPr lang="fr-FR" sz="2200" dirty="0"/>
              <a:t> </a:t>
            </a:r>
            <a:r>
              <a:rPr lang="fr-FR" sz="2200" dirty="0" smtClean="0"/>
              <a:t>  </a:t>
            </a:r>
            <a:r>
              <a:rPr lang="fr-FR" sz="2200" dirty="0" err="1" smtClean="0"/>
              <a:t>when</a:t>
            </a:r>
            <a:r>
              <a:rPr lang="fr-FR" sz="2200" dirty="0" smtClean="0"/>
              <a:t> </a:t>
            </a:r>
            <a:r>
              <a:rPr lang="fr-FR" sz="2200" dirty="0" smtClean="0">
                <a:solidFill>
                  <a:schemeClr val="accent3"/>
                </a:solidFill>
              </a:rPr>
              <a:t>REARMEMENT</a:t>
            </a:r>
          </a:p>
          <a:p>
            <a:r>
              <a:rPr lang="fr-FR" sz="2200" dirty="0" smtClean="0"/>
              <a:t>||</a:t>
            </a:r>
          </a:p>
          <a:p>
            <a:r>
              <a:rPr lang="fr-FR" sz="2200" dirty="0"/>
              <a:t> </a:t>
            </a:r>
            <a:r>
              <a:rPr lang="fr-FR" sz="2200" dirty="0" smtClean="0"/>
              <a:t>  </a:t>
            </a:r>
            <a:r>
              <a:rPr lang="fr-FR" sz="2200" dirty="0" err="1" smtClean="0"/>
              <a:t>abort</a:t>
            </a:r>
            <a:endParaRPr lang="fr-FR" sz="2200" dirty="0" smtClean="0"/>
          </a:p>
          <a:p>
            <a:r>
              <a:rPr lang="fr-FR" sz="2200" b="1" dirty="0"/>
              <a:t> </a:t>
            </a:r>
            <a:r>
              <a:rPr lang="fr-FR" sz="2200" b="1" dirty="0" smtClean="0"/>
              <a:t>     </a:t>
            </a:r>
            <a:r>
              <a:rPr lang="fr-FR" sz="2200" dirty="0" err="1" smtClean="0"/>
              <a:t>every</a:t>
            </a:r>
            <a:r>
              <a:rPr lang="fr-FR" sz="2200" b="1" dirty="0" smtClean="0"/>
              <a:t> </a:t>
            </a:r>
            <a:r>
              <a:rPr lang="fr-FR" sz="2200" dirty="0" smtClean="0">
                <a:solidFill>
                  <a:schemeClr val="tx2"/>
                </a:solidFill>
              </a:rPr>
              <a:t>INDICATEUR_ON</a:t>
            </a:r>
            <a:r>
              <a:rPr lang="fr-FR" sz="2200" dirty="0" smtClean="0"/>
              <a:t> ; </a:t>
            </a:r>
            <a:r>
              <a:rPr lang="fr-FR" sz="2200" dirty="0" err="1" smtClean="0"/>
              <a:t>emit</a:t>
            </a:r>
            <a:r>
              <a:rPr lang="fr-FR" sz="2200" dirty="0" smtClean="0"/>
              <a:t> </a:t>
            </a:r>
            <a:r>
              <a:rPr lang="fr-FR" sz="2200" dirty="0" smtClean="0">
                <a:solidFill>
                  <a:schemeClr val="accent3"/>
                </a:solidFill>
              </a:rPr>
              <a:t>REARMEMENT </a:t>
            </a:r>
          </a:p>
          <a:p>
            <a:r>
              <a:rPr lang="fr-FR" sz="2200" dirty="0" smtClean="0"/>
              <a:t>   </a:t>
            </a:r>
            <a:r>
              <a:rPr lang="fr-FR" sz="2200" dirty="0" err="1" smtClean="0"/>
              <a:t>when</a:t>
            </a:r>
            <a:r>
              <a:rPr lang="fr-FR" sz="2200" dirty="0" smtClean="0"/>
              <a:t> </a:t>
            </a:r>
            <a:r>
              <a:rPr lang="fr-FR" sz="2200" dirty="0" smtClean="0">
                <a:solidFill>
                  <a:schemeClr val="accent3"/>
                </a:solidFill>
              </a:rPr>
              <a:t>FIN</a:t>
            </a:r>
          </a:p>
          <a:p>
            <a:r>
              <a:rPr lang="en-US" sz="2200" dirty="0" smtClean="0"/>
              <a:t>end signal</a:t>
            </a:r>
            <a:endParaRPr lang="fr-FR" sz="2200" dirty="0"/>
          </a:p>
          <a:p>
            <a:endParaRPr lang="fr-FR" sz="2200" dirty="0" smtClean="0"/>
          </a:p>
        </p:txBody>
      </p:sp>
      <p:cxnSp>
        <p:nvCxnSpPr>
          <p:cNvPr id="25" name="Connecteur droit avec flèche 24"/>
          <p:cNvCxnSpPr/>
          <p:nvPr/>
        </p:nvCxnSpPr>
        <p:spPr bwMode="auto">
          <a:xfrm flipH="1">
            <a:off x="3923928" y="3419011"/>
            <a:ext cx="1296144" cy="216024"/>
          </a:xfrm>
          <a:prstGeom prst="straightConnector1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Connecteur droit avec flèche 26"/>
          <p:cNvCxnSpPr/>
          <p:nvPr/>
        </p:nvCxnSpPr>
        <p:spPr bwMode="auto">
          <a:xfrm flipH="1">
            <a:off x="2481273" y="4804246"/>
            <a:ext cx="3458879" cy="155238"/>
          </a:xfrm>
          <a:prstGeom prst="straightConnector1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Connecteur droit 28"/>
          <p:cNvCxnSpPr/>
          <p:nvPr/>
        </p:nvCxnSpPr>
        <p:spPr bwMode="auto">
          <a:xfrm flipV="1">
            <a:off x="2502538" y="3428396"/>
            <a:ext cx="2729023" cy="1531089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Connecteur droit 30"/>
          <p:cNvCxnSpPr/>
          <p:nvPr/>
        </p:nvCxnSpPr>
        <p:spPr bwMode="auto">
          <a:xfrm>
            <a:off x="3923928" y="3635035"/>
            <a:ext cx="2016224" cy="1169211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434510" y="5734417"/>
            <a:ext cx="8071181" cy="430887"/>
          </a:xfrm>
          <a:prstGeom prst="rect">
            <a:avLst/>
          </a:prstGeom>
          <a:ln w="190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</a:rPr>
              <a:t>TOP_HORLOGE</a:t>
            </a:r>
            <a:r>
              <a:rPr lang="en-US" sz="2200" dirty="0"/>
              <a:t> # </a:t>
            </a:r>
            <a:r>
              <a:rPr lang="en-US" sz="2200" dirty="0" smtClean="0">
                <a:solidFill>
                  <a:schemeClr val="tx2"/>
                </a:solidFill>
              </a:rPr>
              <a:t>INDICATEUR_ON </a:t>
            </a:r>
            <a:r>
              <a:rPr lang="en-US" sz="2200" dirty="0" smtClean="0">
                <a:solidFill>
                  <a:schemeClr val="tx2"/>
                </a:solidFill>
                <a:sym typeface="Symbol"/>
              </a:rPr>
              <a:t> </a:t>
            </a:r>
            <a:r>
              <a:rPr lang="fr-FR" sz="2200" dirty="0" smtClean="0">
                <a:solidFill>
                  <a:schemeClr val="accent3"/>
                </a:solidFill>
              </a:rPr>
              <a:t>FIN</a:t>
            </a:r>
            <a:r>
              <a:rPr lang="fr-FR" sz="2200" dirty="0" smtClean="0"/>
              <a:t> # </a:t>
            </a:r>
            <a:r>
              <a:rPr lang="fr-FR" sz="2200" dirty="0" smtClean="0">
                <a:solidFill>
                  <a:schemeClr val="accent3"/>
                </a:solidFill>
              </a:rPr>
              <a:t>REARMEMENT</a:t>
            </a:r>
            <a:endParaRPr lang="fr-FR" sz="2200" dirty="0"/>
          </a:p>
        </p:txBody>
      </p:sp>
      <p:sp>
        <p:nvSpPr>
          <p:cNvPr id="45" name="ZoneTexte 44"/>
          <p:cNvSpPr txBox="1"/>
          <p:nvPr/>
        </p:nvSpPr>
        <p:spPr bwMode="auto">
          <a:xfrm>
            <a:off x="744858" y="1028357"/>
            <a:ext cx="7649851" cy="46166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400" dirty="0" smtClean="0"/>
              <a:t>E. Ledinot, Dassault aviation, séminaire du 16/04/2013</a:t>
            </a:r>
          </a:p>
        </p:txBody>
      </p:sp>
      <p:pic>
        <p:nvPicPr>
          <p:cNvPr id="3074" name="Picture 2" descr="C:\Users\gerard.berry\AppData\Local\Microsoft\Windows\Temporary Internet Files\Content.IE5\00YY29CR\MC90043221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733" y="3717032"/>
            <a:ext cx="1719119" cy="1525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17907"/>
            <a:ext cx="1656604" cy="169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08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85192" y="1052736"/>
            <a:ext cx="8291264" cy="14496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dirty="0" smtClean="0"/>
              <a:t>Calcul de </a:t>
            </a:r>
            <a:r>
              <a:rPr lang="fr-FR" dirty="0" smtClean="0">
                <a:solidFill>
                  <a:schemeClr val="tx2"/>
                </a:solidFill>
              </a:rPr>
              <a:t>potentiels d’émission</a:t>
            </a:r>
            <a:r>
              <a:rPr lang="fr-FR" dirty="0" smtClean="0"/>
              <a:t> de signaux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  utilisant le développement explicite d’un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  automate, dépendant  de l’état et de l’entrée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 dirty="0" smtClean="0"/>
              <a:t>29/01/2014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fld id="{BD380794-AD05-45D1-BCEF-E41591C34CDA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explicite fine (Gonthier, 1987)</a:t>
            </a:r>
            <a:endParaRPr lang="fr-FR" dirty="0"/>
          </a:p>
        </p:txBody>
      </p:sp>
      <p:sp>
        <p:nvSpPr>
          <p:cNvPr id="7" name="Espace réservé du contenu 5"/>
          <p:cNvSpPr txBox="1">
            <a:spLocks/>
          </p:cNvSpPr>
          <p:nvPr/>
        </p:nvSpPr>
        <p:spPr>
          <a:xfrm>
            <a:off x="395536" y="2636912"/>
            <a:ext cx="8291264" cy="5134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01168" indent="-201168" algn="l" rtl="0" eaLnBrk="1" fontAlgn="base" hangingPunct="1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har char="–"/>
              <a:defRPr sz="2400" baseline="0">
                <a:solidFill>
                  <a:schemeClr val="tx2"/>
                </a:solidFill>
                <a:latin typeface="+mn-lt"/>
              </a:defRPr>
            </a:lvl2pPr>
            <a:lvl3pPr marL="73152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2000" b="0">
                <a:solidFill>
                  <a:schemeClr val="tx2"/>
                </a:solidFill>
                <a:latin typeface="+mn-lt"/>
              </a:defRPr>
            </a:lvl3pPr>
            <a:lvl4pPr marL="100584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4pPr>
            <a:lvl5pPr marL="128016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 baseline="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kern="0" dirty="0" smtClean="0">
                <a:solidFill>
                  <a:schemeClr val="accent2"/>
                </a:solidFill>
              </a:rPr>
              <a:t>=&gt;Accepte les programmes Dassault</a:t>
            </a:r>
            <a:endParaRPr lang="fr-FR" kern="0" dirty="0">
              <a:solidFill>
                <a:schemeClr val="accent2"/>
              </a:solidFill>
            </a:endParaRPr>
          </a:p>
        </p:txBody>
      </p:sp>
      <p:sp>
        <p:nvSpPr>
          <p:cNvPr id="8" name="Espace réservé du contenu 5"/>
          <p:cNvSpPr txBox="1">
            <a:spLocks/>
          </p:cNvSpPr>
          <p:nvPr/>
        </p:nvSpPr>
        <p:spPr>
          <a:xfrm>
            <a:off x="395536" y="3284984"/>
            <a:ext cx="8424936" cy="209595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01168" indent="-201168" algn="l" rtl="0" eaLnBrk="1" fontAlgn="base" hangingPunct="1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Char char="–"/>
              <a:defRPr sz="2400" baseline="0">
                <a:solidFill>
                  <a:schemeClr val="tx2"/>
                </a:solidFill>
                <a:latin typeface="+mn-lt"/>
              </a:defRPr>
            </a:lvl2pPr>
            <a:lvl3pPr marL="73152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2000" b="0">
                <a:solidFill>
                  <a:schemeClr val="tx2"/>
                </a:solidFill>
                <a:latin typeface="+mn-lt"/>
              </a:defRPr>
            </a:lvl3pPr>
            <a:lvl4pPr marL="100584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2"/>
                </a:solidFill>
                <a:latin typeface="+mn-lt"/>
              </a:defRPr>
            </a:lvl4pPr>
            <a:lvl5pPr marL="1280160" indent="-201168" algn="l" rtl="0" eaLnBrk="1" fontAlgn="base" hangingPunct="1">
              <a:lnSpc>
                <a:spcPct val="105000"/>
              </a:lnSpc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–"/>
              <a:defRPr sz="1800" baseline="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fr-FR" kern="0" dirty="0" smtClean="0"/>
              <a:t>Mais deux inconvénients importants</a:t>
            </a:r>
          </a:p>
          <a:p>
            <a:pPr lvl="1"/>
            <a:r>
              <a:rPr lang="fr-FR" kern="0" dirty="0" smtClean="0"/>
              <a:t> pas de caractérisation simple des programmes acceptés     </a:t>
            </a:r>
            <a:r>
              <a:rPr lang="fr-FR" kern="0" dirty="0" err="1" smtClean="0">
                <a:solidFill>
                  <a:schemeClr val="bg1"/>
                </a:solidFill>
              </a:rPr>
              <a:t>i</a:t>
            </a:r>
            <a:r>
              <a:rPr lang="fr-FR" kern="0" dirty="0" err="1" smtClean="0"/>
              <a:t>ou</a:t>
            </a:r>
            <a:r>
              <a:rPr lang="fr-FR" kern="0" dirty="0" smtClean="0"/>
              <a:t> rejetés</a:t>
            </a:r>
          </a:p>
          <a:p>
            <a:pPr lvl="1"/>
            <a:r>
              <a:rPr lang="fr-FR" kern="0" dirty="0" smtClean="0"/>
              <a:t> </a:t>
            </a:r>
            <a:r>
              <a:rPr lang="fr-FR" kern="0" dirty="0" smtClean="0">
                <a:solidFill>
                  <a:schemeClr val="accent1"/>
                </a:solidFill>
              </a:rPr>
              <a:t>ne passe pas à l’échelle</a:t>
            </a:r>
            <a:r>
              <a:rPr lang="fr-FR" kern="0" dirty="0" smtClean="0"/>
              <a:t>, comme toute génération </a:t>
            </a:r>
            <a:r>
              <a:rPr lang="fr-FR" kern="0" dirty="0" err="1" smtClean="0">
                <a:solidFill>
                  <a:schemeClr val="bg1"/>
                </a:solidFill>
              </a:rPr>
              <a:t>i</a:t>
            </a:r>
            <a:r>
              <a:rPr lang="fr-FR" kern="0" dirty="0" err="1" smtClean="0"/>
              <a:t>d’automates</a:t>
            </a:r>
            <a:r>
              <a:rPr lang="fr-FR" kern="0" dirty="0" smtClean="0"/>
              <a:t> déterministes</a:t>
            </a:r>
            <a:endParaRPr lang="fr-FR" kern="0" dirty="0"/>
          </a:p>
        </p:txBody>
      </p:sp>
      <p:sp>
        <p:nvSpPr>
          <p:cNvPr id="9" name="ZoneTexte 8"/>
          <p:cNvSpPr txBox="1"/>
          <p:nvPr/>
        </p:nvSpPr>
        <p:spPr bwMode="auto">
          <a:xfrm>
            <a:off x="899592" y="5661248"/>
            <a:ext cx="7180171" cy="52322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r>
              <a:rPr lang="fr-FR" sz="2800" dirty="0" smtClean="0"/>
              <a:t>Pb: trouver une solution pour Esterel v4 / v5</a:t>
            </a:r>
          </a:p>
        </p:txBody>
      </p:sp>
    </p:spTree>
    <p:extLst>
      <p:ext uri="{BB962C8B-B14F-4D97-AF65-F5344CB8AC3E}">
        <p14:creationId xmlns:p14="http://schemas.microsoft.com/office/powerpoint/2010/main" val="101553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-468560" y="44624"/>
            <a:ext cx="10081120" cy="584775"/>
          </a:xfrm>
        </p:spPr>
        <p:txBody>
          <a:bodyPr/>
          <a:lstStyle/>
          <a:p>
            <a:r>
              <a:rPr lang="fr-FR" sz="3200" dirty="0" smtClean="0"/>
              <a:t>Partage de ressources </a:t>
            </a:r>
            <a:r>
              <a:rPr lang="fr-FR" sz="3200" i="0" dirty="0" smtClean="0">
                <a:sym typeface="Symbol"/>
              </a:rPr>
              <a:t> </a:t>
            </a:r>
            <a:r>
              <a:rPr lang="fr-FR" sz="3200" dirty="0" smtClean="0">
                <a:sym typeface="Symbol"/>
              </a:rPr>
              <a:t>cycles combinatoires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1403648" y="908720"/>
            <a:ext cx="5327099" cy="544765"/>
          </a:xfrm>
          <a:prstGeom prst="rect">
            <a:avLst/>
          </a:prstGeom>
          <a:ln w="19050">
            <a:noFill/>
          </a:ln>
        </p:spPr>
        <p:txBody>
          <a:bodyPr wrap="none" rtlCol="0">
            <a:spAutoFit/>
          </a:bodyPr>
          <a:lstStyle/>
          <a:p>
            <a:pPr marL="201168" indent="-201168" fontAlgn="base">
              <a:lnSpc>
                <a:spcPct val="105000"/>
              </a:lnSpc>
              <a:spcBef>
                <a:spcPts val="600"/>
              </a:spcBef>
              <a:spcAft>
                <a:spcPct val="0"/>
              </a:spcAft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= if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then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)) else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))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1767668" y="1619446"/>
            <a:ext cx="5396620" cy="3331076"/>
            <a:chOff x="1767668" y="1619446"/>
            <a:chExt cx="5396620" cy="3331076"/>
          </a:xfrm>
        </p:grpSpPr>
        <p:sp>
          <p:nvSpPr>
            <p:cNvPr id="31" name="Rectangle à coins arrondis 30"/>
            <p:cNvSpPr/>
            <p:nvPr/>
          </p:nvSpPr>
          <p:spPr bwMode="auto">
            <a:xfrm>
              <a:off x="4396444" y="2267773"/>
              <a:ext cx="1008112" cy="578882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accent4"/>
                  </a:solidFill>
                  <a:effectLst/>
                  <a:latin typeface="Arial" charset="0"/>
                </a:rPr>
                <a:t>F</a:t>
              </a:r>
            </a:p>
          </p:txBody>
        </p:sp>
        <p:sp>
          <p:nvSpPr>
            <p:cNvPr id="32" name="Rectangle à coins arrondis 31"/>
            <p:cNvSpPr/>
            <p:nvPr/>
          </p:nvSpPr>
          <p:spPr bwMode="auto">
            <a:xfrm>
              <a:off x="4396444" y="3720199"/>
              <a:ext cx="1008112" cy="578882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 smtClean="0">
                  <a:solidFill>
                    <a:schemeClr val="accent4"/>
                  </a:solidFill>
                  <a:latin typeface="Arial" charset="0"/>
                </a:rPr>
                <a:t>G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676364" y="1619446"/>
              <a:ext cx="4443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685325" y="4437112"/>
              <a:ext cx="4443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767668" y="3059606"/>
              <a:ext cx="2840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6700700" y="3020589"/>
              <a:ext cx="463588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O</a:t>
              </a:r>
            </a:p>
          </p:txBody>
        </p:sp>
        <p:cxnSp>
          <p:nvCxnSpPr>
            <p:cNvPr id="40" name="Connecteur en angle 39"/>
            <p:cNvCxnSpPr/>
            <p:nvPr/>
          </p:nvCxnSpPr>
          <p:spPr bwMode="auto">
            <a:xfrm>
              <a:off x="5405070" y="2562447"/>
              <a:ext cx="652688" cy="57626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Connecteur en angle 40"/>
            <p:cNvCxnSpPr>
              <a:stCxn id="32" idx="3"/>
            </p:cNvCxnSpPr>
            <p:nvPr/>
          </p:nvCxnSpPr>
          <p:spPr bwMode="auto">
            <a:xfrm flipV="1">
              <a:off x="5404556" y="3466215"/>
              <a:ext cx="680998" cy="54342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ZoneTexte 41"/>
            <p:cNvSpPr txBox="1"/>
            <p:nvPr/>
          </p:nvSpPr>
          <p:spPr>
            <a:xfrm>
              <a:off x="5980620" y="2348880"/>
              <a:ext cx="444352" cy="513410"/>
            </a:xfrm>
            <a:prstGeom prst="rect">
              <a:avLst/>
            </a:prstGeom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Bef>
                  <a:spcPts val="600"/>
                </a:spcBef>
                <a:spcAft>
                  <a:spcPct val="0"/>
                </a:spcAft>
              </a:pP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</a:t>
              </a:r>
            </a:p>
          </p:txBody>
        </p:sp>
        <p:cxnSp>
          <p:nvCxnSpPr>
            <p:cNvPr id="43" name="Connecteur en angle 42"/>
            <p:cNvCxnSpPr/>
            <p:nvPr/>
          </p:nvCxnSpPr>
          <p:spPr bwMode="auto">
            <a:xfrm rot="10800000" flipV="1">
              <a:off x="2162142" y="2717608"/>
              <a:ext cx="1562984" cy="56352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Connecteur en angle 44"/>
            <p:cNvCxnSpPr/>
            <p:nvPr/>
          </p:nvCxnSpPr>
          <p:spPr bwMode="auto">
            <a:xfrm rot="10800000">
              <a:off x="2130242" y="3281135"/>
              <a:ext cx="1634288" cy="569966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ZoneTexte 45"/>
            <p:cNvSpPr txBox="1"/>
            <p:nvPr/>
          </p:nvSpPr>
          <p:spPr>
            <a:xfrm>
              <a:off x="3748372" y="2261492"/>
              <a:ext cx="298480" cy="591444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1</a:t>
              </a:r>
            </a:p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0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3748372" y="3713918"/>
              <a:ext cx="298480" cy="5914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1</a:t>
              </a:r>
            </a:p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0</a:t>
              </a:r>
            </a:p>
          </p:txBody>
        </p:sp>
        <p:cxnSp>
          <p:nvCxnSpPr>
            <p:cNvPr id="49" name="Connecteur droit 48"/>
            <p:cNvCxnSpPr/>
            <p:nvPr/>
          </p:nvCxnSpPr>
          <p:spPr bwMode="auto">
            <a:xfrm rot="5400000">
              <a:off x="3788589" y="4395967"/>
              <a:ext cx="206670" cy="92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Connecteur droit 49"/>
            <p:cNvCxnSpPr>
              <a:stCxn id="47" idx="3"/>
              <a:endCxn id="32" idx="1"/>
            </p:cNvCxnSpPr>
            <p:nvPr/>
          </p:nvCxnSpPr>
          <p:spPr bwMode="auto">
            <a:xfrm>
              <a:off x="4046852" y="4009640"/>
              <a:ext cx="349592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Connecteur droit 50"/>
            <p:cNvCxnSpPr>
              <a:stCxn id="46" idx="3"/>
              <a:endCxn id="31" idx="1"/>
            </p:cNvCxnSpPr>
            <p:nvPr/>
          </p:nvCxnSpPr>
          <p:spPr bwMode="auto">
            <a:xfrm>
              <a:off x="4046852" y="2557214"/>
              <a:ext cx="349592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ZoneTexte 52"/>
            <p:cNvSpPr txBox="1"/>
            <p:nvPr/>
          </p:nvSpPr>
          <p:spPr>
            <a:xfrm>
              <a:off x="6052628" y="2981572"/>
              <a:ext cx="298480" cy="5914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1</a:t>
              </a:r>
            </a:p>
            <a:p>
              <a:pPr marL="201168" indent="-201168" fontAlgn="base">
                <a:lnSpc>
                  <a:spcPct val="105000"/>
                </a:lnSpc>
                <a:spcAft>
                  <a:spcPct val="0"/>
                </a:spcAft>
              </a:pPr>
              <a:r>
                <a:rPr lang="en-US" sz="1600" kern="0" dirty="0" smtClean="0"/>
                <a:t>0</a:t>
              </a:r>
            </a:p>
          </p:txBody>
        </p:sp>
        <p:cxnSp>
          <p:nvCxnSpPr>
            <p:cNvPr id="54" name="Connecteur droit 53"/>
            <p:cNvCxnSpPr>
              <a:stCxn id="53" idx="3"/>
              <a:endCxn id="39" idx="1"/>
            </p:cNvCxnSpPr>
            <p:nvPr/>
          </p:nvCxnSpPr>
          <p:spPr bwMode="auto">
            <a:xfrm>
              <a:off x="6351108" y="3277294"/>
              <a:ext cx="349592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Connecteur droit 57"/>
            <p:cNvCxnSpPr/>
            <p:nvPr/>
          </p:nvCxnSpPr>
          <p:spPr bwMode="auto">
            <a:xfrm rot="5400000">
              <a:off x="6101463" y="2876109"/>
              <a:ext cx="191290" cy="92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60" name="Groupe 59"/>
            <p:cNvGrpSpPr/>
            <p:nvPr/>
          </p:nvGrpSpPr>
          <p:grpSpPr>
            <a:xfrm>
              <a:off x="3347864" y="3138713"/>
              <a:ext cx="2383550" cy="1035555"/>
              <a:chOff x="3347864" y="3138713"/>
              <a:chExt cx="2383550" cy="1035555"/>
            </a:xfrm>
          </p:grpSpPr>
          <p:cxnSp>
            <p:nvCxnSpPr>
              <p:cNvPr id="61" name="Connecteur en angle 60"/>
              <p:cNvCxnSpPr/>
              <p:nvPr/>
            </p:nvCxnSpPr>
            <p:spPr bwMode="auto">
              <a:xfrm rot="16200000" flipH="1">
                <a:off x="3245863" y="3684371"/>
                <a:ext cx="591899" cy="387896"/>
              </a:xfrm>
              <a:prstGeom prst="bentConnector3">
                <a:avLst>
                  <a:gd name="adj1" fmla="val 101023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Connecteur droit 63"/>
              <p:cNvCxnSpPr/>
              <p:nvPr/>
            </p:nvCxnSpPr>
            <p:spPr bwMode="auto">
              <a:xfrm flipV="1">
                <a:off x="3347864" y="3138713"/>
                <a:ext cx="2383550" cy="44365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5" name="Groupe 64"/>
            <p:cNvGrpSpPr/>
            <p:nvPr/>
          </p:nvGrpSpPr>
          <p:grpSpPr>
            <a:xfrm flipV="1">
              <a:off x="3357651" y="2420888"/>
              <a:ext cx="2383550" cy="1035555"/>
              <a:chOff x="3347864" y="3138713"/>
              <a:chExt cx="2383550" cy="1035555"/>
            </a:xfrm>
          </p:grpSpPr>
          <p:cxnSp>
            <p:nvCxnSpPr>
              <p:cNvPr id="66" name="Connecteur en angle 65"/>
              <p:cNvCxnSpPr/>
              <p:nvPr/>
            </p:nvCxnSpPr>
            <p:spPr bwMode="auto">
              <a:xfrm rot="16200000" flipH="1">
                <a:off x="3245863" y="3684371"/>
                <a:ext cx="591899" cy="387896"/>
              </a:xfrm>
              <a:prstGeom prst="bentConnector3">
                <a:avLst>
                  <a:gd name="adj1" fmla="val 101023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Connecteur droit 66"/>
              <p:cNvCxnSpPr/>
              <p:nvPr/>
            </p:nvCxnSpPr>
            <p:spPr bwMode="auto">
              <a:xfrm flipV="1">
                <a:off x="3347864" y="3138713"/>
                <a:ext cx="2383550" cy="44365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68" name="Connecteur droit 67"/>
            <p:cNvCxnSpPr/>
            <p:nvPr/>
          </p:nvCxnSpPr>
          <p:spPr bwMode="auto">
            <a:xfrm flipH="1">
              <a:off x="3897612" y="2070202"/>
              <a:ext cx="928" cy="19129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Espace réservé de la date 2"/>
          <p:cNvSpPr>
            <a:spLocks noGrp="1"/>
          </p:cNvSpPr>
          <p:nvPr>
            <p:ph type="dt" sz="half" idx="13"/>
          </p:nvPr>
        </p:nvSpPr>
        <p:spPr>
          <a:xfrm>
            <a:off x="7848600" y="6572272"/>
            <a:ext cx="2133600" cy="365125"/>
          </a:xfrm>
        </p:spPr>
        <p:txBody>
          <a:bodyPr/>
          <a:lstStyle/>
          <a:p>
            <a:r>
              <a:rPr lang="fr-FR" smtClean="0"/>
              <a:t>29/01/2014</a:t>
            </a:r>
            <a:endParaRPr lang="fr-FR" dirty="0"/>
          </a:p>
        </p:txBody>
      </p:sp>
      <p:sp>
        <p:nvSpPr>
          <p:cNvPr id="36" name="Espace réservé du numéro de diapositive 3"/>
          <p:cNvSpPr>
            <a:spLocks noGrp="1"/>
          </p:cNvSpPr>
          <p:nvPr>
            <p:ph type="sldNum" sz="quarter" idx="14"/>
          </p:nvPr>
        </p:nvSpPr>
        <p:spPr>
          <a:xfrm>
            <a:off x="6934200" y="6572272"/>
            <a:ext cx="2133600" cy="365125"/>
          </a:xfrm>
        </p:spPr>
        <p:txBody>
          <a:bodyPr/>
          <a:lstStyle/>
          <a:p>
            <a:r>
              <a:rPr lang="fr-FR" smtClean="0"/>
              <a:t> </a:t>
            </a:r>
            <a:fld id="{BD380794-AD05-45D1-BCEF-E41591C34CDA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4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4644008" y="6564337"/>
            <a:ext cx="3280792" cy="365125"/>
          </a:xfrm>
        </p:spPr>
        <p:txBody>
          <a:bodyPr/>
          <a:lstStyle/>
          <a:p>
            <a:r>
              <a:rPr lang="fr-FR" dirty="0" smtClean="0"/>
              <a:t>G. Berry, Collège de France / Inria Sophia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321157" y="5108991"/>
            <a:ext cx="8501686" cy="1200329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/>
                </a:solidFill>
              </a:rPr>
              <a:t>Sharad</a:t>
            </a:r>
            <a:r>
              <a:rPr lang="en-US" sz="2400" dirty="0" smtClean="0">
                <a:solidFill>
                  <a:schemeClr val="tx2"/>
                </a:solidFill>
              </a:rPr>
              <a:t> Malik,</a:t>
            </a:r>
            <a:r>
              <a:rPr lang="en-US" sz="2400" dirty="0" smtClean="0"/>
              <a:t> </a:t>
            </a:r>
            <a:r>
              <a:rPr lang="en-US" sz="2400" i="1" dirty="0"/>
              <a:t>Analysis of Cyclic Combinational Circuits</a:t>
            </a:r>
            <a:endParaRPr lang="en-US" sz="2400" i="1" dirty="0" smtClean="0"/>
          </a:p>
          <a:p>
            <a:pPr algn="ctr"/>
            <a:r>
              <a:rPr lang="en-US" sz="2400" dirty="0"/>
              <a:t>IEEE </a:t>
            </a:r>
            <a:r>
              <a:rPr lang="en-US" sz="2400" dirty="0" smtClean="0"/>
              <a:t>Transactions on Computer-Aided Design  of Integrated </a:t>
            </a:r>
          </a:p>
          <a:p>
            <a:pPr algn="ctr"/>
            <a:r>
              <a:rPr lang="en-US" sz="2400" dirty="0" smtClean="0"/>
              <a:t>Circuits and Systems, </a:t>
            </a:r>
            <a:r>
              <a:rPr lang="en-US" sz="2400" dirty="0"/>
              <a:t>VOL. 13, NO. 7, JULY 1994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11939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BERRY@XB94KIMFUVWXY5K9" val="3082"/>
  <p:tag name="DEFAULTDISPLAYSOURCE" val="\documentclass{article}\pagestyle{empty}&#10;\begin{document}&#10;&#10;\end{document}&#10;"/>
  <p:tag name="EMBEDFONTS" val="1"/>
  <p:tag name="FIRSTGERARD2EBERRY@ELPDCHTFUVW0Y5HA" val="4800"/>
</p:tagLst>
</file>

<file path=ppt/theme/theme1.xml><?xml version="1.0" encoding="utf-8"?>
<a:theme xmlns:a="http://schemas.openxmlformats.org/drawingml/2006/main" name="Berry-2014">
  <a:themeElements>
    <a:clrScheme name="Personnalisé 13">
      <a:dk1>
        <a:srgbClr val="000000"/>
      </a:dk1>
      <a:lt1>
        <a:srgbClr val="FFFFFF"/>
      </a:lt1>
      <a:dk2>
        <a:srgbClr val="0000FF"/>
      </a:dk2>
      <a:lt2>
        <a:srgbClr val="FFFF65"/>
      </a:lt2>
      <a:accent1>
        <a:srgbClr val="FF0000"/>
      </a:accent1>
      <a:accent2>
        <a:srgbClr val="009A00"/>
      </a:accent2>
      <a:accent3>
        <a:srgbClr val="C83296"/>
      </a:accent3>
      <a:accent4>
        <a:srgbClr val="B45600"/>
      </a:accent4>
      <a:accent5>
        <a:srgbClr val="FF99C1"/>
      </a:accent5>
      <a:accent6>
        <a:srgbClr val="BFBFBF"/>
      </a:accent6>
      <a:hlink>
        <a:srgbClr val="0000BF"/>
      </a:hlink>
      <a:folHlink>
        <a:srgbClr val="3F3F3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>
        <a:spAutoFit/>
      </a:bodyPr>
      <a:lstStyle>
        <a:defPPr>
          <a:defRPr sz="280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Berry-2014</Template>
  <TotalTime>12358</TotalTime>
  <Words>3478</Words>
  <Application>Microsoft Office PowerPoint</Application>
  <PresentationFormat>Affichage à l'écran (4:3)</PresentationFormat>
  <Paragraphs>804</Paragraphs>
  <Slides>51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51</vt:i4>
      </vt:variant>
    </vt:vector>
  </HeadingPairs>
  <TitlesOfParts>
    <vt:vector size="56" baseType="lpstr">
      <vt:lpstr>Arial</vt:lpstr>
      <vt:lpstr>Calibri</vt:lpstr>
      <vt:lpstr>Symbol</vt:lpstr>
      <vt:lpstr>Berry-2014</vt:lpstr>
      <vt:lpstr>Image</vt:lpstr>
      <vt:lpstr>Esterel et SCADE,  de la recherche à l’industrie    3. Urgences scientifiques posées par l’industrie  </vt:lpstr>
      <vt:lpstr>Trois questions brûlantes</vt:lpstr>
      <vt:lpstr>Trois questions brûlantes</vt:lpstr>
      <vt:lpstr>La causalité (1984-2012)</vt:lpstr>
      <vt:lpstr>Causalité : logique, statique, dynamique ?</vt:lpstr>
      <vt:lpstr>Solution 1 : retards + acyclicité</vt:lpstr>
      <vt:lpstr>Exemple naturellement cyclique (SW)</vt:lpstr>
      <vt:lpstr>Analyse explicite fine (Gonthier, 1987)</vt:lpstr>
      <vt:lpstr>Partage de ressources  cycles combinatoires</vt:lpstr>
      <vt:lpstr>Partage de ressources  cycles combinatoires</vt:lpstr>
      <vt:lpstr>Partage de ressources  cycles combinatoires</vt:lpstr>
      <vt:lpstr>Partage de ressources  cycles combinatoires</vt:lpstr>
      <vt:lpstr>Partage de ressources  cycles combinatoires</vt:lpstr>
      <vt:lpstr>Circuits séquentiels cycliques OK</vt:lpstr>
      <vt:lpstr>Electricité  Logique constructive</vt:lpstr>
      <vt:lpstr>Anagramme renversante?</vt:lpstr>
      <vt:lpstr>Partage de ressources  cycles combinatoires</vt:lpstr>
      <vt:lpstr>Propagation constructive : des faits !</vt:lpstr>
      <vt:lpstr>Implémentation</vt:lpstr>
      <vt:lpstr>Autre causalité : la programmation réactive</vt:lpstr>
      <vt:lpstr>Trois questions brûlantes</vt:lpstr>
      <vt:lpstr>Masquage d’horloge (clock gating)</vt:lpstr>
      <vt:lpstr>Instruction suspend</vt:lpstr>
      <vt:lpstr>Instruction suspend avec Susp absent</vt:lpstr>
      <vt:lpstr>Instruction suspend avec Susp présent</vt:lpstr>
      <vt:lpstr>Sémantique formelle de suspend</vt:lpstr>
      <vt:lpstr>K. Schneider : par symétrie, weak suspend</vt:lpstr>
      <vt:lpstr>Instruction weak suspend</vt:lpstr>
      <vt:lpstr>weak suspend avec Susp absent</vt:lpstr>
      <vt:lpstr>weak suspend avec Susp présent</vt:lpstr>
      <vt:lpstr>weak suspend immédiat</vt:lpstr>
      <vt:lpstr>weak suspend  clock gating</vt:lpstr>
      <vt:lpstr>Circuits multi-horloges GALS</vt:lpstr>
      <vt:lpstr>Horloge rapide fictive</vt:lpstr>
      <vt:lpstr>Esterel multi-horloges</vt:lpstr>
      <vt:lpstr>Trois questions brûlantes</vt:lpstr>
      <vt:lpstr>Présentation PowerPoint</vt:lpstr>
      <vt:lpstr>Présentation PowerPoint</vt:lpstr>
      <vt:lpstr>Traçabilité en HDL des noms Esterel</vt:lpstr>
      <vt:lpstr>ECO d’automate : ajout d’une transition</vt:lpstr>
      <vt:lpstr>Modification Stay état source</vt:lpstr>
      <vt:lpstr>Modification Enter état cible</vt:lpstr>
      <vt:lpstr>Mais ce n’est pas si simple....</vt:lpstr>
      <vt:lpstr>Mais ce n’est pas si simple....</vt:lpstr>
      <vt:lpstr>La bonne méthode</vt:lpstr>
      <vt:lpstr>Mais ce n’est pas si simple....</vt:lpstr>
      <vt:lpstr>Mais ce n’est pas si simple....</vt:lpstr>
      <vt:lpstr>La bonne méthode</vt:lpstr>
      <vt:lpstr>Effets de bords inattendus</vt:lpstr>
      <vt:lpstr>Conclusion</vt:lpstr>
      <vt:lpstr>Références (voir page personnelle)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Esterel et SCADE,  de la recherche à l’industrie </dc:title>
  <dc:creator>gerard.berry</dc:creator>
  <cp:lastModifiedBy>gerard.berry</cp:lastModifiedBy>
  <cp:revision>199</cp:revision>
  <dcterms:created xsi:type="dcterms:W3CDTF">2013-10-07T21:20:29Z</dcterms:created>
  <dcterms:modified xsi:type="dcterms:W3CDTF">2015-04-08T09:30:30Z</dcterms:modified>
</cp:coreProperties>
</file>