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3"/>
  </p:notesMasterIdLst>
  <p:handoutMasterIdLst>
    <p:handoutMasterId r:id="rId94"/>
  </p:handoutMasterIdLst>
  <p:sldIdLst>
    <p:sldId id="257" r:id="rId2"/>
    <p:sldId id="724" r:id="rId3"/>
    <p:sldId id="725" r:id="rId4"/>
    <p:sldId id="585" r:id="rId5"/>
    <p:sldId id="586" r:id="rId6"/>
    <p:sldId id="734" r:id="rId7"/>
    <p:sldId id="726" r:id="rId8"/>
    <p:sldId id="505" r:id="rId9"/>
    <p:sldId id="700" r:id="rId10"/>
    <p:sldId id="705" r:id="rId11"/>
    <p:sldId id="704" r:id="rId12"/>
    <p:sldId id="703" r:id="rId13"/>
    <p:sldId id="702" r:id="rId14"/>
    <p:sldId id="701" r:id="rId15"/>
    <p:sldId id="727" r:id="rId16"/>
    <p:sldId id="587" r:id="rId17"/>
    <p:sldId id="588" r:id="rId18"/>
    <p:sldId id="589" r:id="rId19"/>
    <p:sldId id="590" r:id="rId20"/>
    <p:sldId id="592" r:id="rId21"/>
    <p:sldId id="593" r:id="rId22"/>
    <p:sldId id="594" r:id="rId23"/>
    <p:sldId id="595" r:id="rId24"/>
    <p:sldId id="596" r:id="rId25"/>
    <p:sldId id="728" r:id="rId26"/>
    <p:sldId id="562" r:id="rId27"/>
    <p:sldId id="598" r:id="rId28"/>
    <p:sldId id="599" r:id="rId29"/>
    <p:sldId id="600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553" r:id="rId38"/>
    <p:sldId id="609" r:id="rId39"/>
    <p:sldId id="611" r:id="rId40"/>
    <p:sldId id="612" r:id="rId41"/>
    <p:sldId id="613" r:id="rId42"/>
    <p:sldId id="614" r:id="rId43"/>
    <p:sldId id="615" r:id="rId44"/>
    <p:sldId id="616" r:id="rId45"/>
    <p:sldId id="617" r:id="rId46"/>
    <p:sldId id="618" r:id="rId47"/>
    <p:sldId id="619" r:id="rId48"/>
    <p:sldId id="620" r:id="rId49"/>
    <p:sldId id="621" r:id="rId50"/>
    <p:sldId id="622" r:id="rId51"/>
    <p:sldId id="623" r:id="rId52"/>
    <p:sldId id="537" r:id="rId53"/>
    <p:sldId id="735" r:id="rId54"/>
    <p:sldId id="649" r:id="rId55"/>
    <p:sldId id="729" r:id="rId56"/>
    <p:sldId id="732" r:id="rId57"/>
    <p:sldId id="579" r:id="rId58"/>
    <p:sldId id="580" r:id="rId59"/>
    <p:sldId id="581" r:id="rId60"/>
    <p:sldId id="582" r:id="rId61"/>
    <p:sldId id="583" r:id="rId62"/>
    <p:sldId id="567" r:id="rId63"/>
    <p:sldId id="662" r:id="rId64"/>
    <p:sldId id="526" r:id="rId65"/>
    <p:sldId id="730" r:id="rId66"/>
    <p:sldId id="664" r:id="rId67"/>
    <p:sldId id="651" r:id="rId68"/>
    <p:sldId id="721" r:id="rId69"/>
    <p:sldId id="706" r:id="rId70"/>
    <p:sldId id="707" r:id="rId71"/>
    <p:sldId id="708" r:id="rId72"/>
    <p:sldId id="709" r:id="rId73"/>
    <p:sldId id="710" r:id="rId74"/>
    <p:sldId id="711" r:id="rId75"/>
    <p:sldId id="712" r:id="rId76"/>
    <p:sldId id="713" r:id="rId77"/>
    <p:sldId id="714" r:id="rId78"/>
    <p:sldId id="715" r:id="rId79"/>
    <p:sldId id="716" r:id="rId80"/>
    <p:sldId id="717" r:id="rId81"/>
    <p:sldId id="718" r:id="rId82"/>
    <p:sldId id="719" r:id="rId83"/>
    <p:sldId id="722" r:id="rId84"/>
    <p:sldId id="720" r:id="rId85"/>
    <p:sldId id="737" r:id="rId86"/>
    <p:sldId id="731" r:id="rId87"/>
    <p:sldId id="663" r:id="rId88"/>
    <p:sldId id="597" r:id="rId89"/>
    <p:sldId id="723" r:id="rId90"/>
    <p:sldId id="661" r:id="rId91"/>
    <p:sldId id="736" r:id="rId92"/>
  </p:sldIdLst>
  <p:sldSz cx="9144000" cy="6858000" type="screen4x3"/>
  <p:notesSz cx="6858000" cy="9144000"/>
  <p:custDataLst>
    <p:tags r:id="rId9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DE9500"/>
    <a:srgbClr val="0000D7"/>
    <a:srgbClr val="006600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6" autoAdjust="0"/>
    <p:restoredTop sz="84740" autoAdjust="0"/>
  </p:normalViewPr>
  <p:slideViewPr>
    <p:cSldViewPr>
      <p:cViewPr>
        <p:scale>
          <a:sx n="100" d="100"/>
          <a:sy n="100" d="100"/>
        </p:scale>
        <p:origin x="-265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28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interSettings" Target="printerSettings/printerSettings1.bin"/><Relationship Id="rId96" Type="http://schemas.openxmlformats.org/officeDocument/2006/relationships/tags" Target="tags/tag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1" Type="http://schemas.openxmlformats.org/officeDocument/2006/relationships/image" Target="../media/image42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0.emf"/><Relationship Id="rId3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5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52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52.emf"/><Relationship Id="rId1" Type="http://schemas.openxmlformats.org/officeDocument/2006/relationships/image" Target="../media/image68.emf"/><Relationship Id="rId2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52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52.emf"/><Relationship Id="rId1" Type="http://schemas.openxmlformats.org/officeDocument/2006/relationships/image" Target="../media/image71.emf"/><Relationship Id="rId2" Type="http://schemas.openxmlformats.org/officeDocument/2006/relationships/image" Target="../media/image7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4.emf"/><Relationship Id="rId2" Type="http://schemas.openxmlformats.org/officeDocument/2006/relationships/image" Target="../media/image7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7.emf"/><Relationship Id="rId2" Type="http://schemas.openxmlformats.org/officeDocument/2006/relationships/image" Target="../media/image7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8.emf"/><Relationship Id="rId2" Type="http://schemas.openxmlformats.org/officeDocument/2006/relationships/image" Target="../media/image76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81.emf"/><Relationship Id="rId2" Type="http://schemas.openxmlformats.org/officeDocument/2006/relationships/image" Target="../media/image7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52.emf"/><Relationship Id="rId5" Type="http://schemas.openxmlformats.org/officeDocument/2006/relationships/image" Target="../media/image79.emf"/><Relationship Id="rId1" Type="http://schemas.openxmlformats.org/officeDocument/2006/relationships/image" Target="../media/image82.emf"/><Relationship Id="rId2" Type="http://schemas.openxmlformats.org/officeDocument/2006/relationships/image" Target="../media/image7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79.emf"/><Relationship Id="rId2" Type="http://schemas.openxmlformats.org/officeDocument/2006/relationships/image" Target="../media/image83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70.emf"/><Relationship Id="rId5" Type="http://schemas.openxmlformats.org/officeDocument/2006/relationships/image" Target="../media/image65.emf"/><Relationship Id="rId6" Type="http://schemas.openxmlformats.org/officeDocument/2006/relationships/image" Target="../media/image52.emf"/><Relationship Id="rId1" Type="http://schemas.openxmlformats.org/officeDocument/2006/relationships/image" Target="../media/image79.emf"/><Relationship Id="rId2" Type="http://schemas.openxmlformats.org/officeDocument/2006/relationships/image" Target="../media/image85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70.emf"/><Relationship Id="rId5" Type="http://schemas.openxmlformats.org/officeDocument/2006/relationships/image" Target="../media/image65.emf"/><Relationship Id="rId6" Type="http://schemas.openxmlformats.org/officeDocument/2006/relationships/image" Target="../media/image52.emf"/><Relationship Id="rId1" Type="http://schemas.openxmlformats.org/officeDocument/2006/relationships/image" Target="../media/image79.emf"/><Relationship Id="rId2" Type="http://schemas.openxmlformats.org/officeDocument/2006/relationships/image" Target="../media/image85.emf"/></Relationships>
</file>

<file path=ppt/drawings/_rels/vmlDrawing4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9.emf"/><Relationship Id="rId20" Type="http://schemas.openxmlformats.org/officeDocument/2006/relationships/image" Target="../media/image110.emf"/><Relationship Id="rId21" Type="http://schemas.openxmlformats.org/officeDocument/2006/relationships/image" Target="../media/image111.emf"/><Relationship Id="rId22" Type="http://schemas.openxmlformats.org/officeDocument/2006/relationships/image" Target="../media/image112.emf"/><Relationship Id="rId23" Type="http://schemas.openxmlformats.org/officeDocument/2006/relationships/image" Target="../media/image113.emf"/><Relationship Id="rId24" Type="http://schemas.openxmlformats.org/officeDocument/2006/relationships/image" Target="../media/image114.emf"/><Relationship Id="rId10" Type="http://schemas.openxmlformats.org/officeDocument/2006/relationships/image" Target="../media/image100.emf"/><Relationship Id="rId11" Type="http://schemas.openxmlformats.org/officeDocument/2006/relationships/image" Target="../media/image101.emf"/><Relationship Id="rId12" Type="http://schemas.openxmlformats.org/officeDocument/2006/relationships/image" Target="../media/image102.emf"/><Relationship Id="rId13" Type="http://schemas.openxmlformats.org/officeDocument/2006/relationships/image" Target="../media/image103.emf"/><Relationship Id="rId14" Type="http://schemas.openxmlformats.org/officeDocument/2006/relationships/image" Target="../media/image104.emf"/><Relationship Id="rId15" Type="http://schemas.openxmlformats.org/officeDocument/2006/relationships/image" Target="../media/image105.emf"/><Relationship Id="rId16" Type="http://schemas.openxmlformats.org/officeDocument/2006/relationships/image" Target="../media/image106.emf"/><Relationship Id="rId17" Type="http://schemas.openxmlformats.org/officeDocument/2006/relationships/image" Target="../media/image107.emf"/><Relationship Id="rId18" Type="http://schemas.openxmlformats.org/officeDocument/2006/relationships/image" Target="../media/image108.emf"/><Relationship Id="rId19" Type="http://schemas.openxmlformats.org/officeDocument/2006/relationships/image" Target="../media/image109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/Relationships>
</file>

<file path=ppt/drawings/_rels/vmlDrawing4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emf"/><Relationship Id="rId12" Type="http://schemas.openxmlformats.org/officeDocument/2006/relationships/image" Target="../media/image125.emf"/><Relationship Id="rId13" Type="http://schemas.openxmlformats.org/officeDocument/2006/relationships/image" Target="../media/image126.emf"/><Relationship Id="rId14" Type="http://schemas.openxmlformats.org/officeDocument/2006/relationships/image" Target="../media/image127.emf"/><Relationship Id="rId15" Type="http://schemas.openxmlformats.org/officeDocument/2006/relationships/image" Target="../media/image128.emf"/><Relationship Id="rId16" Type="http://schemas.openxmlformats.org/officeDocument/2006/relationships/image" Target="../media/image129.emf"/><Relationship Id="rId17" Type="http://schemas.openxmlformats.org/officeDocument/2006/relationships/image" Target="../media/image130.emf"/><Relationship Id="rId1" Type="http://schemas.openxmlformats.org/officeDocument/2006/relationships/image" Target="../media/image115.emf"/><Relationship Id="rId2" Type="http://schemas.openxmlformats.org/officeDocument/2006/relationships/image" Target="../media/image116.emf"/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6" Type="http://schemas.openxmlformats.org/officeDocument/2006/relationships/image" Target="../media/image99.emf"/><Relationship Id="rId7" Type="http://schemas.openxmlformats.org/officeDocument/2006/relationships/image" Target="../media/image120.emf"/><Relationship Id="rId8" Type="http://schemas.openxmlformats.org/officeDocument/2006/relationships/image" Target="../media/image121.emf"/><Relationship Id="rId9" Type="http://schemas.openxmlformats.org/officeDocument/2006/relationships/image" Target="../media/image122.emf"/><Relationship Id="rId10" Type="http://schemas.openxmlformats.org/officeDocument/2006/relationships/image" Target="../media/image123.emf"/></Relationships>
</file>

<file path=ppt/drawings/_rels/vmlDrawing4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emf"/><Relationship Id="rId12" Type="http://schemas.openxmlformats.org/officeDocument/2006/relationships/image" Target="../media/image124.emf"/><Relationship Id="rId13" Type="http://schemas.openxmlformats.org/officeDocument/2006/relationships/image" Target="../media/image125.emf"/><Relationship Id="rId14" Type="http://schemas.openxmlformats.org/officeDocument/2006/relationships/image" Target="../media/image126.emf"/><Relationship Id="rId15" Type="http://schemas.openxmlformats.org/officeDocument/2006/relationships/image" Target="../media/image127.emf"/><Relationship Id="rId16" Type="http://schemas.openxmlformats.org/officeDocument/2006/relationships/image" Target="../media/image128.emf"/><Relationship Id="rId17" Type="http://schemas.openxmlformats.org/officeDocument/2006/relationships/image" Target="../media/image129.emf"/><Relationship Id="rId18" Type="http://schemas.openxmlformats.org/officeDocument/2006/relationships/image" Target="../media/image130.emf"/><Relationship Id="rId1" Type="http://schemas.openxmlformats.org/officeDocument/2006/relationships/image" Target="../media/image131.emf"/><Relationship Id="rId2" Type="http://schemas.openxmlformats.org/officeDocument/2006/relationships/image" Target="../media/image115.emf"/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99.emf"/><Relationship Id="rId8" Type="http://schemas.openxmlformats.org/officeDocument/2006/relationships/image" Target="../media/image120.emf"/><Relationship Id="rId9" Type="http://schemas.openxmlformats.org/officeDocument/2006/relationships/image" Target="../media/image121.emf"/><Relationship Id="rId10" Type="http://schemas.openxmlformats.org/officeDocument/2006/relationships/image" Target="../media/image122.emf"/></Relationships>
</file>

<file path=ppt/drawings/_rels/vmlDrawing4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emf"/><Relationship Id="rId12" Type="http://schemas.openxmlformats.org/officeDocument/2006/relationships/image" Target="../media/image124.emf"/><Relationship Id="rId13" Type="http://schemas.openxmlformats.org/officeDocument/2006/relationships/image" Target="../media/image125.emf"/><Relationship Id="rId14" Type="http://schemas.openxmlformats.org/officeDocument/2006/relationships/image" Target="../media/image126.emf"/><Relationship Id="rId15" Type="http://schemas.openxmlformats.org/officeDocument/2006/relationships/image" Target="../media/image127.emf"/><Relationship Id="rId16" Type="http://schemas.openxmlformats.org/officeDocument/2006/relationships/image" Target="../media/image128.emf"/><Relationship Id="rId17" Type="http://schemas.openxmlformats.org/officeDocument/2006/relationships/image" Target="../media/image129.emf"/><Relationship Id="rId18" Type="http://schemas.openxmlformats.org/officeDocument/2006/relationships/image" Target="../media/image130.emf"/><Relationship Id="rId1" Type="http://schemas.openxmlformats.org/officeDocument/2006/relationships/image" Target="../media/image132.emf"/><Relationship Id="rId2" Type="http://schemas.openxmlformats.org/officeDocument/2006/relationships/image" Target="../media/image115.emf"/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99.emf"/><Relationship Id="rId8" Type="http://schemas.openxmlformats.org/officeDocument/2006/relationships/image" Target="../media/image120.emf"/><Relationship Id="rId9" Type="http://schemas.openxmlformats.org/officeDocument/2006/relationships/image" Target="../media/image121.emf"/><Relationship Id="rId10" Type="http://schemas.openxmlformats.org/officeDocument/2006/relationships/image" Target="../media/image122.emf"/></Relationships>
</file>

<file path=ppt/drawings/_rels/vmlDrawing4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emf"/><Relationship Id="rId12" Type="http://schemas.openxmlformats.org/officeDocument/2006/relationships/image" Target="../media/image124.emf"/><Relationship Id="rId13" Type="http://schemas.openxmlformats.org/officeDocument/2006/relationships/image" Target="../media/image125.emf"/><Relationship Id="rId14" Type="http://schemas.openxmlformats.org/officeDocument/2006/relationships/image" Target="../media/image126.emf"/><Relationship Id="rId15" Type="http://schemas.openxmlformats.org/officeDocument/2006/relationships/image" Target="../media/image127.emf"/><Relationship Id="rId16" Type="http://schemas.openxmlformats.org/officeDocument/2006/relationships/image" Target="../media/image128.emf"/><Relationship Id="rId17" Type="http://schemas.openxmlformats.org/officeDocument/2006/relationships/image" Target="../media/image129.emf"/><Relationship Id="rId18" Type="http://schemas.openxmlformats.org/officeDocument/2006/relationships/image" Target="../media/image130.emf"/><Relationship Id="rId1" Type="http://schemas.openxmlformats.org/officeDocument/2006/relationships/image" Target="../media/image133.emf"/><Relationship Id="rId2" Type="http://schemas.openxmlformats.org/officeDocument/2006/relationships/image" Target="../media/image115.emf"/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image" Target="../media/image118.emf"/><Relationship Id="rId6" Type="http://schemas.openxmlformats.org/officeDocument/2006/relationships/image" Target="../media/image119.emf"/><Relationship Id="rId7" Type="http://schemas.openxmlformats.org/officeDocument/2006/relationships/image" Target="../media/image99.emf"/><Relationship Id="rId8" Type="http://schemas.openxmlformats.org/officeDocument/2006/relationships/image" Target="../media/image120.emf"/><Relationship Id="rId9" Type="http://schemas.openxmlformats.org/officeDocument/2006/relationships/image" Target="../media/image121.emf"/><Relationship Id="rId10" Type="http://schemas.openxmlformats.org/officeDocument/2006/relationships/image" Target="../media/image122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65.emf"/><Relationship Id="rId5" Type="http://schemas.openxmlformats.org/officeDocument/2006/relationships/image" Target="../media/image52.emf"/><Relationship Id="rId6" Type="http://schemas.openxmlformats.org/officeDocument/2006/relationships/image" Target="../media/image71.emf"/><Relationship Id="rId7" Type="http://schemas.openxmlformats.org/officeDocument/2006/relationships/image" Target="../media/image73.emf"/><Relationship Id="rId1" Type="http://schemas.openxmlformats.org/officeDocument/2006/relationships/image" Target="../media/image134.emf"/><Relationship Id="rId2" Type="http://schemas.openxmlformats.org/officeDocument/2006/relationships/image" Target="../media/image135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71.emf"/><Relationship Id="rId5" Type="http://schemas.openxmlformats.org/officeDocument/2006/relationships/image" Target="../media/image70.emf"/><Relationship Id="rId6" Type="http://schemas.openxmlformats.org/officeDocument/2006/relationships/image" Target="../media/image65.emf"/><Relationship Id="rId7" Type="http://schemas.openxmlformats.org/officeDocument/2006/relationships/image" Target="../media/image52.emf"/><Relationship Id="rId1" Type="http://schemas.openxmlformats.org/officeDocument/2006/relationships/image" Target="../media/image73.emf"/><Relationship Id="rId2" Type="http://schemas.openxmlformats.org/officeDocument/2006/relationships/image" Target="../media/image8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5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5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5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5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5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18/03/16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18/03/16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C13982-DA1D-4CDD-B1E0-46B06C0842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457200" indent="-201168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/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86176" y="5943600"/>
            <a:ext cx="1484751" cy="430887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none" tIns="0" anchor="t" anchorCtr="1">
            <a:sp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115669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4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  <p:sldLayoutId id="214748368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8.emf"/><Relationship Id="rId5" Type="http://schemas.openxmlformats.org/officeDocument/2006/relationships/image" Target="../media/image21.png"/><Relationship Id="rId6" Type="http://schemas.openxmlformats.org/officeDocument/2006/relationships/oleObject" Target="../embeddings/oleObject31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s.qub.ac.uk/~I.Spence/SuDoku/SuDoku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48.bin"/><Relationship Id="rId22" Type="http://schemas.openxmlformats.org/officeDocument/2006/relationships/image" Target="../media/image41.emf"/><Relationship Id="rId23" Type="http://schemas.openxmlformats.org/officeDocument/2006/relationships/oleObject" Target="../embeddings/oleObject49.bin"/><Relationship Id="rId24" Type="http://schemas.openxmlformats.org/officeDocument/2006/relationships/image" Target="../media/image42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88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92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96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97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00.bin"/><Relationship Id="rId10" Type="http://schemas.openxmlformats.org/officeDocument/2006/relationships/image" Target="../media/image65.emf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6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02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104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05.bin"/><Relationship Id="rId10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1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07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10.bin"/><Relationship Id="rId10" Type="http://schemas.openxmlformats.org/officeDocument/2006/relationships/image" Target="../media/image65.e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6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77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15.bin"/><Relationship Id="rId10" Type="http://schemas.openxmlformats.org/officeDocument/2006/relationships/image" Target="../media/image65.emf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22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23.bin"/><Relationship Id="rId6" Type="http://schemas.openxmlformats.org/officeDocument/2006/relationships/image" Target="../media/image80.emf"/><Relationship Id="rId7" Type="http://schemas.openxmlformats.org/officeDocument/2006/relationships/oleObject" Target="../embeddings/oleObject124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25.bin"/><Relationship Id="rId10" Type="http://schemas.openxmlformats.org/officeDocument/2006/relationships/image" Target="../media/image6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1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27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128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129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30.bin"/><Relationship Id="rId10" Type="http://schemas.openxmlformats.org/officeDocument/2006/relationships/image" Target="../media/image65.emf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6.bin"/><Relationship Id="rId12" Type="http://schemas.openxmlformats.org/officeDocument/2006/relationships/image" Target="../media/image79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32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133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134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135.bin"/><Relationship Id="rId10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141.bin"/><Relationship Id="rId13" Type="http://schemas.openxmlformats.org/officeDocument/2006/relationships/image" Target="../media/image52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83.emf"/><Relationship Id="rId7" Type="http://schemas.openxmlformats.org/officeDocument/2006/relationships/image" Target="../media/image84.png"/><Relationship Id="rId8" Type="http://schemas.openxmlformats.org/officeDocument/2006/relationships/oleObject" Target="../embeddings/oleObject139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140.bin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5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146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147.bin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42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43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144.bin"/><Relationship Id="rId8" Type="http://schemas.openxmlformats.org/officeDocument/2006/relationships/image" Target="../media/image86.emf"/><Relationship Id="rId9" Type="http://schemas.openxmlformats.org/officeDocument/2006/relationships/image" Target="../media/image87.png"/><Relationship Id="rId10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52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48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149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150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151.bin"/><Relationship Id="rId10" Type="http://schemas.openxmlformats.org/officeDocument/2006/relationships/image" Target="../media/image6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7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158.bin"/><Relationship Id="rId14" Type="http://schemas.openxmlformats.org/officeDocument/2006/relationships/image" Target="../media/image52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53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54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155.bin"/><Relationship Id="rId8" Type="http://schemas.openxmlformats.org/officeDocument/2006/relationships/image" Target="../media/image90.emf"/><Relationship Id="rId9" Type="http://schemas.openxmlformats.org/officeDocument/2006/relationships/oleObject" Target="../embeddings/oleObject156.bin"/><Relationship Id="rId10" Type="http://schemas.openxmlformats.org/officeDocument/2006/relationships/image" Target="../media/image70.emf"/></Relationships>
</file>

<file path=ppt/slides/_rels/slide5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12.emf"/><Relationship Id="rId47" Type="http://schemas.openxmlformats.org/officeDocument/2006/relationships/oleObject" Target="../embeddings/oleObject181.bin"/><Relationship Id="rId48" Type="http://schemas.openxmlformats.org/officeDocument/2006/relationships/image" Target="../media/image113.emf"/><Relationship Id="rId49" Type="http://schemas.openxmlformats.org/officeDocument/2006/relationships/image" Target="../media/image84.png"/><Relationship Id="rId20" Type="http://schemas.openxmlformats.org/officeDocument/2006/relationships/image" Target="../media/image99.emf"/><Relationship Id="rId21" Type="http://schemas.openxmlformats.org/officeDocument/2006/relationships/oleObject" Target="../embeddings/oleObject168.bin"/><Relationship Id="rId22" Type="http://schemas.openxmlformats.org/officeDocument/2006/relationships/image" Target="../media/image100.emf"/><Relationship Id="rId23" Type="http://schemas.openxmlformats.org/officeDocument/2006/relationships/oleObject" Target="../embeddings/oleObject169.bin"/><Relationship Id="rId24" Type="http://schemas.openxmlformats.org/officeDocument/2006/relationships/image" Target="../media/image101.emf"/><Relationship Id="rId25" Type="http://schemas.openxmlformats.org/officeDocument/2006/relationships/oleObject" Target="../embeddings/oleObject170.bin"/><Relationship Id="rId26" Type="http://schemas.openxmlformats.org/officeDocument/2006/relationships/image" Target="../media/image102.emf"/><Relationship Id="rId27" Type="http://schemas.openxmlformats.org/officeDocument/2006/relationships/oleObject" Target="../embeddings/oleObject171.bin"/><Relationship Id="rId28" Type="http://schemas.openxmlformats.org/officeDocument/2006/relationships/image" Target="../media/image103.emf"/><Relationship Id="rId29" Type="http://schemas.openxmlformats.org/officeDocument/2006/relationships/oleObject" Target="../embeddings/oleObject172.bin"/><Relationship Id="rId50" Type="http://schemas.openxmlformats.org/officeDocument/2006/relationships/oleObject" Target="../embeddings/oleObject182.bin"/><Relationship Id="rId51" Type="http://schemas.openxmlformats.org/officeDocument/2006/relationships/image" Target="../media/image114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59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160.bin"/><Relationship Id="rId30" Type="http://schemas.openxmlformats.org/officeDocument/2006/relationships/image" Target="../media/image104.emf"/><Relationship Id="rId31" Type="http://schemas.openxmlformats.org/officeDocument/2006/relationships/oleObject" Target="../embeddings/oleObject173.bin"/><Relationship Id="rId32" Type="http://schemas.openxmlformats.org/officeDocument/2006/relationships/image" Target="../media/image105.emf"/><Relationship Id="rId9" Type="http://schemas.openxmlformats.org/officeDocument/2006/relationships/oleObject" Target="../embeddings/oleObject162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161.bin"/><Relationship Id="rId8" Type="http://schemas.openxmlformats.org/officeDocument/2006/relationships/image" Target="../media/image93.emf"/><Relationship Id="rId33" Type="http://schemas.openxmlformats.org/officeDocument/2006/relationships/oleObject" Target="../embeddings/oleObject174.bin"/><Relationship Id="rId34" Type="http://schemas.openxmlformats.org/officeDocument/2006/relationships/image" Target="../media/image106.emf"/><Relationship Id="rId35" Type="http://schemas.openxmlformats.org/officeDocument/2006/relationships/oleObject" Target="../embeddings/oleObject175.bin"/><Relationship Id="rId36" Type="http://schemas.openxmlformats.org/officeDocument/2006/relationships/image" Target="../media/image107.emf"/><Relationship Id="rId10" Type="http://schemas.openxmlformats.org/officeDocument/2006/relationships/image" Target="../media/image94.emf"/><Relationship Id="rId11" Type="http://schemas.openxmlformats.org/officeDocument/2006/relationships/oleObject" Target="../embeddings/oleObject163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164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165.bin"/><Relationship Id="rId16" Type="http://schemas.openxmlformats.org/officeDocument/2006/relationships/image" Target="../media/image97.emf"/><Relationship Id="rId17" Type="http://schemas.openxmlformats.org/officeDocument/2006/relationships/oleObject" Target="../embeddings/oleObject166.bin"/><Relationship Id="rId18" Type="http://schemas.openxmlformats.org/officeDocument/2006/relationships/image" Target="../media/image98.emf"/><Relationship Id="rId19" Type="http://schemas.openxmlformats.org/officeDocument/2006/relationships/oleObject" Target="../embeddings/oleObject167.bin"/><Relationship Id="rId37" Type="http://schemas.openxmlformats.org/officeDocument/2006/relationships/oleObject" Target="../embeddings/oleObject176.bin"/><Relationship Id="rId38" Type="http://schemas.openxmlformats.org/officeDocument/2006/relationships/image" Target="../media/image108.emf"/><Relationship Id="rId39" Type="http://schemas.openxmlformats.org/officeDocument/2006/relationships/oleObject" Target="../embeddings/oleObject177.bin"/><Relationship Id="rId40" Type="http://schemas.openxmlformats.org/officeDocument/2006/relationships/image" Target="../media/image109.emf"/><Relationship Id="rId41" Type="http://schemas.openxmlformats.org/officeDocument/2006/relationships/oleObject" Target="../embeddings/oleObject178.bin"/><Relationship Id="rId42" Type="http://schemas.openxmlformats.org/officeDocument/2006/relationships/image" Target="../media/image110.emf"/><Relationship Id="rId43" Type="http://schemas.openxmlformats.org/officeDocument/2006/relationships/oleObject" Target="../embeddings/oleObject179.bin"/><Relationship Id="rId44" Type="http://schemas.openxmlformats.org/officeDocument/2006/relationships/image" Target="../media/image111.emf"/><Relationship Id="rId45" Type="http://schemas.openxmlformats.org/officeDocument/2006/relationships/oleObject" Target="../embeddings/oleObject180.bin"/></Relationships>
</file>

<file path=ppt/slides/_rels/slide5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2.emf"/><Relationship Id="rId21" Type="http://schemas.openxmlformats.org/officeDocument/2006/relationships/oleObject" Target="../embeddings/oleObject192.bin"/><Relationship Id="rId22" Type="http://schemas.openxmlformats.org/officeDocument/2006/relationships/image" Target="../media/image123.emf"/><Relationship Id="rId23" Type="http://schemas.openxmlformats.org/officeDocument/2006/relationships/oleObject" Target="../embeddings/oleObject193.bin"/><Relationship Id="rId24" Type="http://schemas.openxmlformats.org/officeDocument/2006/relationships/image" Target="../media/image124.emf"/><Relationship Id="rId25" Type="http://schemas.openxmlformats.org/officeDocument/2006/relationships/oleObject" Target="../embeddings/oleObject194.bin"/><Relationship Id="rId26" Type="http://schemas.openxmlformats.org/officeDocument/2006/relationships/image" Target="../media/image125.emf"/><Relationship Id="rId27" Type="http://schemas.openxmlformats.org/officeDocument/2006/relationships/oleObject" Target="../embeddings/oleObject195.bin"/><Relationship Id="rId28" Type="http://schemas.openxmlformats.org/officeDocument/2006/relationships/image" Target="../media/image126.emf"/><Relationship Id="rId29" Type="http://schemas.openxmlformats.org/officeDocument/2006/relationships/oleObject" Target="../embeddings/oleObject196.bin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83.bin"/><Relationship Id="rId4" Type="http://schemas.openxmlformats.org/officeDocument/2006/relationships/image" Target="../media/image115.emf"/><Relationship Id="rId5" Type="http://schemas.openxmlformats.org/officeDocument/2006/relationships/oleObject" Target="../embeddings/oleObject184.bin"/><Relationship Id="rId30" Type="http://schemas.openxmlformats.org/officeDocument/2006/relationships/image" Target="../media/image127.emf"/><Relationship Id="rId31" Type="http://schemas.openxmlformats.org/officeDocument/2006/relationships/oleObject" Target="../embeddings/oleObject197.bin"/><Relationship Id="rId32" Type="http://schemas.openxmlformats.org/officeDocument/2006/relationships/image" Target="../media/image128.emf"/><Relationship Id="rId9" Type="http://schemas.openxmlformats.org/officeDocument/2006/relationships/oleObject" Target="../embeddings/oleObject186.bin"/><Relationship Id="rId6" Type="http://schemas.openxmlformats.org/officeDocument/2006/relationships/image" Target="../media/image116.emf"/><Relationship Id="rId7" Type="http://schemas.openxmlformats.org/officeDocument/2006/relationships/oleObject" Target="../embeddings/oleObject185.bin"/><Relationship Id="rId8" Type="http://schemas.openxmlformats.org/officeDocument/2006/relationships/image" Target="../media/image117.emf"/><Relationship Id="rId33" Type="http://schemas.openxmlformats.org/officeDocument/2006/relationships/oleObject" Target="../embeddings/oleObject198.bin"/><Relationship Id="rId34" Type="http://schemas.openxmlformats.org/officeDocument/2006/relationships/image" Target="../media/image129.emf"/><Relationship Id="rId35" Type="http://schemas.openxmlformats.org/officeDocument/2006/relationships/image" Target="../media/image84.png"/><Relationship Id="rId36" Type="http://schemas.openxmlformats.org/officeDocument/2006/relationships/oleObject" Target="../embeddings/oleObject199.bin"/><Relationship Id="rId10" Type="http://schemas.openxmlformats.org/officeDocument/2006/relationships/image" Target="../media/image118.emf"/><Relationship Id="rId11" Type="http://schemas.openxmlformats.org/officeDocument/2006/relationships/oleObject" Target="../embeddings/oleObject187.bin"/><Relationship Id="rId12" Type="http://schemas.openxmlformats.org/officeDocument/2006/relationships/image" Target="../media/image119.emf"/><Relationship Id="rId13" Type="http://schemas.openxmlformats.org/officeDocument/2006/relationships/oleObject" Target="../embeddings/oleObject188.bin"/><Relationship Id="rId14" Type="http://schemas.openxmlformats.org/officeDocument/2006/relationships/image" Target="../media/image99.emf"/><Relationship Id="rId15" Type="http://schemas.openxmlformats.org/officeDocument/2006/relationships/oleObject" Target="../embeddings/oleObject189.bin"/><Relationship Id="rId16" Type="http://schemas.openxmlformats.org/officeDocument/2006/relationships/image" Target="../media/image120.emf"/><Relationship Id="rId17" Type="http://schemas.openxmlformats.org/officeDocument/2006/relationships/oleObject" Target="../embeddings/oleObject190.bin"/><Relationship Id="rId18" Type="http://schemas.openxmlformats.org/officeDocument/2006/relationships/image" Target="../media/image121.emf"/><Relationship Id="rId19" Type="http://schemas.openxmlformats.org/officeDocument/2006/relationships/oleObject" Target="../embeddings/oleObject191.bin"/><Relationship Id="rId37" Type="http://schemas.openxmlformats.org/officeDocument/2006/relationships/image" Target="../media/image130.emf"/></Relationships>
</file>

<file path=ppt/slides/_rels/slide5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1.emf"/><Relationship Id="rId21" Type="http://schemas.openxmlformats.org/officeDocument/2006/relationships/oleObject" Target="../embeddings/oleObject209.bin"/><Relationship Id="rId22" Type="http://schemas.openxmlformats.org/officeDocument/2006/relationships/image" Target="../media/image122.emf"/><Relationship Id="rId23" Type="http://schemas.openxmlformats.org/officeDocument/2006/relationships/oleObject" Target="../embeddings/oleObject210.bin"/><Relationship Id="rId24" Type="http://schemas.openxmlformats.org/officeDocument/2006/relationships/image" Target="../media/image123.emf"/><Relationship Id="rId25" Type="http://schemas.openxmlformats.org/officeDocument/2006/relationships/oleObject" Target="../embeddings/oleObject211.bin"/><Relationship Id="rId26" Type="http://schemas.openxmlformats.org/officeDocument/2006/relationships/image" Target="../media/image124.emf"/><Relationship Id="rId27" Type="http://schemas.openxmlformats.org/officeDocument/2006/relationships/oleObject" Target="../embeddings/oleObject212.bin"/><Relationship Id="rId28" Type="http://schemas.openxmlformats.org/officeDocument/2006/relationships/image" Target="../media/image125.emf"/><Relationship Id="rId29" Type="http://schemas.openxmlformats.org/officeDocument/2006/relationships/oleObject" Target="../embeddings/oleObject213.bin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00.bin"/><Relationship Id="rId4" Type="http://schemas.openxmlformats.org/officeDocument/2006/relationships/image" Target="../media/image131.emf"/><Relationship Id="rId5" Type="http://schemas.openxmlformats.org/officeDocument/2006/relationships/oleObject" Target="../embeddings/oleObject201.bin"/><Relationship Id="rId30" Type="http://schemas.openxmlformats.org/officeDocument/2006/relationships/image" Target="../media/image126.emf"/><Relationship Id="rId31" Type="http://schemas.openxmlformats.org/officeDocument/2006/relationships/oleObject" Target="../embeddings/oleObject214.bin"/><Relationship Id="rId32" Type="http://schemas.openxmlformats.org/officeDocument/2006/relationships/image" Target="../media/image127.emf"/><Relationship Id="rId9" Type="http://schemas.openxmlformats.org/officeDocument/2006/relationships/oleObject" Target="../embeddings/oleObject203.bin"/><Relationship Id="rId6" Type="http://schemas.openxmlformats.org/officeDocument/2006/relationships/image" Target="../media/image115.emf"/><Relationship Id="rId7" Type="http://schemas.openxmlformats.org/officeDocument/2006/relationships/oleObject" Target="../embeddings/oleObject202.bin"/><Relationship Id="rId8" Type="http://schemas.openxmlformats.org/officeDocument/2006/relationships/image" Target="../media/image116.emf"/><Relationship Id="rId33" Type="http://schemas.openxmlformats.org/officeDocument/2006/relationships/oleObject" Target="../embeddings/oleObject215.bin"/><Relationship Id="rId34" Type="http://schemas.openxmlformats.org/officeDocument/2006/relationships/image" Target="../media/image128.emf"/><Relationship Id="rId35" Type="http://schemas.openxmlformats.org/officeDocument/2006/relationships/oleObject" Target="../embeddings/oleObject216.bin"/><Relationship Id="rId36" Type="http://schemas.openxmlformats.org/officeDocument/2006/relationships/image" Target="../media/image129.emf"/><Relationship Id="rId10" Type="http://schemas.openxmlformats.org/officeDocument/2006/relationships/image" Target="../media/image117.emf"/><Relationship Id="rId11" Type="http://schemas.openxmlformats.org/officeDocument/2006/relationships/oleObject" Target="../embeddings/oleObject204.bin"/><Relationship Id="rId12" Type="http://schemas.openxmlformats.org/officeDocument/2006/relationships/image" Target="../media/image118.emf"/><Relationship Id="rId13" Type="http://schemas.openxmlformats.org/officeDocument/2006/relationships/oleObject" Target="../embeddings/oleObject205.bin"/><Relationship Id="rId14" Type="http://schemas.openxmlformats.org/officeDocument/2006/relationships/image" Target="../media/image119.emf"/><Relationship Id="rId15" Type="http://schemas.openxmlformats.org/officeDocument/2006/relationships/oleObject" Target="../embeddings/oleObject206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207.bin"/><Relationship Id="rId18" Type="http://schemas.openxmlformats.org/officeDocument/2006/relationships/image" Target="../media/image120.emf"/><Relationship Id="rId19" Type="http://schemas.openxmlformats.org/officeDocument/2006/relationships/oleObject" Target="../embeddings/oleObject208.bin"/><Relationship Id="rId37" Type="http://schemas.openxmlformats.org/officeDocument/2006/relationships/image" Target="../media/image84.png"/><Relationship Id="rId38" Type="http://schemas.openxmlformats.org/officeDocument/2006/relationships/oleObject" Target="../embeddings/oleObject217.bin"/><Relationship Id="rId39" Type="http://schemas.openxmlformats.org/officeDocument/2006/relationships/image" Target="../media/image13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1.emf"/><Relationship Id="rId21" Type="http://schemas.openxmlformats.org/officeDocument/2006/relationships/oleObject" Target="../embeddings/oleObject227.bin"/><Relationship Id="rId22" Type="http://schemas.openxmlformats.org/officeDocument/2006/relationships/image" Target="../media/image122.emf"/><Relationship Id="rId23" Type="http://schemas.openxmlformats.org/officeDocument/2006/relationships/oleObject" Target="../embeddings/oleObject228.bin"/><Relationship Id="rId24" Type="http://schemas.openxmlformats.org/officeDocument/2006/relationships/image" Target="../media/image123.emf"/><Relationship Id="rId25" Type="http://schemas.openxmlformats.org/officeDocument/2006/relationships/oleObject" Target="../embeddings/oleObject229.bin"/><Relationship Id="rId26" Type="http://schemas.openxmlformats.org/officeDocument/2006/relationships/image" Target="../media/image124.emf"/><Relationship Id="rId27" Type="http://schemas.openxmlformats.org/officeDocument/2006/relationships/oleObject" Target="../embeddings/oleObject230.bin"/><Relationship Id="rId28" Type="http://schemas.openxmlformats.org/officeDocument/2006/relationships/image" Target="../media/image125.emf"/><Relationship Id="rId29" Type="http://schemas.openxmlformats.org/officeDocument/2006/relationships/oleObject" Target="../embeddings/oleObject231.bin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18.bin"/><Relationship Id="rId4" Type="http://schemas.openxmlformats.org/officeDocument/2006/relationships/image" Target="../media/image132.emf"/><Relationship Id="rId5" Type="http://schemas.openxmlformats.org/officeDocument/2006/relationships/oleObject" Target="../embeddings/oleObject219.bin"/><Relationship Id="rId30" Type="http://schemas.openxmlformats.org/officeDocument/2006/relationships/image" Target="../media/image126.emf"/><Relationship Id="rId31" Type="http://schemas.openxmlformats.org/officeDocument/2006/relationships/oleObject" Target="../embeddings/oleObject232.bin"/><Relationship Id="rId32" Type="http://schemas.openxmlformats.org/officeDocument/2006/relationships/image" Target="../media/image127.emf"/><Relationship Id="rId9" Type="http://schemas.openxmlformats.org/officeDocument/2006/relationships/oleObject" Target="../embeddings/oleObject221.bin"/><Relationship Id="rId6" Type="http://schemas.openxmlformats.org/officeDocument/2006/relationships/image" Target="../media/image115.emf"/><Relationship Id="rId7" Type="http://schemas.openxmlformats.org/officeDocument/2006/relationships/oleObject" Target="../embeddings/oleObject220.bin"/><Relationship Id="rId8" Type="http://schemas.openxmlformats.org/officeDocument/2006/relationships/image" Target="../media/image116.emf"/><Relationship Id="rId33" Type="http://schemas.openxmlformats.org/officeDocument/2006/relationships/oleObject" Target="../embeddings/oleObject233.bin"/><Relationship Id="rId34" Type="http://schemas.openxmlformats.org/officeDocument/2006/relationships/image" Target="../media/image128.emf"/><Relationship Id="rId35" Type="http://schemas.openxmlformats.org/officeDocument/2006/relationships/oleObject" Target="../embeddings/oleObject234.bin"/><Relationship Id="rId36" Type="http://schemas.openxmlformats.org/officeDocument/2006/relationships/image" Target="../media/image129.emf"/><Relationship Id="rId10" Type="http://schemas.openxmlformats.org/officeDocument/2006/relationships/image" Target="../media/image117.emf"/><Relationship Id="rId11" Type="http://schemas.openxmlformats.org/officeDocument/2006/relationships/oleObject" Target="../embeddings/oleObject222.bin"/><Relationship Id="rId12" Type="http://schemas.openxmlformats.org/officeDocument/2006/relationships/image" Target="../media/image118.emf"/><Relationship Id="rId13" Type="http://schemas.openxmlformats.org/officeDocument/2006/relationships/oleObject" Target="../embeddings/oleObject223.bin"/><Relationship Id="rId14" Type="http://schemas.openxmlformats.org/officeDocument/2006/relationships/image" Target="../media/image119.emf"/><Relationship Id="rId15" Type="http://schemas.openxmlformats.org/officeDocument/2006/relationships/oleObject" Target="../embeddings/oleObject224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225.bin"/><Relationship Id="rId18" Type="http://schemas.openxmlformats.org/officeDocument/2006/relationships/image" Target="../media/image120.emf"/><Relationship Id="rId19" Type="http://schemas.openxmlformats.org/officeDocument/2006/relationships/oleObject" Target="../embeddings/oleObject226.bin"/><Relationship Id="rId37" Type="http://schemas.openxmlformats.org/officeDocument/2006/relationships/image" Target="../media/image84.png"/><Relationship Id="rId38" Type="http://schemas.openxmlformats.org/officeDocument/2006/relationships/oleObject" Target="../embeddings/oleObject235.bin"/><Relationship Id="rId39" Type="http://schemas.openxmlformats.org/officeDocument/2006/relationships/image" Target="../media/image130.emf"/></Relationships>
</file>

<file path=ppt/slides/_rels/slide6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1.emf"/><Relationship Id="rId21" Type="http://schemas.openxmlformats.org/officeDocument/2006/relationships/oleObject" Target="../embeddings/oleObject245.bin"/><Relationship Id="rId22" Type="http://schemas.openxmlformats.org/officeDocument/2006/relationships/image" Target="../media/image122.emf"/><Relationship Id="rId23" Type="http://schemas.openxmlformats.org/officeDocument/2006/relationships/oleObject" Target="../embeddings/oleObject246.bin"/><Relationship Id="rId24" Type="http://schemas.openxmlformats.org/officeDocument/2006/relationships/image" Target="../media/image123.emf"/><Relationship Id="rId25" Type="http://schemas.openxmlformats.org/officeDocument/2006/relationships/oleObject" Target="../embeddings/oleObject247.bin"/><Relationship Id="rId26" Type="http://schemas.openxmlformats.org/officeDocument/2006/relationships/image" Target="../media/image124.emf"/><Relationship Id="rId27" Type="http://schemas.openxmlformats.org/officeDocument/2006/relationships/oleObject" Target="../embeddings/oleObject248.bin"/><Relationship Id="rId28" Type="http://schemas.openxmlformats.org/officeDocument/2006/relationships/image" Target="../media/image125.emf"/><Relationship Id="rId29" Type="http://schemas.openxmlformats.org/officeDocument/2006/relationships/oleObject" Target="../embeddings/oleObject249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36.bin"/><Relationship Id="rId4" Type="http://schemas.openxmlformats.org/officeDocument/2006/relationships/image" Target="../media/image133.emf"/><Relationship Id="rId5" Type="http://schemas.openxmlformats.org/officeDocument/2006/relationships/oleObject" Target="../embeddings/oleObject237.bin"/><Relationship Id="rId30" Type="http://schemas.openxmlformats.org/officeDocument/2006/relationships/image" Target="../media/image126.emf"/><Relationship Id="rId31" Type="http://schemas.openxmlformats.org/officeDocument/2006/relationships/oleObject" Target="../embeddings/oleObject250.bin"/><Relationship Id="rId32" Type="http://schemas.openxmlformats.org/officeDocument/2006/relationships/image" Target="../media/image127.emf"/><Relationship Id="rId9" Type="http://schemas.openxmlformats.org/officeDocument/2006/relationships/oleObject" Target="../embeddings/oleObject239.bin"/><Relationship Id="rId6" Type="http://schemas.openxmlformats.org/officeDocument/2006/relationships/image" Target="../media/image115.emf"/><Relationship Id="rId7" Type="http://schemas.openxmlformats.org/officeDocument/2006/relationships/oleObject" Target="../embeddings/oleObject238.bin"/><Relationship Id="rId8" Type="http://schemas.openxmlformats.org/officeDocument/2006/relationships/image" Target="../media/image116.emf"/><Relationship Id="rId33" Type="http://schemas.openxmlformats.org/officeDocument/2006/relationships/oleObject" Target="../embeddings/oleObject251.bin"/><Relationship Id="rId34" Type="http://schemas.openxmlformats.org/officeDocument/2006/relationships/image" Target="../media/image128.emf"/><Relationship Id="rId35" Type="http://schemas.openxmlformats.org/officeDocument/2006/relationships/oleObject" Target="../embeddings/oleObject252.bin"/><Relationship Id="rId36" Type="http://schemas.openxmlformats.org/officeDocument/2006/relationships/image" Target="../media/image129.emf"/><Relationship Id="rId10" Type="http://schemas.openxmlformats.org/officeDocument/2006/relationships/image" Target="../media/image117.emf"/><Relationship Id="rId11" Type="http://schemas.openxmlformats.org/officeDocument/2006/relationships/oleObject" Target="../embeddings/oleObject240.bin"/><Relationship Id="rId12" Type="http://schemas.openxmlformats.org/officeDocument/2006/relationships/image" Target="../media/image118.emf"/><Relationship Id="rId13" Type="http://schemas.openxmlformats.org/officeDocument/2006/relationships/oleObject" Target="../embeddings/oleObject241.bin"/><Relationship Id="rId14" Type="http://schemas.openxmlformats.org/officeDocument/2006/relationships/image" Target="../media/image119.emf"/><Relationship Id="rId15" Type="http://schemas.openxmlformats.org/officeDocument/2006/relationships/oleObject" Target="../embeddings/oleObject242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243.bin"/><Relationship Id="rId18" Type="http://schemas.openxmlformats.org/officeDocument/2006/relationships/image" Target="../media/image120.emf"/><Relationship Id="rId19" Type="http://schemas.openxmlformats.org/officeDocument/2006/relationships/oleObject" Target="../embeddings/oleObject244.bin"/><Relationship Id="rId37" Type="http://schemas.openxmlformats.org/officeDocument/2006/relationships/image" Target="../media/image84.png"/><Relationship Id="rId38" Type="http://schemas.openxmlformats.org/officeDocument/2006/relationships/oleObject" Target="../embeddings/oleObject253.bin"/><Relationship Id="rId39" Type="http://schemas.openxmlformats.org/officeDocument/2006/relationships/image" Target="../media/image130.emf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8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259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260.bin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254.bin"/><Relationship Id="rId4" Type="http://schemas.openxmlformats.org/officeDocument/2006/relationships/image" Target="../media/image134.emf"/><Relationship Id="rId5" Type="http://schemas.openxmlformats.org/officeDocument/2006/relationships/oleObject" Target="../embeddings/oleObject255.bin"/><Relationship Id="rId6" Type="http://schemas.openxmlformats.org/officeDocument/2006/relationships/image" Target="../media/image135.emf"/><Relationship Id="rId7" Type="http://schemas.openxmlformats.org/officeDocument/2006/relationships/oleObject" Target="../embeddings/oleObject256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257.bin"/><Relationship Id="rId10" Type="http://schemas.openxmlformats.org/officeDocument/2006/relationships/image" Target="../media/image6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6.png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5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266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267.bin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261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262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263.bin"/><Relationship Id="rId8" Type="http://schemas.openxmlformats.org/officeDocument/2006/relationships/image" Target="../media/image134.emf"/><Relationship Id="rId9" Type="http://schemas.openxmlformats.org/officeDocument/2006/relationships/oleObject" Target="../embeddings/oleObject264.bin"/><Relationship Id="rId10" Type="http://schemas.openxmlformats.org/officeDocument/2006/relationships/image" Target="../media/image71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8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69.bin"/><Relationship Id="rId6" Type="http://schemas.openxmlformats.org/officeDocument/2006/relationships/image" Target="../media/image144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0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71.bin"/><Relationship Id="rId6" Type="http://schemas.openxmlformats.org/officeDocument/2006/relationships/image" Target="../media/image144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2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73.bin"/><Relationship Id="rId6" Type="http://schemas.openxmlformats.org/officeDocument/2006/relationships/image" Target="../media/image145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4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75.bin"/><Relationship Id="rId6" Type="http://schemas.openxmlformats.org/officeDocument/2006/relationships/image" Target="../media/image146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6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77.bin"/><Relationship Id="rId6" Type="http://schemas.openxmlformats.org/officeDocument/2006/relationships/image" Target="../media/image145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8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79.bin"/><Relationship Id="rId6" Type="http://schemas.openxmlformats.org/officeDocument/2006/relationships/image" Target="../media/image147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0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81.bin"/><Relationship Id="rId6" Type="http://schemas.openxmlformats.org/officeDocument/2006/relationships/image" Target="../media/image147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2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83.bin"/><Relationship Id="rId6" Type="http://schemas.openxmlformats.org/officeDocument/2006/relationships/image" Target="../media/image148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4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85.bin"/><Relationship Id="rId6" Type="http://schemas.openxmlformats.org/officeDocument/2006/relationships/image" Target="../media/image148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6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87.bin"/><Relationship Id="rId6" Type="http://schemas.openxmlformats.org/officeDocument/2006/relationships/image" Target="../media/image149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8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89.bin"/><Relationship Id="rId6" Type="http://schemas.openxmlformats.org/officeDocument/2006/relationships/image" Target="../media/image150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0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91.bin"/><Relationship Id="rId6" Type="http://schemas.openxmlformats.org/officeDocument/2006/relationships/image" Target="../media/image151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2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93.bin"/><Relationship Id="rId6" Type="http://schemas.openxmlformats.org/officeDocument/2006/relationships/image" Target="../media/image152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4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95.bin"/><Relationship Id="rId6" Type="http://schemas.openxmlformats.org/officeDocument/2006/relationships/image" Target="../media/image152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6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97.bin"/><Relationship Id="rId6" Type="http://schemas.openxmlformats.org/officeDocument/2006/relationships/image" Target="../media/image152.emf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8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299.bin"/><Relationship Id="rId6" Type="http://schemas.openxmlformats.org/officeDocument/2006/relationships/image" Target="../media/image153.emf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2911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3600" dirty="0" smtClean="0"/>
              <a:t>SAT : la satisfaction Booléenne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4684435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3, 16/03/2016</a:t>
            </a:r>
          </a:p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Suivi du séminaire de  Laurent Simon (LABRI)</a:t>
            </a:r>
            <a:endParaRPr lang="fr-FR" sz="3200" i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48331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846" y="6021288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08520" y="116632"/>
            <a:ext cx="9361040" cy="11521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2400"/>
              </a:spcBef>
            </a:pPr>
            <a:r>
              <a:rPr lang="fr-FR" sz="3600" i="1" dirty="0" smtClean="0"/>
              <a:t>Algorithmes et structures de données </a:t>
            </a:r>
            <a:br>
              <a:rPr lang="fr-FR" sz="3600" i="1" dirty="0" smtClean="0"/>
            </a:br>
            <a:r>
              <a:rPr lang="fr-FR" sz="3600" i="1" dirty="0" smtClean="0"/>
              <a:t>pour la vérification formelle</a:t>
            </a:r>
            <a:endParaRPr lang="fr-FR" sz="3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Mise en CNF efficace (</a:t>
            </a:r>
            <a:r>
              <a:rPr lang="fr-FR" sz="3600" dirty="0" err="1" smtClean="0"/>
              <a:t>Tseitin</a:t>
            </a:r>
            <a:r>
              <a:rPr lang="fr-FR" sz="3600" dirty="0" smtClean="0"/>
              <a:t> 1968)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939"/>
              </p:ext>
            </p:extLst>
          </p:nvPr>
        </p:nvGraphicFramePr>
        <p:xfrm>
          <a:off x="323528" y="2557338"/>
          <a:ext cx="70151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21" name="Equation" r:id="rId3" imgW="3340100" imgH="406400" progId="Equation.DSMT4">
                  <p:embed/>
                </p:oleObj>
              </mc:Choice>
              <mc:Fallback>
                <p:oleObj name="Equation" r:id="rId3" imgW="3340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57338"/>
                        <a:ext cx="7015162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13090"/>
              </p:ext>
            </p:extLst>
          </p:nvPr>
        </p:nvGraphicFramePr>
        <p:xfrm>
          <a:off x="323528" y="3495898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22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495898"/>
                        <a:ext cx="33861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39587"/>
              </p:ext>
            </p:extLst>
          </p:nvPr>
        </p:nvGraphicFramePr>
        <p:xfrm>
          <a:off x="323528" y="4061395"/>
          <a:ext cx="4987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23" name="Equation" r:id="rId7" imgW="2374900" imgH="228600" progId="Equation.DSMT4">
                  <p:embed/>
                </p:oleObj>
              </mc:Choice>
              <mc:Fallback>
                <p:oleObj name="Equation" r:id="rId7" imgW="237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061395"/>
                        <a:ext cx="49879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necteur droit 28"/>
          <p:cNvCxnSpPr/>
          <p:nvPr/>
        </p:nvCxnSpPr>
        <p:spPr bwMode="auto">
          <a:xfrm>
            <a:off x="624632" y="3979664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501452" y="4543028"/>
            <a:ext cx="1389237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>
            <a:off x="2585740" y="4530328"/>
            <a:ext cx="216024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69839"/>
              </p:ext>
            </p:extLst>
          </p:nvPr>
        </p:nvGraphicFramePr>
        <p:xfrm>
          <a:off x="323528" y="765175"/>
          <a:ext cx="650716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24" name="Equation" r:id="rId9" imgW="3098800" imgH="812800" progId="Equation.DSMT4">
                  <p:embed/>
                </p:oleObj>
              </mc:Choice>
              <mc:Fallback>
                <p:oleObj name="Equation" r:id="rId9" imgW="3098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765175"/>
                        <a:ext cx="6507163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9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Mise en CNF efficace (</a:t>
            </a:r>
            <a:r>
              <a:rPr lang="fr-FR" sz="3600" dirty="0" err="1" smtClean="0"/>
              <a:t>Tseitin</a:t>
            </a:r>
            <a:r>
              <a:rPr lang="fr-FR" sz="3600" dirty="0" smtClean="0"/>
              <a:t> 1968)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07108"/>
              </p:ext>
            </p:extLst>
          </p:nvPr>
        </p:nvGraphicFramePr>
        <p:xfrm>
          <a:off x="323528" y="2557338"/>
          <a:ext cx="70151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94" name="Equation" r:id="rId3" imgW="3340100" imgH="406400" progId="Equation.DSMT4">
                  <p:embed/>
                </p:oleObj>
              </mc:Choice>
              <mc:Fallback>
                <p:oleObj name="Equation" r:id="rId3" imgW="3340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57338"/>
                        <a:ext cx="7015162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71564"/>
              </p:ext>
            </p:extLst>
          </p:nvPr>
        </p:nvGraphicFramePr>
        <p:xfrm>
          <a:off x="323528" y="3495898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95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495898"/>
                        <a:ext cx="33861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71468"/>
              </p:ext>
            </p:extLst>
          </p:nvPr>
        </p:nvGraphicFramePr>
        <p:xfrm>
          <a:off x="323528" y="4061395"/>
          <a:ext cx="4987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96" name="Equation" r:id="rId7" imgW="2374900" imgH="228600" progId="Equation.DSMT4">
                  <p:embed/>
                </p:oleObj>
              </mc:Choice>
              <mc:Fallback>
                <p:oleObj name="Equation" r:id="rId7" imgW="237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061395"/>
                        <a:ext cx="49879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91762"/>
              </p:ext>
            </p:extLst>
          </p:nvPr>
        </p:nvGraphicFramePr>
        <p:xfrm>
          <a:off x="323528" y="4626892"/>
          <a:ext cx="6400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97" name="Equation" r:id="rId9" imgW="3048000" imgH="228600" progId="Equation.DSMT4">
                  <p:embed/>
                </p:oleObj>
              </mc:Choice>
              <mc:Fallback>
                <p:oleObj name="Equation" r:id="rId9" imgW="304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4626892"/>
                        <a:ext cx="64008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necteur droit 28"/>
          <p:cNvCxnSpPr/>
          <p:nvPr/>
        </p:nvCxnSpPr>
        <p:spPr bwMode="auto">
          <a:xfrm>
            <a:off x="3131840" y="4543028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2411760" y="5106392"/>
            <a:ext cx="1389237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>
            <a:off x="5004048" y="5093692"/>
            <a:ext cx="216024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69839"/>
              </p:ext>
            </p:extLst>
          </p:nvPr>
        </p:nvGraphicFramePr>
        <p:xfrm>
          <a:off x="323528" y="765175"/>
          <a:ext cx="650716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98" name="Equation" r:id="rId11" imgW="3098800" imgH="812800" progId="Equation.DSMT4">
                  <p:embed/>
                </p:oleObj>
              </mc:Choice>
              <mc:Fallback>
                <p:oleObj name="Equation" r:id="rId11" imgW="3098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765175"/>
                        <a:ext cx="6507163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59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Mise en CNF efficace (</a:t>
            </a:r>
            <a:r>
              <a:rPr lang="fr-FR" sz="3600" dirty="0" err="1" smtClean="0"/>
              <a:t>Tseitin</a:t>
            </a:r>
            <a:r>
              <a:rPr lang="fr-FR" sz="3600" dirty="0" smtClean="0"/>
              <a:t> 1968)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44441"/>
              </p:ext>
            </p:extLst>
          </p:nvPr>
        </p:nvGraphicFramePr>
        <p:xfrm>
          <a:off x="323528" y="2557338"/>
          <a:ext cx="70151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69" name="Equation" r:id="rId3" imgW="3340100" imgH="406400" progId="Equation.DSMT4">
                  <p:embed/>
                </p:oleObj>
              </mc:Choice>
              <mc:Fallback>
                <p:oleObj name="Equation" r:id="rId3" imgW="3340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57338"/>
                        <a:ext cx="7015162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4434"/>
              </p:ext>
            </p:extLst>
          </p:nvPr>
        </p:nvGraphicFramePr>
        <p:xfrm>
          <a:off x="323528" y="3495898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70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495898"/>
                        <a:ext cx="33861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59881"/>
              </p:ext>
            </p:extLst>
          </p:nvPr>
        </p:nvGraphicFramePr>
        <p:xfrm>
          <a:off x="323528" y="4061395"/>
          <a:ext cx="4987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71" name="Equation" r:id="rId7" imgW="2374900" imgH="228600" progId="Equation.DSMT4">
                  <p:embed/>
                </p:oleObj>
              </mc:Choice>
              <mc:Fallback>
                <p:oleObj name="Equation" r:id="rId7" imgW="237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061395"/>
                        <a:ext cx="49879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86764"/>
              </p:ext>
            </p:extLst>
          </p:nvPr>
        </p:nvGraphicFramePr>
        <p:xfrm>
          <a:off x="323528" y="4626892"/>
          <a:ext cx="6400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72" name="Equation" r:id="rId9" imgW="3048000" imgH="228600" progId="Equation.DSMT4">
                  <p:embed/>
                </p:oleObj>
              </mc:Choice>
              <mc:Fallback>
                <p:oleObj name="Equation" r:id="rId9" imgW="304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4626892"/>
                        <a:ext cx="64008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83432"/>
              </p:ext>
            </p:extLst>
          </p:nvPr>
        </p:nvGraphicFramePr>
        <p:xfrm>
          <a:off x="323528" y="5192389"/>
          <a:ext cx="76533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73" name="Equation" r:id="rId11" imgW="3644900" imgH="228600" progId="Equation.DSMT4">
                  <p:embed/>
                </p:oleObj>
              </mc:Choice>
              <mc:Fallback>
                <p:oleObj name="Equation" r:id="rId11" imgW="364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5192389"/>
                        <a:ext cx="76533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necteur droit 28"/>
          <p:cNvCxnSpPr/>
          <p:nvPr/>
        </p:nvCxnSpPr>
        <p:spPr bwMode="auto">
          <a:xfrm>
            <a:off x="4555108" y="5110584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4406900" y="5673948"/>
            <a:ext cx="1389237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>
            <a:off x="6444208" y="5661248"/>
            <a:ext cx="216024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69839"/>
              </p:ext>
            </p:extLst>
          </p:nvPr>
        </p:nvGraphicFramePr>
        <p:xfrm>
          <a:off x="323528" y="765175"/>
          <a:ext cx="650716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74" name="Equation" r:id="rId13" imgW="3098800" imgH="812800" progId="Equation.DSMT4">
                  <p:embed/>
                </p:oleObj>
              </mc:Choice>
              <mc:Fallback>
                <p:oleObj name="Equation" r:id="rId13" imgW="3098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528" y="765175"/>
                        <a:ext cx="6507163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2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Mise en CNF efficace (</a:t>
            </a:r>
            <a:r>
              <a:rPr lang="fr-FR" sz="3600" dirty="0" err="1" smtClean="0"/>
              <a:t>Tseitin</a:t>
            </a:r>
            <a:r>
              <a:rPr lang="fr-FR" sz="3600" dirty="0" smtClean="0"/>
              <a:t> 1968)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45608"/>
              </p:ext>
            </p:extLst>
          </p:nvPr>
        </p:nvGraphicFramePr>
        <p:xfrm>
          <a:off x="323528" y="2557338"/>
          <a:ext cx="70151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0" name="Equation" r:id="rId3" imgW="3340100" imgH="406400" progId="Equation.DSMT4">
                  <p:embed/>
                </p:oleObj>
              </mc:Choice>
              <mc:Fallback>
                <p:oleObj name="Equation" r:id="rId3" imgW="3340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57338"/>
                        <a:ext cx="7015162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14971"/>
              </p:ext>
            </p:extLst>
          </p:nvPr>
        </p:nvGraphicFramePr>
        <p:xfrm>
          <a:off x="323528" y="3495898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1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3495898"/>
                        <a:ext cx="33861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67831"/>
              </p:ext>
            </p:extLst>
          </p:nvPr>
        </p:nvGraphicFramePr>
        <p:xfrm>
          <a:off x="323528" y="4061395"/>
          <a:ext cx="4987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2" name="Equation" r:id="rId7" imgW="2374900" imgH="228600" progId="Equation.DSMT4">
                  <p:embed/>
                </p:oleObj>
              </mc:Choice>
              <mc:Fallback>
                <p:oleObj name="Equation" r:id="rId7" imgW="237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4061395"/>
                        <a:ext cx="49879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70206"/>
              </p:ext>
            </p:extLst>
          </p:nvPr>
        </p:nvGraphicFramePr>
        <p:xfrm>
          <a:off x="323528" y="4626892"/>
          <a:ext cx="6400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3" name="Equation" r:id="rId9" imgW="3048000" imgH="228600" progId="Equation.DSMT4">
                  <p:embed/>
                </p:oleObj>
              </mc:Choice>
              <mc:Fallback>
                <p:oleObj name="Equation" r:id="rId9" imgW="304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4626892"/>
                        <a:ext cx="64008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04957"/>
              </p:ext>
            </p:extLst>
          </p:nvPr>
        </p:nvGraphicFramePr>
        <p:xfrm>
          <a:off x="323528" y="5192389"/>
          <a:ext cx="76533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4" name="Equation" r:id="rId11" imgW="3644900" imgH="228600" progId="Equation.DSMT4">
                  <p:embed/>
                </p:oleObj>
              </mc:Choice>
              <mc:Fallback>
                <p:oleObj name="Equation" r:id="rId11" imgW="3644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5192389"/>
                        <a:ext cx="76533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55727"/>
              </p:ext>
            </p:extLst>
          </p:nvPr>
        </p:nvGraphicFramePr>
        <p:xfrm>
          <a:off x="336550" y="5757863"/>
          <a:ext cx="8801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5" name="Equation" r:id="rId13" imgW="4191000" imgH="228600" progId="Equation.DSMT4">
                  <p:embed/>
                </p:oleObj>
              </mc:Choice>
              <mc:Fallback>
                <p:oleObj name="Equation" r:id="rId13" imgW="419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6550" y="5757863"/>
                        <a:ext cx="88011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cteur droit 26"/>
          <p:cNvCxnSpPr/>
          <p:nvPr/>
        </p:nvCxnSpPr>
        <p:spPr bwMode="auto">
          <a:xfrm>
            <a:off x="6414616" y="5652740"/>
            <a:ext cx="720080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6372200" y="6228804"/>
            <a:ext cx="1296144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8172400" y="6224612"/>
            <a:ext cx="216024" cy="0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69839"/>
              </p:ext>
            </p:extLst>
          </p:nvPr>
        </p:nvGraphicFramePr>
        <p:xfrm>
          <a:off x="323528" y="765175"/>
          <a:ext cx="650716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6" name="Equation" r:id="rId15" imgW="3098800" imgH="812800" progId="Equation.DSMT4">
                  <p:embed/>
                </p:oleObj>
              </mc:Choice>
              <mc:Fallback>
                <p:oleObj name="Equation" r:id="rId15" imgW="3098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528" y="765175"/>
                        <a:ext cx="6507163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13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Mise en CNF efficace (</a:t>
            </a:r>
            <a:r>
              <a:rPr lang="fr-FR" sz="3600" dirty="0" err="1" smtClean="0"/>
              <a:t>Tseitin</a:t>
            </a:r>
            <a:r>
              <a:rPr lang="fr-FR" sz="3600" dirty="0" smtClean="0"/>
              <a:t> 1968)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8254"/>
              </p:ext>
            </p:extLst>
          </p:nvPr>
        </p:nvGraphicFramePr>
        <p:xfrm>
          <a:off x="336550" y="1772816"/>
          <a:ext cx="8801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4" name="Equation" r:id="rId3" imgW="4191000" imgH="228600" progId="Equation.DSMT4">
                  <p:embed/>
                </p:oleObj>
              </mc:Choice>
              <mc:Fallback>
                <p:oleObj name="Equation" r:id="rId3" imgW="419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50" y="1772816"/>
                        <a:ext cx="88011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85260" y="5229200"/>
            <a:ext cx="8173481" cy="124392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Linéaire, et encore optimisable (pas expliqué ici)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quivalent pour la satisfiabilité et la validité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</a:t>
            </a:r>
            <a:r>
              <a:rPr lang="fr-FR" sz="2400" kern="0" dirty="0" smtClean="0">
                <a:solidFill>
                  <a:srgbClr val="FF0000"/>
                </a:solidFill>
              </a:rPr>
              <a:t>pas pour d’autres propriétés </a:t>
            </a:r>
            <a:r>
              <a:rPr lang="fr-FR" sz="2400" kern="0" dirty="0" smtClean="0"/>
              <a:t>: taille des modèles, etc.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255" y="2492896"/>
            <a:ext cx="21161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97692"/>
              </p:ext>
            </p:extLst>
          </p:nvPr>
        </p:nvGraphicFramePr>
        <p:xfrm>
          <a:off x="324000" y="763200"/>
          <a:ext cx="66135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5" name="Equation" r:id="rId6" imgW="3149600" imgH="381000" progId="Equation.DSMT4">
                  <p:embed/>
                </p:oleObj>
              </mc:Choice>
              <mc:Fallback>
                <p:oleObj name="Equation" r:id="rId6" imgW="31496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66135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r 7"/>
          <p:cNvGrpSpPr/>
          <p:nvPr/>
        </p:nvGrpSpPr>
        <p:grpSpPr>
          <a:xfrm>
            <a:off x="1187624" y="2492896"/>
            <a:ext cx="4320480" cy="2520280"/>
            <a:chOff x="1187624" y="2492896"/>
            <a:chExt cx="4320480" cy="2520280"/>
          </a:xfrm>
        </p:grpSpPr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804405"/>
                </p:ext>
              </p:extLst>
            </p:nvPr>
          </p:nvGraphicFramePr>
          <p:xfrm>
            <a:off x="1455217" y="2564904"/>
            <a:ext cx="4052887" cy="2397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76" name="Equation" r:id="rId8" imgW="1930400" imgH="1143000" progId="Equation.DSMT4">
                    <p:embed/>
                  </p:oleObj>
                </mc:Choice>
                <mc:Fallback>
                  <p:oleObj name="Equation" r:id="rId8" imgW="1930400" imgH="1143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55217" y="2564904"/>
                          <a:ext cx="4052887" cy="2397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à coins arrondis 6"/>
            <p:cNvSpPr/>
            <p:nvPr/>
          </p:nvSpPr>
          <p:spPr bwMode="auto">
            <a:xfrm>
              <a:off x="1187624" y="2492896"/>
              <a:ext cx="4320480" cy="2520280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84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04/03/2015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15553"/>
          </a:xfrm>
        </p:spPr>
        <p:txBody>
          <a:bodyPr/>
          <a:lstStyle/>
          <a:p>
            <a:r>
              <a:rPr lang="fr-FR" sz="3400" dirty="0" smtClean="0"/>
              <a:t>Résolution d’un Sudoku par codage en SAT</a:t>
            </a:r>
            <a:endParaRPr lang="fr-FR" sz="34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980728"/>
            <a:ext cx="7920880" cy="48013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hlinkClick r:id="rId2"/>
              </a:rPr>
              <a:t>http://www.cs.qub.ac.uk/~</a:t>
            </a:r>
            <a:r>
              <a:rPr lang="fr-FR" sz="2400" kern="0" dirty="0" smtClean="0">
                <a:hlinkClick r:id="rId2"/>
              </a:rPr>
              <a:t>I.Spence/SuDoku/SuDoku.html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0333"/>
            <a:ext cx="3800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8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err="1" smtClean="0"/>
              <a:t>Sudoku</a:t>
            </a:r>
            <a:r>
              <a:rPr lang="fr-FR" sz="3600" dirty="0" smtClean="0"/>
              <a:t> en CNF : facile et ultra-rapide !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04489"/>
              </p:ext>
            </p:extLst>
          </p:nvPr>
        </p:nvGraphicFramePr>
        <p:xfrm>
          <a:off x="50197" y="981075"/>
          <a:ext cx="85486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05" name="Equation" r:id="rId3" imgW="3886200" imgH="279400" progId="Equation.DSMT4">
                  <p:embed/>
                </p:oleObj>
              </mc:Choice>
              <mc:Fallback>
                <p:oleObj name="Equation" r:id="rId3" imgW="3886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97" y="981075"/>
                        <a:ext cx="8548687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85109"/>
              </p:ext>
            </p:extLst>
          </p:nvPr>
        </p:nvGraphicFramePr>
        <p:xfrm>
          <a:off x="50197" y="1700213"/>
          <a:ext cx="9052560" cy="184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06" name="Equation" r:id="rId5" imgW="4114800" imgH="838200" progId="Equation.DSMT4">
                  <p:embed/>
                </p:oleObj>
              </mc:Choice>
              <mc:Fallback>
                <p:oleObj name="Equation" r:id="rId5" imgW="41148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97" y="1700213"/>
                        <a:ext cx="9052560" cy="1844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62756"/>
              </p:ext>
            </p:extLst>
          </p:nvPr>
        </p:nvGraphicFramePr>
        <p:xfrm>
          <a:off x="469297" y="3717032"/>
          <a:ext cx="8214360" cy="284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07" name="Equation" r:id="rId7" imgW="3733800" imgH="1295400" progId="Equation.DSMT4">
                  <p:embed/>
                </p:oleObj>
              </mc:Choice>
              <mc:Fallback>
                <p:oleObj name="Equation" r:id="rId7" imgW="3733800" imgH="12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297" y="3717032"/>
                        <a:ext cx="8214360" cy="284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à coins arrondis 5"/>
          <p:cNvSpPr/>
          <p:nvPr/>
        </p:nvSpPr>
        <p:spPr bwMode="auto">
          <a:xfrm>
            <a:off x="251520" y="3645024"/>
            <a:ext cx="8640960" cy="2988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8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3212976"/>
            <a:ext cx="8496944" cy="3397853"/>
          </a:xfrm>
        </p:spPr>
        <p:txBody>
          <a:bodyPr/>
          <a:lstStyle/>
          <a:p>
            <a:r>
              <a:rPr lang="fr-FR" sz="2800" dirty="0" smtClean="0"/>
              <a:t>Complexité</a:t>
            </a:r>
          </a:p>
          <a:p>
            <a:pPr lvl="1"/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Polynomial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pour 2 couleurs</a:t>
            </a:r>
          </a:p>
          <a:p>
            <a:pPr lvl="1"/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DE9500"/>
                </a:solidFill>
              </a:rPr>
              <a:t>NP-complet </a:t>
            </a:r>
            <a:r>
              <a:rPr lang="fr-FR" sz="2400" dirty="0" smtClean="0">
                <a:solidFill>
                  <a:srgbClr val="000000"/>
                </a:solidFill>
              </a:rPr>
              <a:t>pour plus de 2 couleurs</a:t>
            </a:r>
          </a:p>
          <a:p>
            <a:r>
              <a:rPr lang="fr-FR" sz="2800" dirty="0"/>
              <a:t>N</a:t>
            </a:r>
            <a:r>
              <a:rPr lang="fr-FR" sz="2800" dirty="0" smtClean="0"/>
              <a:t>ombreuses applications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 err="1" smtClean="0"/>
              <a:t>Sudoku</a:t>
            </a:r>
            <a:r>
              <a:rPr lang="fr-FR" sz="2400" dirty="0"/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(graphe d’incompatibilité des cases)</a:t>
            </a:r>
            <a:r>
              <a:rPr lang="fr-FR" sz="2400" dirty="0" smtClean="0"/>
              <a:t>,  </a:t>
            </a:r>
            <a:r>
              <a:rPr lang="fr-FR" sz="2400" dirty="0"/>
              <a:t>autres jeux </a:t>
            </a:r>
            <a:endParaRPr lang="fr-FR" sz="2400" dirty="0" smtClean="0"/>
          </a:p>
          <a:p>
            <a:pPr lvl="1"/>
            <a:r>
              <a:rPr lang="fr-FR" sz="2400" dirty="0" smtClean="0"/>
              <a:t> optimisation </a:t>
            </a:r>
            <a:r>
              <a:rPr lang="fr-FR" sz="2400" dirty="0" smtClean="0">
                <a:solidFill>
                  <a:srgbClr val="000000"/>
                </a:solidFill>
              </a:rPr>
              <a:t>: </a:t>
            </a:r>
            <a:r>
              <a:rPr lang="fr-FR" sz="2400" dirty="0" err="1" smtClean="0">
                <a:solidFill>
                  <a:srgbClr val="000000"/>
                </a:solidFill>
              </a:rPr>
              <a:t>scheduling</a:t>
            </a:r>
            <a:r>
              <a:rPr lang="fr-FR" sz="2400" dirty="0" smtClean="0">
                <a:solidFill>
                  <a:srgbClr val="000000"/>
                </a:solidFill>
              </a:rPr>
              <a:t>, allocation de registres</a:t>
            </a:r>
          </a:p>
          <a:p>
            <a:pPr lvl="1"/>
            <a:r>
              <a:rPr lang="fr-FR" sz="2400" dirty="0" smtClean="0"/>
              <a:t> cryptologie </a:t>
            </a:r>
            <a:r>
              <a:rPr lang="fr-FR" sz="2400" dirty="0" smtClean="0">
                <a:solidFill>
                  <a:srgbClr val="000000"/>
                </a:solidFill>
              </a:rPr>
              <a:t>: 3-coloration utilisée pour l’authentification</a:t>
            </a:r>
          </a:p>
          <a:p>
            <a:pPr lvl="1"/>
            <a:r>
              <a:rPr lang="fr-FR" sz="2400" dirty="0" smtClean="0"/>
              <a:t> ...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Problème général : coloration de graphe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598384"/>
              </p:ext>
            </p:extLst>
          </p:nvPr>
        </p:nvGraphicFramePr>
        <p:xfrm>
          <a:off x="454025" y="908050"/>
          <a:ext cx="823595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60" name="Equation" r:id="rId3" imgW="3581400" imgH="952500" progId="Equation.DSMT4">
                  <p:embed/>
                </p:oleObj>
              </mc:Choice>
              <mc:Fallback>
                <p:oleObj name="Equation" r:id="rId3" imgW="35814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25" y="908050"/>
                        <a:ext cx="8235950" cy="2114550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23528" y="836712"/>
            <a:ext cx="8496944" cy="216024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5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itre 6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10772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T</a:t>
            </a:r>
            <a:r>
              <a:rPr lang="fr-FR" dirty="0" smtClean="0"/>
              <a:t>héorème des 4 couleurs = coloration de graphe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457200" y="1020763"/>
            <a:ext cx="64770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ZoneTexte 11"/>
          <p:cNvSpPr txBox="1">
            <a:spLocks noChangeArrowheads="1"/>
          </p:cNvSpPr>
          <p:nvPr/>
        </p:nvSpPr>
        <p:spPr bwMode="auto">
          <a:xfrm>
            <a:off x="3505200" y="4648200"/>
            <a:ext cx="46038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40970" name="ZoneTexte 18"/>
          <p:cNvSpPr txBox="1">
            <a:spLocks noChangeArrowheads="1"/>
          </p:cNvSpPr>
          <p:nvPr/>
        </p:nvSpPr>
        <p:spPr bwMode="auto">
          <a:xfrm>
            <a:off x="7010400" y="1131888"/>
            <a:ext cx="1682750" cy="298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1852</a:t>
            </a:r>
          </a:p>
          <a:p>
            <a:r>
              <a:rPr lang="en-US" sz="2800" dirty="0"/>
              <a:t>   Guthrie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 1976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Appel</a:t>
            </a:r>
            <a:r>
              <a:rPr lang="en-US" sz="2800" dirty="0"/>
              <a:t> –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Haken</a:t>
            </a:r>
            <a:endParaRPr lang="en-US" sz="2800" dirty="0"/>
          </a:p>
          <a:p>
            <a:pPr>
              <a:spcBef>
                <a:spcPts val="1200"/>
              </a:spcBef>
            </a:pPr>
            <a:endParaRPr lang="fr-FR" sz="2800" dirty="0"/>
          </a:p>
        </p:txBody>
      </p:sp>
      <p:sp>
        <p:nvSpPr>
          <p:cNvPr id="19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8486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08/06/2011</a:t>
            </a:r>
            <a:endParaRPr lang="fr-FR" dirty="0"/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 </a:t>
            </a:r>
            <a:fld id="{F21D61E7-B063-44DA-BACB-42FD904A4AC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029200" y="65532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G. Berry, Cité des sciences</a:t>
            </a:r>
            <a:endParaRPr lang="fr-FR" dirty="0"/>
          </a:p>
        </p:txBody>
      </p:sp>
      <p:sp>
        <p:nvSpPr>
          <p:cNvPr id="141" name="ZoneTexte 140"/>
          <p:cNvSpPr txBox="1"/>
          <p:nvPr/>
        </p:nvSpPr>
        <p:spPr>
          <a:xfrm>
            <a:off x="251520" y="5301208"/>
            <a:ext cx="8671063" cy="125265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sng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Théorème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: toute carte planaire peut être coloriée avec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4 couleurs de façon à ce que tous les pays ayant une frontière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commune non réduite à un point soient de couleurs différentes</a:t>
            </a:r>
          </a:p>
        </p:txBody>
      </p:sp>
      <p:grpSp>
        <p:nvGrpSpPr>
          <p:cNvPr id="144" name="Grouper 143"/>
          <p:cNvGrpSpPr/>
          <p:nvPr/>
        </p:nvGrpSpPr>
        <p:grpSpPr>
          <a:xfrm>
            <a:off x="3779912" y="1052736"/>
            <a:ext cx="5114337" cy="3989859"/>
            <a:chOff x="3779912" y="1052736"/>
            <a:chExt cx="5114337" cy="3989859"/>
          </a:xfrm>
        </p:grpSpPr>
        <p:sp>
          <p:nvSpPr>
            <p:cNvPr id="21" name="ZoneTexte 20"/>
            <p:cNvSpPr txBox="1">
              <a:spLocks noChangeArrowheads="1"/>
            </p:cNvSpPr>
            <p:nvPr/>
          </p:nvSpPr>
          <p:spPr bwMode="auto">
            <a:xfrm>
              <a:off x="7010400" y="3657600"/>
              <a:ext cx="1883849" cy="138499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2800" dirty="0"/>
                <a:t> 2005</a:t>
              </a:r>
            </a:p>
            <a:p>
              <a:r>
                <a:rPr lang="en-US" sz="2800" dirty="0"/>
                <a:t>   Gonthier</a:t>
              </a:r>
            </a:p>
            <a:p>
              <a:r>
                <a:rPr lang="en-US" sz="2800" dirty="0"/>
                <a:t>   (en </a:t>
              </a:r>
              <a:r>
                <a:rPr lang="en-US" sz="2800" dirty="0" smtClean="0"/>
                <a:t>Coq)</a:t>
              </a:r>
              <a:endParaRPr lang="fr-FR" sz="2800" dirty="0"/>
            </a:p>
          </p:txBody>
        </p:sp>
        <p:grpSp>
          <p:nvGrpSpPr>
            <p:cNvPr id="155" name="Groupe 19"/>
            <p:cNvGrpSpPr>
              <a:grpSpLocks/>
            </p:cNvGrpSpPr>
            <p:nvPr/>
          </p:nvGrpSpPr>
          <p:grpSpPr bwMode="auto">
            <a:xfrm>
              <a:off x="3779912" y="1052736"/>
              <a:ext cx="3146634" cy="2776374"/>
              <a:chOff x="2252470" y="719361"/>
              <a:chExt cx="4262125" cy="3760009"/>
            </a:xfrm>
          </p:grpSpPr>
          <p:sp>
            <p:nvSpPr>
              <p:cNvPr id="156" name="ZoneTexte 12"/>
              <p:cNvSpPr txBox="1">
                <a:spLocks noChangeArrowheads="1"/>
              </p:cNvSpPr>
              <p:nvPr/>
            </p:nvSpPr>
            <p:spPr bwMode="auto">
              <a:xfrm>
                <a:off x="2759417" y="3937506"/>
                <a:ext cx="3011989" cy="541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dirty="0"/>
                  <a:t>G</a:t>
                </a:r>
                <a:r>
                  <a:rPr lang="fr-FR" sz="2000" dirty="0">
                    <a:solidFill>
                      <a:schemeClr val="tx2"/>
                    </a:solidFill>
                  </a:rPr>
                  <a:t>e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o</a:t>
                </a:r>
                <a:r>
                  <a:rPr lang="fr-FR" sz="2000" dirty="0"/>
                  <a:t>r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g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e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s</a:t>
                </a:r>
                <a:r>
                  <a:rPr lang="fr-FR" sz="2000" dirty="0"/>
                  <a:t> </a:t>
                </a:r>
                <a:r>
                  <a:rPr lang="fr-FR" sz="2000" dirty="0">
                    <a:solidFill>
                      <a:schemeClr val="tx2"/>
                    </a:solidFill>
                  </a:rPr>
                  <a:t>G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o</a:t>
                </a:r>
                <a:r>
                  <a:rPr lang="fr-FR" sz="2000" dirty="0"/>
                  <a:t>n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t</a:t>
                </a:r>
                <a:r>
                  <a:rPr lang="fr-FR" sz="2000" dirty="0"/>
                  <a:t>h</a:t>
                </a:r>
                <a:r>
                  <a:rPr lang="fr-FR" sz="2000" dirty="0">
                    <a:solidFill>
                      <a:schemeClr val="tx2"/>
                    </a:solidFill>
                  </a:rPr>
                  <a:t>i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e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r</a:t>
                </a:r>
              </a:p>
            </p:txBody>
          </p:sp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2470" y="719361"/>
                <a:ext cx="4262125" cy="31965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5" name="Grouper 4"/>
          <p:cNvGrpSpPr/>
          <p:nvPr/>
        </p:nvGrpSpPr>
        <p:grpSpPr>
          <a:xfrm>
            <a:off x="683568" y="1412776"/>
            <a:ext cx="2880320" cy="2736304"/>
            <a:chOff x="683568" y="1412776"/>
            <a:chExt cx="2880320" cy="2736304"/>
          </a:xfrm>
        </p:grpSpPr>
        <p:grpSp>
          <p:nvGrpSpPr>
            <p:cNvPr id="143" name="Grouper 142"/>
            <p:cNvGrpSpPr/>
            <p:nvPr/>
          </p:nvGrpSpPr>
          <p:grpSpPr>
            <a:xfrm>
              <a:off x="683568" y="1412776"/>
              <a:ext cx="2880320" cy="2736304"/>
              <a:chOff x="683568" y="1412776"/>
              <a:chExt cx="2880320" cy="2736304"/>
            </a:xfrm>
          </p:grpSpPr>
          <p:sp>
            <p:nvSpPr>
              <p:cNvPr id="4" name="Ellipse 3"/>
              <p:cNvSpPr/>
              <p:nvPr/>
            </p:nvSpPr>
            <p:spPr bwMode="auto">
              <a:xfrm>
                <a:off x="2267744" y="162880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 bwMode="auto">
              <a:xfrm>
                <a:off x="2267744" y="220486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 bwMode="auto">
              <a:xfrm>
                <a:off x="1763688" y="270892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 bwMode="auto">
              <a:xfrm>
                <a:off x="2411760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 bwMode="auto">
              <a:xfrm>
                <a:off x="1547664" y="198884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 bwMode="auto">
              <a:xfrm>
                <a:off x="1115616" y="141277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 bwMode="auto">
              <a:xfrm>
                <a:off x="971600" y="184482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 bwMode="auto">
              <a:xfrm>
                <a:off x="683568" y="263691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 bwMode="auto">
              <a:xfrm>
                <a:off x="1187624" y="2564904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 bwMode="auto">
              <a:xfrm>
                <a:off x="1691680" y="342900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 bwMode="auto">
              <a:xfrm>
                <a:off x="2339752" y="350100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 bwMode="auto">
              <a:xfrm>
                <a:off x="3131840" y="393305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Ellipse 33"/>
              <p:cNvSpPr/>
              <p:nvPr/>
            </p:nvSpPr>
            <p:spPr bwMode="auto">
              <a:xfrm>
                <a:off x="3347864" y="335699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Ellipse 34"/>
              <p:cNvSpPr/>
              <p:nvPr/>
            </p:nvSpPr>
            <p:spPr bwMode="auto">
              <a:xfrm>
                <a:off x="3203848" y="2996952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 bwMode="auto">
              <a:xfrm>
                <a:off x="3131840" y="249289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Ellipse 36"/>
              <p:cNvSpPr/>
              <p:nvPr/>
            </p:nvSpPr>
            <p:spPr bwMode="auto">
              <a:xfrm>
                <a:off x="2987824" y="206084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 bwMode="auto">
              <a:xfrm>
                <a:off x="2987824" y="170080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" name="Connecteur droit 5"/>
              <p:cNvCxnSpPr>
                <a:stCxn id="4" idx="6"/>
                <a:endCxn id="38" idx="2"/>
              </p:cNvCxnSpPr>
              <p:nvPr/>
            </p:nvCxnSpPr>
            <p:spPr bwMode="auto">
              <a:xfrm>
                <a:off x="2483768" y="1736812"/>
                <a:ext cx="504056" cy="7200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/>
              <p:cNvCxnSpPr>
                <a:stCxn id="4" idx="4"/>
                <a:endCxn id="23" idx="0"/>
              </p:cNvCxnSpPr>
              <p:nvPr/>
            </p:nvCxnSpPr>
            <p:spPr bwMode="auto">
              <a:xfrm>
                <a:off x="2375756" y="1844824"/>
                <a:ext cx="0" cy="36004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cteur droit 41"/>
              <p:cNvCxnSpPr>
                <a:stCxn id="38" idx="4"/>
                <a:endCxn id="37" idx="0"/>
              </p:cNvCxnSpPr>
              <p:nvPr/>
            </p:nvCxnSpPr>
            <p:spPr bwMode="auto">
              <a:xfrm>
                <a:off x="3095836" y="1916832"/>
                <a:ext cx="0" cy="14401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/>
              <p:cNvCxnSpPr>
                <a:stCxn id="37" idx="4"/>
                <a:endCxn id="36" idx="1"/>
              </p:cNvCxnSpPr>
              <p:nvPr/>
            </p:nvCxnSpPr>
            <p:spPr bwMode="auto">
              <a:xfrm>
                <a:off x="3095836" y="2276872"/>
                <a:ext cx="67640" cy="24766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necteur droit 49"/>
              <p:cNvCxnSpPr>
                <a:stCxn id="24" idx="5"/>
                <a:endCxn id="25" idx="2"/>
              </p:cNvCxnSpPr>
              <p:nvPr/>
            </p:nvCxnSpPr>
            <p:spPr bwMode="auto">
              <a:xfrm>
                <a:off x="1948076" y="2893308"/>
                <a:ext cx="463684" cy="6764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Connecteur droit 52"/>
              <p:cNvCxnSpPr>
                <a:stCxn id="26" idx="7"/>
                <a:endCxn id="4" idx="2"/>
              </p:cNvCxnSpPr>
              <p:nvPr/>
            </p:nvCxnSpPr>
            <p:spPr bwMode="auto">
              <a:xfrm flipV="1">
                <a:off x="1732052" y="1736812"/>
                <a:ext cx="535692" cy="283664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/>
              <p:cNvCxnSpPr>
                <a:stCxn id="26" idx="1"/>
                <a:endCxn id="27" idx="4"/>
              </p:cNvCxnSpPr>
              <p:nvPr/>
            </p:nvCxnSpPr>
            <p:spPr bwMode="auto">
              <a:xfrm flipH="1" flipV="1">
                <a:off x="1223628" y="1628800"/>
                <a:ext cx="355672" cy="3916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/>
              <p:cNvCxnSpPr>
                <a:endCxn id="28" idx="6"/>
              </p:cNvCxnSpPr>
              <p:nvPr/>
            </p:nvCxnSpPr>
            <p:spPr bwMode="auto">
              <a:xfrm flipH="1" flipV="1">
                <a:off x="1187624" y="1952836"/>
                <a:ext cx="360040" cy="10801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Connecteur droit 61"/>
              <p:cNvCxnSpPr>
                <a:stCxn id="28" idx="3"/>
                <a:endCxn id="29" idx="0"/>
              </p:cNvCxnSpPr>
              <p:nvPr/>
            </p:nvCxnSpPr>
            <p:spPr bwMode="auto">
              <a:xfrm flipH="1">
                <a:off x="791580" y="2029212"/>
                <a:ext cx="211656" cy="6077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Connecteur droit 65"/>
              <p:cNvCxnSpPr>
                <a:stCxn id="27" idx="4"/>
              </p:cNvCxnSpPr>
              <p:nvPr/>
            </p:nvCxnSpPr>
            <p:spPr bwMode="auto">
              <a:xfrm flipH="1">
                <a:off x="1115616" y="1628800"/>
                <a:ext cx="108012" cy="216024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Connecteur droit 71"/>
              <p:cNvCxnSpPr>
                <a:stCxn id="30" idx="2"/>
                <a:endCxn id="29" idx="6"/>
              </p:cNvCxnSpPr>
              <p:nvPr/>
            </p:nvCxnSpPr>
            <p:spPr bwMode="auto">
              <a:xfrm flipH="1">
                <a:off x="899592" y="2672916"/>
                <a:ext cx="288032" cy="7200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/>
              <p:cNvCxnSpPr>
                <a:stCxn id="26" idx="4"/>
                <a:endCxn id="30" idx="7"/>
              </p:cNvCxnSpPr>
              <p:nvPr/>
            </p:nvCxnSpPr>
            <p:spPr bwMode="auto">
              <a:xfrm flipH="1">
                <a:off x="1372012" y="2204864"/>
                <a:ext cx="283664" cy="3916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Connecteur droit 77"/>
              <p:cNvCxnSpPr>
                <a:stCxn id="24" idx="2"/>
              </p:cNvCxnSpPr>
              <p:nvPr/>
            </p:nvCxnSpPr>
            <p:spPr bwMode="auto">
              <a:xfrm flipH="1" flipV="1">
                <a:off x="1403648" y="2708920"/>
                <a:ext cx="360040" cy="10801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necteur droit 82"/>
              <p:cNvCxnSpPr>
                <a:stCxn id="24" idx="7"/>
                <a:endCxn id="23" idx="3"/>
              </p:cNvCxnSpPr>
              <p:nvPr/>
            </p:nvCxnSpPr>
            <p:spPr bwMode="auto">
              <a:xfrm flipV="1">
                <a:off x="1948076" y="2389252"/>
                <a:ext cx="351304" cy="351304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cteur droit 85"/>
              <p:cNvCxnSpPr/>
              <p:nvPr/>
            </p:nvCxnSpPr>
            <p:spPr bwMode="auto">
              <a:xfrm flipH="1" flipV="1">
                <a:off x="1691680" y="2204864"/>
                <a:ext cx="144016" cy="5040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Connecteur droit 88"/>
              <p:cNvCxnSpPr>
                <a:stCxn id="31" idx="1"/>
                <a:endCxn id="29" idx="5"/>
              </p:cNvCxnSpPr>
              <p:nvPr/>
            </p:nvCxnSpPr>
            <p:spPr bwMode="auto">
              <a:xfrm flipH="1" flipV="1">
                <a:off x="867956" y="2821300"/>
                <a:ext cx="855360" cy="63933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onnecteur droit 92"/>
              <p:cNvCxnSpPr>
                <a:stCxn id="31" idx="1"/>
                <a:endCxn id="30" idx="4"/>
              </p:cNvCxnSpPr>
              <p:nvPr/>
            </p:nvCxnSpPr>
            <p:spPr bwMode="auto">
              <a:xfrm flipH="1" flipV="1">
                <a:off x="1295636" y="2780928"/>
                <a:ext cx="427680" cy="67970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onnecteur droit 95"/>
              <p:cNvCxnSpPr>
                <a:stCxn id="31" idx="6"/>
                <a:endCxn id="32" idx="2"/>
              </p:cNvCxnSpPr>
              <p:nvPr/>
            </p:nvCxnSpPr>
            <p:spPr bwMode="auto">
              <a:xfrm>
                <a:off x="1907704" y="3537012"/>
                <a:ext cx="432048" cy="7200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Connecteur droit 98"/>
              <p:cNvCxnSpPr>
                <a:stCxn id="24" idx="4"/>
                <a:endCxn id="31" idx="0"/>
              </p:cNvCxnSpPr>
              <p:nvPr/>
            </p:nvCxnSpPr>
            <p:spPr bwMode="auto">
              <a:xfrm flipH="1">
                <a:off x="1799692" y="2924944"/>
                <a:ext cx="72008" cy="5040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Connecteur droit 101"/>
              <p:cNvCxnSpPr>
                <a:stCxn id="25" idx="4"/>
                <a:endCxn id="32" idx="0"/>
              </p:cNvCxnSpPr>
              <p:nvPr/>
            </p:nvCxnSpPr>
            <p:spPr bwMode="auto">
              <a:xfrm flipH="1">
                <a:off x="2447764" y="3068960"/>
                <a:ext cx="72008" cy="43204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necteur droit 106"/>
              <p:cNvCxnSpPr>
                <a:stCxn id="23" idx="4"/>
                <a:endCxn id="25" idx="0"/>
              </p:cNvCxnSpPr>
              <p:nvPr/>
            </p:nvCxnSpPr>
            <p:spPr bwMode="auto">
              <a:xfrm>
                <a:off x="2375756" y="2420888"/>
                <a:ext cx="144016" cy="43204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Connecteur droit 109"/>
              <p:cNvCxnSpPr>
                <a:stCxn id="23" idx="6"/>
                <a:endCxn id="37" idx="2"/>
              </p:cNvCxnSpPr>
              <p:nvPr/>
            </p:nvCxnSpPr>
            <p:spPr bwMode="auto">
              <a:xfrm flipV="1">
                <a:off x="2483768" y="2168860"/>
                <a:ext cx="504056" cy="14401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Connecteur droit 112"/>
              <p:cNvCxnSpPr>
                <a:stCxn id="23" idx="6"/>
                <a:endCxn id="36" idx="2"/>
              </p:cNvCxnSpPr>
              <p:nvPr/>
            </p:nvCxnSpPr>
            <p:spPr bwMode="auto">
              <a:xfrm>
                <a:off x="2483768" y="2312876"/>
                <a:ext cx="648072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cteur droit 115"/>
              <p:cNvCxnSpPr>
                <a:stCxn id="25" idx="7"/>
                <a:endCxn id="36" idx="3"/>
              </p:cNvCxnSpPr>
              <p:nvPr/>
            </p:nvCxnSpPr>
            <p:spPr bwMode="auto">
              <a:xfrm flipV="1">
                <a:off x="2596148" y="2677284"/>
                <a:ext cx="567328" cy="20728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Connecteur droit 119"/>
              <p:cNvCxnSpPr>
                <a:stCxn id="25" idx="6"/>
                <a:endCxn id="35" idx="2"/>
              </p:cNvCxnSpPr>
              <p:nvPr/>
            </p:nvCxnSpPr>
            <p:spPr bwMode="auto">
              <a:xfrm>
                <a:off x="2627784" y="2960948"/>
                <a:ext cx="576064" cy="14401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Connecteur droit 122"/>
              <p:cNvCxnSpPr>
                <a:stCxn id="36" idx="4"/>
                <a:endCxn id="35" idx="0"/>
              </p:cNvCxnSpPr>
              <p:nvPr/>
            </p:nvCxnSpPr>
            <p:spPr bwMode="auto">
              <a:xfrm>
                <a:off x="3239852" y="2708920"/>
                <a:ext cx="72008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Connecteur droit 125"/>
              <p:cNvCxnSpPr>
                <a:stCxn id="32" idx="6"/>
                <a:endCxn id="34" idx="2"/>
              </p:cNvCxnSpPr>
              <p:nvPr/>
            </p:nvCxnSpPr>
            <p:spPr bwMode="auto">
              <a:xfrm flipV="1">
                <a:off x="2555776" y="3465004"/>
                <a:ext cx="792088" cy="14401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Connecteur droit 128"/>
              <p:cNvCxnSpPr>
                <a:stCxn id="32" idx="6"/>
                <a:endCxn id="33" idx="1"/>
              </p:cNvCxnSpPr>
              <p:nvPr/>
            </p:nvCxnSpPr>
            <p:spPr bwMode="auto">
              <a:xfrm>
                <a:off x="2555776" y="3609020"/>
                <a:ext cx="607700" cy="35567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Connecteur droit 131"/>
              <p:cNvCxnSpPr>
                <a:stCxn id="34" idx="4"/>
                <a:endCxn id="33" idx="0"/>
              </p:cNvCxnSpPr>
              <p:nvPr/>
            </p:nvCxnSpPr>
            <p:spPr bwMode="auto">
              <a:xfrm flipH="1">
                <a:off x="3239852" y="3573016"/>
                <a:ext cx="216024" cy="36004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Connecteur droit 137"/>
              <p:cNvCxnSpPr>
                <a:stCxn id="35" idx="5"/>
                <a:endCxn id="34" idx="0"/>
              </p:cNvCxnSpPr>
              <p:nvPr/>
            </p:nvCxnSpPr>
            <p:spPr bwMode="auto">
              <a:xfrm>
                <a:off x="3388236" y="3181340"/>
                <a:ext cx="67640" cy="17565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Connecteur droit 141"/>
              <p:cNvCxnSpPr>
                <a:stCxn id="30" idx="1"/>
                <a:endCxn id="28" idx="4"/>
              </p:cNvCxnSpPr>
              <p:nvPr/>
            </p:nvCxnSpPr>
            <p:spPr bwMode="auto">
              <a:xfrm flipH="1" flipV="1">
                <a:off x="1079612" y="2060848"/>
                <a:ext cx="139648" cy="5356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Connecteur droit 145"/>
              <p:cNvCxnSpPr>
                <a:stCxn id="26" idx="5"/>
                <a:endCxn id="23" idx="2"/>
              </p:cNvCxnSpPr>
              <p:nvPr/>
            </p:nvCxnSpPr>
            <p:spPr bwMode="auto">
              <a:xfrm>
                <a:off x="1732052" y="2173228"/>
                <a:ext cx="535692" cy="139648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Connecteur droit 150"/>
              <p:cNvCxnSpPr>
                <a:stCxn id="4" idx="5"/>
                <a:endCxn id="37" idx="1"/>
              </p:cNvCxnSpPr>
              <p:nvPr/>
            </p:nvCxnSpPr>
            <p:spPr bwMode="auto">
              <a:xfrm>
                <a:off x="2452132" y="1813188"/>
                <a:ext cx="567328" cy="2792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7" name="Connecteur droit 66"/>
            <p:cNvCxnSpPr>
              <a:stCxn id="25" idx="5"/>
              <a:endCxn id="34" idx="1"/>
            </p:cNvCxnSpPr>
            <p:nvPr/>
          </p:nvCxnSpPr>
          <p:spPr bwMode="auto">
            <a:xfrm>
              <a:off x="2596148" y="3037324"/>
              <a:ext cx="783352" cy="351304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874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Conclusion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3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Vérification booléenne de sûreté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01/04/2015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63918" y="1124744"/>
            <a:ext cx="2305438" cy="1224136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63917" y="1302847"/>
            <a:ext cx="2305438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Système réactif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(ou circuit)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96" y="1473098"/>
            <a:ext cx="1212191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entrées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452716" y="1412776"/>
            <a:ext cx="4527840" cy="576064"/>
            <a:chOff x="1452716" y="2060848"/>
            <a:chExt cx="4527840" cy="576064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>
              <a:off x="1452716" y="2060848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>
              <a:off x="1452717" y="2348880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>
              <a:off x="1452717" y="2636912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>
              <a:off x="4869354" y="2060848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onnecteur droit avec flèche 13"/>
            <p:cNvCxnSpPr/>
            <p:nvPr/>
          </p:nvCxnSpPr>
          <p:spPr bwMode="auto">
            <a:xfrm>
              <a:off x="4869355" y="2348880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>
              <a:off x="4869355" y="2636912"/>
              <a:ext cx="1111201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ZoneTexte 15"/>
          <p:cNvSpPr txBox="1"/>
          <p:nvPr/>
        </p:nvSpPr>
        <p:spPr>
          <a:xfrm>
            <a:off x="6277252" y="1473097"/>
            <a:ext cx="1091966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sorties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5556144" y="2730153"/>
            <a:ext cx="1879041" cy="1440000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68498" y="3212976"/>
            <a:ext cx="1879040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Observateur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004046" y="1423612"/>
            <a:ext cx="558138" cy="1899104"/>
            <a:chOff x="5004046" y="2071684"/>
            <a:chExt cx="558138" cy="1899104"/>
          </a:xfrm>
        </p:grpSpPr>
        <p:cxnSp>
          <p:nvCxnSpPr>
            <p:cNvPr id="20" name="Connecteur en angle 19"/>
            <p:cNvCxnSpPr/>
            <p:nvPr/>
          </p:nvCxnSpPr>
          <p:spPr bwMode="auto">
            <a:xfrm rot="16200000" flipH="1">
              <a:off x="4333563" y="2742167"/>
              <a:ext cx="1899104" cy="558137"/>
            </a:xfrm>
            <a:prstGeom prst="bentConnector2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Connecteur en angle 20"/>
            <p:cNvCxnSpPr/>
            <p:nvPr/>
          </p:nvCxnSpPr>
          <p:spPr bwMode="auto">
            <a:xfrm rot="16200000" flipH="1">
              <a:off x="4630279" y="2861900"/>
              <a:ext cx="1440160" cy="414121"/>
            </a:xfrm>
            <a:prstGeom prst="bentConnector3">
              <a:avLst>
                <a:gd name="adj1" fmla="val 100180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en angle 21"/>
            <p:cNvCxnSpPr/>
            <p:nvPr/>
          </p:nvCxnSpPr>
          <p:spPr bwMode="auto">
            <a:xfrm rot="16200000" flipH="1">
              <a:off x="4929169" y="3012011"/>
              <a:ext cx="986960" cy="279070"/>
            </a:xfrm>
            <a:prstGeom prst="bentConnector3">
              <a:avLst>
                <a:gd name="adj1" fmla="val 100060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e 22"/>
          <p:cNvGrpSpPr/>
          <p:nvPr/>
        </p:nvGrpSpPr>
        <p:grpSpPr>
          <a:xfrm>
            <a:off x="1907704" y="1412776"/>
            <a:ext cx="3660794" cy="2453688"/>
            <a:chOff x="1907704" y="2060848"/>
            <a:chExt cx="3660794" cy="2453688"/>
          </a:xfrm>
        </p:grpSpPr>
        <p:cxnSp>
          <p:nvCxnSpPr>
            <p:cNvPr id="24" name="Connecteur en angle 23"/>
            <p:cNvCxnSpPr/>
            <p:nvPr/>
          </p:nvCxnSpPr>
          <p:spPr bwMode="auto">
            <a:xfrm>
              <a:off x="1907704" y="2060848"/>
              <a:ext cx="3660794" cy="2453688"/>
            </a:xfrm>
            <a:prstGeom prst="bentConnector3">
              <a:avLst>
                <a:gd name="adj1" fmla="val 1454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Connecteur en angle 24"/>
            <p:cNvCxnSpPr/>
            <p:nvPr/>
          </p:nvCxnSpPr>
          <p:spPr bwMode="auto">
            <a:xfrm>
              <a:off x="2123728" y="2347769"/>
              <a:ext cx="3439790" cy="1982512"/>
            </a:xfrm>
            <a:prstGeom prst="bentConnector3">
              <a:avLst>
                <a:gd name="adj1" fmla="val -165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onnecteur en angle 25"/>
            <p:cNvCxnSpPr/>
            <p:nvPr/>
          </p:nvCxnSpPr>
          <p:spPr bwMode="auto">
            <a:xfrm>
              <a:off x="2267744" y="2636912"/>
              <a:ext cx="3289676" cy="1519429"/>
            </a:xfrm>
            <a:prstGeom prst="bentConnector3">
              <a:avLst>
                <a:gd name="adj1" fmla="val -212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Connecteur droit avec flèche 27"/>
          <p:cNvCxnSpPr>
            <a:stCxn id="17" idx="3"/>
          </p:cNvCxnSpPr>
          <p:nvPr/>
        </p:nvCxnSpPr>
        <p:spPr bwMode="auto">
          <a:xfrm>
            <a:off x="7435185" y="3450153"/>
            <a:ext cx="1025247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7538881" y="2996952"/>
            <a:ext cx="73289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Bug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0657" y="4653136"/>
            <a:ext cx="8362686" cy="12439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Formul</a:t>
            </a:r>
            <a:r>
              <a:rPr lang="fr-FR" sz="2400" kern="0" dirty="0" smtClean="0"/>
              <a:t>e booléenne exprimant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que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Bug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n’est jamais émis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pour tout </a:t>
            </a:r>
            <a:r>
              <a:rPr lang="fr-FR" sz="2400" kern="0" dirty="0" smtClean="0">
                <a:solidFill>
                  <a:schemeClr val="accent4"/>
                </a:solidFill>
              </a:rPr>
              <a:t>état accessible R, O</a:t>
            </a:r>
            <a:r>
              <a:rPr lang="fr-FR" sz="2400" kern="0" dirty="0" smtClean="0"/>
              <a:t> et </a:t>
            </a:r>
            <a:r>
              <a:rPr lang="fr-FR" sz="2400" kern="0" dirty="0" smtClean="0">
                <a:solidFill>
                  <a:schemeClr val="tx2"/>
                </a:solidFill>
              </a:rPr>
              <a:t>toute entrée valide 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du couple système / observateur, le booléen </a:t>
            </a:r>
            <a:r>
              <a:rPr lang="fr-FR" sz="2400" kern="0" dirty="0" smtClean="0">
                <a:solidFill>
                  <a:srgbClr val="FF0000"/>
                </a:solidFill>
              </a:rPr>
              <a:t>Bug</a:t>
            </a:r>
            <a:r>
              <a:rPr lang="fr-FR" sz="2400" kern="0" dirty="0" smtClean="0"/>
              <a:t> est faux.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746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dirty="0" smtClean="0"/>
              <a:t>Model-Checking </a:t>
            </a:r>
            <a:r>
              <a:rPr lang="fr-FR" sz="3600" dirty="0" smtClean="0"/>
              <a:t>borné en SAT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01/04/2015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755576" y="4940412"/>
            <a:ext cx="7560840" cy="1252651"/>
            <a:chOff x="971600" y="4724388"/>
            <a:chExt cx="7560840" cy="1252651"/>
          </a:xfrm>
        </p:grpSpPr>
        <p:sp>
          <p:nvSpPr>
            <p:cNvPr id="141" name="ZoneTexte 140"/>
            <p:cNvSpPr txBox="1"/>
            <p:nvPr/>
          </p:nvSpPr>
          <p:spPr>
            <a:xfrm>
              <a:off x="971600" y="4724388"/>
              <a:ext cx="7128792" cy="1252651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      </a:t>
              </a:r>
              <a:r>
                <a:rPr lang="fr-FR" sz="2400" kern="0" dirty="0" smtClean="0">
                  <a:solidFill>
                    <a:srgbClr val="C83296"/>
                  </a:solidFill>
                </a:rPr>
                <a:t>SAT</a:t>
              </a:r>
              <a:r>
                <a:rPr lang="fr-FR" sz="2400" kern="0" dirty="0" smtClean="0"/>
                <a:t> ≠ </a:t>
              </a:r>
              <a:r>
                <a:rPr lang="fr-FR" sz="2400" kern="0" dirty="0" smtClean="0">
                  <a:solidFill>
                    <a:srgbClr val="C83296"/>
                  </a:solidFill>
                </a:rPr>
                <a:t>BDD</a:t>
              </a:r>
              <a:r>
                <a:rPr lang="fr-FR" sz="2400" kern="0" dirty="0" smtClean="0"/>
                <a:t> : il n’est ni simple ni forcément utile 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de calculer l’ensemble des états accessibles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       et l’ensemble des contre-exemples possibles</a:t>
              </a:r>
              <a:endPara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6991283" y="5085184"/>
              <a:ext cx="1541157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accent3"/>
                  </a:solidFill>
                </a:rPr>
                <a:t> </a:t>
              </a:r>
              <a:r>
                <a:rPr lang="fr-FR" sz="2400" i="1" kern="0" dirty="0" smtClean="0">
                  <a:solidFill>
                    <a:srgbClr val="C83296"/>
                  </a:solidFill>
                </a:rPr>
                <a:t>A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>
                  <a:solidFill>
                    <a:srgbClr val="000000"/>
                  </a:solidFill>
                </a:rPr>
                <a:t>r</a:t>
              </a:r>
              <a:r>
                <a:rPr lang="fr-FR" sz="2400" kern="0" baseline="-25000" dirty="0">
                  <a:solidFill>
                    <a:srgbClr val="000000"/>
                  </a:solidFill>
                </a:rPr>
                <a:t>0</a:t>
              </a:r>
              <a:r>
                <a:rPr lang="fr-FR" sz="2400" kern="0" dirty="0">
                  <a:solidFill>
                    <a:srgbClr val="000000"/>
                  </a:solidFill>
                </a:rPr>
                <a:t>,</a:t>
              </a:r>
              <a:r>
                <a:rPr lang="fr-FR" sz="2000" kern="0" dirty="0">
                  <a:solidFill>
                    <a:srgbClr val="000000"/>
                  </a:solidFill>
                  <a:sym typeface="Symbol"/>
                </a:rPr>
                <a:t></a:t>
              </a:r>
              <a:r>
                <a:rPr lang="fr-FR" sz="2400" kern="0" dirty="0">
                  <a:solidFill>
                    <a:srgbClr val="000000"/>
                  </a:solidFill>
                </a:rPr>
                <a:t>,</a:t>
              </a:r>
              <a:r>
                <a:rPr lang="fr-FR" sz="2400" i="1" kern="0" dirty="0">
                  <a:solidFill>
                    <a:srgbClr val="000000"/>
                  </a:solidFill>
                </a:rPr>
                <a:t>r</a:t>
              </a:r>
              <a:r>
                <a:rPr lang="fr-FR" sz="2400" kern="0" baseline="-25000" dirty="0">
                  <a:solidFill>
                    <a:srgbClr val="000000"/>
                  </a:solidFill>
                </a:rPr>
                <a:t>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7" name="Rectangle à coins arrondis 6"/>
          <p:cNvSpPr/>
          <p:nvPr/>
        </p:nvSpPr>
        <p:spPr bwMode="auto">
          <a:xfrm>
            <a:off x="539552" y="4941168"/>
            <a:ext cx="7992888" cy="1296144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9" name="Groupe 78"/>
          <p:cNvGrpSpPr/>
          <p:nvPr/>
        </p:nvGrpSpPr>
        <p:grpSpPr>
          <a:xfrm>
            <a:off x="1211064" y="3933056"/>
            <a:ext cx="6745312" cy="1252651"/>
            <a:chOff x="1211064" y="4122767"/>
            <a:chExt cx="6745312" cy="1252651"/>
          </a:xfrm>
        </p:grpSpPr>
        <p:sp>
          <p:nvSpPr>
            <p:cNvPr id="147" name="ZoneTexte 146"/>
            <p:cNvSpPr txBox="1"/>
            <p:nvPr/>
          </p:nvSpPr>
          <p:spPr>
            <a:xfrm>
              <a:off x="1211064" y="4122767"/>
              <a:ext cx="6745312" cy="1252651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Prédicat de </a:t>
              </a:r>
              <a:r>
                <a:rPr lang="fr-FR" sz="2400" kern="0" dirty="0"/>
                <a:t>v</a:t>
              </a:r>
              <a:r>
                <a:rPr lang="fr-FR" sz="2400" kern="0" dirty="0" smtClean="0"/>
                <a:t>alidité des entrées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: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Valeur initiale des registres :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lang="fr-FR" sz="2400" i="1" kern="0" dirty="0" smtClean="0">
                  <a:solidFill>
                    <a:schemeClr val="accent3"/>
                  </a:solidFill>
                </a:rPr>
                <a:t>I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 smtClean="0">
                  <a:solidFill>
                    <a:srgbClr val="000000"/>
                  </a:solidFill>
                </a:rPr>
                <a:t>r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fr-FR" sz="2400" kern="0" dirty="0">
                  <a:solidFill>
                    <a:srgbClr val="000000"/>
                  </a:solidFill>
                </a:rPr>
                <a:t>,</a:t>
              </a:r>
              <a:r>
                <a:rPr lang="fr-FR" sz="2000" kern="0" dirty="0">
                  <a:solidFill>
                    <a:srgbClr val="000000"/>
                  </a:solidFill>
                  <a:sym typeface="Symbol"/>
                </a:rPr>
                <a:t>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,</a:t>
              </a:r>
              <a:r>
                <a:rPr lang="fr-FR" sz="2400" i="1" kern="0" dirty="0" smtClean="0">
                  <a:solidFill>
                    <a:srgbClr val="000000"/>
                  </a:solidFill>
                </a:rPr>
                <a:t>r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lang="fr-FR" sz="2400" kern="0" dirty="0">
                <a:solidFill>
                  <a:srgbClr val="000000"/>
                </a:solidFill>
              </a:endParaRP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5702748" y="4122767"/>
              <a:ext cx="1750800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accent3"/>
                  </a:solidFill>
                </a:rPr>
                <a:t> </a:t>
              </a:r>
              <a:r>
                <a:rPr lang="fr-FR" sz="2400" i="1" kern="0" dirty="0" smtClean="0">
                  <a:solidFill>
                    <a:schemeClr val="accent3"/>
                  </a:solidFill>
                </a:rPr>
                <a:t>E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/>
                <a:t>x</a:t>
              </a:r>
              <a:r>
                <a:rPr lang="fr-FR" sz="2400" kern="0" baseline="-25000" dirty="0"/>
                <a:t>0</a:t>
              </a:r>
              <a:r>
                <a:rPr lang="fr-FR" sz="2400" kern="0" dirty="0"/>
                <a:t>,</a:t>
              </a:r>
              <a:r>
                <a:rPr lang="fr-FR" sz="2000" kern="0" dirty="0">
                  <a:sym typeface="Symbol"/>
                </a:rPr>
                <a:t></a:t>
              </a:r>
              <a:r>
                <a:rPr lang="fr-FR" sz="2400" kern="0" dirty="0"/>
                <a:t>,</a:t>
              </a:r>
              <a:r>
                <a:rPr lang="fr-FR" sz="2400" i="1" kern="0" dirty="0" smtClean="0"/>
                <a:t>x</a:t>
              </a:r>
              <a:r>
                <a:rPr lang="fr-FR" sz="2400" kern="0" baseline="-25000" dirty="0" smtClean="0"/>
                <a:t>m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2980933" y="2924944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980933" y="3229744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685533" y="907132"/>
            <a:ext cx="2895600" cy="17609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941512" y="3382144"/>
            <a:ext cx="2039421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V="1">
            <a:off x="922019" y="1867440"/>
            <a:ext cx="19493" cy="1499791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931764" y="1881416"/>
            <a:ext cx="771747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>
            <a:off x="3285734" y="3382144"/>
            <a:ext cx="20425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H="1" flipV="1">
            <a:off x="5328233" y="1901535"/>
            <a:ext cx="0" cy="1480609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 flipH="1">
            <a:off x="4581133" y="1922174"/>
            <a:ext cx="7471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179512" y="1418171"/>
            <a:ext cx="152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7" name="Group 20"/>
          <p:cNvGrpSpPr>
            <a:grpSpLocks/>
          </p:cNvGrpSpPr>
          <p:nvPr/>
        </p:nvGrpSpPr>
        <p:grpSpPr bwMode="auto">
          <a:xfrm>
            <a:off x="1900698" y="1728849"/>
            <a:ext cx="1035050" cy="327025"/>
            <a:chOff x="1920" y="1152"/>
            <a:chExt cx="864" cy="303"/>
          </a:xfrm>
        </p:grpSpPr>
        <p:sp>
          <p:nvSpPr>
            <p:cNvPr id="78" name="Arc 21"/>
            <p:cNvSpPr>
              <a:spLocks/>
            </p:cNvSpPr>
            <p:nvPr/>
          </p:nvSpPr>
          <p:spPr bwMode="auto">
            <a:xfrm>
              <a:off x="2040" y="1152"/>
              <a:ext cx="77" cy="148"/>
            </a:xfrm>
            <a:custGeom>
              <a:avLst/>
              <a:gdLst>
                <a:gd name="G0" fmla="+- 284 0 0"/>
                <a:gd name="G1" fmla="+- 21600 0 0"/>
                <a:gd name="G2" fmla="+- 21600 0 0"/>
                <a:gd name="T0" fmla="*/ 0 w 21884"/>
                <a:gd name="T1" fmla="*/ 2 h 21600"/>
                <a:gd name="T2" fmla="*/ 21884 w 21884"/>
                <a:gd name="T3" fmla="*/ 21600 h 21600"/>
                <a:gd name="T4" fmla="*/ 284 w 218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4" h="21600" fill="none" extrusionOk="0">
                  <a:moveTo>
                    <a:pt x="-1" y="1"/>
                  </a:moveTo>
                  <a:cubicBezTo>
                    <a:pt x="94" y="0"/>
                    <a:pt x="189" y="-1"/>
                    <a:pt x="284" y="0"/>
                  </a:cubicBezTo>
                  <a:cubicBezTo>
                    <a:pt x="12213" y="0"/>
                    <a:pt x="21884" y="9670"/>
                    <a:pt x="21884" y="21600"/>
                  </a:cubicBezTo>
                </a:path>
                <a:path w="21884" h="21600" stroke="0" extrusionOk="0">
                  <a:moveTo>
                    <a:pt x="-1" y="1"/>
                  </a:moveTo>
                  <a:cubicBezTo>
                    <a:pt x="94" y="0"/>
                    <a:pt x="189" y="-1"/>
                    <a:pt x="284" y="0"/>
                  </a:cubicBezTo>
                  <a:cubicBezTo>
                    <a:pt x="12213" y="0"/>
                    <a:pt x="21884" y="9670"/>
                    <a:pt x="21884" y="21600"/>
                  </a:cubicBezTo>
                  <a:lnTo>
                    <a:pt x="284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Arc 22"/>
            <p:cNvSpPr>
              <a:spLocks/>
            </p:cNvSpPr>
            <p:nvPr/>
          </p:nvSpPr>
          <p:spPr bwMode="auto">
            <a:xfrm>
              <a:off x="2036" y="1152"/>
              <a:ext cx="537" cy="160"/>
            </a:xfrm>
            <a:custGeom>
              <a:avLst/>
              <a:gdLst>
                <a:gd name="G0" fmla="+- 40 0 0"/>
                <a:gd name="G1" fmla="+- 21600 0 0"/>
                <a:gd name="G2" fmla="+- 21600 0 0"/>
                <a:gd name="T0" fmla="*/ 0 w 21640"/>
                <a:gd name="T1" fmla="*/ 0 h 21600"/>
                <a:gd name="T2" fmla="*/ 21640 w 21640"/>
                <a:gd name="T3" fmla="*/ 21600 h 21600"/>
                <a:gd name="T4" fmla="*/ 40 w 216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0" h="21600" fill="none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</a:path>
                <a:path w="21640" h="21600" stroke="0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  <a:lnTo>
                    <a:pt x="40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Arc 23"/>
            <p:cNvSpPr>
              <a:spLocks/>
            </p:cNvSpPr>
            <p:nvPr/>
          </p:nvSpPr>
          <p:spPr bwMode="auto">
            <a:xfrm>
              <a:off x="2072" y="1295"/>
              <a:ext cx="508" cy="1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Arc 24"/>
            <p:cNvSpPr>
              <a:spLocks/>
            </p:cNvSpPr>
            <p:nvPr/>
          </p:nvSpPr>
          <p:spPr bwMode="auto">
            <a:xfrm>
              <a:off x="2040" y="1295"/>
              <a:ext cx="76" cy="1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Line 25"/>
            <p:cNvSpPr>
              <a:spLocks noChangeShapeType="1"/>
            </p:cNvSpPr>
            <p:nvPr/>
          </p:nvSpPr>
          <p:spPr bwMode="auto">
            <a:xfrm>
              <a:off x="2076" y="1231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Line 26"/>
            <p:cNvSpPr>
              <a:spLocks noChangeShapeType="1"/>
            </p:cNvSpPr>
            <p:nvPr/>
          </p:nvSpPr>
          <p:spPr bwMode="auto">
            <a:xfrm>
              <a:off x="2076" y="1375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Line 27"/>
            <p:cNvSpPr>
              <a:spLocks noChangeShapeType="1"/>
            </p:cNvSpPr>
            <p:nvPr/>
          </p:nvSpPr>
          <p:spPr bwMode="auto">
            <a:xfrm>
              <a:off x="1920" y="1231"/>
              <a:ext cx="1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Line 28"/>
            <p:cNvSpPr>
              <a:spLocks noChangeShapeType="1"/>
            </p:cNvSpPr>
            <p:nvPr/>
          </p:nvSpPr>
          <p:spPr bwMode="auto">
            <a:xfrm>
              <a:off x="1920" y="1375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29"/>
            <p:cNvSpPr>
              <a:spLocks noChangeShapeType="1"/>
            </p:cNvSpPr>
            <p:nvPr/>
          </p:nvSpPr>
          <p:spPr bwMode="auto">
            <a:xfrm>
              <a:off x="2580" y="1303"/>
              <a:ext cx="2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4" name="Group 30"/>
          <p:cNvGrpSpPr>
            <a:grpSpLocks/>
          </p:cNvGrpSpPr>
          <p:nvPr/>
        </p:nvGrpSpPr>
        <p:grpSpPr bwMode="auto">
          <a:xfrm>
            <a:off x="3376706" y="1687574"/>
            <a:ext cx="1025525" cy="368300"/>
            <a:chOff x="3768" y="2736"/>
            <a:chExt cx="856" cy="344"/>
          </a:xfrm>
        </p:grpSpPr>
        <p:sp>
          <p:nvSpPr>
            <p:cNvPr id="145" name="Line 31"/>
            <p:cNvSpPr>
              <a:spLocks noChangeShapeType="1"/>
            </p:cNvSpPr>
            <p:nvPr/>
          </p:nvSpPr>
          <p:spPr bwMode="auto">
            <a:xfrm>
              <a:off x="3984" y="3080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Line 32"/>
            <p:cNvSpPr>
              <a:spLocks noChangeShapeType="1"/>
            </p:cNvSpPr>
            <p:nvPr/>
          </p:nvSpPr>
          <p:spPr bwMode="auto">
            <a:xfrm>
              <a:off x="3984" y="2736"/>
              <a:ext cx="3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33"/>
            <p:cNvSpPr>
              <a:spLocks noChangeShapeType="1"/>
            </p:cNvSpPr>
            <p:nvPr/>
          </p:nvSpPr>
          <p:spPr bwMode="auto">
            <a:xfrm>
              <a:off x="3984" y="2736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Arc 34"/>
            <p:cNvSpPr>
              <a:spLocks/>
            </p:cNvSpPr>
            <p:nvPr/>
          </p:nvSpPr>
          <p:spPr bwMode="auto">
            <a:xfrm>
              <a:off x="4320" y="2896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Arc 35"/>
            <p:cNvSpPr>
              <a:spLocks/>
            </p:cNvSpPr>
            <p:nvPr/>
          </p:nvSpPr>
          <p:spPr bwMode="auto">
            <a:xfrm>
              <a:off x="4320" y="2896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Arc 36"/>
            <p:cNvSpPr>
              <a:spLocks/>
            </p:cNvSpPr>
            <p:nvPr/>
          </p:nvSpPr>
          <p:spPr bwMode="auto">
            <a:xfrm>
              <a:off x="4320" y="2737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37"/>
            <p:cNvSpPr>
              <a:spLocks/>
            </p:cNvSpPr>
            <p:nvPr/>
          </p:nvSpPr>
          <p:spPr bwMode="auto">
            <a:xfrm>
              <a:off x="4320" y="2737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Line 38"/>
            <p:cNvSpPr>
              <a:spLocks noChangeShapeType="1"/>
            </p:cNvSpPr>
            <p:nvPr/>
          </p:nvSpPr>
          <p:spPr bwMode="auto">
            <a:xfrm>
              <a:off x="3912" y="2976"/>
              <a:ext cx="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Oval 39"/>
            <p:cNvSpPr>
              <a:spLocks noChangeArrowheads="1"/>
            </p:cNvSpPr>
            <p:nvPr/>
          </p:nvSpPr>
          <p:spPr bwMode="auto">
            <a:xfrm>
              <a:off x="3876" y="2788"/>
              <a:ext cx="92" cy="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>
              <a:off x="4488" y="290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41"/>
            <p:cNvSpPr>
              <a:spLocks noChangeShapeType="1"/>
            </p:cNvSpPr>
            <p:nvPr/>
          </p:nvSpPr>
          <p:spPr bwMode="auto">
            <a:xfrm>
              <a:off x="3772" y="2833"/>
              <a:ext cx="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Line 42"/>
            <p:cNvSpPr>
              <a:spLocks noChangeShapeType="1"/>
            </p:cNvSpPr>
            <p:nvPr/>
          </p:nvSpPr>
          <p:spPr bwMode="auto">
            <a:xfrm>
              <a:off x="3768" y="2976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8" name="Group 43"/>
          <p:cNvGrpSpPr>
            <a:grpSpLocks/>
          </p:cNvGrpSpPr>
          <p:nvPr/>
        </p:nvGrpSpPr>
        <p:grpSpPr bwMode="auto">
          <a:xfrm>
            <a:off x="2716065" y="2124596"/>
            <a:ext cx="939800" cy="368300"/>
            <a:chOff x="3840" y="2160"/>
            <a:chExt cx="784" cy="344"/>
          </a:xfrm>
        </p:grpSpPr>
        <p:sp>
          <p:nvSpPr>
            <p:cNvPr id="159" name="Line 44"/>
            <p:cNvSpPr>
              <a:spLocks noChangeShapeType="1"/>
            </p:cNvSpPr>
            <p:nvPr/>
          </p:nvSpPr>
          <p:spPr bwMode="auto">
            <a:xfrm>
              <a:off x="3984" y="2504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3984" y="2160"/>
              <a:ext cx="3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Line 46"/>
            <p:cNvSpPr>
              <a:spLocks noChangeShapeType="1"/>
            </p:cNvSpPr>
            <p:nvPr/>
          </p:nvSpPr>
          <p:spPr bwMode="auto">
            <a:xfrm>
              <a:off x="3984" y="21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Arc 47"/>
            <p:cNvSpPr>
              <a:spLocks/>
            </p:cNvSpPr>
            <p:nvPr/>
          </p:nvSpPr>
          <p:spPr bwMode="auto">
            <a:xfrm>
              <a:off x="4320" y="2320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Arc 48"/>
            <p:cNvSpPr>
              <a:spLocks/>
            </p:cNvSpPr>
            <p:nvPr/>
          </p:nvSpPr>
          <p:spPr bwMode="auto">
            <a:xfrm>
              <a:off x="4320" y="2320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" name="Arc 49"/>
            <p:cNvSpPr>
              <a:spLocks/>
            </p:cNvSpPr>
            <p:nvPr/>
          </p:nvSpPr>
          <p:spPr bwMode="auto">
            <a:xfrm>
              <a:off x="4320" y="2161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" name="Arc 50"/>
            <p:cNvSpPr>
              <a:spLocks/>
            </p:cNvSpPr>
            <p:nvPr/>
          </p:nvSpPr>
          <p:spPr bwMode="auto">
            <a:xfrm>
              <a:off x="4320" y="2161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Line 51"/>
            <p:cNvSpPr>
              <a:spLocks noChangeShapeType="1"/>
            </p:cNvSpPr>
            <p:nvPr/>
          </p:nvSpPr>
          <p:spPr bwMode="auto">
            <a:xfrm>
              <a:off x="3840" y="2256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Line 52"/>
            <p:cNvSpPr>
              <a:spLocks noChangeShapeType="1"/>
            </p:cNvSpPr>
            <p:nvPr/>
          </p:nvSpPr>
          <p:spPr bwMode="auto">
            <a:xfrm>
              <a:off x="3840" y="2400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Line 53"/>
            <p:cNvSpPr>
              <a:spLocks noChangeShapeType="1"/>
            </p:cNvSpPr>
            <p:nvPr/>
          </p:nvSpPr>
          <p:spPr bwMode="auto">
            <a:xfrm>
              <a:off x="4488" y="2328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9" name="Text Box 54"/>
          <p:cNvSpPr txBox="1">
            <a:spLocks noChangeArrowheads="1"/>
          </p:cNvSpPr>
          <p:nvPr/>
        </p:nvSpPr>
        <p:spPr bwMode="auto">
          <a:xfrm>
            <a:off x="2091876" y="863246"/>
            <a:ext cx="1949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altLang="fr-FR" sz="2400" dirty="0" smtClean="0">
                <a:solidFill>
                  <a:srgbClr val="000000"/>
                </a:solidFill>
              </a:rPr>
              <a:t>logique</a:t>
            </a:r>
          </a:p>
          <a:p>
            <a:pPr algn="ctr"/>
            <a:r>
              <a:rPr lang="fr-FR" altLang="fr-FR" sz="2400" dirty="0" smtClean="0">
                <a:solidFill>
                  <a:srgbClr val="000000"/>
                </a:solidFill>
              </a:rPr>
              <a:t>combinatoire</a:t>
            </a: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980933" y="353528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ZoneTexte 170"/>
          <p:cNvSpPr txBox="1"/>
          <p:nvPr/>
        </p:nvSpPr>
        <p:spPr>
          <a:xfrm>
            <a:off x="2483768" y="2914030"/>
            <a:ext cx="466117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3433759" y="3461087"/>
            <a:ext cx="236785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registres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 smtClean="0"/>
              <a:t>,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m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73" name="Line 16"/>
          <p:cNvSpPr>
            <a:spLocks noChangeShapeType="1"/>
          </p:cNvSpPr>
          <p:nvPr/>
        </p:nvSpPr>
        <p:spPr bwMode="auto">
          <a:xfrm>
            <a:off x="4581133" y="1418171"/>
            <a:ext cx="1524000" cy="0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6156176" y="1159682"/>
            <a:ext cx="30678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accent1"/>
                </a:solidFill>
              </a:rPr>
              <a:t>Bug</a:t>
            </a:r>
            <a:r>
              <a:rPr lang="fr-FR" sz="1200" i="1" kern="0" dirty="0" smtClean="0">
                <a:solidFill>
                  <a:srgbClr val="C83296"/>
                </a:solidFill>
              </a:rPr>
              <a:t> </a:t>
            </a:r>
            <a:r>
              <a:rPr lang="fr-FR" sz="2400" kern="0" dirty="0" smtClean="0">
                <a:solidFill>
                  <a:srgbClr val="000000"/>
                </a:solidFill>
              </a:rPr>
              <a:t>(</a:t>
            </a:r>
            <a:r>
              <a:rPr lang="fr-FR" sz="2400" i="1" kern="0" dirty="0" smtClean="0">
                <a:solidFill>
                  <a:srgbClr val="000000"/>
                </a:solidFill>
              </a:rPr>
              <a:t>x</a:t>
            </a:r>
            <a:r>
              <a:rPr lang="fr-FR" sz="2400" kern="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000" kern="0" dirty="0">
                <a:solidFill>
                  <a:srgbClr val="000000"/>
                </a:solidFill>
                <a:sym typeface="Symbol"/>
              </a:rPr>
              <a:t></a:t>
            </a:r>
            <a:r>
              <a:rPr lang="fr-FR" sz="2400" i="1" kern="0" dirty="0">
                <a:solidFill>
                  <a:srgbClr val="000000"/>
                </a:solidFill>
              </a:rPr>
              <a:t>,x</a:t>
            </a:r>
            <a:r>
              <a:rPr lang="fr-FR" sz="2400" kern="0" baseline="-25000" dirty="0">
                <a:solidFill>
                  <a:srgbClr val="000000"/>
                </a:solidFill>
              </a:rPr>
              <a:t>m</a:t>
            </a:r>
            <a:r>
              <a:rPr lang="fr-FR" sz="2400" kern="0" dirty="0">
                <a:solidFill>
                  <a:srgbClr val="000000"/>
                </a:solidFill>
              </a:rPr>
              <a:t>,</a:t>
            </a:r>
            <a:r>
              <a:rPr lang="fr-FR" sz="2400" i="1" kern="0" dirty="0" smtClean="0">
                <a:solidFill>
                  <a:srgbClr val="000000"/>
                </a:solidFill>
              </a:rPr>
              <a:t>r</a:t>
            </a:r>
            <a:r>
              <a:rPr lang="fr-FR" sz="2400" kern="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400" kern="0" dirty="0" smtClean="0">
                <a:solidFill>
                  <a:srgbClr val="000000"/>
                </a:solidFill>
                <a:sym typeface="Symbol"/>
              </a:rPr>
              <a:t></a:t>
            </a:r>
            <a:r>
              <a:rPr lang="fr-FR" sz="2400" i="1" kern="0" dirty="0">
                <a:solidFill>
                  <a:srgbClr val="000000"/>
                </a:solidFill>
              </a:rPr>
              <a:t>,</a:t>
            </a:r>
            <a:r>
              <a:rPr lang="fr-FR" sz="2400" kern="0" dirty="0">
                <a:solidFill>
                  <a:srgbClr val="000000"/>
                </a:solidFill>
              </a:rPr>
              <a:t>r</a:t>
            </a:r>
            <a:r>
              <a:rPr lang="fr-FR" sz="2400" kern="0" baseline="-25000" dirty="0">
                <a:solidFill>
                  <a:srgbClr val="000000"/>
                </a:solidFill>
              </a:rPr>
              <a:t>n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  <a:endParaRPr lang="fr-FR" sz="2400" kern="0" dirty="0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36096" y="1988840"/>
            <a:ext cx="2827969" cy="125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rgbClr val="C83296"/>
                </a:solidFill>
              </a:rPr>
              <a:t>N</a:t>
            </a:r>
            <a:r>
              <a:rPr lang="fr-FR" sz="1200" i="1" kern="0" dirty="0" smtClean="0">
                <a:solidFill>
                  <a:srgbClr val="C83296"/>
                </a:solidFill>
              </a:rPr>
              <a:t> </a:t>
            </a:r>
            <a:r>
              <a:rPr lang="fr-FR" sz="2400" kern="0" dirty="0" smtClean="0"/>
              <a:t>(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/>
              <a:t>x</a:t>
            </a:r>
            <a:r>
              <a:rPr lang="fr-FR" sz="2400" kern="0" baseline="-25000" dirty="0"/>
              <a:t>m</a:t>
            </a:r>
            <a:r>
              <a:rPr lang="fr-FR" sz="2400" kern="0" dirty="0"/>
              <a:t>,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400" kern="0" dirty="0" smtClean="0">
                <a:sym typeface="Symbol"/>
              </a:rPr>
              <a:t> </a:t>
            </a:r>
            <a:r>
              <a:rPr lang="fr-FR" sz="24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/>
              <a:t>r</a:t>
            </a:r>
            <a:r>
              <a:rPr lang="fr-FR" sz="2400" i="1" kern="0" baseline="-25000" dirty="0"/>
              <a:t>n</a:t>
            </a:r>
            <a:r>
              <a:rPr lang="fr-FR" sz="2400" kern="0" dirty="0" smtClean="0"/>
              <a:t>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prochain état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des registres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5496" y="863714"/>
            <a:ext cx="16424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accent3"/>
                </a:solidFill>
              </a:rPr>
              <a:t>E</a:t>
            </a:r>
            <a:r>
              <a:rPr lang="fr-FR" sz="2400" kern="0" dirty="0" smtClean="0"/>
              <a:t>(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m</a:t>
            </a:r>
            <a:r>
              <a:rPr lang="fr-FR" sz="2400" kern="0" dirty="0" smtClean="0"/>
              <a:t>)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219174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dirty="0" smtClean="0"/>
              <a:t>Model-Checking </a:t>
            </a:r>
            <a:r>
              <a:rPr lang="fr-FR" sz="3600" dirty="0" smtClean="0"/>
              <a:t>borné en SAT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01/04/2015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13361" y="5301208"/>
            <a:ext cx="6917278" cy="46832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Solution (partielle) : déplier itérativement le circuit</a:t>
            </a: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980933" y="2924944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980933" y="3229744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85533" y="907132"/>
            <a:ext cx="2895600" cy="17609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H="1">
            <a:off x="941512" y="3382144"/>
            <a:ext cx="2039421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922019" y="1867440"/>
            <a:ext cx="19493" cy="1499791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>
            <a:off x="931764" y="1881416"/>
            <a:ext cx="771747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>
            <a:off x="3285734" y="3382144"/>
            <a:ext cx="20425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H="1" flipV="1">
            <a:off x="5328233" y="1901535"/>
            <a:ext cx="0" cy="1480609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 flipH="1">
            <a:off x="4581133" y="1922174"/>
            <a:ext cx="7471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>
            <a:off x="179512" y="1418171"/>
            <a:ext cx="1524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9" name="Group 20"/>
          <p:cNvGrpSpPr>
            <a:grpSpLocks/>
          </p:cNvGrpSpPr>
          <p:nvPr/>
        </p:nvGrpSpPr>
        <p:grpSpPr bwMode="auto">
          <a:xfrm>
            <a:off x="1900698" y="1728849"/>
            <a:ext cx="1035050" cy="327025"/>
            <a:chOff x="1920" y="1152"/>
            <a:chExt cx="864" cy="303"/>
          </a:xfrm>
        </p:grpSpPr>
        <p:sp>
          <p:nvSpPr>
            <p:cNvPr id="90" name="Arc 21"/>
            <p:cNvSpPr>
              <a:spLocks/>
            </p:cNvSpPr>
            <p:nvPr/>
          </p:nvSpPr>
          <p:spPr bwMode="auto">
            <a:xfrm>
              <a:off x="2040" y="1152"/>
              <a:ext cx="77" cy="148"/>
            </a:xfrm>
            <a:custGeom>
              <a:avLst/>
              <a:gdLst>
                <a:gd name="G0" fmla="+- 284 0 0"/>
                <a:gd name="G1" fmla="+- 21600 0 0"/>
                <a:gd name="G2" fmla="+- 21600 0 0"/>
                <a:gd name="T0" fmla="*/ 0 w 21884"/>
                <a:gd name="T1" fmla="*/ 2 h 21600"/>
                <a:gd name="T2" fmla="*/ 21884 w 21884"/>
                <a:gd name="T3" fmla="*/ 21600 h 21600"/>
                <a:gd name="T4" fmla="*/ 284 w 218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4" h="21600" fill="none" extrusionOk="0">
                  <a:moveTo>
                    <a:pt x="-1" y="1"/>
                  </a:moveTo>
                  <a:cubicBezTo>
                    <a:pt x="94" y="0"/>
                    <a:pt x="189" y="-1"/>
                    <a:pt x="284" y="0"/>
                  </a:cubicBezTo>
                  <a:cubicBezTo>
                    <a:pt x="12213" y="0"/>
                    <a:pt x="21884" y="9670"/>
                    <a:pt x="21884" y="21600"/>
                  </a:cubicBezTo>
                </a:path>
                <a:path w="21884" h="21600" stroke="0" extrusionOk="0">
                  <a:moveTo>
                    <a:pt x="-1" y="1"/>
                  </a:moveTo>
                  <a:cubicBezTo>
                    <a:pt x="94" y="0"/>
                    <a:pt x="189" y="-1"/>
                    <a:pt x="284" y="0"/>
                  </a:cubicBezTo>
                  <a:cubicBezTo>
                    <a:pt x="12213" y="0"/>
                    <a:pt x="21884" y="9670"/>
                    <a:pt x="21884" y="21600"/>
                  </a:cubicBezTo>
                  <a:lnTo>
                    <a:pt x="284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Arc 22"/>
            <p:cNvSpPr>
              <a:spLocks/>
            </p:cNvSpPr>
            <p:nvPr/>
          </p:nvSpPr>
          <p:spPr bwMode="auto">
            <a:xfrm>
              <a:off x="2036" y="1152"/>
              <a:ext cx="537" cy="160"/>
            </a:xfrm>
            <a:custGeom>
              <a:avLst/>
              <a:gdLst>
                <a:gd name="G0" fmla="+- 40 0 0"/>
                <a:gd name="G1" fmla="+- 21600 0 0"/>
                <a:gd name="G2" fmla="+- 21600 0 0"/>
                <a:gd name="T0" fmla="*/ 0 w 21640"/>
                <a:gd name="T1" fmla="*/ 0 h 21600"/>
                <a:gd name="T2" fmla="*/ 21640 w 21640"/>
                <a:gd name="T3" fmla="*/ 21600 h 21600"/>
                <a:gd name="T4" fmla="*/ 40 w 216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0" h="21600" fill="none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</a:path>
                <a:path w="21640" h="21600" stroke="0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  <a:lnTo>
                    <a:pt x="40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Arc 23"/>
            <p:cNvSpPr>
              <a:spLocks/>
            </p:cNvSpPr>
            <p:nvPr/>
          </p:nvSpPr>
          <p:spPr bwMode="auto">
            <a:xfrm>
              <a:off x="2072" y="1295"/>
              <a:ext cx="508" cy="1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Arc 24"/>
            <p:cNvSpPr>
              <a:spLocks/>
            </p:cNvSpPr>
            <p:nvPr/>
          </p:nvSpPr>
          <p:spPr bwMode="auto">
            <a:xfrm>
              <a:off x="2040" y="1295"/>
              <a:ext cx="76" cy="1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2076" y="1231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2076" y="1375"/>
              <a:ext cx="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1920" y="1231"/>
              <a:ext cx="1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1920" y="1375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2580" y="1303"/>
              <a:ext cx="2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9" name="Group 30"/>
          <p:cNvGrpSpPr>
            <a:grpSpLocks/>
          </p:cNvGrpSpPr>
          <p:nvPr/>
        </p:nvGrpSpPr>
        <p:grpSpPr bwMode="auto">
          <a:xfrm>
            <a:off x="3376706" y="1687574"/>
            <a:ext cx="1025525" cy="368300"/>
            <a:chOff x="3768" y="2736"/>
            <a:chExt cx="856" cy="344"/>
          </a:xfrm>
        </p:grpSpPr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3984" y="3080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3984" y="2736"/>
              <a:ext cx="3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3984" y="2736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Arc 34"/>
            <p:cNvSpPr>
              <a:spLocks/>
            </p:cNvSpPr>
            <p:nvPr/>
          </p:nvSpPr>
          <p:spPr bwMode="auto">
            <a:xfrm>
              <a:off x="4320" y="2896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Arc 35"/>
            <p:cNvSpPr>
              <a:spLocks/>
            </p:cNvSpPr>
            <p:nvPr/>
          </p:nvSpPr>
          <p:spPr bwMode="auto">
            <a:xfrm>
              <a:off x="4320" y="2896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Arc 36"/>
            <p:cNvSpPr>
              <a:spLocks/>
            </p:cNvSpPr>
            <p:nvPr/>
          </p:nvSpPr>
          <p:spPr bwMode="auto">
            <a:xfrm>
              <a:off x="4320" y="2737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Arc 37"/>
            <p:cNvSpPr>
              <a:spLocks/>
            </p:cNvSpPr>
            <p:nvPr/>
          </p:nvSpPr>
          <p:spPr bwMode="auto">
            <a:xfrm>
              <a:off x="4320" y="2737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3912" y="2976"/>
              <a:ext cx="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39"/>
            <p:cNvSpPr>
              <a:spLocks noChangeArrowheads="1"/>
            </p:cNvSpPr>
            <p:nvPr/>
          </p:nvSpPr>
          <p:spPr bwMode="auto">
            <a:xfrm>
              <a:off x="3876" y="2788"/>
              <a:ext cx="92" cy="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4488" y="2904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3772" y="2833"/>
              <a:ext cx="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3768" y="2976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2" name="Group 43"/>
          <p:cNvGrpSpPr>
            <a:grpSpLocks/>
          </p:cNvGrpSpPr>
          <p:nvPr/>
        </p:nvGrpSpPr>
        <p:grpSpPr bwMode="auto">
          <a:xfrm>
            <a:off x="2716065" y="2124596"/>
            <a:ext cx="939800" cy="368300"/>
            <a:chOff x="3840" y="2160"/>
            <a:chExt cx="784" cy="344"/>
          </a:xfrm>
        </p:grpSpPr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3984" y="2504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3984" y="2160"/>
              <a:ext cx="3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3984" y="216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Arc 47"/>
            <p:cNvSpPr>
              <a:spLocks/>
            </p:cNvSpPr>
            <p:nvPr/>
          </p:nvSpPr>
          <p:spPr bwMode="auto">
            <a:xfrm>
              <a:off x="4320" y="2320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Arc 48"/>
            <p:cNvSpPr>
              <a:spLocks/>
            </p:cNvSpPr>
            <p:nvPr/>
          </p:nvSpPr>
          <p:spPr bwMode="auto">
            <a:xfrm>
              <a:off x="4320" y="2320"/>
              <a:ext cx="160" cy="1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rc 49"/>
            <p:cNvSpPr>
              <a:spLocks/>
            </p:cNvSpPr>
            <p:nvPr/>
          </p:nvSpPr>
          <p:spPr bwMode="auto">
            <a:xfrm>
              <a:off x="4320" y="2161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Arc 50"/>
            <p:cNvSpPr>
              <a:spLocks/>
            </p:cNvSpPr>
            <p:nvPr/>
          </p:nvSpPr>
          <p:spPr bwMode="auto">
            <a:xfrm>
              <a:off x="4320" y="2161"/>
              <a:ext cx="161" cy="176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Line 51"/>
            <p:cNvSpPr>
              <a:spLocks noChangeShapeType="1"/>
            </p:cNvSpPr>
            <p:nvPr/>
          </p:nvSpPr>
          <p:spPr bwMode="auto">
            <a:xfrm>
              <a:off x="3840" y="2256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Line 52"/>
            <p:cNvSpPr>
              <a:spLocks noChangeShapeType="1"/>
            </p:cNvSpPr>
            <p:nvPr/>
          </p:nvSpPr>
          <p:spPr bwMode="auto">
            <a:xfrm>
              <a:off x="3840" y="2400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Line 53"/>
            <p:cNvSpPr>
              <a:spLocks noChangeShapeType="1"/>
            </p:cNvSpPr>
            <p:nvPr/>
          </p:nvSpPr>
          <p:spPr bwMode="auto">
            <a:xfrm>
              <a:off x="4488" y="2328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3" name="Text Box 54"/>
          <p:cNvSpPr txBox="1">
            <a:spLocks noChangeArrowheads="1"/>
          </p:cNvSpPr>
          <p:nvPr/>
        </p:nvSpPr>
        <p:spPr bwMode="auto">
          <a:xfrm>
            <a:off x="2091876" y="863246"/>
            <a:ext cx="1949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altLang="fr-FR" sz="2400" dirty="0" smtClean="0">
                <a:solidFill>
                  <a:srgbClr val="000000"/>
                </a:solidFill>
              </a:rPr>
              <a:t>logique</a:t>
            </a:r>
          </a:p>
          <a:p>
            <a:pPr algn="ctr"/>
            <a:r>
              <a:rPr lang="fr-FR" altLang="fr-FR" sz="2400" dirty="0" smtClean="0">
                <a:solidFill>
                  <a:srgbClr val="000000"/>
                </a:solidFill>
              </a:rPr>
              <a:t>combinatoire</a:t>
            </a:r>
            <a:endParaRPr lang="fr-FR" altLang="fr-FR" sz="2400" dirty="0">
              <a:solidFill>
                <a:srgbClr val="000000"/>
              </a:solidFill>
            </a:endParaRPr>
          </a:p>
        </p:txBody>
      </p:sp>
      <p:sp>
        <p:nvSpPr>
          <p:cNvPr id="124" name="Rectangle 4"/>
          <p:cNvSpPr>
            <a:spLocks noChangeArrowheads="1"/>
          </p:cNvSpPr>
          <p:nvPr/>
        </p:nvSpPr>
        <p:spPr bwMode="auto">
          <a:xfrm>
            <a:off x="2980933" y="3535288"/>
            <a:ext cx="3048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ZoneTexte 124"/>
          <p:cNvSpPr txBox="1"/>
          <p:nvPr/>
        </p:nvSpPr>
        <p:spPr>
          <a:xfrm>
            <a:off x="2483768" y="2914030"/>
            <a:ext cx="466117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3433759" y="3461087"/>
            <a:ext cx="236785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registres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 smtClean="0"/>
              <a:t>,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m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27" name="Line 16"/>
          <p:cNvSpPr>
            <a:spLocks noChangeShapeType="1"/>
          </p:cNvSpPr>
          <p:nvPr/>
        </p:nvSpPr>
        <p:spPr bwMode="auto">
          <a:xfrm>
            <a:off x="4581133" y="1418171"/>
            <a:ext cx="1524000" cy="0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6156176" y="1159682"/>
            <a:ext cx="30678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chemeClr val="accent1"/>
                </a:solidFill>
              </a:rPr>
              <a:t>Bug</a:t>
            </a:r>
            <a:r>
              <a:rPr lang="fr-FR" sz="1200" i="1" kern="0" dirty="0" smtClean="0">
                <a:solidFill>
                  <a:schemeClr val="accent1"/>
                </a:solidFill>
              </a:rPr>
              <a:t> </a:t>
            </a:r>
            <a:r>
              <a:rPr lang="fr-FR" sz="2400" kern="0" dirty="0" smtClean="0">
                <a:solidFill>
                  <a:srgbClr val="000000"/>
                </a:solidFill>
              </a:rPr>
              <a:t>(</a:t>
            </a:r>
            <a:r>
              <a:rPr lang="fr-FR" sz="2400" i="1" kern="0" dirty="0" smtClean="0">
                <a:solidFill>
                  <a:srgbClr val="000000"/>
                </a:solidFill>
              </a:rPr>
              <a:t>x</a:t>
            </a:r>
            <a:r>
              <a:rPr lang="fr-FR" sz="2400" kern="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000" kern="0" dirty="0">
                <a:solidFill>
                  <a:srgbClr val="000000"/>
                </a:solidFill>
                <a:sym typeface="Symbol"/>
              </a:rPr>
              <a:t></a:t>
            </a:r>
            <a:r>
              <a:rPr lang="fr-FR" sz="2400" i="1" kern="0" dirty="0">
                <a:solidFill>
                  <a:srgbClr val="000000"/>
                </a:solidFill>
              </a:rPr>
              <a:t>,x</a:t>
            </a:r>
            <a:r>
              <a:rPr lang="fr-FR" sz="2400" kern="0" baseline="-25000" dirty="0">
                <a:solidFill>
                  <a:srgbClr val="000000"/>
                </a:solidFill>
              </a:rPr>
              <a:t>m</a:t>
            </a:r>
            <a:r>
              <a:rPr lang="fr-FR" sz="2400" kern="0" dirty="0">
                <a:solidFill>
                  <a:srgbClr val="000000"/>
                </a:solidFill>
              </a:rPr>
              <a:t>,</a:t>
            </a:r>
            <a:r>
              <a:rPr lang="fr-FR" sz="2400" i="1" kern="0" dirty="0" smtClean="0">
                <a:solidFill>
                  <a:srgbClr val="000000"/>
                </a:solidFill>
              </a:rPr>
              <a:t>r</a:t>
            </a:r>
            <a:r>
              <a:rPr lang="fr-FR" sz="2400" kern="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400" kern="0" dirty="0" smtClean="0">
                <a:solidFill>
                  <a:srgbClr val="000000"/>
                </a:solidFill>
                <a:sym typeface="Symbol"/>
              </a:rPr>
              <a:t></a:t>
            </a:r>
            <a:r>
              <a:rPr lang="fr-FR" sz="2400" i="1" kern="0" dirty="0">
                <a:solidFill>
                  <a:srgbClr val="000000"/>
                </a:solidFill>
              </a:rPr>
              <a:t>,</a:t>
            </a:r>
            <a:r>
              <a:rPr lang="fr-FR" sz="2400" kern="0" dirty="0">
                <a:solidFill>
                  <a:srgbClr val="000000"/>
                </a:solidFill>
              </a:rPr>
              <a:t>r</a:t>
            </a:r>
            <a:r>
              <a:rPr lang="fr-FR" sz="2400" kern="0" baseline="-25000" dirty="0">
                <a:solidFill>
                  <a:srgbClr val="000000"/>
                </a:solidFill>
              </a:rPr>
              <a:t>n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  <a:endParaRPr lang="fr-FR" sz="2400" kern="0" dirty="0">
              <a:solidFill>
                <a:srgbClr val="00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36096" y="1988840"/>
            <a:ext cx="2827969" cy="125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rgbClr val="C83296"/>
                </a:solidFill>
              </a:rPr>
              <a:t>N</a:t>
            </a:r>
            <a:r>
              <a:rPr lang="fr-FR" sz="1200" i="1" kern="0" dirty="0" smtClean="0">
                <a:solidFill>
                  <a:srgbClr val="C83296"/>
                </a:solidFill>
              </a:rPr>
              <a:t> </a:t>
            </a:r>
            <a:r>
              <a:rPr lang="fr-FR" sz="2400" kern="0" dirty="0" smtClean="0"/>
              <a:t>(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/>
              <a:t>x</a:t>
            </a:r>
            <a:r>
              <a:rPr lang="fr-FR" sz="2400" kern="0" baseline="-25000" dirty="0"/>
              <a:t>m</a:t>
            </a:r>
            <a:r>
              <a:rPr lang="fr-FR" sz="2400" kern="0" dirty="0"/>
              <a:t>,</a:t>
            </a:r>
            <a:r>
              <a:rPr lang="fr-FR" sz="2400" i="1" kern="0" dirty="0" smtClean="0"/>
              <a:t>r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400" kern="0" dirty="0" smtClean="0">
                <a:sym typeface="Symbol"/>
              </a:rPr>
              <a:t> </a:t>
            </a:r>
            <a:r>
              <a:rPr lang="fr-FR" sz="24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/>
              <a:t>r</a:t>
            </a:r>
            <a:r>
              <a:rPr lang="fr-FR" sz="2400" i="1" kern="0" baseline="-25000" dirty="0"/>
              <a:t>n</a:t>
            </a:r>
            <a:r>
              <a:rPr lang="fr-FR" sz="2400" kern="0" dirty="0" smtClean="0"/>
              <a:t>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prochain état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des registres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35496" y="863714"/>
            <a:ext cx="16424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>
                <a:solidFill>
                  <a:srgbClr val="C83296"/>
                </a:solidFill>
              </a:rPr>
              <a:t>E</a:t>
            </a:r>
            <a:r>
              <a:rPr lang="fr-FR" sz="2400" kern="0" dirty="0" smtClean="0"/>
              <a:t>(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1</a:t>
            </a:r>
            <a:r>
              <a:rPr lang="fr-FR" sz="2400" kern="0" dirty="0" smtClean="0"/>
              <a:t>,</a:t>
            </a:r>
            <a:r>
              <a:rPr lang="fr-FR" sz="2000" kern="0" dirty="0">
                <a:sym typeface="Symbol"/>
              </a:rPr>
              <a:t></a:t>
            </a:r>
            <a:r>
              <a:rPr lang="fr-FR" sz="2400" kern="0" dirty="0"/>
              <a:t>,</a:t>
            </a:r>
            <a:r>
              <a:rPr lang="fr-FR" sz="2400" i="1" kern="0" dirty="0" smtClean="0"/>
              <a:t>x</a:t>
            </a:r>
            <a:r>
              <a:rPr lang="fr-FR" sz="2400" kern="0" baseline="-25000" dirty="0" smtClean="0"/>
              <a:t>m</a:t>
            </a:r>
            <a:r>
              <a:rPr lang="fr-FR" sz="2400" kern="0" dirty="0" smtClean="0"/>
              <a:t>)</a:t>
            </a:r>
            <a:endParaRPr lang="fr-FR" sz="2400" kern="0" dirty="0"/>
          </a:p>
        </p:txBody>
      </p:sp>
      <p:grpSp>
        <p:nvGrpSpPr>
          <p:cNvPr id="131" name="Groupe 78"/>
          <p:cNvGrpSpPr/>
          <p:nvPr/>
        </p:nvGrpSpPr>
        <p:grpSpPr>
          <a:xfrm>
            <a:off x="1211064" y="3933056"/>
            <a:ext cx="6745312" cy="1252651"/>
            <a:chOff x="1211064" y="4122767"/>
            <a:chExt cx="6745312" cy="1252651"/>
          </a:xfrm>
        </p:grpSpPr>
        <p:sp>
          <p:nvSpPr>
            <p:cNvPr id="134" name="ZoneTexte 133"/>
            <p:cNvSpPr txBox="1"/>
            <p:nvPr/>
          </p:nvSpPr>
          <p:spPr>
            <a:xfrm>
              <a:off x="1211064" y="4122767"/>
              <a:ext cx="6745312" cy="1252651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Prédicat de </a:t>
              </a:r>
              <a:r>
                <a:rPr lang="fr-FR" sz="2400" kern="0" dirty="0"/>
                <a:t>v</a:t>
              </a:r>
              <a:r>
                <a:rPr lang="fr-FR" sz="2400" kern="0" dirty="0" smtClean="0"/>
                <a:t>alidité des entrées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: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Valeur initiale des registres :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lang="fr-FR" sz="2400" i="1" kern="0" dirty="0" smtClean="0">
                  <a:solidFill>
                    <a:schemeClr val="accent3"/>
                  </a:solidFill>
                </a:rPr>
                <a:t>I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 smtClean="0">
                  <a:solidFill>
                    <a:srgbClr val="000000"/>
                  </a:solidFill>
                </a:rPr>
                <a:t>r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0</a:t>
              </a:r>
              <a:r>
                <a:rPr lang="fr-FR" sz="2400" kern="0" dirty="0">
                  <a:solidFill>
                    <a:srgbClr val="000000"/>
                  </a:solidFill>
                </a:rPr>
                <a:t>,</a:t>
              </a:r>
              <a:r>
                <a:rPr lang="fr-FR" sz="2000" kern="0" dirty="0">
                  <a:solidFill>
                    <a:srgbClr val="000000"/>
                  </a:solidFill>
                  <a:sym typeface="Symbol"/>
                </a:rPr>
                <a:t>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,</a:t>
              </a:r>
              <a:r>
                <a:rPr lang="fr-FR" sz="2400" i="1" kern="0" dirty="0" smtClean="0">
                  <a:solidFill>
                    <a:srgbClr val="000000"/>
                  </a:solidFill>
                </a:rPr>
                <a:t>r</a:t>
              </a:r>
              <a:r>
                <a:rPr lang="fr-FR" sz="2400" kern="0" baseline="-25000" dirty="0" smtClean="0">
                  <a:solidFill>
                    <a:srgbClr val="000000"/>
                  </a:solidFill>
                </a:rPr>
                <a:t>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lang="fr-FR" sz="2400" kern="0" dirty="0">
                <a:solidFill>
                  <a:srgbClr val="000000"/>
                </a:solidFill>
              </a:endParaRP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5702748" y="4122767"/>
              <a:ext cx="1750800" cy="4801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accent3"/>
                  </a:solidFill>
                </a:rPr>
                <a:t> </a:t>
              </a:r>
              <a:r>
                <a:rPr lang="fr-FR" sz="2400" i="1" kern="0" dirty="0" smtClean="0">
                  <a:solidFill>
                    <a:schemeClr val="accent3"/>
                  </a:solidFill>
                </a:rPr>
                <a:t>E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/>
                <a:t>x</a:t>
              </a:r>
              <a:r>
                <a:rPr lang="fr-FR" sz="2400" kern="0" baseline="-25000" dirty="0"/>
                <a:t>0</a:t>
              </a:r>
              <a:r>
                <a:rPr lang="fr-FR" sz="2400" kern="0" dirty="0"/>
                <a:t>,</a:t>
              </a:r>
              <a:r>
                <a:rPr lang="fr-FR" sz="2000" kern="0" dirty="0">
                  <a:sym typeface="Symbol"/>
                </a:rPr>
                <a:t></a:t>
              </a:r>
              <a:r>
                <a:rPr lang="fr-FR" sz="2400" kern="0" dirty="0"/>
                <a:t>,</a:t>
              </a:r>
              <a:r>
                <a:rPr lang="fr-FR" sz="2400" i="1" kern="0" dirty="0" smtClean="0"/>
                <a:t>x</a:t>
              </a:r>
              <a:r>
                <a:rPr lang="fr-FR" sz="2400" kern="0" baseline="-25000" dirty="0" smtClean="0"/>
                <a:t>m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6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dirty="0" smtClean="0"/>
              <a:t>Model-Checking </a:t>
            </a:r>
            <a:r>
              <a:rPr lang="fr-FR" sz="3600" dirty="0" smtClean="0"/>
              <a:t>borné en SAT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76877"/>
              </p:ext>
            </p:extLst>
          </p:nvPr>
        </p:nvGraphicFramePr>
        <p:xfrm>
          <a:off x="2038350" y="915988"/>
          <a:ext cx="5046663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6" name="Equation" r:id="rId3" imgW="1803400" imgH="1257300" progId="Equation.DSMT4">
                  <p:embed/>
                </p:oleObj>
              </mc:Choice>
              <mc:Fallback>
                <p:oleObj name="Equation" r:id="rId3" imgW="18034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8350" y="915988"/>
                        <a:ext cx="5046663" cy="3521075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er 12"/>
          <p:cNvGrpSpPr/>
          <p:nvPr/>
        </p:nvGrpSpPr>
        <p:grpSpPr>
          <a:xfrm>
            <a:off x="490693" y="4797152"/>
            <a:ext cx="8191666" cy="1640449"/>
            <a:chOff x="490693" y="4941168"/>
            <a:chExt cx="8191666" cy="1640449"/>
          </a:xfrm>
        </p:grpSpPr>
        <p:sp>
          <p:nvSpPr>
            <p:cNvPr id="11" name="ZoneTexte 10"/>
            <p:cNvSpPr txBox="1"/>
            <p:nvPr/>
          </p:nvSpPr>
          <p:spPr>
            <a:xfrm>
              <a:off x="490693" y="4941168"/>
              <a:ext cx="8191666" cy="1640449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Si la formule est satisfiable pour </a:t>
              </a:r>
              <a:r>
                <a:rPr kumimoji="0" lang="fr-FR" sz="2400" b="0" i="1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k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,</a:t>
              </a:r>
              <a:r>
                <a:rPr lang="fr-FR" sz="2400" kern="0" dirty="0" smtClean="0"/>
                <a:t>un bug est trouvé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et le SAT-</a:t>
              </a:r>
              <a:r>
                <a:rPr kumimoji="0" lang="fr-FR" sz="2400" b="0" i="0" u="none" strike="noStrike" kern="0" cap="none" spc="0" normalizeH="0" dirty="0" err="1" smtClean="0">
                  <a:ln>
                    <a:noFill/>
                  </a:ln>
                  <a:effectLst/>
                  <a:uLnTx/>
                  <a:uFillTx/>
                </a:rPr>
                <a:t>solver</a:t>
              </a:r>
              <a:r>
                <a:rPr lang="fr-FR" sz="2400" kern="0" dirty="0"/>
                <a:t> </a:t>
              </a:r>
              <a:r>
                <a:rPr lang="fr-FR" sz="2400" kern="0" dirty="0" smtClean="0"/>
                <a:t>fournit une suite d’entrées        </a:t>
              </a:r>
              <a:r>
                <a:rPr lang="fr-FR" sz="2400" kern="0" dirty="0" err="1" smtClean="0">
                  <a:solidFill>
                    <a:schemeClr val="bg1"/>
                  </a:solidFill>
                </a:rPr>
                <a:t>fooobar</a:t>
              </a:r>
              <a:r>
                <a:rPr lang="fr-FR" sz="2400" kern="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Mais  introduction de variables à chaque dépliement !     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Et la méthode ne peut décider que </a:t>
              </a:r>
              <a:r>
                <a:rPr lang="fr-FR" sz="2400" i="1" kern="0" dirty="0" smtClean="0">
                  <a:solidFill>
                    <a:srgbClr val="C83296"/>
                  </a:solidFill>
                </a:rPr>
                <a:t>Bug</a:t>
              </a:r>
              <a:r>
                <a:rPr lang="fr-FR" sz="2400" kern="0" dirty="0" smtClean="0"/>
                <a:t> ne sera jamais vrai</a:t>
              </a:r>
              <a:endPara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848299"/>
                </p:ext>
              </p:extLst>
            </p:nvPr>
          </p:nvGraphicFramePr>
          <p:xfrm>
            <a:off x="6657975" y="5233541"/>
            <a:ext cx="1778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527" name="Equation" r:id="rId5" imgW="711200" imgH="228600" progId="Equation.DSMT4">
                    <p:embed/>
                  </p:oleObj>
                </mc:Choice>
                <mc:Fallback>
                  <p:oleObj name="Equation" r:id="rId5" imgW="711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57975" y="5233541"/>
                          <a:ext cx="1778000" cy="571500"/>
                        </a:xfrm>
                        <a:prstGeom prst="rect">
                          <a:avLst/>
                        </a:prstGeom>
                        <a:ln w="28575" cmpd="sng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627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806442"/>
            <a:ext cx="9433048" cy="4311437"/>
          </a:xfrm>
        </p:spPr>
        <p:txBody>
          <a:bodyPr/>
          <a:lstStyle/>
          <a:p>
            <a:r>
              <a:rPr lang="fr-FR" sz="2800" dirty="0" smtClean="0"/>
              <a:t>On se donne </a:t>
            </a:r>
            <a:r>
              <a:rPr lang="fr-FR" sz="2800" i="1" dirty="0" smtClean="0">
                <a:solidFill>
                  <a:schemeClr val="tx2"/>
                </a:solidFill>
              </a:rPr>
              <a:t>m</a:t>
            </a:r>
            <a:r>
              <a:rPr lang="fr-FR" sz="2800" dirty="0" smtClean="0"/>
              <a:t> pigeons et </a:t>
            </a:r>
            <a:r>
              <a:rPr lang="fr-FR" sz="2800" i="1" dirty="0" smtClean="0">
                <a:solidFill>
                  <a:schemeClr val="accent4"/>
                </a:solidFill>
              </a:rPr>
              <a:t>n</a:t>
            </a:r>
            <a:r>
              <a:rPr lang="fr-FR" sz="2800" i="1" dirty="0" smtClean="0"/>
              <a:t> </a:t>
            </a:r>
            <a:r>
              <a:rPr lang="fr-FR" sz="2800" dirty="0" smtClean="0"/>
              <a:t>trous (chaussettes / tiroirs)</a:t>
            </a:r>
          </a:p>
          <a:p>
            <a:r>
              <a:rPr lang="fr-FR" sz="2800" i="1" dirty="0"/>
              <a:t>x</a:t>
            </a:r>
            <a:r>
              <a:rPr lang="fr-FR" sz="1050" i="1" dirty="0"/>
              <a:t> </a:t>
            </a:r>
            <a:r>
              <a:rPr lang="fr-FR" sz="3200" i="1" baseline="-25000" dirty="0" err="1">
                <a:solidFill>
                  <a:srgbClr val="0000FF"/>
                </a:solidFill>
              </a:rPr>
              <a:t>i</a:t>
            </a:r>
            <a:r>
              <a:rPr lang="fr-FR" sz="3200" baseline="-25000" dirty="0" err="1"/>
              <a:t>,</a:t>
            </a:r>
            <a:r>
              <a:rPr lang="fr-FR" sz="3200" i="1" baseline="-25000" dirty="0" err="1" smtClean="0">
                <a:solidFill>
                  <a:schemeClr val="accent4"/>
                </a:solidFill>
              </a:rPr>
              <a:t>j</a:t>
            </a:r>
            <a:r>
              <a:rPr lang="fr-FR" sz="3200" i="1" baseline="-25000" dirty="0" smtClean="0">
                <a:solidFill>
                  <a:schemeClr val="tx2"/>
                </a:solidFill>
              </a:rPr>
              <a:t> </a:t>
            </a:r>
            <a:r>
              <a:rPr lang="fr-FR" sz="2800" dirty="0" smtClean="0"/>
              <a:t>: variable </a:t>
            </a:r>
            <a:r>
              <a:rPr lang="fr-FR" sz="2800" dirty="0"/>
              <a:t>vraie si  le pigeon </a:t>
            </a:r>
            <a:r>
              <a:rPr lang="fr-FR" sz="2800" i="1" dirty="0">
                <a:solidFill>
                  <a:schemeClr val="tx2"/>
                </a:solidFill>
              </a:rPr>
              <a:t>i</a:t>
            </a:r>
            <a:r>
              <a:rPr lang="fr-FR" sz="2800" dirty="0"/>
              <a:t> est dans le trou </a:t>
            </a:r>
            <a:r>
              <a:rPr lang="fr-FR" sz="2800" i="1" dirty="0" smtClean="0">
                <a:solidFill>
                  <a:schemeClr val="accent4"/>
                </a:solidFill>
              </a:rPr>
              <a:t>j</a:t>
            </a:r>
            <a:endParaRPr lang="fr-FR" sz="3200" i="1" baseline="-25000" dirty="0">
              <a:solidFill>
                <a:schemeClr val="accent4"/>
              </a:solidFill>
            </a:endParaRPr>
          </a:p>
          <a:p>
            <a:r>
              <a:rPr lang="fr-FR" sz="2800" dirty="0" smtClean="0"/>
              <a:t>Chaque pigeon est dans un trou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∧</a:t>
            </a:r>
            <a:r>
              <a:rPr lang="fr-FR" sz="2800" i="1" baseline="-25000" dirty="0" smtClean="0">
                <a:solidFill>
                  <a:schemeClr val="tx2"/>
                </a:solidFill>
              </a:rPr>
              <a:t>i</a:t>
            </a:r>
            <a:r>
              <a:rPr lang="fr-FR" sz="2800" baseline="-25000" dirty="0" smtClean="0"/>
              <a:t>&lt;</a:t>
            </a:r>
            <a:r>
              <a:rPr lang="fr-FR" sz="2800" baseline="-25000" dirty="0" smtClean="0">
                <a:solidFill>
                  <a:srgbClr val="0000FF"/>
                </a:solidFill>
              </a:rPr>
              <a:t>m</a:t>
            </a:r>
            <a:r>
              <a:rPr lang="fr-FR" sz="2800" dirty="0" smtClean="0"/>
              <a:t> (∨</a:t>
            </a:r>
            <a:r>
              <a:rPr lang="fr-FR" sz="3200" i="1" baseline="-25000" dirty="0" smtClean="0">
                <a:solidFill>
                  <a:schemeClr val="accent4"/>
                </a:solidFill>
              </a:rPr>
              <a:t>j</a:t>
            </a:r>
            <a:r>
              <a:rPr lang="fr-FR" sz="3200" baseline="-25000" dirty="0" smtClean="0"/>
              <a:t>&lt;</a:t>
            </a:r>
            <a:r>
              <a:rPr lang="fr-FR" sz="3200" i="1" baseline="-25000" dirty="0" smtClean="0">
                <a:solidFill>
                  <a:srgbClr val="B45600"/>
                </a:solidFill>
              </a:rPr>
              <a:t>n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i="1" dirty="0"/>
              <a:t>x</a:t>
            </a:r>
            <a:r>
              <a:rPr lang="fr-FR" sz="1050" dirty="0"/>
              <a:t> </a:t>
            </a:r>
            <a:r>
              <a:rPr lang="fr-FR" sz="3200" i="1" baseline="-25000" dirty="0" err="1">
                <a:solidFill>
                  <a:schemeClr val="tx2"/>
                </a:solidFill>
              </a:rPr>
              <a:t>i</a:t>
            </a:r>
            <a:r>
              <a:rPr lang="fr-FR" sz="3200" baseline="-25000" dirty="0" err="1"/>
              <a:t>,</a:t>
            </a:r>
            <a:r>
              <a:rPr lang="fr-FR" sz="3200" i="1" baseline="-25000" dirty="0" err="1" smtClean="0">
                <a:solidFill>
                  <a:srgbClr val="B45600"/>
                </a:solidFill>
              </a:rPr>
              <a:t>j</a:t>
            </a:r>
            <a:r>
              <a:rPr lang="fr-FR" sz="3200" dirty="0" smtClean="0"/>
              <a:t>)</a:t>
            </a:r>
          </a:p>
          <a:p>
            <a:pPr marL="0" indent="0">
              <a:buNone/>
            </a:pPr>
            <a:r>
              <a:rPr lang="fr-FR" sz="2800" dirty="0" smtClean="0"/>
              <a:t>   ... et chaque pigeon est dans au plus un trou</a:t>
            </a:r>
          </a:p>
          <a:p>
            <a:pPr marL="0" indent="0">
              <a:buNone/>
            </a:pPr>
            <a:r>
              <a:rPr lang="fr-FR" sz="2800" dirty="0"/>
              <a:t>	∧</a:t>
            </a:r>
            <a:r>
              <a:rPr lang="fr-FR" sz="3200" i="1" baseline="-25000" dirty="0">
                <a:solidFill>
                  <a:schemeClr val="tx2"/>
                </a:solidFill>
              </a:rPr>
              <a:t>i</a:t>
            </a:r>
            <a:r>
              <a:rPr lang="fr-FR" sz="3200" baseline="-25000" dirty="0"/>
              <a:t>&lt;</a:t>
            </a:r>
            <a:r>
              <a:rPr lang="fr-FR" sz="3200" i="1" baseline="-25000" dirty="0" smtClean="0">
                <a:solidFill>
                  <a:srgbClr val="0000FF"/>
                </a:solidFill>
              </a:rPr>
              <a:t>m</a:t>
            </a:r>
            <a:r>
              <a:rPr lang="fr-FR" sz="3200" baseline="-25000" dirty="0" smtClean="0"/>
              <a:t>,</a:t>
            </a:r>
            <a:r>
              <a:rPr lang="fr-FR" i="1" dirty="0" smtClean="0"/>
              <a:t> </a:t>
            </a:r>
            <a:r>
              <a:rPr lang="fr-FR" sz="3200" i="1" baseline="-25000" dirty="0" smtClean="0">
                <a:solidFill>
                  <a:srgbClr val="B45600"/>
                </a:solidFill>
              </a:rPr>
              <a:t>j</a:t>
            </a:r>
            <a:r>
              <a:rPr lang="fr-FR" sz="3200" baseline="-25000" dirty="0"/>
              <a:t>&lt;</a:t>
            </a:r>
            <a:r>
              <a:rPr lang="fr-FR" sz="3200" i="1" baseline="-25000" dirty="0" smtClean="0">
                <a:solidFill>
                  <a:srgbClr val="B45600"/>
                </a:solidFill>
              </a:rPr>
              <a:t>n</a:t>
            </a:r>
            <a:r>
              <a:rPr lang="fr-FR" sz="3600" baseline="-25000" dirty="0" smtClean="0">
                <a:solidFill>
                  <a:srgbClr val="000000"/>
                </a:solidFill>
              </a:rPr>
              <a:t>,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3200" i="1" baseline="-25000" dirty="0" smtClean="0">
                <a:solidFill>
                  <a:srgbClr val="B45600"/>
                </a:solidFill>
              </a:rPr>
              <a:t>j'</a:t>
            </a:r>
            <a:r>
              <a:rPr lang="fr-FR" sz="3200" baseline="-25000" dirty="0" smtClean="0"/>
              <a:t>&lt;</a:t>
            </a:r>
            <a:r>
              <a:rPr lang="fr-FR" sz="3200" i="1" baseline="-25000" dirty="0" smtClean="0">
                <a:solidFill>
                  <a:schemeClr val="accent4"/>
                </a:solidFill>
              </a:rPr>
              <a:t>n</a:t>
            </a:r>
            <a:r>
              <a:rPr lang="fr-FR" sz="3200" baseline="-25000" dirty="0" smtClean="0"/>
              <a:t> </a:t>
            </a:r>
            <a:r>
              <a:rPr lang="fr-FR" sz="2800" dirty="0" smtClean="0"/>
              <a:t>(</a:t>
            </a:r>
            <a:r>
              <a:rPr lang="fr-FR" sz="1200" dirty="0" smtClean="0"/>
              <a:t> </a:t>
            </a:r>
            <a:r>
              <a:rPr lang="fr-FR" sz="2800" dirty="0" smtClean="0"/>
              <a:t>x</a:t>
            </a:r>
            <a:r>
              <a:rPr lang="fr-FR" sz="1050" i="1" dirty="0" smtClean="0">
                <a:solidFill>
                  <a:schemeClr val="tx2"/>
                </a:solidFill>
              </a:rPr>
              <a:t> </a:t>
            </a:r>
            <a:r>
              <a:rPr lang="fr-FR" sz="3200" i="1" baseline="-25000" dirty="0" err="1">
                <a:solidFill>
                  <a:schemeClr val="tx2"/>
                </a:solidFill>
              </a:rPr>
              <a:t>i</a:t>
            </a:r>
            <a:r>
              <a:rPr lang="fr-FR" sz="3200" baseline="-25000" dirty="0" err="1"/>
              <a:t>,</a:t>
            </a:r>
            <a:r>
              <a:rPr lang="fr-FR" sz="3200" i="1" baseline="-25000" dirty="0" err="1" smtClean="0">
                <a:solidFill>
                  <a:schemeClr val="accent4"/>
                </a:solidFill>
              </a:rPr>
              <a:t>j</a:t>
            </a:r>
            <a:r>
              <a:rPr lang="fr-FR" sz="2000" dirty="0" err="1" smtClean="0">
                <a:solidFill>
                  <a:srgbClr val="000000"/>
                </a:solidFill>
              </a:rPr>
              <a:t>∨</a:t>
            </a:r>
            <a:r>
              <a:rPr lang="fr-FR" sz="2800" i="1" dirty="0" err="1"/>
              <a:t>x</a:t>
            </a:r>
            <a:r>
              <a:rPr lang="fr-FR" sz="1050" dirty="0"/>
              <a:t> </a:t>
            </a:r>
            <a:r>
              <a:rPr lang="fr-FR" sz="3200" i="1" baseline="-25000" dirty="0" err="1">
                <a:solidFill>
                  <a:schemeClr val="tx2"/>
                </a:solidFill>
              </a:rPr>
              <a:t>i</a:t>
            </a:r>
            <a:r>
              <a:rPr lang="fr-FR" sz="3200" baseline="-25000" dirty="0" err="1" smtClean="0"/>
              <a:t>,</a:t>
            </a:r>
            <a:r>
              <a:rPr lang="fr-FR" sz="3200" i="1" baseline="-25000" dirty="0" err="1" smtClean="0">
                <a:solidFill>
                  <a:schemeClr val="accent4"/>
                </a:solidFill>
              </a:rPr>
              <a:t>j</a:t>
            </a:r>
            <a:r>
              <a:rPr lang="fr-FR" sz="3200" i="1" baseline="-25000" dirty="0" smtClean="0">
                <a:solidFill>
                  <a:schemeClr val="accent4"/>
                </a:solidFill>
              </a:rPr>
              <a:t>'</a:t>
            </a:r>
            <a:r>
              <a:rPr lang="fr-FR" sz="2800" dirty="0" smtClean="0">
                <a:solidFill>
                  <a:srgbClr val="000000"/>
                </a:solidFill>
              </a:rPr>
              <a:t>)</a:t>
            </a:r>
            <a:endParaRPr lang="fr-FR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800" dirty="0" smtClean="0"/>
              <a:t>   ... et chaque trou contient au plus un pigeon</a:t>
            </a:r>
          </a:p>
          <a:p>
            <a:pPr marL="0" indent="0">
              <a:buNone/>
            </a:pPr>
            <a:r>
              <a:rPr lang="fr-FR" sz="2800" dirty="0"/>
              <a:t>	∧</a:t>
            </a:r>
            <a:r>
              <a:rPr lang="fr-FR" sz="3200" i="1" baseline="-25000" dirty="0">
                <a:solidFill>
                  <a:schemeClr val="tx2"/>
                </a:solidFill>
              </a:rPr>
              <a:t>i</a:t>
            </a:r>
            <a:r>
              <a:rPr lang="fr-FR" sz="3200" baseline="-25000" dirty="0"/>
              <a:t>&lt;</a:t>
            </a:r>
            <a:r>
              <a:rPr lang="fr-FR" sz="3200" i="1" baseline="-25000" dirty="0">
                <a:solidFill>
                  <a:srgbClr val="0000FF"/>
                </a:solidFill>
              </a:rPr>
              <a:t>m</a:t>
            </a:r>
            <a:r>
              <a:rPr lang="fr-FR" sz="2800" baseline="-25000" dirty="0"/>
              <a:t>,</a:t>
            </a:r>
            <a:r>
              <a:rPr lang="fr-FR" sz="2000" dirty="0"/>
              <a:t> </a:t>
            </a:r>
            <a:r>
              <a:rPr lang="fr-FR" sz="3200" i="1" baseline="-25000" dirty="0" smtClean="0">
                <a:solidFill>
                  <a:srgbClr val="0000FF"/>
                </a:solidFill>
              </a:rPr>
              <a:t>i'</a:t>
            </a:r>
            <a:r>
              <a:rPr lang="fr-FR" sz="2800" baseline="-25000" dirty="0" smtClean="0"/>
              <a:t>&lt;</a:t>
            </a:r>
            <a:r>
              <a:rPr lang="fr-FR" sz="3200" i="1" baseline="-25000" dirty="0">
                <a:solidFill>
                  <a:srgbClr val="0000FF"/>
                </a:solidFill>
              </a:rPr>
              <a:t>n</a:t>
            </a:r>
            <a:r>
              <a:rPr lang="fr-FR" sz="3200" baseline="-25000" dirty="0">
                <a:solidFill>
                  <a:srgbClr val="000000"/>
                </a:solidFill>
              </a:rPr>
              <a:t>,</a:t>
            </a:r>
            <a:r>
              <a:rPr lang="fr-FR" sz="1800" dirty="0">
                <a:solidFill>
                  <a:srgbClr val="0000FF"/>
                </a:solidFill>
              </a:rPr>
              <a:t> </a:t>
            </a:r>
            <a:r>
              <a:rPr lang="fr-FR" sz="3200" i="1" baseline="-25000" dirty="0" smtClean="0">
                <a:solidFill>
                  <a:schemeClr val="accent4"/>
                </a:solidFill>
              </a:rPr>
              <a:t>j</a:t>
            </a:r>
            <a:r>
              <a:rPr lang="fr-FR" sz="3200" baseline="-25000" dirty="0" smtClean="0"/>
              <a:t>&lt;</a:t>
            </a:r>
            <a:r>
              <a:rPr lang="fr-FR" sz="3200" i="1" baseline="-25000" dirty="0" smtClean="0">
                <a:solidFill>
                  <a:srgbClr val="B45600"/>
                </a:solidFill>
              </a:rPr>
              <a:t>n</a:t>
            </a:r>
            <a:r>
              <a:rPr lang="fr-FR" sz="2800" baseline="-25000" dirty="0" smtClean="0">
                <a:solidFill>
                  <a:srgbClr val="0000FF"/>
                </a:solidFill>
              </a:rPr>
              <a:t> </a:t>
            </a:r>
            <a:r>
              <a:rPr lang="fr-FR" sz="2800" dirty="0" smtClean="0"/>
              <a:t>(</a:t>
            </a:r>
            <a:r>
              <a:rPr lang="fr-FR" sz="1200" dirty="0" smtClean="0"/>
              <a:t> </a:t>
            </a:r>
            <a:r>
              <a:rPr lang="fr-FR" sz="2800" i="1" dirty="0" smtClean="0"/>
              <a:t>x</a:t>
            </a:r>
            <a:r>
              <a:rPr lang="fr-FR" sz="1050" dirty="0" smtClean="0"/>
              <a:t> </a:t>
            </a:r>
            <a:r>
              <a:rPr lang="fr-FR" sz="3200" i="1" baseline="-25000" dirty="0" err="1">
                <a:solidFill>
                  <a:schemeClr val="tx2"/>
                </a:solidFill>
              </a:rPr>
              <a:t>i</a:t>
            </a:r>
            <a:r>
              <a:rPr lang="fr-FR" sz="3200" baseline="-25000" dirty="0" err="1"/>
              <a:t>,</a:t>
            </a:r>
            <a:r>
              <a:rPr lang="fr-FR" sz="3200" i="1" baseline="-25000" dirty="0" err="1">
                <a:solidFill>
                  <a:schemeClr val="accent4"/>
                </a:solidFill>
              </a:rPr>
              <a:t>j</a:t>
            </a:r>
            <a:r>
              <a:rPr lang="fr-FR" sz="2000" dirty="0" err="1">
                <a:solidFill>
                  <a:srgbClr val="000000"/>
                </a:solidFill>
              </a:rPr>
              <a:t>∨</a:t>
            </a:r>
            <a:r>
              <a:rPr lang="fr-FR" sz="2800" i="1" dirty="0" err="1"/>
              <a:t>x</a:t>
            </a:r>
            <a:r>
              <a:rPr lang="fr-FR" sz="1050" i="1" dirty="0">
                <a:solidFill>
                  <a:schemeClr val="accent4"/>
                </a:solidFill>
              </a:rPr>
              <a:t> </a:t>
            </a:r>
            <a:r>
              <a:rPr lang="fr-FR" sz="3200" i="1" baseline="-25000" dirty="0" err="1" smtClean="0">
                <a:solidFill>
                  <a:schemeClr val="tx2"/>
                </a:solidFill>
              </a:rPr>
              <a:t>i'</a:t>
            </a:r>
            <a:r>
              <a:rPr lang="fr-FR" sz="3200" baseline="-25000" dirty="0" err="1" smtClean="0"/>
              <a:t>,</a:t>
            </a:r>
            <a:r>
              <a:rPr lang="fr-FR" sz="3200" i="1" baseline="-25000" dirty="0" err="1" smtClean="0">
                <a:solidFill>
                  <a:srgbClr val="B45600"/>
                </a:solidFill>
              </a:rPr>
              <a:t>j</a:t>
            </a:r>
            <a:r>
              <a:rPr lang="fr-FR" sz="2800" dirty="0" smtClean="0">
                <a:solidFill>
                  <a:srgbClr val="000000"/>
                </a:solidFill>
              </a:rPr>
              <a:t>)</a:t>
            </a:r>
            <a:endParaRPr lang="fr-FR" sz="28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Problème dur</a:t>
            </a:r>
            <a:r>
              <a:rPr lang="fr-FR" sz="3600" dirty="0" smtClean="0"/>
              <a:t> : n+1 pigeons pour n trous 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3131840" y="3645024"/>
            <a:ext cx="36004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3779912" y="3657724"/>
            <a:ext cx="4057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3059832" y="4712444"/>
            <a:ext cx="36004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>
            <a:off x="3776092" y="4712444"/>
            <a:ext cx="4057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151488" y="5517232"/>
            <a:ext cx="8841032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SAT est facile si </a:t>
            </a: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⩽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n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UNSAT est très dur si </a:t>
            </a:r>
            <a:r>
              <a:rPr kumimoji="0" lang="fr-FR" sz="2400" b="0" i="1" u="none" strike="noStrike" kern="0" cap="none" spc="0" normalizeH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</a:t>
            </a:r>
            <a:r>
              <a:rPr kumimoji="0" lang="fr-FR" b="0" i="0" u="none" strike="noStrike" kern="0" cap="none" spc="0" normalizeH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≧</a:t>
            </a:r>
            <a:r>
              <a:rPr kumimoji="0" lang="fr-FR" b="0" i="0" u="none" strike="noStrike" kern="0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fr-FR" sz="2400" b="0" i="1" u="none" strike="noStrike" kern="0" cap="none" spc="0" normalizeH="0" dirty="0" smtClean="0">
                <a:ln>
                  <a:noFill/>
                </a:ln>
                <a:solidFill>
                  <a:srgbClr val="B45600"/>
                </a:solidFill>
                <a:effectLst/>
                <a:uLnTx/>
                <a:uFillTx/>
              </a:rPr>
              <a:t>n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SAT ne peut pas prouver cela pour tout m </a:t>
            </a:r>
            <a:r>
              <a:rPr lang="fr-FR" sz="2400" kern="0" dirty="0" smtClean="0">
                <a:solidFill>
                  <a:schemeClr val="accent1"/>
                </a:solidFill>
              </a:rPr>
              <a:t>(pas de récurrence) </a:t>
            </a:r>
            <a:r>
              <a:rPr lang="fr-FR" sz="2400" kern="0" dirty="0" smtClean="0">
                <a:solidFill>
                  <a:srgbClr val="000000"/>
                </a:solidFill>
              </a:rPr>
              <a:t>!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126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14050"/>
              </p:ext>
            </p:extLst>
          </p:nvPr>
        </p:nvGraphicFramePr>
        <p:xfrm>
          <a:off x="1657846" y="5330189"/>
          <a:ext cx="18716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0" name="Equation" r:id="rId3" imgW="850900" imgH="203200" progId="Equation.DSMT4">
                  <p:embed/>
                </p:oleObj>
              </mc:Choice>
              <mc:Fallback>
                <p:oleObj name="Equation" r:id="rId3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846" y="5330189"/>
                        <a:ext cx="1871662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4936"/>
              </p:ext>
            </p:extLst>
          </p:nvPr>
        </p:nvGraphicFramePr>
        <p:xfrm>
          <a:off x="1657846" y="5782957"/>
          <a:ext cx="1146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1" name="Equation" r:id="rId5" imgW="520700" imgH="203200" progId="Equation.DSMT4">
                  <p:embed/>
                </p:oleObj>
              </mc:Choice>
              <mc:Fallback>
                <p:oleObj name="Equation" r:id="rId5" imgW="52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846" y="5782957"/>
                        <a:ext cx="11461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12526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Méthodes syntaxiques : </a:t>
            </a:r>
          </a:p>
          <a:p>
            <a:pPr lvl="1"/>
            <a:r>
              <a:rPr lang="fr-FR" sz="2400" dirty="0" smtClean="0"/>
              <a:t> déduction logique, utilisation des règles algébriques</a:t>
            </a:r>
          </a:p>
          <a:p>
            <a:pPr lvl="1"/>
            <a:r>
              <a:rPr lang="fr-FR" sz="2400" dirty="0" smtClean="0"/>
              <a:t> méthode standard : la résolution de Robinson (1965)</a:t>
            </a: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dirty="0" smtClean="0"/>
              <a:t>Comment vérifier une formule (SAT </a:t>
            </a:r>
            <a:r>
              <a:rPr lang="fr-FR" dirty="0"/>
              <a:t>/</a:t>
            </a:r>
            <a:r>
              <a:rPr lang="fr-FR" dirty="0" smtClean="0"/>
              <a:t> UNSAT) ?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051362"/>
              </p:ext>
            </p:extLst>
          </p:nvPr>
        </p:nvGraphicFramePr>
        <p:xfrm>
          <a:off x="1619672" y="2327275"/>
          <a:ext cx="381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2" name="Equation" r:id="rId7" imgW="1524000" imgH="203200" progId="Equation.DSMT4">
                  <p:embed/>
                </p:oleObj>
              </mc:Choice>
              <mc:Fallback>
                <p:oleObj name="Equation" r:id="rId7" imgW="1524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9672" y="2327275"/>
                        <a:ext cx="3810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à coins arrondis 11"/>
          <p:cNvSpPr/>
          <p:nvPr/>
        </p:nvSpPr>
        <p:spPr bwMode="auto">
          <a:xfrm>
            <a:off x="3951883" y="2361580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250083" y="2348880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44636"/>
              </p:ext>
            </p:extLst>
          </p:nvPr>
        </p:nvGraphicFramePr>
        <p:xfrm>
          <a:off x="1693962" y="2728913"/>
          <a:ext cx="2698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3" name="Equation" r:id="rId9" imgW="1079500" imgH="177800" progId="Equation.DSMT4">
                  <p:embed/>
                </p:oleObj>
              </mc:Choice>
              <mc:Fallback>
                <p:oleObj name="Equation" r:id="rId9" imgW="1079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3962" y="2728913"/>
                        <a:ext cx="2698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563284"/>
              </p:ext>
            </p:extLst>
          </p:nvPr>
        </p:nvGraphicFramePr>
        <p:xfrm>
          <a:off x="2474913" y="1822450"/>
          <a:ext cx="3556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4" name="Equation" r:id="rId11" imgW="1422400" imgH="190500" progId="Equation.DSMT4">
                  <p:embed/>
                </p:oleObj>
              </mc:Choice>
              <mc:Fallback>
                <p:oleObj name="Equation" r:id="rId11" imgW="1422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4913" y="1822450"/>
                        <a:ext cx="3556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2992"/>
              </p:ext>
            </p:extLst>
          </p:nvPr>
        </p:nvGraphicFramePr>
        <p:xfrm>
          <a:off x="1657846" y="3357563"/>
          <a:ext cx="3778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5" name="Equation" r:id="rId13" imgW="1511300" imgH="203200" progId="Equation.DSMT4">
                  <p:embed/>
                </p:oleObj>
              </mc:Choice>
              <mc:Fallback>
                <p:oleObj name="Equation" r:id="rId13" imgW="151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7846" y="3357563"/>
                        <a:ext cx="3778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à coins arrondis 16"/>
          <p:cNvSpPr/>
          <p:nvPr/>
        </p:nvSpPr>
        <p:spPr bwMode="auto">
          <a:xfrm>
            <a:off x="3976464" y="3412578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2274664" y="3399878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73945"/>
              </p:ext>
            </p:extLst>
          </p:nvPr>
        </p:nvGraphicFramePr>
        <p:xfrm>
          <a:off x="1737147" y="3830638"/>
          <a:ext cx="2698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6" name="Equation" r:id="rId15" imgW="1079500" imgH="177800" progId="Equation.DSMT4">
                  <p:embed/>
                </p:oleObj>
              </mc:Choice>
              <mc:Fallback>
                <p:oleObj name="Equation" r:id="rId15" imgW="1079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7147" y="3830638"/>
                        <a:ext cx="2698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29995"/>
              </p:ext>
            </p:extLst>
          </p:nvPr>
        </p:nvGraphicFramePr>
        <p:xfrm>
          <a:off x="4377556" y="3861618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7" name="Equation" r:id="rId17" imgW="279400" imgH="152400" progId="Equation.DSMT4">
                  <p:embed/>
                </p:oleObj>
              </mc:Choice>
              <mc:Fallback>
                <p:oleObj name="Equation" r:id="rId17" imgW="279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77556" y="3861618"/>
                        <a:ext cx="69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à coins arrondis 20"/>
          <p:cNvSpPr/>
          <p:nvPr/>
        </p:nvSpPr>
        <p:spPr bwMode="auto">
          <a:xfrm>
            <a:off x="3095253" y="3844378"/>
            <a:ext cx="81280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75721" y="3212976"/>
            <a:ext cx="2716759" cy="125265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08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Méthode complète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facilement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exponentielle !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11560" y="1772816"/>
            <a:ext cx="1707469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it</a:t>
            </a:r>
            <a:r>
              <a:rPr lang="fr-FR" sz="2400" kern="0" dirty="0" smtClean="0"/>
              <a:t>ération de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27149"/>
              </p:ext>
            </p:extLst>
          </p:nvPr>
        </p:nvGraphicFramePr>
        <p:xfrm>
          <a:off x="1657846" y="4483720"/>
          <a:ext cx="5953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8" name="Equation" r:id="rId19" imgW="2705100" imgH="381000" progId="Equation.DSMT4">
                  <p:embed/>
                </p:oleObj>
              </mc:Choice>
              <mc:Fallback>
                <p:oleObj name="Equation" r:id="rId19" imgW="27051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57846" y="4483720"/>
                        <a:ext cx="5953125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60073"/>
              </p:ext>
            </p:extLst>
          </p:nvPr>
        </p:nvGraphicFramePr>
        <p:xfrm>
          <a:off x="4397474" y="2728913"/>
          <a:ext cx="2190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9" name="Equation" r:id="rId21" imgW="876300" imgH="177800" progId="Equation.DSMT4">
                  <p:embed/>
                </p:oleObj>
              </mc:Choice>
              <mc:Fallback>
                <p:oleObj name="Equation" r:id="rId21" imgW="876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97474" y="2728913"/>
                        <a:ext cx="2190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à coins arrondis 29"/>
          <p:cNvSpPr/>
          <p:nvPr/>
        </p:nvSpPr>
        <p:spPr bwMode="auto">
          <a:xfrm>
            <a:off x="3044453" y="2752178"/>
            <a:ext cx="835496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06900" y="4495800"/>
            <a:ext cx="18466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1560" y="2323480"/>
            <a:ext cx="1022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kern="0" dirty="0" smtClean="0">
                <a:solidFill>
                  <a:schemeClr val="tx2"/>
                </a:solidFill>
              </a:rPr>
              <a:t>ex. 1 : 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1560" y="3356992"/>
            <a:ext cx="1022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kern="0" dirty="0" smtClean="0">
                <a:solidFill>
                  <a:schemeClr val="tx2"/>
                </a:solidFill>
              </a:rPr>
              <a:t>ex. 2 : 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1560" y="4437112"/>
            <a:ext cx="1022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kern="0" dirty="0">
                <a:solidFill>
                  <a:schemeClr val="tx2"/>
                </a:solidFill>
              </a:rPr>
              <a:t>ex. </a:t>
            </a:r>
            <a:r>
              <a:rPr lang="fr-FR" sz="2400" kern="0" dirty="0" smtClean="0">
                <a:solidFill>
                  <a:schemeClr val="tx2"/>
                </a:solidFill>
              </a:rPr>
              <a:t>3 </a:t>
            </a:r>
            <a:r>
              <a:rPr lang="fr-FR" sz="2400" kern="0" dirty="0">
                <a:solidFill>
                  <a:schemeClr val="tx2"/>
                </a:solidFill>
              </a:rPr>
              <a:t>: 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2183036" y="5326608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619672" y="5326608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483768" y="5805264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1992412" y="5805264"/>
            <a:ext cx="360040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660203"/>
              </p:ext>
            </p:extLst>
          </p:nvPr>
        </p:nvGraphicFramePr>
        <p:xfrm>
          <a:off x="1657846" y="6237312"/>
          <a:ext cx="41640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0" name="Equation" r:id="rId23" imgW="1892300" imgH="177800" progId="Equation.DSMT4">
                  <p:embed/>
                </p:oleObj>
              </mc:Choice>
              <mc:Fallback>
                <p:oleObj name="Equation" r:id="rId23" imgW="1892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57846" y="6237312"/>
                        <a:ext cx="4164013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20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1" grpId="0" animBg="1"/>
      <p:bldP spid="21" grpId="1" animBg="1"/>
      <p:bldP spid="24" grpId="0" animBg="1"/>
      <p:bldP spid="30" grpId="1" animBg="1"/>
      <p:bldP spid="30" grpId="2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Principe de DPLL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701481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17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66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97531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40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600" dirty="0" smtClean="0"/>
              <a:t>. Choix d'une variable et d'une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1331640" y="92142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331640" y="149292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1331640" y="20592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6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010541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8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600" dirty="0" smtClean="0"/>
              <a:t>. Choix d'une variable et d'une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201"/>
              </p:ext>
            </p:extLst>
          </p:nvPr>
        </p:nvGraphicFramePr>
        <p:xfrm>
          <a:off x="5022850" y="11636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9" name="Equation" r:id="rId5" imgW="165100" imgH="241300" progId="Equation.DSMT4">
                  <p:embed/>
                </p:oleObj>
              </mc:Choice>
              <mc:Fallback>
                <p:oleObj name="Equation" r:id="rId5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850" y="11636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à coins arrondis 11"/>
          <p:cNvSpPr/>
          <p:nvPr/>
        </p:nvSpPr>
        <p:spPr bwMode="auto">
          <a:xfrm>
            <a:off x="1331640" y="92142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1331640" y="149292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1331640" y="20592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1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98494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2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600" dirty="0" smtClean="0"/>
              <a:t>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35180"/>
              </p:ext>
            </p:extLst>
          </p:nvPr>
        </p:nvGraphicFramePr>
        <p:xfrm>
          <a:off x="5022850" y="11636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3" name="Equation" r:id="rId5" imgW="165100" imgH="241300" progId="Equation.DSMT4">
                  <p:embed/>
                </p:oleObj>
              </mc:Choice>
              <mc:Fallback>
                <p:oleObj name="Equation" r:id="rId5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850" y="11636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à coins arrondis 20"/>
          <p:cNvSpPr/>
          <p:nvPr/>
        </p:nvSpPr>
        <p:spPr bwMode="auto">
          <a:xfrm>
            <a:off x="2098328" y="90872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4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15553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4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600" dirty="0" smtClean="0"/>
              <a:t>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537855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5" name="Equation" r:id="rId5" imgW="762000" imgH="241300" progId="Equation.DSMT4">
                  <p:embed/>
                </p:oleObj>
              </mc:Choice>
              <mc:Fallback>
                <p:oleObj name="Equation" r:id="rId5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à coins arrondis 24"/>
          <p:cNvSpPr/>
          <p:nvPr/>
        </p:nvSpPr>
        <p:spPr bwMode="auto">
          <a:xfrm>
            <a:off x="6033512" y="1243360"/>
            <a:ext cx="1296000" cy="648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2098328" y="90872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67118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6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2. Choix de variable et de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2136428" y="1459384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1374428" y="3123084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1374428" y="36911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27982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7" name="Equation" r:id="rId5" imgW="762000" imgH="241300" progId="Equation.DSMT4">
                  <p:embed/>
                </p:oleObj>
              </mc:Choice>
              <mc:Fallback>
                <p:oleObj name="Equation" r:id="rId5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3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44039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9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2. Choix de variable et de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89671"/>
              </p:ext>
            </p:extLst>
          </p:nvPr>
        </p:nvGraphicFramePr>
        <p:xfrm>
          <a:off x="5022000" y="197961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00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à coins arrondis 23"/>
          <p:cNvSpPr/>
          <p:nvPr/>
        </p:nvSpPr>
        <p:spPr bwMode="auto">
          <a:xfrm>
            <a:off x="5019328" y="2132856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2136428" y="1459384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1374428" y="3123084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74428" y="36911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53691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01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9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85969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0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97265"/>
              </p:ext>
            </p:extLst>
          </p:nvPr>
        </p:nvGraphicFramePr>
        <p:xfrm>
          <a:off x="5022000" y="197961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1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lèche vers le bas 1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27768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2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à coins arrondis 15"/>
          <p:cNvSpPr/>
          <p:nvPr/>
        </p:nvSpPr>
        <p:spPr bwMode="auto">
          <a:xfrm>
            <a:off x="2944540" y="145581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1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19942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38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39858"/>
              </p:ext>
            </p:extLst>
          </p:nvPr>
        </p:nvGraphicFramePr>
        <p:xfrm>
          <a:off x="5022000" y="19796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39" name="Equation" r:id="rId5" imgW="800100" imgH="241300" progId="Equation.DSMT4">
                  <p:embed/>
                </p:oleObj>
              </mc:Choice>
              <mc:Fallback>
                <p:oleObj name="Equation" r:id="rId5" imgW="80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2400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à coins arrondis 19"/>
          <p:cNvSpPr/>
          <p:nvPr/>
        </p:nvSpPr>
        <p:spPr bwMode="auto">
          <a:xfrm>
            <a:off x="6084168" y="2070000"/>
            <a:ext cx="1296000" cy="648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2944540" y="145581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85248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40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70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60287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53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2b. Propagation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2123728" y="2060848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48145"/>
              </p:ext>
            </p:extLst>
          </p:nvPr>
        </p:nvGraphicFramePr>
        <p:xfrm>
          <a:off x="5022000" y="19796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54" name="Equation" r:id="rId5" imgW="800100" imgH="241300" progId="Equation.DSMT4">
                  <p:embed/>
                </p:oleObj>
              </mc:Choice>
              <mc:Fallback>
                <p:oleObj name="Equation" r:id="rId5" imgW="80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2400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lèche vers le bas 14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99803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55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à coins arrondis 10"/>
          <p:cNvSpPr/>
          <p:nvPr/>
        </p:nvSpPr>
        <p:spPr bwMode="auto">
          <a:xfrm>
            <a:off x="1374428" y="4296048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0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68861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0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2c.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2941216" y="2048148"/>
            <a:ext cx="648072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651320"/>
              </p:ext>
            </p:extLst>
          </p:nvPr>
        </p:nvGraphicFramePr>
        <p:xfrm>
          <a:off x="5022000" y="19796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1" name="Equation" r:id="rId5" imgW="800100" imgH="241300" progId="Equation.DSMT4">
                  <p:embed/>
                </p:oleObj>
              </mc:Choice>
              <mc:Fallback>
                <p:oleObj name="Equation" r:id="rId5" imgW="80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2400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lèche vers le bas 12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2557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2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0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12962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8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2c.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55444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99" name="Equation" r:id="rId5" imgW="1295400" imgH="241300" progId="Equation.DSMT4">
                  <p:embed/>
                </p:oleObj>
              </mc:Choice>
              <mc:Fallback>
                <p:oleObj name="Equation" r:id="rId5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à coins arrondis 18"/>
          <p:cNvSpPr/>
          <p:nvPr/>
        </p:nvSpPr>
        <p:spPr bwMode="auto">
          <a:xfrm>
            <a:off x="7473528" y="2060848"/>
            <a:ext cx="1440160" cy="648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2941216" y="2048148"/>
            <a:ext cx="648072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861141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00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53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77455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7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3. Choix de variable et de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1382440" y="2626368"/>
            <a:ext cx="504056" cy="54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83129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8" name="Equation" r:id="rId5" imgW="1295400" imgH="241300" progId="Equation.DSMT4">
                  <p:embed/>
                </p:oleObj>
              </mc:Choice>
              <mc:Fallback>
                <p:oleObj name="Equation" r:id="rId5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lèche vers le bas 1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59745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9" name="Equation" r:id="rId7" imgW="762000" imgH="241300" progId="Equation.DSMT4">
                  <p:embed/>
                </p:oleObj>
              </mc:Choice>
              <mc:Fallback>
                <p:oleObj name="Equation" r:id="rId7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36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Lois de la conjonction et de la disjonction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pic>
        <p:nvPicPr>
          <p:cNvPr id="8" name="Image 7" descr="bool-lois.t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8" y="807676"/>
            <a:ext cx="7616444" cy="57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73095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92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3. Choix de variable et de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683822"/>
              </p:ext>
            </p:extLst>
          </p:nvPr>
        </p:nvGraphicFramePr>
        <p:xfrm>
          <a:off x="5022000" y="2795588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93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à coins arrondis 11"/>
          <p:cNvSpPr/>
          <p:nvPr/>
        </p:nvSpPr>
        <p:spPr bwMode="auto">
          <a:xfrm>
            <a:off x="5027340" y="296711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èche vers le bas 15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46868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94" name="Equation" r:id="rId7" imgW="1295400" imgH="241300" progId="Equation.DSMT4">
                  <p:embed/>
                </p:oleObj>
              </mc:Choice>
              <mc:Fallback>
                <p:oleObj name="Equation" r:id="rId7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lèche vers le bas 16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5364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95" name="Equation" r:id="rId9" imgW="762000" imgH="241300" progId="Equation.DSMT4">
                  <p:embed/>
                </p:oleObj>
              </mc:Choice>
              <mc:Fallback>
                <p:oleObj name="Equation" r:id="rId9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à coins arrondis 18"/>
          <p:cNvSpPr/>
          <p:nvPr/>
        </p:nvSpPr>
        <p:spPr bwMode="auto">
          <a:xfrm>
            <a:off x="1382440" y="2626368"/>
            <a:ext cx="504056" cy="54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9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49382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2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3a.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2174528" y="2636912"/>
            <a:ext cx="648072" cy="54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042110"/>
              </p:ext>
            </p:extLst>
          </p:nvPr>
        </p:nvGraphicFramePr>
        <p:xfrm>
          <a:off x="5022000" y="2795588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3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èche vers le bas 17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99798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4" name="Equation" r:id="rId7" imgW="1295400" imgH="241300" progId="Equation.DSMT4">
                  <p:embed/>
                </p:oleObj>
              </mc:Choice>
              <mc:Fallback>
                <p:oleObj name="Equation" r:id="rId7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vers le bas 19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779186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5" name="Equation" r:id="rId9" imgW="762000" imgH="241300" progId="Equation.DSMT4">
                  <p:embed/>
                </p:oleObj>
              </mc:Choice>
              <mc:Fallback>
                <p:oleObj name="Equation" r:id="rId9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81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36383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32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3a.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16828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33" name="Equation" r:id="rId5" imgW="825500" imgH="241300" progId="Equation.DSMT4">
                  <p:embed/>
                </p:oleObj>
              </mc:Choice>
              <mc:Fallback>
                <p:oleObj name="Equation" r:id="rId5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à coins arrondis 16"/>
          <p:cNvSpPr/>
          <p:nvPr/>
        </p:nvSpPr>
        <p:spPr bwMode="auto">
          <a:xfrm>
            <a:off x="6130776" y="2891036"/>
            <a:ext cx="1350000" cy="64807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93812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34" name="Equation" r:id="rId7" imgW="1295400" imgH="241300" progId="Equation.DSMT4">
                  <p:embed/>
                </p:oleObj>
              </mc:Choice>
              <mc:Fallback>
                <p:oleObj name="Equation" r:id="rId7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vers le bas 19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434248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35" name="Equation" r:id="rId9" imgW="762000" imgH="241300" progId="Equation.DSMT4">
                  <p:embed/>
                </p:oleObj>
              </mc:Choice>
              <mc:Fallback>
                <p:oleObj name="Equation" r:id="rId9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à coins arrondis 21"/>
          <p:cNvSpPr/>
          <p:nvPr/>
        </p:nvSpPr>
        <p:spPr bwMode="auto">
          <a:xfrm>
            <a:off x="2174528" y="2636912"/>
            <a:ext cx="648072" cy="54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536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0353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6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4. Choix de variable et de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2171328" y="314134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174528" y="370877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2174528" y="4276204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01677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7" name="Equation" r:id="rId5" imgW="825500" imgH="241300" progId="Equation.DSMT4">
                  <p:embed/>
                </p:oleObj>
              </mc:Choice>
              <mc:Fallback>
                <p:oleObj name="Equation" r:id="rId5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èche vers le bas 18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377479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8" name="Equation" r:id="rId7" imgW="1295400" imgH="241300" progId="Equation.DSMT4">
                  <p:embed/>
                </p:oleObj>
              </mc:Choice>
              <mc:Fallback>
                <p:oleObj name="Equation" r:id="rId7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59124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9" name="Equation" r:id="rId9" imgW="762000" imgH="241300" progId="Equation.DSMT4">
                  <p:embed/>
                </p:oleObj>
              </mc:Choice>
              <mc:Fallback>
                <p:oleObj name="Equation" r:id="rId9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14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52845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5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4. Choix de variable et de valeur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83970"/>
              </p:ext>
            </p:extLst>
          </p:nvPr>
        </p:nvGraphicFramePr>
        <p:xfrm>
          <a:off x="5022000" y="361156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6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à coins arrondis 13"/>
          <p:cNvSpPr/>
          <p:nvPr/>
        </p:nvSpPr>
        <p:spPr bwMode="auto">
          <a:xfrm>
            <a:off x="5029448" y="377634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èche vers le bas 18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90582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7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25252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8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02159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9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à coins arrondis 25"/>
          <p:cNvSpPr/>
          <p:nvPr/>
        </p:nvSpPr>
        <p:spPr bwMode="auto">
          <a:xfrm>
            <a:off x="2171328" y="314134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2174528" y="370877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2174528" y="4276204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52572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99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987824" y="3187700"/>
            <a:ext cx="618976" cy="52933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147656"/>
              </p:ext>
            </p:extLst>
          </p:nvPr>
        </p:nvGraphicFramePr>
        <p:xfrm>
          <a:off x="5022000" y="361156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0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vers le bas 19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014634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1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102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2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67643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3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8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77631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8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4a.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389184"/>
              </p:ext>
            </p:extLst>
          </p:nvPr>
        </p:nvGraphicFramePr>
        <p:xfrm>
          <a:off x="5022000" y="3611563"/>
          <a:ext cx="2514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9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2514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à coins arrondis 14"/>
          <p:cNvSpPr/>
          <p:nvPr/>
        </p:nvSpPr>
        <p:spPr bwMode="auto">
          <a:xfrm>
            <a:off x="6160368" y="3704332"/>
            <a:ext cx="1350000" cy="64807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2987824" y="3187700"/>
            <a:ext cx="618976" cy="52933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èche vers le bas 16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22660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20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3574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21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31433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22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43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688429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1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4b. Propagation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2987824" y="3717032"/>
            <a:ext cx="648072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5173"/>
              </p:ext>
            </p:extLst>
          </p:nvPr>
        </p:nvGraphicFramePr>
        <p:xfrm>
          <a:off x="5022000" y="3611563"/>
          <a:ext cx="2514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2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2514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à coins arrondis 18"/>
          <p:cNvSpPr/>
          <p:nvPr/>
        </p:nvSpPr>
        <p:spPr bwMode="auto">
          <a:xfrm>
            <a:off x="6160368" y="3704332"/>
            <a:ext cx="1350000" cy="64807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èche vers le bas 19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99508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3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88104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4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12452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5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10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70681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0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4c.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3957836" y="371703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87553"/>
              </p:ext>
            </p:extLst>
          </p:nvPr>
        </p:nvGraphicFramePr>
        <p:xfrm>
          <a:off x="5022000" y="3611563"/>
          <a:ext cx="2514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1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2514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èche vers le bas 19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09374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2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26654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3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19697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4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4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88930"/>
              </p:ext>
            </p:extLst>
          </p:nvPr>
        </p:nvGraphicFramePr>
        <p:xfrm>
          <a:off x="5022000" y="361156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4" name="Equation" r:id="rId3" imgW="1295400" imgH="241300" progId="Equation.DSMT4">
                  <p:embed/>
                </p:oleObj>
              </mc:Choice>
              <mc:Fallback>
                <p:oleObj name="Equation" r:id="rId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60068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5" name="Equation" r:id="rId5" imgW="1358900" imgH="1371600" progId="Equation.DSMT4">
                  <p:embed/>
                </p:oleObj>
              </mc:Choice>
              <mc:Fallback>
                <p:oleObj name="Equation" r:id="rId5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4c.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7617544" y="3704332"/>
            <a:ext cx="1296144" cy="64807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3957836" y="3717032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èche vers le bas 20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560602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6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lèche vers le bas 22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80177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7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lèche vers le bas 24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93139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8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5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Lois de la négation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51520" y="3852337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dirty="0" smtClean="0"/>
              <a:t>Forme normale négative (NNF)</a:t>
            </a:r>
            <a:endParaRPr lang="fr-FR" dirty="0"/>
          </a:p>
        </p:txBody>
      </p:sp>
      <p:pic>
        <p:nvPicPr>
          <p:cNvPr id="6" name="Image 5" descr="bool-lois-négation.t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927100"/>
            <a:ext cx="5004048" cy="2807970"/>
          </a:xfrm>
          <a:prstGeom prst="rect">
            <a:avLst/>
          </a:prstGeom>
        </p:spPr>
      </p:pic>
      <p:pic>
        <p:nvPicPr>
          <p:cNvPr id="7" name="Image 6" descr="bool-NNF.t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14123"/>
            <a:ext cx="8787130" cy="17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1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475757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3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4d.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3000524" y="42673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72108"/>
              </p:ext>
            </p:extLst>
          </p:nvPr>
        </p:nvGraphicFramePr>
        <p:xfrm>
          <a:off x="5022000" y="361156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4" name="Equation" r:id="rId5" imgW="1295400" imgH="241300" progId="Equation.DSMT4">
                  <p:embed/>
                </p:oleObj>
              </mc:Choice>
              <mc:Fallback>
                <p:oleObj name="Equation" r:id="rId5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lèche vers le bas 16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5965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5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75551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6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8316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7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05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8053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2" name="Equation" r:id="rId3" imgW="1358900" imgH="1371600" progId="Equation.DSMT4">
                  <p:embed/>
                </p:oleObj>
              </mc:Choice>
              <mc:Fallback>
                <p:oleObj name="Equation" r:id="rId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4d. Clause unitaire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9141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3" name="Equation" r:id="rId5" imgW="825500" imgH="241300" progId="Equation.DSMT4">
                  <p:embed/>
                </p:oleObj>
              </mc:Choice>
              <mc:Fallback>
                <p:oleObj name="Equation" r:id="rId5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vers le bas 21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33208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4" name="Equation" r:id="rId7" imgW="1295400" imgH="241300" progId="Equation.DSMT4">
                  <p:embed/>
                </p:oleObj>
              </mc:Choice>
              <mc:Fallback>
                <p:oleObj name="Equation" r:id="rId7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èche vers le bas 2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84527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5" name="Equation" r:id="rId9" imgW="762000" imgH="241300" progId="Equation.DSMT4">
                  <p:embed/>
                </p:oleObj>
              </mc:Choice>
              <mc:Fallback>
                <p:oleObj name="Equation" r:id="rId9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56225"/>
              </p:ext>
            </p:extLst>
          </p:nvPr>
        </p:nvGraphicFramePr>
        <p:xfrm>
          <a:off x="5022000" y="361156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6" name="Equation" r:id="rId11" imgW="1295400" imgH="241300" progId="Equation.DSMT4">
                  <p:embed/>
                </p:oleObj>
              </mc:Choice>
              <mc:Fallback>
                <p:oleObj name="Equation" r:id="rId11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à coins arrondis 29"/>
          <p:cNvSpPr/>
          <p:nvPr/>
        </p:nvSpPr>
        <p:spPr bwMode="auto">
          <a:xfrm>
            <a:off x="3000524" y="42673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7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76063"/>
              </p:ext>
            </p:extLst>
          </p:nvPr>
        </p:nvGraphicFramePr>
        <p:xfrm>
          <a:off x="5022000" y="361156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4" name="Equation" r:id="rId3" imgW="1295400" imgH="241300" progId="Equation.DSMT4">
                  <p:embed/>
                </p:oleObj>
              </mc:Choice>
              <mc:Fallback>
                <p:oleObj name="Equation" r:id="rId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48752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5" name="Equation" r:id="rId5" imgW="1358900" imgH="1371600" progId="Equation.DSMT4">
                  <p:embed/>
                </p:oleObj>
              </mc:Choice>
              <mc:Fallback>
                <p:oleObj name="Equation" r:id="rId5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4e. </a:t>
            </a:r>
            <a:r>
              <a:rPr lang="fr-FR" dirty="0" smtClean="0">
                <a:solidFill>
                  <a:schemeClr val="accent1"/>
                </a:solidFill>
              </a:rPr>
              <a:t>Contradiction !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3436976" y="4237044"/>
            <a:ext cx="919000" cy="488100"/>
          </a:xfrm>
          <a:prstGeom prst="round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space réservé du texte 9"/>
          <p:cNvSpPr txBox="1">
            <a:spLocks/>
          </p:cNvSpPr>
          <p:nvPr/>
        </p:nvSpPr>
        <p:spPr>
          <a:xfrm>
            <a:off x="323528" y="5877272"/>
            <a:ext cx="8456136" cy="495007"/>
          </a:xfrm>
          <a:prstGeom prst="rect">
            <a:avLst/>
          </a:prstGeom>
          <a:ln w="28575" cmpd="sng"/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8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37844"/>
            <a:ext cx="13075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èche vers le bas 22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28511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6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èche vers le bas 29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84913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7" name="Equation" r:id="rId10" imgW="1295400" imgH="241300" progId="Equation.DSMT4">
                  <p:embed/>
                </p:oleObj>
              </mc:Choice>
              <mc:Fallback>
                <p:oleObj name="Equation" r:id="rId10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lèche vers le bas 3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97463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8" name="Equation" r:id="rId12" imgW="762000" imgH="241300" progId="Equation.DSMT4">
                  <p:embed/>
                </p:oleObj>
              </mc:Choice>
              <mc:Fallback>
                <p:oleObj name="Equation" r:id="rId12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10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78262"/>
              </p:ext>
            </p:extLst>
          </p:nvPr>
        </p:nvGraphicFramePr>
        <p:xfrm>
          <a:off x="5022000" y="361156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08" name="Equation" r:id="rId3" imgW="1295400" imgH="241300" progId="Equation.DSMT4">
                  <p:embed/>
                </p:oleObj>
              </mc:Choice>
              <mc:Fallback>
                <p:oleObj name="Equation" r:id="rId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64814"/>
              </p:ext>
            </p:extLst>
          </p:nvPr>
        </p:nvGraphicFramePr>
        <p:xfrm>
          <a:off x="4532312" y="3841750"/>
          <a:ext cx="464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09" name="Equation" r:id="rId5" imgW="1549400" imgH="355600" progId="Equation.DSMT4">
                  <p:embed/>
                </p:oleObj>
              </mc:Choice>
              <mc:Fallback>
                <p:oleObj name="Equation" r:id="rId5" imgW="1549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2312" y="3841750"/>
                        <a:ext cx="4648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16728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10" name="Equation" r:id="rId7" imgW="1358900" imgH="1371600" progId="Equation.DSMT4">
                  <p:embed/>
                </p:oleObj>
              </mc:Choice>
              <mc:Fallback>
                <p:oleObj name="Equation" r:id="rId7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653136"/>
            <a:ext cx="1224657" cy="13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343932" y="6021288"/>
            <a:ext cx="8456136" cy="495007"/>
          </a:xfrm>
          <a:ln w="28575" cmpd="sng"/>
        </p:spPr>
        <p:txBody>
          <a:bodyPr/>
          <a:lstStyle/>
          <a:p>
            <a:r>
              <a:rPr lang="fr-FR" sz="2800" dirty="0"/>
              <a:t>C'est là que les choses intéressantes commencent </a:t>
            </a:r>
            <a:r>
              <a:rPr lang="fr-FR" sz="2800" dirty="0" smtClean="0"/>
              <a:t>!</a:t>
            </a: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4e. </a:t>
            </a:r>
            <a:r>
              <a:rPr lang="fr-FR" dirty="0"/>
              <a:t>O</a:t>
            </a:r>
            <a:r>
              <a:rPr lang="fr-FR" dirty="0" smtClean="0"/>
              <a:t>u clause unitaire → </a:t>
            </a:r>
            <a:r>
              <a:rPr lang="fr-FR" dirty="0">
                <a:solidFill>
                  <a:schemeClr val="accent1"/>
                </a:solidFill>
              </a:rPr>
              <a:t>c</a:t>
            </a:r>
            <a:r>
              <a:rPr lang="fr-FR" dirty="0" smtClean="0">
                <a:solidFill>
                  <a:schemeClr val="accent1"/>
                </a:solidFill>
              </a:rPr>
              <a:t>ontradiction !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7" name="Connecteur droit 6"/>
          <p:cNvCxnSpPr>
            <a:cxnSpLocks noChangeAspect="1"/>
          </p:cNvCxnSpPr>
          <p:nvPr/>
        </p:nvCxnSpPr>
        <p:spPr bwMode="auto">
          <a:xfrm flipV="1">
            <a:off x="7596331" y="3676711"/>
            <a:ext cx="1296149" cy="1192449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Espace réservé du texte 9"/>
          <p:cNvSpPr txBox="1">
            <a:spLocks/>
          </p:cNvSpPr>
          <p:nvPr/>
        </p:nvSpPr>
        <p:spPr>
          <a:xfrm>
            <a:off x="323528" y="5877272"/>
            <a:ext cx="8456136" cy="495007"/>
          </a:xfrm>
          <a:prstGeom prst="rect">
            <a:avLst/>
          </a:prstGeom>
          <a:ln w="28575" cmpd="sng"/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8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737844"/>
            <a:ext cx="13075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23"/>
          <p:cNvCxnSpPr>
            <a:cxnSpLocks noChangeAspect="1"/>
          </p:cNvCxnSpPr>
          <p:nvPr/>
        </p:nvCxnSpPr>
        <p:spPr bwMode="auto">
          <a:xfrm flipH="1" flipV="1">
            <a:off x="7596331" y="3676711"/>
            <a:ext cx="1296149" cy="1192449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lèche vers le bas 22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56522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11" name="Equation" r:id="rId11" imgW="825500" imgH="241300" progId="Equation.DSMT4">
                  <p:embed/>
                </p:oleObj>
              </mc:Choice>
              <mc:Fallback>
                <p:oleObj name="Equation" r:id="rId11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èche vers le bas 29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42052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12"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lèche vers le bas 3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11155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13" name="Equation" r:id="rId15" imgW="762000" imgH="241300" progId="Equation.DSMT4">
                  <p:embed/>
                </p:oleObj>
              </mc:Choice>
              <mc:Fallback>
                <p:oleObj name="Equation" r:id="rId15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à coins arrondis 21"/>
          <p:cNvSpPr/>
          <p:nvPr/>
        </p:nvSpPr>
        <p:spPr bwMode="auto">
          <a:xfrm>
            <a:off x="3000524" y="4267300"/>
            <a:ext cx="504056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1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15663"/>
          </a:xfrm>
        </p:spPr>
        <p:txBody>
          <a:bodyPr/>
          <a:lstStyle/>
          <a:p>
            <a:r>
              <a:rPr lang="fr-FR" sz="3000" dirty="0" smtClean="0"/>
              <a:t>DPLL : </a:t>
            </a:r>
            <a:r>
              <a:rPr lang="fr-FR" sz="3000" dirty="0"/>
              <a:t>Davis–Putnam–</a:t>
            </a:r>
            <a:r>
              <a:rPr lang="fr-FR" sz="3000" dirty="0" err="1"/>
              <a:t>Logemann</a:t>
            </a:r>
            <a:r>
              <a:rPr lang="fr-FR" sz="3000" dirty="0"/>
              <a:t>–</a:t>
            </a:r>
            <a:r>
              <a:rPr lang="fr-FR" sz="3000" dirty="0" smtClean="0"/>
              <a:t>Loveland (1962) </a:t>
            </a:r>
            <a:endParaRPr lang="fr-FR" sz="3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67581"/>
              </p:ext>
            </p:extLst>
          </p:nvPr>
        </p:nvGraphicFramePr>
        <p:xfrm>
          <a:off x="5022000" y="361156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4" name="Equation" r:id="rId3" imgW="177800" imgH="241300" progId="Equation.DSMT4">
                  <p:embed/>
                </p:oleObj>
              </mc:Choice>
              <mc:Fallback>
                <p:oleObj name="Equation" r:id="rId3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22665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5" name="Equation" r:id="rId5" imgW="1358900" imgH="1371600" progId="Equation.DSMT4">
                  <p:embed/>
                </p:oleObj>
              </mc:Choice>
              <mc:Fallback>
                <p:oleObj name="Equation" r:id="rId5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lèche vers le bas 12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95638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6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lèche vers le bas 14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57529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7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lèche vers le bas 16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82266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38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426322" y="5229200"/>
            <a:ext cx="6291356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Inversion du dernier choix (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backtrack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simple)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marche ici, mais inefficace en général !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161828" y="3128268"/>
            <a:ext cx="576064" cy="1728192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0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434229"/>
              </p:ext>
            </p:extLst>
          </p:nvPr>
        </p:nvGraphicFramePr>
        <p:xfrm>
          <a:off x="5022000" y="361156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85" name="Equation" r:id="rId3" imgW="1295400" imgH="241300" progId="Equation.DSMT4">
                  <p:embed/>
                </p:oleObj>
              </mc:Choice>
              <mc:Fallback>
                <p:oleObj name="Equation" r:id="rId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14404"/>
              </p:ext>
            </p:extLst>
          </p:nvPr>
        </p:nvGraphicFramePr>
        <p:xfrm>
          <a:off x="4532312" y="3841750"/>
          <a:ext cx="464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86" name="Equation" r:id="rId5" imgW="1549400" imgH="355600" progId="Equation.DSMT4">
                  <p:embed/>
                </p:oleObj>
              </mc:Choice>
              <mc:Fallback>
                <p:oleObj name="Equation" r:id="rId5" imgW="15494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2312" y="3841750"/>
                        <a:ext cx="4648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96145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87" name="Equation" r:id="rId7" imgW="1358900" imgH="1371600" progId="Equation.DSMT4">
                  <p:embed/>
                </p:oleObj>
              </mc:Choice>
              <mc:Fallback>
                <p:oleObj name="Equation" r:id="rId7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4e. </a:t>
            </a:r>
            <a:r>
              <a:rPr lang="fr-FR" dirty="0" smtClean="0">
                <a:solidFill>
                  <a:schemeClr val="accent1"/>
                </a:solidFill>
              </a:rPr>
              <a:t>Contradiction !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7" name="Espace réservé du texte 9"/>
          <p:cNvSpPr txBox="1">
            <a:spLocks/>
          </p:cNvSpPr>
          <p:nvPr/>
        </p:nvSpPr>
        <p:spPr>
          <a:xfrm>
            <a:off x="323528" y="5877272"/>
            <a:ext cx="8456136" cy="495007"/>
          </a:xfrm>
          <a:prstGeom prst="rect">
            <a:avLst/>
          </a:prstGeom>
          <a:ln w="28575" cmpd="sng"/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800" dirty="0"/>
          </a:p>
        </p:txBody>
      </p:sp>
      <p:sp>
        <p:nvSpPr>
          <p:cNvPr id="23" name="Flèche vers le bas 22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55443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88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èche vers le bas 29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50171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89" name="Equation" r:id="rId11" imgW="1295400" imgH="241300" progId="Equation.DSMT4">
                  <p:embed/>
                </p:oleObj>
              </mc:Choice>
              <mc:Fallback>
                <p:oleObj name="Equation" r:id="rId11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lèche vers le bas 33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29990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90" name="Equation" r:id="rId13" imgW="762000" imgH="241300" progId="Equation.DSMT4">
                  <p:embed/>
                </p:oleObj>
              </mc:Choice>
              <mc:Fallback>
                <p:oleObj name="Equation" r:id="rId13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46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CDCL : </a:t>
            </a:r>
            <a:r>
              <a:rPr lang="en-US" sz="3600" dirty="0" smtClean="0"/>
              <a:t>Conflict Driven Clause Learning</a:t>
            </a:r>
            <a:endParaRPr lang="en-US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91612"/>
              </p:ext>
            </p:extLst>
          </p:nvPr>
        </p:nvGraphicFramePr>
        <p:xfrm>
          <a:off x="217488" y="1882775"/>
          <a:ext cx="45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7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88" y="1882775"/>
                        <a:ext cx="457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45900"/>
              </p:ext>
            </p:extLst>
          </p:nvPr>
        </p:nvGraphicFramePr>
        <p:xfrm>
          <a:off x="1206500" y="94615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8" name="Equation" r:id="rId5" imgW="165100" imgH="241300" progId="Equation.DSMT4">
                  <p:embed/>
                </p:oleObj>
              </mc:Choice>
              <mc:Fallback>
                <p:oleObj name="Equation" r:id="rId5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6500" y="94615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46578"/>
              </p:ext>
            </p:extLst>
          </p:nvPr>
        </p:nvGraphicFramePr>
        <p:xfrm>
          <a:off x="1711325" y="16668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89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1325" y="16668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11189"/>
              </p:ext>
            </p:extLst>
          </p:nvPr>
        </p:nvGraphicFramePr>
        <p:xfrm>
          <a:off x="2790825" y="34671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0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0825" y="34671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77903"/>
              </p:ext>
            </p:extLst>
          </p:nvPr>
        </p:nvGraphicFramePr>
        <p:xfrm>
          <a:off x="3851920" y="5445224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1" name="Equation" r:id="rId11" imgW="203200" imgH="241300" progId="Equation.DSMT4">
                  <p:embed/>
                </p:oleObj>
              </mc:Choice>
              <mc:Fallback>
                <p:oleObj name="Equation" r:id="rId11" imgW="203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51920" y="5445224"/>
                        <a:ext cx="609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72490"/>
              </p:ext>
            </p:extLst>
          </p:nvPr>
        </p:nvGraphicFramePr>
        <p:xfrm>
          <a:off x="3222625" y="29241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2" name="Equation" r:id="rId13" imgW="165100" imgH="241300" progId="Equation.DSMT4">
                  <p:embed/>
                </p:oleObj>
              </mc:Choice>
              <mc:Fallback>
                <p:oleObj name="Equation" r:id="rId13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2625" y="29241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08976"/>
              </p:ext>
            </p:extLst>
          </p:nvPr>
        </p:nvGraphicFramePr>
        <p:xfrm>
          <a:off x="4484688" y="2962275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3" name="Equation" r:id="rId15" imgW="177800" imgH="241300" progId="Equation.DSMT4">
                  <p:embed/>
                </p:oleObj>
              </mc:Choice>
              <mc:Fallback>
                <p:oleObj name="Equation" r:id="rId1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84688" y="2962275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38162"/>
              </p:ext>
            </p:extLst>
          </p:nvPr>
        </p:nvGraphicFramePr>
        <p:xfrm>
          <a:off x="4446588" y="22431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4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46588" y="22431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27615"/>
              </p:ext>
            </p:extLst>
          </p:nvPr>
        </p:nvGraphicFramePr>
        <p:xfrm>
          <a:off x="5454650" y="803275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5" name="Equation" r:id="rId19" imgW="203200" imgH="241300" progId="Equation.DSMT4">
                  <p:embed/>
                </p:oleObj>
              </mc:Choice>
              <mc:Fallback>
                <p:oleObj name="Equation" r:id="rId19" imgW="203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54650" y="803275"/>
                        <a:ext cx="609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22133"/>
              </p:ext>
            </p:extLst>
          </p:nvPr>
        </p:nvGraphicFramePr>
        <p:xfrm>
          <a:off x="6627813" y="19558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6" name="Equation" r:id="rId21" imgW="165100" imgH="241300" progId="Equation.DSMT4">
                  <p:embed/>
                </p:oleObj>
              </mc:Choice>
              <mc:Fallback>
                <p:oleObj name="Equation" r:id="rId21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27813" y="19558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4255"/>
              </p:ext>
            </p:extLst>
          </p:nvPr>
        </p:nvGraphicFramePr>
        <p:xfrm>
          <a:off x="6678613" y="3538538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7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78613" y="3538538"/>
                        <a:ext cx="571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necteur droit 27"/>
          <p:cNvCxnSpPr/>
          <p:nvPr/>
        </p:nvCxnSpPr>
        <p:spPr bwMode="auto">
          <a:xfrm flipV="1">
            <a:off x="611560" y="1484784"/>
            <a:ext cx="576064" cy="53605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>
            <a:off x="2195736" y="2348880"/>
            <a:ext cx="648072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Connecteur droit 38"/>
          <p:cNvCxnSpPr/>
          <p:nvPr/>
        </p:nvCxnSpPr>
        <p:spPr bwMode="auto">
          <a:xfrm>
            <a:off x="3203848" y="4221088"/>
            <a:ext cx="720080" cy="144016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Connecteur droit avec flèche 50"/>
          <p:cNvCxnSpPr/>
          <p:nvPr/>
        </p:nvCxnSpPr>
        <p:spPr bwMode="auto">
          <a:xfrm>
            <a:off x="683568" y="2636912"/>
            <a:ext cx="3189684" cy="316034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Connecteur droit avec flèche 60"/>
          <p:cNvCxnSpPr>
            <a:endCxn id="24" idx="1"/>
          </p:cNvCxnSpPr>
          <p:nvPr/>
        </p:nvCxnSpPr>
        <p:spPr bwMode="auto">
          <a:xfrm flipV="1">
            <a:off x="2267744" y="1164754"/>
            <a:ext cx="3168352" cy="96810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Connecteur droit avec flèche 63"/>
          <p:cNvCxnSpPr>
            <a:endCxn id="25" idx="1"/>
          </p:cNvCxnSpPr>
          <p:nvPr/>
        </p:nvCxnSpPr>
        <p:spPr bwMode="auto">
          <a:xfrm flipV="1">
            <a:off x="4932040" y="2317056"/>
            <a:ext cx="1676723" cy="2478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onnecteur droit avec flèche 66"/>
          <p:cNvCxnSpPr>
            <a:endCxn id="26" idx="1"/>
          </p:cNvCxnSpPr>
          <p:nvPr/>
        </p:nvCxnSpPr>
        <p:spPr bwMode="auto">
          <a:xfrm flipV="1">
            <a:off x="3419872" y="3901058"/>
            <a:ext cx="3240360" cy="10400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Connecteur droit avec flèche 72"/>
          <p:cNvCxnSpPr>
            <a:stCxn id="25" idx="3"/>
            <a:endCxn id="145" idx="1"/>
          </p:cNvCxnSpPr>
          <p:nvPr/>
        </p:nvCxnSpPr>
        <p:spPr bwMode="auto">
          <a:xfrm>
            <a:off x="7142163" y="2317056"/>
            <a:ext cx="886221" cy="7260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onnecteur droit avec flèche 79"/>
          <p:cNvCxnSpPr>
            <a:endCxn id="26" idx="1"/>
          </p:cNvCxnSpPr>
          <p:nvPr/>
        </p:nvCxnSpPr>
        <p:spPr bwMode="auto">
          <a:xfrm>
            <a:off x="5004048" y="2780928"/>
            <a:ext cx="1656184" cy="112013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Connecteur droit avec flèche 104"/>
          <p:cNvCxnSpPr/>
          <p:nvPr/>
        </p:nvCxnSpPr>
        <p:spPr bwMode="auto">
          <a:xfrm>
            <a:off x="3779912" y="3356992"/>
            <a:ext cx="64807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6" name="Obje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96484"/>
              </p:ext>
            </p:extLst>
          </p:nvPr>
        </p:nvGraphicFramePr>
        <p:xfrm>
          <a:off x="539552" y="126876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8" name="Equation" r:id="rId25" imgW="177800" imgH="241300" progId="Equation.DSMT4">
                  <p:embed/>
                </p:oleObj>
              </mc:Choice>
              <mc:Fallback>
                <p:oleObj name="Equation" r:id="rId2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9552" y="1268760"/>
                        <a:ext cx="355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74979"/>
              </p:ext>
            </p:extLst>
          </p:nvPr>
        </p:nvGraphicFramePr>
        <p:xfrm>
          <a:off x="2195513" y="28067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9" name="Equation" r:id="rId27" imgW="190500" imgH="241300" progId="Equation.DSMT4">
                  <p:embed/>
                </p:oleObj>
              </mc:Choice>
              <mc:Fallback>
                <p:oleObj name="Equation" r:id="rId2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95513" y="28067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32335"/>
              </p:ext>
            </p:extLst>
          </p:nvPr>
        </p:nvGraphicFramePr>
        <p:xfrm>
          <a:off x="2771775" y="48942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0" name="Equation" r:id="rId29" imgW="190500" imgH="241300" progId="Equation.DSMT4">
                  <p:embed/>
                </p:oleObj>
              </mc:Choice>
              <mc:Fallback>
                <p:oleObj name="Equation" r:id="rId2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771775" y="48942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486984"/>
              </p:ext>
            </p:extLst>
          </p:nvPr>
        </p:nvGraphicFramePr>
        <p:xfrm>
          <a:off x="3132138" y="45339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1" name="Equation" r:id="rId31" imgW="190500" imgH="241300" progId="Equation.DSMT4">
                  <p:embed/>
                </p:oleObj>
              </mc:Choice>
              <mc:Fallback>
                <p:oleObj name="Equation" r:id="rId3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132138" y="45339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Connecteur droit 117"/>
          <p:cNvCxnSpPr/>
          <p:nvPr/>
        </p:nvCxnSpPr>
        <p:spPr bwMode="auto">
          <a:xfrm>
            <a:off x="755576" y="2564904"/>
            <a:ext cx="2016224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90303"/>
              </p:ext>
            </p:extLst>
          </p:nvPr>
        </p:nvGraphicFramePr>
        <p:xfrm>
          <a:off x="2051050" y="33829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2" name="Equation" r:id="rId33" imgW="190500" imgH="241300" progId="Equation.DSMT4">
                  <p:embed/>
                </p:oleObj>
              </mc:Choice>
              <mc:Fallback>
                <p:oleObj name="Equation" r:id="rId3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051050" y="33829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53572"/>
              </p:ext>
            </p:extLst>
          </p:nvPr>
        </p:nvGraphicFramePr>
        <p:xfrm>
          <a:off x="3924300" y="287813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3" name="Equation" r:id="rId35" imgW="190500" imgH="241300" progId="Equation.DSMT4">
                  <p:embed/>
                </p:oleObj>
              </mc:Choice>
              <mc:Fallback>
                <p:oleObj name="Equation" r:id="rId3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924300" y="2878138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24677"/>
              </p:ext>
            </p:extLst>
          </p:nvPr>
        </p:nvGraphicFramePr>
        <p:xfrm>
          <a:off x="4500563" y="8620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4" name="Equation" r:id="rId37" imgW="190500" imgH="241300" progId="Equation.DSMT4">
                  <p:embed/>
                </p:oleObj>
              </mc:Choice>
              <mc:Fallback>
                <p:oleObj name="Equation" r:id="rId3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500563" y="8620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" name="Connecteur droit avec flèche 126"/>
          <p:cNvCxnSpPr/>
          <p:nvPr/>
        </p:nvCxnSpPr>
        <p:spPr bwMode="auto">
          <a:xfrm flipV="1">
            <a:off x="4716016" y="1412776"/>
            <a:ext cx="720080" cy="100811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9" name="Obje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65090"/>
              </p:ext>
            </p:extLst>
          </p:nvPr>
        </p:nvGraphicFramePr>
        <p:xfrm>
          <a:off x="4787900" y="136683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5" name="Equation" r:id="rId39" imgW="190500" imgH="241300" progId="Equation.DSMT4">
                  <p:embed/>
                </p:oleObj>
              </mc:Choice>
              <mc:Fallback>
                <p:oleObj name="Equation" r:id="rId3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787900" y="1366838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12666"/>
              </p:ext>
            </p:extLst>
          </p:nvPr>
        </p:nvGraphicFramePr>
        <p:xfrm>
          <a:off x="5651500" y="38147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6" name="Equation" r:id="rId41" imgW="190500" imgH="241300" progId="Equation.DSMT4">
                  <p:embed/>
                </p:oleObj>
              </mc:Choice>
              <mc:Fallback>
                <p:oleObj name="Equation" r:id="rId4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651500" y="38147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29732"/>
              </p:ext>
            </p:extLst>
          </p:nvPr>
        </p:nvGraphicFramePr>
        <p:xfrm>
          <a:off x="5580063" y="32385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7" name="Equation" r:id="rId43" imgW="190500" imgH="241300" progId="Equation.DSMT4">
                  <p:embed/>
                </p:oleObj>
              </mc:Choice>
              <mc:Fallback>
                <p:oleObj name="Equation" r:id="rId4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5580063" y="32385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59861"/>
              </p:ext>
            </p:extLst>
          </p:nvPr>
        </p:nvGraphicFramePr>
        <p:xfrm>
          <a:off x="6516688" y="12938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8" name="Equation" r:id="rId45" imgW="190500" imgH="241300" progId="Equation.DSMT4">
                  <p:embed/>
                </p:oleObj>
              </mc:Choice>
              <mc:Fallback>
                <p:oleObj name="Equation" r:id="rId4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516688" y="12938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50831"/>
              </p:ext>
            </p:extLst>
          </p:nvPr>
        </p:nvGraphicFramePr>
        <p:xfrm>
          <a:off x="5940425" y="23749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09" name="Equation" r:id="rId47" imgW="190500" imgH="241300" progId="Equation.DSMT4">
                  <p:embed/>
                </p:oleObj>
              </mc:Choice>
              <mc:Fallback>
                <p:oleObj name="Equation" r:id="rId4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940425" y="23749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" name="Picture 1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028384" y="2636912"/>
            <a:ext cx="921916" cy="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4" name="Connecteur droit avec flèche 153"/>
          <p:cNvCxnSpPr>
            <a:stCxn id="26" idx="3"/>
            <a:endCxn id="145" idx="1"/>
          </p:cNvCxnSpPr>
          <p:nvPr/>
        </p:nvCxnSpPr>
        <p:spPr bwMode="auto">
          <a:xfrm flipV="1">
            <a:off x="7269832" y="3043090"/>
            <a:ext cx="758552" cy="85796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Connecteur droit avec flèche 171"/>
          <p:cNvCxnSpPr/>
          <p:nvPr/>
        </p:nvCxnSpPr>
        <p:spPr bwMode="auto">
          <a:xfrm>
            <a:off x="2339752" y="2164680"/>
            <a:ext cx="4176464" cy="4018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4" name="Obje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47154"/>
              </p:ext>
            </p:extLst>
          </p:nvPr>
        </p:nvGraphicFramePr>
        <p:xfrm>
          <a:off x="5940425" y="16541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10" name="Equation" r:id="rId50" imgW="190500" imgH="241300" progId="Equation.DSMT4">
                  <p:embed/>
                </p:oleObj>
              </mc:Choice>
              <mc:Fallback>
                <p:oleObj name="Equation" r:id="rId50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5940425" y="1654175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Connecteur droit avec flèche 175"/>
          <p:cNvCxnSpPr/>
          <p:nvPr/>
        </p:nvCxnSpPr>
        <p:spPr bwMode="auto">
          <a:xfrm flipV="1">
            <a:off x="755576" y="2132856"/>
            <a:ext cx="936104" cy="14401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7" name="Connecteur droit avec flèche 176"/>
          <p:cNvCxnSpPr/>
          <p:nvPr/>
        </p:nvCxnSpPr>
        <p:spPr bwMode="auto">
          <a:xfrm>
            <a:off x="2267744" y="2276872"/>
            <a:ext cx="1080120" cy="86409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0" name="Connecteur droit avec flèche 179"/>
          <p:cNvCxnSpPr/>
          <p:nvPr/>
        </p:nvCxnSpPr>
        <p:spPr bwMode="auto">
          <a:xfrm flipV="1">
            <a:off x="3563888" y="2636912"/>
            <a:ext cx="864096" cy="50405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0" name="Connecteur droit avec flèche 49"/>
          <p:cNvCxnSpPr/>
          <p:nvPr/>
        </p:nvCxnSpPr>
        <p:spPr bwMode="auto">
          <a:xfrm>
            <a:off x="6012160" y="1484784"/>
            <a:ext cx="648072" cy="57606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4884350" y="4797152"/>
            <a:ext cx="3622807" cy="124392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Graphe d’implication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issu des choix successifs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et de leurs propagations</a:t>
            </a:r>
          </a:p>
        </p:txBody>
      </p:sp>
    </p:spTree>
    <p:extLst>
      <p:ext uri="{BB962C8B-B14F-4D97-AF65-F5344CB8AC3E}">
        <p14:creationId xmlns:p14="http://schemas.microsoft.com/office/powerpoint/2010/main" val="33483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Enlever ce qui ne participe pas au conflit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45062"/>
              </p:ext>
            </p:extLst>
          </p:nvPr>
        </p:nvGraphicFramePr>
        <p:xfrm>
          <a:off x="217488" y="1882775"/>
          <a:ext cx="45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06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88" y="1882775"/>
                        <a:ext cx="457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33454"/>
              </p:ext>
            </p:extLst>
          </p:nvPr>
        </p:nvGraphicFramePr>
        <p:xfrm>
          <a:off x="1711325" y="16668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07" name="Equation" r:id="rId5" imgW="165100" imgH="241300" progId="Equation.DSMT4">
                  <p:embed/>
                </p:oleObj>
              </mc:Choice>
              <mc:Fallback>
                <p:oleObj name="Equation" r:id="rId5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325" y="16668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95799"/>
              </p:ext>
            </p:extLst>
          </p:nvPr>
        </p:nvGraphicFramePr>
        <p:xfrm>
          <a:off x="2790825" y="34671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08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0825" y="34671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29982"/>
              </p:ext>
            </p:extLst>
          </p:nvPr>
        </p:nvGraphicFramePr>
        <p:xfrm>
          <a:off x="3222625" y="29241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09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22625" y="29241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10143"/>
              </p:ext>
            </p:extLst>
          </p:nvPr>
        </p:nvGraphicFramePr>
        <p:xfrm>
          <a:off x="4446588" y="22431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0" name="Equation" r:id="rId11" imgW="165100" imgH="241300" progId="Equation.DSMT4">
                  <p:embed/>
                </p:oleObj>
              </mc:Choice>
              <mc:Fallback>
                <p:oleObj name="Equation" r:id="rId11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6588" y="22431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09952"/>
              </p:ext>
            </p:extLst>
          </p:nvPr>
        </p:nvGraphicFramePr>
        <p:xfrm>
          <a:off x="5454650" y="803275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1" name="Equation" r:id="rId13" imgW="203200" imgH="241300" progId="Equation.DSMT4">
                  <p:embed/>
                </p:oleObj>
              </mc:Choice>
              <mc:Fallback>
                <p:oleObj name="Equation" r:id="rId13" imgW="203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54650" y="803275"/>
                        <a:ext cx="609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95525"/>
              </p:ext>
            </p:extLst>
          </p:nvPr>
        </p:nvGraphicFramePr>
        <p:xfrm>
          <a:off x="6627813" y="19558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2" name="Equation" r:id="rId15" imgW="165100" imgH="241300" progId="Equation.DSMT4">
                  <p:embed/>
                </p:oleObj>
              </mc:Choice>
              <mc:Fallback>
                <p:oleObj name="Equation" r:id="rId15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27813" y="19558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231794"/>
              </p:ext>
            </p:extLst>
          </p:nvPr>
        </p:nvGraphicFramePr>
        <p:xfrm>
          <a:off x="6678613" y="3538538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3" name="Equation" r:id="rId17" imgW="190500" imgH="241300" progId="Equation.DSMT4">
                  <p:embed/>
                </p:oleObj>
              </mc:Choice>
              <mc:Fallback>
                <p:oleObj name="Equation" r:id="rId1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78613" y="3538538"/>
                        <a:ext cx="571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Connecteur droit 99"/>
          <p:cNvCxnSpPr/>
          <p:nvPr/>
        </p:nvCxnSpPr>
        <p:spPr bwMode="auto">
          <a:xfrm>
            <a:off x="2195736" y="2348880"/>
            <a:ext cx="648072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Connecteur droit avec flèche 102"/>
          <p:cNvCxnSpPr>
            <a:endCxn id="96" idx="1"/>
          </p:cNvCxnSpPr>
          <p:nvPr/>
        </p:nvCxnSpPr>
        <p:spPr bwMode="auto">
          <a:xfrm flipV="1">
            <a:off x="2267744" y="1164754"/>
            <a:ext cx="3168352" cy="96810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Connecteur droit avec flèche 103"/>
          <p:cNvCxnSpPr>
            <a:endCxn id="97" idx="1"/>
          </p:cNvCxnSpPr>
          <p:nvPr/>
        </p:nvCxnSpPr>
        <p:spPr bwMode="auto">
          <a:xfrm flipV="1">
            <a:off x="4932040" y="2317056"/>
            <a:ext cx="1676723" cy="2478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Connecteur droit avec flèche 104"/>
          <p:cNvCxnSpPr>
            <a:endCxn id="98" idx="1"/>
          </p:cNvCxnSpPr>
          <p:nvPr/>
        </p:nvCxnSpPr>
        <p:spPr bwMode="auto">
          <a:xfrm flipV="1">
            <a:off x="3419872" y="3901058"/>
            <a:ext cx="3240360" cy="10400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onnecteur droit avec flèche 105"/>
          <p:cNvCxnSpPr>
            <a:stCxn id="97" idx="3"/>
            <a:endCxn id="128" idx="1"/>
          </p:cNvCxnSpPr>
          <p:nvPr/>
        </p:nvCxnSpPr>
        <p:spPr bwMode="auto">
          <a:xfrm>
            <a:off x="7142163" y="2317056"/>
            <a:ext cx="886221" cy="7260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onnecteur droit avec flèche 106"/>
          <p:cNvCxnSpPr>
            <a:endCxn id="98" idx="1"/>
          </p:cNvCxnSpPr>
          <p:nvPr/>
        </p:nvCxnSpPr>
        <p:spPr bwMode="auto">
          <a:xfrm>
            <a:off x="5004048" y="2780928"/>
            <a:ext cx="1656184" cy="112013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1" name="Obje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29452"/>
              </p:ext>
            </p:extLst>
          </p:nvPr>
        </p:nvGraphicFramePr>
        <p:xfrm>
          <a:off x="2195513" y="28067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4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95513" y="28067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Connecteur droit 113"/>
          <p:cNvCxnSpPr/>
          <p:nvPr/>
        </p:nvCxnSpPr>
        <p:spPr bwMode="auto">
          <a:xfrm>
            <a:off x="755576" y="2564904"/>
            <a:ext cx="2016224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55907"/>
              </p:ext>
            </p:extLst>
          </p:nvPr>
        </p:nvGraphicFramePr>
        <p:xfrm>
          <a:off x="2051050" y="33829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5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51050" y="33829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48238"/>
              </p:ext>
            </p:extLst>
          </p:nvPr>
        </p:nvGraphicFramePr>
        <p:xfrm>
          <a:off x="4500563" y="8620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6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00563" y="8620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0" name="Connecteur droit avec flèche 119"/>
          <p:cNvCxnSpPr/>
          <p:nvPr/>
        </p:nvCxnSpPr>
        <p:spPr bwMode="auto">
          <a:xfrm flipV="1">
            <a:off x="4716016" y="1412776"/>
            <a:ext cx="720080" cy="100811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62293"/>
              </p:ext>
            </p:extLst>
          </p:nvPr>
        </p:nvGraphicFramePr>
        <p:xfrm>
          <a:off x="4787900" y="136683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7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87900" y="1366838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71499"/>
              </p:ext>
            </p:extLst>
          </p:nvPr>
        </p:nvGraphicFramePr>
        <p:xfrm>
          <a:off x="5651500" y="38147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8" name="Equation" r:id="rId27" imgW="190500" imgH="241300" progId="Equation.DSMT4">
                  <p:embed/>
                </p:oleObj>
              </mc:Choice>
              <mc:Fallback>
                <p:oleObj name="Equation" r:id="rId2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51500" y="38147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42158"/>
              </p:ext>
            </p:extLst>
          </p:nvPr>
        </p:nvGraphicFramePr>
        <p:xfrm>
          <a:off x="5580063" y="32385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19" name="Equation" r:id="rId29" imgW="190500" imgH="241300" progId="Equation.DSMT4">
                  <p:embed/>
                </p:oleObj>
              </mc:Choice>
              <mc:Fallback>
                <p:oleObj name="Equation" r:id="rId2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580063" y="32385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4501"/>
              </p:ext>
            </p:extLst>
          </p:nvPr>
        </p:nvGraphicFramePr>
        <p:xfrm>
          <a:off x="6516688" y="12938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20" name="Equation" r:id="rId31" imgW="190500" imgH="241300" progId="Equation.DSMT4">
                  <p:embed/>
                </p:oleObj>
              </mc:Choice>
              <mc:Fallback>
                <p:oleObj name="Equation" r:id="rId3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516688" y="12938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83878"/>
              </p:ext>
            </p:extLst>
          </p:nvPr>
        </p:nvGraphicFramePr>
        <p:xfrm>
          <a:off x="5940425" y="23749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21" name="Equation" r:id="rId33" imgW="190500" imgH="241300" progId="Equation.DSMT4">
                  <p:embed/>
                </p:oleObj>
              </mc:Choice>
              <mc:Fallback>
                <p:oleObj name="Equation" r:id="rId3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940425" y="23749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Picture 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028384" y="2636912"/>
            <a:ext cx="921916" cy="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0" name="Connecteur droit avec flèche 129"/>
          <p:cNvCxnSpPr>
            <a:stCxn id="98" idx="3"/>
            <a:endCxn id="128" idx="1"/>
          </p:cNvCxnSpPr>
          <p:nvPr/>
        </p:nvCxnSpPr>
        <p:spPr bwMode="auto">
          <a:xfrm flipV="1">
            <a:off x="7269832" y="3043090"/>
            <a:ext cx="758552" cy="85796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Connecteur droit avec flèche 130"/>
          <p:cNvCxnSpPr/>
          <p:nvPr/>
        </p:nvCxnSpPr>
        <p:spPr bwMode="auto">
          <a:xfrm>
            <a:off x="2339752" y="2164680"/>
            <a:ext cx="4176464" cy="4018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73485"/>
              </p:ext>
            </p:extLst>
          </p:nvPr>
        </p:nvGraphicFramePr>
        <p:xfrm>
          <a:off x="5940425" y="16541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22" name="Equation" r:id="rId36" imgW="190500" imgH="241300" progId="Equation.DSMT4">
                  <p:embed/>
                </p:oleObj>
              </mc:Choice>
              <mc:Fallback>
                <p:oleObj name="Equation" r:id="rId36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940425" y="1654175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" name="Connecteur droit avec flèche 132"/>
          <p:cNvCxnSpPr/>
          <p:nvPr/>
        </p:nvCxnSpPr>
        <p:spPr bwMode="auto">
          <a:xfrm flipV="1">
            <a:off x="755576" y="2132856"/>
            <a:ext cx="936104" cy="14401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6" name="Connecteur droit avec flèche 135"/>
          <p:cNvCxnSpPr/>
          <p:nvPr/>
        </p:nvCxnSpPr>
        <p:spPr bwMode="auto">
          <a:xfrm>
            <a:off x="2267744" y="2276872"/>
            <a:ext cx="1080120" cy="86409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7" name="Connecteur droit avec flèche 136"/>
          <p:cNvCxnSpPr/>
          <p:nvPr/>
        </p:nvCxnSpPr>
        <p:spPr bwMode="auto">
          <a:xfrm flipV="1">
            <a:off x="3563888" y="2636912"/>
            <a:ext cx="864096" cy="50405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9" name="Connecteur droit avec flèche 138"/>
          <p:cNvCxnSpPr/>
          <p:nvPr/>
        </p:nvCxnSpPr>
        <p:spPr bwMode="auto">
          <a:xfrm>
            <a:off x="6012160" y="1484784"/>
            <a:ext cx="648072" cy="57606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05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Ajouter une clause qui évite le conflit – v1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 flipH="1">
            <a:off x="5364088" y="980728"/>
            <a:ext cx="1296144" cy="136815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/>
          <p:nvPr/>
        </p:nvCxnSpPr>
        <p:spPr bwMode="auto">
          <a:xfrm flipV="1">
            <a:off x="5364088" y="2348880"/>
            <a:ext cx="0" cy="1944216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er 7"/>
          <p:cNvGrpSpPr/>
          <p:nvPr/>
        </p:nvGrpSpPr>
        <p:grpSpPr>
          <a:xfrm>
            <a:off x="1190625" y="4389438"/>
            <a:ext cx="6762750" cy="2032000"/>
            <a:chOff x="1190625" y="4389438"/>
            <a:chExt cx="6762750" cy="2032000"/>
          </a:xfrm>
        </p:grpSpPr>
        <p:graphicFrame>
          <p:nvGraphicFramePr>
            <p:cNvPr id="51" name="Obje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092255"/>
                </p:ext>
              </p:extLst>
            </p:nvPr>
          </p:nvGraphicFramePr>
          <p:xfrm>
            <a:off x="1190625" y="4389438"/>
            <a:ext cx="6762750" cy="20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461" name="Equation" r:id="rId3" imgW="2705100" imgH="812800" progId="Equation.DSMT4">
                    <p:embed/>
                  </p:oleObj>
                </mc:Choice>
                <mc:Fallback>
                  <p:oleObj name="Equation" r:id="rId3" imgW="2705100" imgH="812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90625" y="4389438"/>
                          <a:ext cx="6762750" cy="203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Rectangle à coins arrondis 52"/>
            <p:cNvSpPr/>
            <p:nvPr/>
          </p:nvSpPr>
          <p:spPr bwMode="auto">
            <a:xfrm>
              <a:off x="3347864" y="5421580"/>
              <a:ext cx="414000" cy="489600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 bwMode="auto">
            <a:xfrm>
              <a:off x="4118744" y="4964132"/>
              <a:ext cx="414000" cy="489600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51415"/>
              </p:ext>
            </p:extLst>
          </p:nvPr>
        </p:nvGraphicFramePr>
        <p:xfrm>
          <a:off x="217488" y="1882775"/>
          <a:ext cx="45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2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8" y="1882775"/>
                        <a:ext cx="457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9675"/>
              </p:ext>
            </p:extLst>
          </p:nvPr>
        </p:nvGraphicFramePr>
        <p:xfrm>
          <a:off x="1711325" y="16668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3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1325" y="16668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60999"/>
              </p:ext>
            </p:extLst>
          </p:nvPr>
        </p:nvGraphicFramePr>
        <p:xfrm>
          <a:off x="2790825" y="34671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4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0825" y="34671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5124"/>
              </p:ext>
            </p:extLst>
          </p:nvPr>
        </p:nvGraphicFramePr>
        <p:xfrm>
          <a:off x="3222625" y="29241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5" name="Equation" r:id="rId11" imgW="165100" imgH="241300" progId="Equation.DSMT4">
                  <p:embed/>
                </p:oleObj>
              </mc:Choice>
              <mc:Fallback>
                <p:oleObj name="Equation" r:id="rId11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2625" y="29241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81772"/>
              </p:ext>
            </p:extLst>
          </p:nvPr>
        </p:nvGraphicFramePr>
        <p:xfrm>
          <a:off x="4446588" y="22431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6" name="Equation" r:id="rId13" imgW="165100" imgH="241300" progId="Equation.DSMT4">
                  <p:embed/>
                </p:oleObj>
              </mc:Choice>
              <mc:Fallback>
                <p:oleObj name="Equation" r:id="rId13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46588" y="22431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85761"/>
              </p:ext>
            </p:extLst>
          </p:nvPr>
        </p:nvGraphicFramePr>
        <p:xfrm>
          <a:off x="5454650" y="803275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7" name="Equation" r:id="rId15" imgW="203200" imgH="241300" progId="Equation.DSMT4">
                  <p:embed/>
                </p:oleObj>
              </mc:Choice>
              <mc:Fallback>
                <p:oleObj name="Equation" r:id="rId15" imgW="203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54650" y="803275"/>
                        <a:ext cx="609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56633"/>
              </p:ext>
            </p:extLst>
          </p:nvPr>
        </p:nvGraphicFramePr>
        <p:xfrm>
          <a:off x="6627813" y="19558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8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27813" y="19558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32631"/>
              </p:ext>
            </p:extLst>
          </p:nvPr>
        </p:nvGraphicFramePr>
        <p:xfrm>
          <a:off x="6678613" y="3538538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69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8613" y="3538538"/>
                        <a:ext cx="571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Connecteur droit 56"/>
          <p:cNvCxnSpPr/>
          <p:nvPr/>
        </p:nvCxnSpPr>
        <p:spPr bwMode="auto">
          <a:xfrm>
            <a:off x="2195736" y="2348880"/>
            <a:ext cx="648072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Connecteur droit avec flèche 57"/>
          <p:cNvCxnSpPr>
            <a:endCxn id="52" idx="1"/>
          </p:cNvCxnSpPr>
          <p:nvPr/>
        </p:nvCxnSpPr>
        <p:spPr bwMode="auto">
          <a:xfrm flipV="1">
            <a:off x="2267744" y="1164754"/>
            <a:ext cx="3168352" cy="96810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Connecteur droit avec flèche 58"/>
          <p:cNvCxnSpPr>
            <a:endCxn id="55" idx="1"/>
          </p:cNvCxnSpPr>
          <p:nvPr/>
        </p:nvCxnSpPr>
        <p:spPr bwMode="auto">
          <a:xfrm flipV="1">
            <a:off x="4932040" y="2317056"/>
            <a:ext cx="1676723" cy="2478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Connecteur droit avec flèche 59"/>
          <p:cNvCxnSpPr>
            <a:endCxn id="56" idx="1"/>
          </p:cNvCxnSpPr>
          <p:nvPr/>
        </p:nvCxnSpPr>
        <p:spPr bwMode="auto">
          <a:xfrm flipV="1">
            <a:off x="3419872" y="3901058"/>
            <a:ext cx="3240360" cy="10400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Connecteur droit avec flèche 61"/>
          <p:cNvCxnSpPr>
            <a:stCxn id="55" idx="3"/>
            <a:endCxn id="78" idx="1"/>
          </p:cNvCxnSpPr>
          <p:nvPr/>
        </p:nvCxnSpPr>
        <p:spPr bwMode="auto">
          <a:xfrm>
            <a:off x="7142163" y="2317056"/>
            <a:ext cx="886221" cy="7260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Connecteur droit avec flèche 62"/>
          <p:cNvCxnSpPr>
            <a:endCxn id="56" idx="1"/>
          </p:cNvCxnSpPr>
          <p:nvPr/>
        </p:nvCxnSpPr>
        <p:spPr bwMode="auto">
          <a:xfrm>
            <a:off x="5004048" y="2780928"/>
            <a:ext cx="1656184" cy="112013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74129"/>
              </p:ext>
            </p:extLst>
          </p:nvPr>
        </p:nvGraphicFramePr>
        <p:xfrm>
          <a:off x="2195513" y="28067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0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95513" y="28067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necteur droit 65"/>
          <p:cNvCxnSpPr/>
          <p:nvPr/>
        </p:nvCxnSpPr>
        <p:spPr bwMode="auto">
          <a:xfrm>
            <a:off x="755576" y="2564904"/>
            <a:ext cx="2016224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84110"/>
              </p:ext>
            </p:extLst>
          </p:nvPr>
        </p:nvGraphicFramePr>
        <p:xfrm>
          <a:off x="2051050" y="33829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1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51050" y="33829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16879"/>
              </p:ext>
            </p:extLst>
          </p:nvPr>
        </p:nvGraphicFramePr>
        <p:xfrm>
          <a:off x="4500563" y="8620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2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00563" y="8620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necteur droit avec flèche 70"/>
          <p:cNvCxnSpPr/>
          <p:nvPr/>
        </p:nvCxnSpPr>
        <p:spPr bwMode="auto">
          <a:xfrm flipV="1">
            <a:off x="4716016" y="1412776"/>
            <a:ext cx="720080" cy="100811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25179"/>
              </p:ext>
            </p:extLst>
          </p:nvPr>
        </p:nvGraphicFramePr>
        <p:xfrm>
          <a:off x="4787900" y="136683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3" name="Equation" r:id="rId27" imgW="190500" imgH="241300" progId="Equation.DSMT4">
                  <p:embed/>
                </p:oleObj>
              </mc:Choice>
              <mc:Fallback>
                <p:oleObj name="Equation" r:id="rId2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87900" y="1366838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36276"/>
              </p:ext>
            </p:extLst>
          </p:nvPr>
        </p:nvGraphicFramePr>
        <p:xfrm>
          <a:off x="5651500" y="38147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4" name="Equation" r:id="rId29" imgW="190500" imgH="241300" progId="Equation.DSMT4">
                  <p:embed/>
                </p:oleObj>
              </mc:Choice>
              <mc:Fallback>
                <p:oleObj name="Equation" r:id="rId2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51500" y="38147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6272"/>
              </p:ext>
            </p:extLst>
          </p:nvPr>
        </p:nvGraphicFramePr>
        <p:xfrm>
          <a:off x="5580063" y="32385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5" name="Equation" r:id="rId31" imgW="190500" imgH="241300" progId="Equation.DSMT4">
                  <p:embed/>
                </p:oleObj>
              </mc:Choice>
              <mc:Fallback>
                <p:oleObj name="Equation" r:id="rId3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80063" y="32385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45982"/>
              </p:ext>
            </p:extLst>
          </p:nvPr>
        </p:nvGraphicFramePr>
        <p:xfrm>
          <a:off x="6516688" y="12938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6" name="Equation" r:id="rId33" imgW="190500" imgH="241300" progId="Equation.DSMT4">
                  <p:embed/>
                </p:oleObj>
              </mc:Choice>
              <mc:Fallback>
                <p:oleObj name="Equation" r:id="rId3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516688" y="12938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39896"/>
              </p:ext>
            </p:extLst>
          </p:nvPr>
        </p:nvGraphicFramePr>
        <p:xfrm>
          <a:off x="5940425" y="23749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7" name="Equation" r:id="rId35" imgW="190500" imgH="241300" progId="Equation.DSMT4">
                  <p:embed/>
                </p:oleObj>
              </mc:Choice>
              <mc:Fallback>
                <p:oleObj name="Equation" r:id="rId3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40425" y="23749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28384" y="2636912"/>
            <a:ext cx="921916" cy="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Connecteur droit avec flèche 78"/>
          <p:cNvCxnSpPr>
            <a:stCxn id="56" idx="3"/>
            <a:endCxn id="78" idx="1"/>
          </p:cNvCxnSpPr>
          <p:nvPr/>
        </p:nvCxnSpPr>
        <p:spPr bwMode="auto">
          <a:xfrm flipV="1">
            <a:off x="7269832" y="3043090"/>
            <a:ext cx="758552" cy="85796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Connecteur droit avec flèche 80"/>
          <p:cNvCxnSpPr/>
          <p:nvPr/>
        </p:nvCxnSpPr>
        <p:spPr bwMode="auto">
          <a:xfrm>
            <a:off x="2339752" y="2164680"/>
            <a:ext cx="4176464" cy="4018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68495"/>
              </p:ext>
            </p:extLst>
          </p:nvPr>
        </p:nvGraphicFramePr>
        <p:xfrm>
          <a:off x="5940425" y="16541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78" name="Equation" r:id="rId38" imgW="190500" imgH="241300" progId="Equation.DSMT4">
                  <p:embed/>
                </p:oleObj>
              </mc:Choice>
              <mc:Fallback>
                <p:oleObj name="Equation" r:id="rId38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40425" y="1654175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Connecteur droit avec flèche 82"/>
          <p:cNvCxnSpPr/>
          <p:nvPr/>
        </p:nvCxnSpPr>
        <p:spPr bwMode="auto">
          <a:xfrm flipV="1">
            <a:off x="755576" y="2132856"/>
            <a:ext cx="936104" cy="14401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4" name="Connecteur droit avec flèche 83"/>
          <p:cNvCxnSpPr/>
          <p:nvPr/>
        </p:nvCxnSpPr>
        <p:spPr bwMode="auto">
          <a:xfrm>
            <a:off x="2267744" y="2276872"/>
            <a:ext cx="1080120" cy="86409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5" name="Connecteur droit avec flèche 84"/>
          <p:cNvCxnSpPr/>
          <p:nvPr/>
        </p:nvCxnSpPr>
        <p:spPr bwMode="auto">
          <a:xfrm flipV="1">
            <a:off x="3563888" y="2636912"/>
            <a:ext cx="864096" cy="50405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6" name="Connecteur droit avec flèche 85"/>
          <p:cNvCxnSpPr/>
          <p:nvPr/>
        </p:nvCxnSpPr>
        <p:spPr bwMode="auto">
          <a:xfrm>
            <a:off x="6012160" y="1484784"/>
            <a:ext cx="648072" cy="57606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er 9"/>
          <p:cNvGrpSpPr/>
          <p:nvPr/>
        </p:nvGrpSpPr>
        <p:grpSpPr>
          <a:xfrm>
            <a:off x="1651496" y="908720"/>
            <a:ext cx="4504680" cy="3361680"/>
            <a:chOff x="1651496" y="908720"/>
            <a:chExt cx="4504680" cy="3361680"/>
          </a:xfrm>
        </p:grpSpPr>
        <p:sp>
          <p:nvSpPr>
            <p:cNvPr id="9" name="Ellipse 8"/>
            <p:cNvSpPr/>
            <p:nvPr/>
          </p:nvSpPr>
          <p:spPr bwMode="auto">
            <a:xfrm>
              <a:off x="5436096" y="9087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4343896" y="23057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lipse 63"/>
            <p:cNvSpPr/>
            <p:nvPr/>
          </p:nvSpPr>
          <p:spPr bwMode="auto">
            <a:xfrm>
              <a:off x="1651496" y="17596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2730996" y="35503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3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4016" y="1386372"/>
            <a:ext cx="9036496" cy="890500"/>
          </a:xfrm>
        </p:spPr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SAT </a:t>
            </a:r>
            <a:r>
              <a:rPr lang="fr-FR" dirty="0" smtClean="0"/>
              <a:t>: étant donnée une formule </a:t>
            </a:r>
            <a:r>
              <a:rPr lang="fr-FR" i="1" dirty="0" smtClean="0">
                <a:solidFill>
                  <a:srgbClr val="C83296"/>
                </a:solidFill>
              </a:rPr>
              <a:t>A</a:t>
            </a:r>
            <a:r>
              <a:rPr lang="fr-FR" dirty="0" smtClean="0"/>
              <a:t>(</a:t>
            </a:r>
            <a:r>
              <a:rPr lang="fr-FR" i="1" dirty="0" smtClean="0"/>
              <a:t>x</a:t>
            </a:r>
            <a:r>
              <a:rPr lang="fr-FR" sz="2800" baseline="-25000" dirty="0" smtClean="0"/>
              <a:t>1</a:t>
            </a:r>
            <a:r>
              <a:rPr lang="fr-FR" dirty="0" smtClean="0"/>
              <a:t>,</a:t>
            </a:r>
            <a:r>
              <a:rPr lang="fr-FR" i="1" dirty="0" smtClean="0"/>
              <a:t>x</a:t>
            </a:r>
            <a:r>
              <a:rPr lang="fr-FR" sz="2800" baseline="-25000" dirty="0" smtClean="0"/>
              <a:t>2</a:t>
            </a:r>
            <a:r>
              <a:rPr lang="fr-FR" dirty="0"/>
              <a:t>,</a:t>
            </a:r>
            <a:r>
              <a:rPr lang="fr-FR" i="1" dirty="0"/>
              <a:t> </a:t>
            </a:r>
            <a:r>
              <a:rPr lang="fr-FR" i="1" dirty="0" smtClean="0"/>
              <a:t>...,</a:t>
            </a:r>
            <a:r>
              <a:rPr lang="fr-FR" i="1" dirty="0"/>
              <a:t> </a:t>
            </a:r>
            <a:r>
              <a:rPr lang="fr-FR" i="1" dirty="0" err="1" smtClean="0"/>
              <a:t>x</a:t>
            </a:r>
            <a:r>
              <a:rPr lang="fr-FR" sz="2800" i="1" baseline="-25000" dirty="0" err="1" smtClean="0"/>
              <a:t>n</a:t>
            </a:r>
            <a:r>
              <a:rPr lang="fr-FR" dirty="0" smtClean="0">
                <a:solidFill>
                  <a:srgbClr val="000000"/>
                </a:solidFill>
              </a:rPr>
              <a:t>),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sz="1100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existe-t-il des valeurs Booléennes </a:t>
            </a:r>
            <a:r>
              <a:rPr lang="fr-FR" i="1" dirty="0" smtClean="0">
                <a:solidFill>
                  <a:schemeClr val="accent3"/>
                </a:solidFill>
              </a:rPr>
              <a:t>x</a:t>
            </a:r>
            <a:r>
              <a:rPr lang="fr-FR" sz="2800" i="1" baseline="-25000" dirty="0" smtClean="0">
                <a:solidFill>
                  <a:schemeClr val="accent3"/>
                </a:solidFill>
              </a:rPr>
              <a:t>i</a:t>
            </a:r>
            <a:r>
              <a:rPr lang="fr-FR" sz="2800" i="1" baseline="-25000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des </a:t>
            </a:r>
            <a:r>
              <a:rPr lang="fr-FR" i="1" dirty="0" smtClean="0">
                <a:solidFill>
                  <a:srgbClr val="000000"/>
                </a:solidFill>
              </a:rPr>
              <a:t>x</a:t>
            </a:r>
            <a:r>
              <a:rPr lang="fr-FR" sz="2800" i="1" baseline="-25000" dirty="0" smtClean="0">
                <a:solidFill>
                  <a:srgbClr val="000000"/>
                </a:solidFill>
              </a:rPr>
              <a:t>i</a:t>
            </a:r>
            <a:r>
              <a:rPr lang="fr-FR" sz="2800" baseline="-25000" dirty="0" smtClean="0">
                <a:solidFill>
                  <a:srgbClr val="C83296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qui rendent </a:t>
            </a:r>
            <a:r>
              <a:rPr lang="fr-FR" i="1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rgbClr val="000000"/>
                </a:solidFill>
              </a:rPr>
              <a:t> vraie ?</a:t>
            </a:r>
            <a:endParaRPr lang="fr-FR" dirty="0">
              <a:solidFill>
                <a:srgbClr val="C83296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SAT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44016" y="2538500"/>
            <a:ext cx="9036496" cy="9546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3"/>
                </a:solidFill>
              </a:rPr>
              <a:t>VALID </a:t>
            </a:r>
            <a:r>
              <a:rPr lang="fr-FR" dirty="0" smtClean="0"/>
              <a:t>: étant donnée une formule </a:t>
            </a:r>
            <a:r>
              <a:rPr lang="fr-FR" i="1" dirty="0" smtClean="0">
                <a:solidFill>
                  <a:srgbClr val="C83296"/>
                </a:solidFill>
              </a:rPr>
              <a:t>A</a:t>
            </a:r>
            <a:r>
              <a:rPr lang="fr-FR" dirty="0" smtClean="0"/>
              <a:t>(</a:t>
            </a:r>
            <a:r>
              <a:rPr lang="fr-FR" i="1" dirty="0" smtClean="0"/>
              <a:t>x</a:t>
            </a:r>
            <a:r>
              <a:rPr lang="fr-FR" sz="2800" baseline="-25000" dirty="0" smtClean="0"/>
              <a:t>1</a:t>
            </a:r>
            <a:r>
              <a:rPr lang="fr-FR" dirty="0" smtClean="0"/>
              <a:t>,</a:t>
            </a:r>
            <a:r>
              <a:rPr lang="fr-FR" i="1" dirty="0" smtClean="0"/>
              <a:t>x</a:t>
            </a:r>
            <a:r>
              <a:rPr lang="fr-FR" sz="2800" baseline="-25000" dirty="0" smtClean="0"/>
              <a:t>2</a:t>
            </a:r>
            <a:r>
              <a:rPr lang="fr-FR" dirty="0" smtClean="0"/>
              <a:t>,</a:t>
            </a:r>
            <a:r>
              <a:rPr lang="fr-FR" i="1" dirty="0" smtClean="0"/>
              <a:t> ..., </a:t>
            </a:r>
            <a:r>
              <a:rPr lang="fr-FR" i="1" dirty="0" err="1" smtClean="0"/>
              <a:t>x</a:t>
            </a:r>
            <a:r>
              <a:rPr lang="fr-FR" sz="2800" i="1" baseline="-25000" dirty="0" err="1" smtClean="0"/>
              <a:t>n</a:t>
            </a:r>
            <a:r>
              <a:rPr lang="fr-FR" dirty="0" smtClean="0">
                <a:solidFill>
                  <a:srgbClr val="000000"/>
                </a:solidFill>
              </a:rPr>
              <a:t>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sz="1100" dirty="0" smtClean="0">
                <a:solidFill>
                  <a:srgbClr val="000000"/>
                </a:solidFill>
              </a:rPr>
              <a:t> </a:t>
            </a:r>
            <a:r>
              <a:rPr lang="fr-FR" i="1" dirty="0">
                <a:solidFill>
                  <a:schemeClr val="accent3"/>
                </a:solidFill>
              </a:rPr>
              <a:t>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est-elle vraie pour toutes les valeurs Booléennes </a:t>
            </a:r>
            <a:r>
              <a:rPr lang="fr-FR" i="1" dirty="0" smtClean="0">
                <a:solidFill>
                  <a:schemeClr val="accent3"/>
                </a:solidFill>
              </a:rPr>
              <a:t>x</a:t>
            </a:r>
            <a:r>
              <a:rPr lang="fr-FR" sz="2800" i="1" baseline="-25000" dirty="0" smtClean="0">
                <a:solidFill>
                  <a:schemeClr val="accent3"/>
                </a:solidFill>
              </a:rPr>
              <a:t>i</a:t>
            </a:r>
            <a:r>
              <a:rPr lang="fr-FR" sz="2800" i="1" baseline="-25000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des </a:t>
            </a:r>
            <a:r>
              <a:rPr lang="fr-FR" i="1" dirty="0" smtClean="0">
                <a:solidFill>
                  <a:srgbClr val="000000"/>
                </a:solidFill>
              </a:rPr>
              <a:t>x</a:t>
            </a:r>
            <a:r>
              <a:rPr lang="fr-FR" sz="2800" i="1" baseline="-25000" dirty="0" smtClean="0">
                <a:solidFill>
                  <a:srgbClr val="000000"/>
                </a:solidFill>
              </a:rPr>
              <a:t>i</a:t>
            </a:r>
            <a:r>
              <a:rPr lang="fr-FR" sz="2800" i="1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?</a:t>
            </a:r>
            <a:endParaRPr lang="fr-FR" dirty="0">
              <a:solidFill>
                <a:srgbClr val="C83296"/>
              </a:solidFill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132036" y="3789040"/>
            <a:ext cx="9036496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Note : </a:t>
            </a:r>
            <a:r>
              <a:rPr lang="fr-FR" dirty="0" smtClean="0">
                <a:solidFill>
                  <a:schemeClr val="accent3"/>
                </a:solidFill>
              </a:rPr>
              <a:t>VALID</a:t>
            </a:r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i="1" dirty="0" smtClean="0">
                <a:solidFill>
                  <a:schemeClr val="accent3"/>
                </a:solidFill>
              </a:rPr>
              <a:t>A</a:t>
            </a:r>
            <a:r>
              <a:rPr lang="fr-FR" dirty="0" smtClean="0"/>
              <a:t>) ⟷ </a:t>
            </a:r>
            <a:r>
              <a:rPr lang="fr-FR" dirty="0">
                <a:solidFill>
                  <a:srgbClr val="000000"/>
                </a:solidFill>
              </a:rPr>
              <a:t>¬</a:t>
            </a:r>
            <a:r>
              <a:rPr lang="fr-FR" dirty="0" smtClean="0">
                <a:solidFill>
                  <a:schemeClr val="accent3"/>
                </a:solidFill>
              </a:rPr>
              <a:t>SAT</a:t>
            </a:r>
            <a:r>
              <a:rPr lang="fr-FR" dirty="0" smtClean="0">
                <a:solidFill>
                  <a:srgbClr val="000000"/>
                </a:solidFill>
              </a:rPr>
              <a:t>(¬</a:t>
            </a:r>
            <a:r>
              <a:rPr lang="fr-FR" i="1" dirty="0" smtClean="0">
                <a:solidFill>
                  <a:schemeClr val="accent3"/>
                </a:solidFill>
              </a:rPr>
              <a:t>A</a:t>
            </a:r>
            <a:r>
              <a:rPr lang="fr-FR" dirty="0"/>
              <a:t>)</a:t>
            </a:r>
            <a:endParaRPr lang="fr-FR" dirty="0">
              <a:solidFill>
                <a:srgbClr val="C8329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9173" y="4653136"/>
            <a:ext cx="7545655" cy="1717393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  <p:txBody>
          <a:bodyPr wrap="none" tIns="14400" bIns="684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SAT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est un problème fondamental de l’informatique et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des mathématiques, avec des applications partout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C’est le prototype du problème </a:t>
            </a:r>
            <a:r>
              <a:rPr lang="fr-FR" sz="2400" kern="0" dirty="0" smtClean="0">
                <a:solidFill>
                  <a:srgbClr val="FF6600"/>
                </a:solidFill>
              </a:rPr>
              <a:t>NP-complet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auquel se réduisent bien d’autres problèmes</a:t>
            </a:r>
          </a:p>
        </p:txBody>
      </p:sp>
    </p:spTree>
    <p:extLst>
      <p:ext uri="{BB962C8B-B14F-4D97-AF65-F5344CB8AC3E}">
        <p14:creationId xmlns:p14="http://schemas.microsoft.com/office/powerpoint/2010/main" val="308618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Mais peut mieux faire !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 flipH="1">
            <a:off x="5364088" y="980728"/>
            <a:ext cx="1296144" cy="1368152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/>
          <p:nvPr/>
        </p:nvCxnSpPr>
        <p:spPr bwMode="auto">
          <a:xfrm flipV="1">
            <a:off x="5364088" y="2348880"/>
            <a:ext cx="0" cy="1944216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77399"/>
              </p:ext>
            </p:extLst>
          </p:nvPr>
        </p:nvGraphicFramePr>
        <p:xfrm>
          <a:off x="333375" y="5816600"/>
          <a:ext cx="5810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49" name="Equation" r:id="rId3" imgW="2324100" imgH="241300" progId="Equation.DSMT4">
                  <p:embed/>
                </p:oleObj>
              </mc:Choice>
              <mc:Fallback>
                <p:oleObj name="Equation" r:id="rId3" imgW="2324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" y="5816600"/>
                        <a:ext cx="58102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60489" y="4869160"/>
            <a:ext cx="6326822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Deux variables du dernier niveau de décision</a:t>
            </a: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>
            <a:off x="4468801" y="5373216"/>
            <a:ext cx="288032" cy="50405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onnecteur droit avec flèche 47"/>
          <p:cNvCxnSpPr/>
          <p:nvPr/>
        </p:nvCxnSpPr>
        <p:spPr bwMode="auto">
          <a:xfrm>
            <a:off x="4756833" y="5373216"/>
            <a:ext cx="288032" cy="50405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51415"/>
              </p:ext>
            </p:extLst>
          </p:nvPr>
        </p:nvGraphicFramePr>
        <p:xfrm>
          <a:off x="217488" y="1882775"/>
          <a:ext cx="45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0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8" y="1882775"/>
                        <a:ext cx="457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9675"/>
              </p:ext>
            </p:extLst>
          </p:nvPr>
        </p:nvGraphicFramePr>
        <p:xfrm>
          <a:off x="1711325" y="16668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1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1325" y="16668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60999"/>
              </p:ext>
            </p:extLst>
          </p:nvPr>
        </p:nvGraphicFramePr>
        <p:xfrm>
          <a:off x="2790825" y="34671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2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0825" y="34671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5124"/>
              </p:ext>
            </p:extLst>
          </p:nvPr>
        </p:nvGraphicFramePr>
        <p:xfrm>
          <a:off x="3222625" y="29241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3" name="Equation" r:id="rId11" imgW="165100" imgH="241300" progId="Equation.DSMT4">
                  <p:embed/>
                </p:oleObj>
              </mc:Choice>
              <mc:Fallback>
                <p:oleObj name="Equation" r:id="rId11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2625" y="29241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81772"/>
              </p:ext>
            </p:extLst>
          </p:nvPr>
        </p:nvGraphicFramePr>
        <p:xfrm>
          <a:off x="4446588" y="22431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4" name="Equation" r:id="rId13" imgW="165100" imgH="241300" progId="Equation.DSMT4">
                  <p:embed/>
                </p:oleObj>
              </mc:Choice>
              <mc:Fallback>
                <p:oleObj name="Equation" r:id="rId13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46588" y="22431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85761"/>
              </p:ext>
            </p:extLst>
          </p:nvPr>
        </p:nvGraphicFramePr>
        <p:xfrm>
          <a:off x="5454650" y="803275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5" name="Equation" r:id="rId15" imgW="203200" imgH="241300" progId="Equation.DSMT4">
                  <p:embed/>
                </p:oleObj>
              </mc:Choice>
              <mc:Fallback>
                <p:oleObj name="Equation" r:id="rId15" imgW="203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54650" y="803275"/>
                        <a:ext cx="609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56633"/>
              </p:ext>
            </p:extLst>
          </p:nvPr>
        </p:nvGraphicFramePr>
        <p:xfrm>
          <a:off x="6627813" y="19558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6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27813" y="19558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32631"/>
              </p:ext>
            </p:extLst>
          </p:nvPr>
        </p:nvGraphicFramePr>
        <p:xfrm>
          <a:off x="6678613" y="3538538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7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8613" y="3538538"/>
                        <a:ext cx="571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necteur droit 54"/>
          <p:cNvCxnSpPr/>
          <p:nvPr/>
        </p:nvCxnSpPr>
        <p:spPr bwMode="auto">
          <a:xfrm>
            <a:off x="2195736" y="2348880"/>
            <a:ext cx="648072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Connecteur droit avec flèche 55"/>
          <p:cNvCxnSpPr>
            <a:endCxn id="52" idx="1"/>
          </p:cNvCxnSpPr>
          <p:nvPr/>
        </p:nvCxnSpPr>
        <p:spPr bwMode="auto">
          <a:xfrm flipV="1">
            <a:off x="2267744" y="1164754"/>
            <a:ext cx="3168352" cy="96810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necteur droit avec flèche 56"/>
          <p:cNvCxnSpPr>
            <a:endCxn id="53" idx="1"/>
          </p:cNvCxnSpPr>
          <p:nvPr/>
        </p:nvCxnSpPr>
        <p:spPr bwMode="auto">
          <a:xfrm flipV="1">
            <a:off x="4932040" y="2317056"/>
            <a:ext cx="1676723" cy="2478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onnecteur droit avec flèche 57"/>
          <p:cNvCxnSpPr>
            <a:endCxn id="54" idx="1"/>
          </p:cNvCxnSpPr>
          <p:nvPr/>
        </p:nvCxnSpPr>
        <p:spPr bwMode="auto">
          <a:xfrm flipV="1">
            <a:off x="3419872" y="3901058"/>
            <a:ext cx="3240360" cy="10400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Connecteur droit avec flèche 58"/>
          <p:cNvCxnSpPr>
            <a:stCxn id="53" idx="3"/>
            <a:endCxn id="76" idx="1"/>
          </p:cNvCxnSpPr>
          <p:nvPr/>
        </p:nvCxnSpPr>
        <p:spPr bwMode="auto">
          <a:xfrm>
            <a:off x="7142163" y="2317056"/>
            <a:ext cx="886221" cy="7260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Connecteur droit avec flèche 59"/>
          <p:cNvCxnSpPr>
            <a:endCxn id="54" idx="1"/>
          </p:cNvCxnSpPr>
          <p:nvPr/>
        </p:nvCxnSpPr>
        <p:spPr bwMode="auto">
          <a:xfrm>
            <a:off x="5004048" y="2780928"/>
            <a:ext cx="1656184" cy="112013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74129"/>
              </p:ext>
            </p:extLst>
          </p:nvPr>
        </p:nvGraphicFramePr>
        <p:xfrm>
          <a:off x="2195513" y="28067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8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95513" y="28067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Connecteur droit 62"/>
          <p:cNvCxnSpPr/>
          <p:nvPr/>
        </p:nvCxnSpPr>
        <p:spPr bwMode="auto">
          <a:xfrm>
            <a:off x="755576" y="2564904"/>
            <a:ext cx="2016224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84110"/>
              </p:ext>
            </p:extLst>
          </p:nvPr>
        </p:nvGraphicFramePr>
        <p:xfrm>
          <a:off x="2051050" y="33829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59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51050" y="33829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16879"/>
              </p:ext>
            </p:extLst>
          </p:nvPr>
        </p:nvGraphicFramePr>
        <p:xfrm>
          <a:off x="4500563" y="8620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0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00563" y="8620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Connecteur droit avec flèche 67"/>
          <p:cNvCxnSpPr/>
          <p:nvPr/>
        </p:nvCxnSpPr>
        <p:spPr bwMode="auto">
          <a:xfrm flipV="1">
            <a:off x="4716016" y="1412776"/>
            <a:ext cx="720080" cy="100811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25179"/>
              </p:ext>
            </p:extLst>
          </p:nvPr>
        </p:nvGraphicFramePr>
        <p:xfrm>
          <a:off x="4787900" y="136683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1" name="Equation" r:id="rId27" imgW="190500" imgH="241300" progId="Equation.DSMT4">
                  <p:embed/>
                </p:oleObj>
              </mc:Choice>
              <mc:Fallback>
                <p:oleObj name="Equation" r:id="rId2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87900" y="1366838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36276"/>
              </p:ext>
            </p:extLst>
          </p:nvPr>
        </p:nvGraphicFramePr>
        <p:xfrm>
          <a:off x="5651500" y="38147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2" name="Equation" r:id="rId29" imgW="190500" imgH="241300" progId="Equation.DSMT4">
                  <p:embed/>
                </p:oleObj>
              </mc:Choice>
              <mc:Fallback>
                <p:oleObj name="Equation" r:id="rId2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51500" y="38147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6272"/>
              </p:ext>
            </p:extLst>
          </p:nvPr>
        </p:nvGraphicFramePr>
        <p:xfrm>
          <a:off x="5580063" y="32385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3" name="Equation" r:id="rId31" imgW="190500" imgH="241300" progId="Equation.DSMT4">
                  <p:embed/>
                </p:oleObj>
              </mc:Choice>
              <mc:Fallback>
                <p:oleObj name="Equation" r:id="rId3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80063" y="32385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45982"/>
              </p:ext>
            </p:extLst>
          </p:nvPr>
        </p:nvGraphicFramePr>
        <p:xfrm>
          <a:off x="6516688" y="12938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4" name="Equation" r:id="rId33" imgW="190500" imgH="241300" progId="Equation.DSMT4">
                  <p:embed/>
                </p:oleObj>
              </mc:Choice>
              <mc:Fallback>
                <p:oleObj name="Equation" r:id="rId3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516688" y="12938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39896"/>
              </p:ext>
            </p:extLst>
          </p:nvPr>
        </p:nvGraphicFramePr>
        <p:xfrm>
          <a:off x="5940425" y="23749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5" name="Equation" r:id="rId35" imgW="190500" imgH="241300" progId="Equation.DSMT4">
                  <p:embed/>
                </p:oleObj>
              </mc:Choice>
              <mc:Fallback>
                <p:oleObj name="Equation" r:id="rId3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40425" y="23749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28384" y="2636912"/>
            <a:ext cx="921916" cy="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Connecteur droit avec flèche 76"/>
          <p:cNvCxnSpPr>
            <a:stCxn id="54" idx="3"/>
            <a:endCxn id="76" idx="1"/>
          </p:cNvCxnSpPr>
          <p:nvPr/>
        </p:nvCxnSpPr>
        <p:spPr bwMode="auto">
          <a:xfrm flipV="1">
            <a:off x="7269832" y="3043090"/>
            <a:ext cx="758552" cy="85796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onnecteur droit avec flèche 77"/>
          <p:cNvCxnSpPr/>
          <p:nvPr/>
        </p:nvCxnSpPr>
        <p:spPr bwMode="auto">
          <a:xfrm>
            <a:off x="2339752" y="2164680"/>
            <a:ext cx="4176464" cy="4018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68495"/>
              </p:ext>
            </p:extLst>
          </p:nvPr>
        </p:nvGraphicFramePr>
        <p:xfrm>
          <a:off x="5940425" y="16541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466" name="Equation" r:id="rId38" imgW="190500" imgH="241300" progId="Equation.DSMT4">
                  <p:embed/>
                </p:oleObj>
              </mc:Choice>
              <mc:Fallback>
                <p:oleObj name="Equation" r:id="rId38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40425" y="1654175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Connecteur droit avec flèche 80"/>
          <p:cNvCxnSpPr/>
          <p:nvPr/>
        </p:nvCxnSpPr>
        <p:spPr bwMode="auto">
          <a:xfrm flipV="1">
            <a:off x="755576" y="2132856"/>
            <a:ext cx="936104" cy="14401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2" name="Connecteur droit avec flèche 81"/>
          <p:cNvCxnSpPr/>
          <p:nvPr/>
        </p:nvCxnSpPr>
        <p:spPr bwMode="auto">
          <a:xfrm>
            <a:off x="2267744" y="2276872"/>
            <a:ext cx="1080120" cy="86409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3" name="Connecteur droit avec flèche 82"/>
          <p:cNvCxnSpPr/>
          <p:nvPr/>
        </p:nvCxnSpPr>
        <p:spPr bwMode="auto">
          <a:xfrm flipV="1">
            <a:off x="3563888" y="2636912"/>
            <a:ext cx="864096" cy="50405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4" name="Connecteur droit avec flèche 83"/>
          <p:cNvCxnSpPr/>
          <p:nvPr/>
        </p:nvCxnSpPr>
        <p:spPr bwMode="auto">
          <a:xfrm>
            <a:off x="6012160" y="1484784"/>
            <a:ext cx="648072" cy="57606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332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77218"/>
          </a:xfrm>
        </p:spPr>
        <p:txBody>
          <a:bodyPr/>
          <a:lstStyle/>
          <a:p>
            <a:r>
              <a:rPr lang="fr-FR" dirty="0" smtClean="0"/>
              <a:t>FUIP : une seule variable du niveau de décision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 bwMode="auto">
          <a:xfrm flipV="1">
            <a:off x="5220072" y="908720"/>
            <a:ext cx="0" cy="3384376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99636"/>
              </p:ext>
            </p:extLst>
          </p:nvPr>
        </p:nvGraphicFramePr>
        <p:xfrm>
          <a:off x="1651000" y="4397375"/>
          <a:ext cx="5842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5" name="Equation" r:id="rId3" imgW="2336800" imgH="863600" progId="Equation.DSMT4">
                  <p:embed/>
                </p:oleObj>
              </mc:Choice>
              <mc:Fallback>
                <p:oleObj name="Equation" r:id="rId3" imgW="2336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0" y="4397375"/>
                        <a:ext cx="58420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 bwMode="auto">
          <a:xfrm>
            <a:off x="1619672" y="5995888"/>
            <a:ext cx="5040560" cy="57606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51415"/>
              </p:ext>
            </p:extLst>
          </p:nvPr>
        </p:nvGraphicFramePr>
        <p:xfrm>
          <a:off x="217488" y="1882775"/>
          <a:ext cx="45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6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8" y="1882775"/>
                        <a:ext cx="457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9675"/>
              </p:ext>
            </p:extLst>
          </p:nvPr>
        </p:nvGraphicFramePr>
        <p:xfrm>
          <a:off x="1711325" y="16668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7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1325" y="16668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60999"/>
              </p:ext>
            </p:extLst>
          </p:nvPr>
        </p:nvGraphicFramePr>
        <p:xfrm>
          <a:off x="2790825" y="34671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8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0825" y="34671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5124"/>
              </p:ext>
            </p:extLst>
          </p:nvPr>
        </p:nvGraphicFramePr>
        <p:xfrm>
          <a:off x="3222625" y="2924175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9" name="Equation" r:id="rId11" imgW="165100" imgH="241300" progId="Equation.DSMT4">
                  <p:embed/>
                </p:oleObj>
              </mc:Choice>
              <mc:Fallback>
                <p:oleObj name="Equation" r:id="rId11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2625" y="2924175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81772"/>
              </p:ext>
            </p:extLst>
          </p:nvPr>
        </p:nvGraphicFramePr>
        <p:xfrm>
          <a:off x="4446588" y="2243138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0" name="Equation" r:id="rId13" imgW="165100" imgH="241300" progId="Equation.DSMT4">
                  <p:embed/>
                </p:oleObj>
              </mc:Choice>
              <mc:Fallback>
                <p:oleObj name="Equation" r:id="rId13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46588" y="2243138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85761"/>
              </p:ext>
            </p:extLst>
          </p:nvPr>
        </p:nvGraphicFramePr>
        <p:xfrm>
          <a:off x="5454650" y="803275"/>
          <a:ext cx="60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1" name="Equation" r:id="rId15" imgW="203200" imgH="241300" progId="Equation.DSMT4">
                  <p:embed/>
                </p:oleObj>
              </mc:Choice>
              <mc:Fallback>
                <p:oleObj name="Equation" r:id="rId15" imgW="203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54650" y="803275"/>
                        <a:ext cx="609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56633"/>
              </p:ext>
            </p:extLst>
          </p:nvPr>
        </p:nvGraphicFramePr>
        <p:xfrm>
          <a:off x="6627813" y="1955800"/>
          <a:ext cx="495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2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27813" y="1955800"/>
                        <a:ext cx="495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32631"/>
              </p:ext>
            </p:extLst>
          </p:nvPr>
        </p:nvGraphicFramePr>
        <p:xfrm>
          <a:off x="6678613" y="3538538"/>
          <a:ext cx="571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3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78613" y="3538538"/>
                        <a:ext cx="571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Connecteur droit 50"/>
          <p:cNvCxnSpPr/>
          <p:nvPr/>
        </p:nvCxnSpPr>
        <p:spPr bwMode="auto">
          <a:xfrm>
            <a:off x="2195736" y="2348880"/>
            <a:ext cx="648072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Connecteur droit avec flèche 51"/>
          <p:cNvCxnSpPr>
            <a:endCxn id="48" idx="1"/>
          </p:cNvCxnSpPr>
          <p:nvPr/>
        </p:nvCxnSpPr>
        <p:spPr bwMode="auto">
          <a:xfrm flipV="1">
            <a:off x="2267744" y="1164754"/>
            <a:ext cx="3168352" cy="96810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Connecteur droit avec flèche 52"/>
          <p:cNvCxnSpPr>
            <a:endCxn id="49" idx="1"/>
          </p:cNvCxnSpPr>
          <p:nvPr/>
        </p:nvCxnSpPr>
        <p:spPr bwMode="auto">
          <a:xfrm flipV="1">
            <a:off x="4932040" y="2317056"/>
            <a:ext cx="1676723" cy="2478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Connecteur droit avec flèche 53"/>
          <p:cNvCxnSpPr>
            <a:endCxn id="50" idx="1"/>
          </p:cNvCxnSpPr>
          <p:nvPr/>
        </p:nvCxnSpPr>
        <p:spPr bwMode="auto">
          <a:xfrm flipV="1">
            <a:off x="3419872" y="3901058"/>
            <a:ext cx="3240360" cy="10400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cteur droit avec flèche 54"/>
          <p:cNvCxnSpPr>
            <a:stCxn id="49" idx="3"/>
            <a:endCxn id="71" idx="1"/>
          </p:cNvCxnSpPr>
          <p:nvPr/>
        </p:nvCxnSpPr>
        <p:spPr bwMode="auto">
          <a:xfrm>
            <a:off x="7142163" y="2317056"/>
            <a:ext cx="886221" cy="7260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Connecteur droit avec flèche 55"/>
          <p:cNvCxnSpPr>
            <a:endCxn id="50" idx="1"/>
          </p:cNvCxnSpPr>
          <p:nvPr/>
        </p:nvCxnSpPr>
        <p:spPr bwMode="auto">
          <a:xfrm>
            <a:off x="5004048" y="2780928"/>
            <a:ext cx="1656184" cy="112013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74129"/>
              </p:ext>
            </p:extLst>
          </p:nvPr>
        </p:nvGraphicFramePr>
        <p:xfrm>
          <a:off x="2195513" y="28067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4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95513" y="28067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necteur droit 57"/>
          <p:cNvCxnSpPr/>
          <p:nvPr/>
        </p:nvCxnSpPr>
        <p:spPr bwMode="auto">
          <a:xfrm>
            <a:off x="755576" y="2564904"/>
            <a:ext cx="2016224" cy="122413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84110"/>
              </p:ext>
            </p:extLst>
          </p:nvPr>
        </p:nvGraphicFramePr>
        <p:xfrm>
          <a:off x="2051050" y="33829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5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51050" y="33829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16879"/>
              </p:ext>
            </p:extLst>
          </p:nvPr>
        </p:nvGraphicFramePr>
        <p:xfrm>
          <a:off x="4500563" y="8620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6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00563" y="8620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Connecteur droit avec flèche 61"/>
          <p:cNvCxnSpPr/>
          <p:nvPr/>
        </p:nvCxnSpPr>
        <p:spPr bwMode="auto">
          <a:xfrm flipV="1">
            <a:off x="4716016" y="1412776"/>
            <a:ext cx="720080" cy="100811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25179"/>
              </p:ext>
            </p:extLst>
          </p:nvPr>
        </p:nvGraphicFramePr>
        <p:xfrm>
          <a:off x="4787900" y="136683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7" name="Equation" r:id="rId27" imgW="190500" imgH="241300" progId="Equation.DSMT4">
                  <p:embed/>
                </p:oleObj>
              </mc:Choice>
              <mc:Fallback>
                <p:oleObj name="Equation" r:id="rId2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87900" y="1366838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136276"/>
              </p:ext>
            </p:extLst>
          </p:nvPr>
        </p:nvGraphicFramePr>
        <p:xfrm>
          <a:off x="5651500" y="381476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8" name="Equation" r:id="rId29" imgW="190500" imgH="241300" progId="Equation.DSMT4">
                  <p:embed/>
                </p:oleObj>
              </mc:Choice>
              <mc:Fallback>
                <p:oleObj name="Equation" r:id="rId2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51500" y="381476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6272"/>
              </p:ext>
            </p:extLst>
          </p:nvPr>
        </p:nvGraphicFramePr>
        <p:xfrm>
          <a:off x="5580063" y="32385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9" name="Equation" r:id="rId31" imgW="190500" imgH="241300" progId="Equation.DSMT4">
                  <p:embed/>
                </p:oleObj>
              </mc:Choice>
              <mc:Fallback>
                <p:oleObj name="Equation" r:id="rId3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80063" y="32385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245982"/>
              </p:ext>
            </p:extLst>
          </p:nvPr>
        </p:nvGraphicFramePr>
        <p:xfrm>
          <a:off x="6516688" y="1293813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0" name="Equation" r:id="rId33" imgW="190500" imgH="241300" progId="Equation.DSMT4">
                  <p:embed/>
                </p:oleObj>
              </mc:Choice>
              <mc:Fallback>
                <p:oleObj name="Equation" r:id="rId3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516688" y="1293813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39896"/>
              </p:ext>
            </p:extLst>
          </p:nvPr>
        </p:nvGraphicFramePr>
        <p:xfrm>
          <a:off x="5940425" y="23749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1" name="Equation" r:id="rId35" imgW="190500" imgH="241300" progId="Equation.DSMT4">
                  <p:embed/>
                </p:oleObj>
              </mc:Choice>
              <mc:Fallback>
                <p:oleObj name="Equation" r:id="rId3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40425" y="2374900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028384" y="2636912"/>
            <a:ext cx="921916" cy="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Connecteur droit avec flèche 71"/>
          <p:cNvCxnSpPr>
            <a:stCxn id="50" idx="3"/>
            <a:endCxn id="71" idx="1"/>
          </p:cNvCxnSpPr>
          <p:nvPr/>
        </p:nvCxnSpPr>
        <p:spPr bwMode="auto">
          <a:xfrm flipV="1">
            <a:off x="7269832" y="3043090"/>
            <a:ext cx="758552" cy="85796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Connecteur droit avec flèche 73"/>
          <p:cNvCxnSpPr/>
          <p:nvPr/>
        </p:nvCxnSpPr>
        <p:spPr bwMode="auto">
          <a:xfrm>
            <a:off x="2339752" y="2164680"/>
            <a:ext cx="4176464" cy="4018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68495"/>
              </p:ext>
            </p:extLst>
          </p:nvPr>
        </p:nvGraphicFramePr>
        <p:xfrm>
          <a:off x="5940425" y="1654175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2" name="Equation" r:id="rId38" imgW="190500" imgH="241300" progId="Equation.DSMT4">
                  <p:embed/>
                </p:oleObj>
              </mc:Choice>
              <mc:Fallback>
                <p:oleObj name="Equation" r:id="rId38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40425" y="1654175"/>
                        <a:ext cx="381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Connecteur droit avec flèche 75"/>
          <p:cNvCxnSpPr/>
          <p:nvPr/>
        </p:nvCxnSpPr>
        <p:spPr bwMode="auto">
          <a:xfrm flipV="1">
            <a:off x="755576" y="2132856"/>
            <a:ext cx="936104" cy="14401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7" name="Connecteur droit avec flèche 76"/>
          <p:cNvCxnSpPr/>
          <p:nvPr/>
        </p:nvCxnSpPr>
        <p:spPr bwMode="auto">
          <a:xfrm>
            <a:off x="2267744" y="2276872"/>
            <a:ext cx="1080120" cy="86409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8" name="Connecteur droit avec flèche 77"/>
          <p:cNvCxnSpPr/>
          <p:nvPr/>
        </p:nvCxnSpPr>
        <p:spPr bwMode="auto">
          <a:xfrm flipV="1">
            <a:off x="3563888" y="2636912"/>
            <a:ext cx="864096" cy="50405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9" name="Connecteur droit avec flèche 78"/>
          <p:cNvCxnSpPr/>
          <p:nvPr/>
        </p:nvCxnSpPr>
        <p:spPr bwMode="auto">
          <a:xfrm>
            <a:off x="6012160" y="1484784"/>
            <a:ext cx="648072" cy="57606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1" name="Grouper 40"/>
          <p:cNvGrpSpPr/>
          <p:nvPr/>
        </p:nvGrpSpPr>
        <p:grpSpPr>
          <a:xfrm>
            <a:off x="1651496" y="1759620"/>
            <a:ext cx="3412480" cy="2510780"/>
            <a:chOff x="1651496" y="1759620"/>
            <a:chExt cx="3412480" cy="2510780"/>
          </a:xfrm>
        </p:grpSpPr>
        <p:sp>
          <p:nvSpPr>
            <p:cNvPr id="64" name="Ellipse 63"/>
            <p:cNvSpPr/>
            <p:nvPr/>
          </p:nvSpPr>
          <p:spPr bwMode="auto">
            <a:xfrm>
              <a:off x="4343896" y="23057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1651496" y="17596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lipse 69"/>
            <p:cNvSpPr/>
            <p:nvPr/>
          </p:nvSpPr>
          <p:spPr bwMode="auto">
            <a:xfrm>
              <a:off x="2730996" y="3550320"/>
              <a:ext cx="720080" cy="72008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8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 smtClean="0"/>
              <a:t>Mémoire habile du conflit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255418"/>
              </p:ext>
            </p:extLst>
          </p:nvPr>
        </p:nvGraphicFramePr>
        <p:xfrm>
          <a:off x="430213" y="4906963"/>
          <a:ext cx="2933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4" name="Equation" r:id="rId3" imgW="977900" imgH="241300" progId="Equation.DSMT4">
                  <p:embed/>
                </p:oleObj>
              </mc:Choice>
              <mc:Fallback>
                <p:oleObj name="Equation" r:id="rId3" imgW="977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4906963"/>
                        <a:ext cx="2933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707904" y="5013176"/>
            <a:ext cx="3577096" cy="54117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← mémoire du conflit 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323528" y="5699125"/>
            <a:ext cx="8456136" cy="754211"/>
            <a:chOff x="323528" y="5699125"/>
            <a:chExt cx="8456136" cy="754211"/>
          </a:xfrm>
        </p:grpSpPr>
        <p:sp>
          <p:nvSpPr>
            <p:cNvPr id="17" name="Espace réservé du texte 9"/>
            <p:cNvSpPr txBox="1">
              <a:spLocks/>
            </p:cNvSpPr>
            <p:nvPr/>
          </p:nvSpPr>
          <p:spPr>
            <a:xfrm>
              <a:off x="323528" y="5877272"/>
              <a:ext cx="8456136" cy="495007"/>
            </a:xfrm>
            <a:prstGeom prst="rect">
              <a:avLst/>
            </a:prstGeom>
            <a:ln w="28575" cmpd="sng"/>
          </p:spPr>
          <p:txBody>
            <a:bodyPr/>
            <a:lstStyle>
              <a:lvl1pPr marL="182880" indent="-27432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/>
                  </a:solidFill>
                  <a:latin typeface="+mn-lt"/>
                </a:defRPr>
              </a:lvl2pPr>
              <a:lvl3pPr marL="1143000" indent="-22860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800">
                  <a:solidFill>
                    <a:schemeClr val="tx2"/>
                  </a:solidFill>
                  <a:latin typeface="+mn-lt"/>
                </a:defRPr>
              </a:lvl3pPr>
              <a:lvl4pPr marL="1600200" indent="-22860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2"/>
                  </a:solidFill>
                  <a:latin typeface="+mn-lt"/>
                </a:defRPr>
              </a:lvl4pPr>
              <a:lvl5pPr marL="2057400" indent="-228600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 baseline="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endParaRPr lang="fr-FR" sz="2800" dirty="0"/>
            </a:p>
          </p:txBody>
        </p:sp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346724"/>
                </p:ext>
              </p:extLst>
            </p:nvPr>
          </p:nvGraphicFramePr>
          <p:xfrm>
            <a:off x="554038" y="5699125"/>
            <a:ext cx="80010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925" name="Equation" r:id="rId5" imgW="2667000" imgH="241300" progId="Equation.DSMT4">
                    <p:embed/>
                  </p:oleObj>
                </mc:Choice>
                <mc:Fallback>
                  <p:oleObj name="Equation" r:id="rId5" imgW="2667000" imgH="241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4038" y="5699125"/>
                          <a:ext cx="80010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 bwMode="auto">
            <a:xfrm>
              <a:off x="467544" y="5733256"/>
              <a:ext cx="8136904" cy="720080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19983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6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èche vers le bas 18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22318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7" name="Equation" r:id="rId9" imgW="1295400" imgH="241300" progId="Equation.DSMT4">
                  <p:embed/>
                </p:oleObj>
              </mc:Choice>
              <mc:Fallback>
                <p:oleObj name="Equation" r:id="rId9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lèche vers le bas 20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15141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8" name="Equation" r:id="rId11" imgW="762000" imgH="241300" progId="Equation.DSMT4">
                  <p:embed/>
                </p:oleObj>
              </mc:Choice>
              <mc:Fallback>
                <p:oleObj name="Equation" r:id="rId11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446452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9" name="Equation" r:id="rId13" imgW="1358900" imgH="1371600" progId="Equation.DSMT4">
                  <p:embed/>
                </p:oleObj>
              </mc:Choice>
              <mc:Fallback>
                <p:oleObj name="Equation" r:id="rId13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96689"/>
              </p:ext>
            </p:extLst>
          </p:nvPr>
        </p:nvGraphicFramePr>
        <p:xfrm>
          <a:off x="5022000" y="361156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0" name="Equation" r:id="rId15" imgW="177800" imgH="241300" progId="Equation.DSMT4">
                  <p:embed/>
                </p:oleObj>
              </mc:Choice>
              <mc:Fallback>
                <p:oleObj name="Equation" r:id="rId1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èche vers le bas 29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 flipV="1">
            <a:off x="4860032" y="3763640"/>
            <a:ext cx="792088" cy="504056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 flipH="1" flipV="1">
            <a:off x="4860032" y="3763640"/>
            <a:ext cx="792088" cy="504056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999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Effet sur la recherche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31520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4584452"/>
            <a:ext cx="3141403" cy="41293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Source Sol Swords, 2008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00662" y="5229200"/>
            <a:ext cx="6942676" cy="85612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La clause ajout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ée </a:t>
            </a:r>
            <a:r>
              <a:rPr lang="fr-FR" sz="2400" kern="0" dirty="0" smtClean="0"/>
              <a:t>permet </a:t>
            </a:r>
            <a:r>
              <a:rPr lang="fr-FR" sz="2400" kern="0" dirty="0" smtClean="0">
                <a:solidFill>
                  <a:schemeClr val="accent1"/>
                </a:solidFill>
              </a:rPr>
              <a:t>d’éviter </a:t>
            </a:r>
            <a:r>
              <a:rPr lang="fr-FR" sz="2400" kern="0" dirty="0" smtClean="0"/>
              <a:t>ce conflit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dans toutes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les occasions où il peut se reproduire</a:t>
            </a:r>
          </a:p>
        </p:txBody>
      </p:sp>
    </p:spTree>
    <p:extLst>
      <p:ext uri="{BB962C8B-B14F-4D97-AF65-F5344CB8AC3E}">
        <p14:creationId xmlns:p14="http://schemas.microsoft.com/office/powerpoint/2010/main" val="186646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952218"/>
              </p:ext>
            </p:extLst>
          </p:nvPr>
        </p:nvGraphicFramePr>
        <p:xfrm>
          <a:off x="5022000" y="361156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39" name="Equation" r:id="rId3" imgW="177800" imgH="241300" progId="Equation.DSMT4">
                  <p:embed/>
                </p:oleObj>
              </mc:Choice>
              <mc:Fallback>
                <p:oleObj name="Equation" r:id="rId3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27930"/>
              </p:ext>
            </p:extLst>
          </p:nvPr>
        </p:nvGraphicFramePr>
        <p:xfrm>
          <a:off x="5022000" y="3611563"/>
          <a:ext cx="53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0" name="Equation" r:id="rId5" imgW="177800" imgH="241300" progId="Equation.DSMT4">
                  <p:embed/>
                </p:oleObj>
              </mc:Choice>
              <mc:Fallback>
                <p:oleObj name="Equation" r:id="rId5" imgW="17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2000" y="3611563"/>
                        <a:ext cx="533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517047" y="5733256"/>
            <a:ext cx="8109912" cy="818686"/>
          </a:xfrm>
          <a:ln w="28575" cmpd="sng"/>
        </p:spPr>
        <p:txBody>
          <a:bodyPr/>
          <a:lstStyle/>
          <a:p>
            <a:r>
              <a:rPr lang="fr-FR" dirty="0" smtClean="0"/>
              <a:t>On repart de là, ou de plus haut, ou même de tout en haut</a:t>
            </a:r>
          </a:p>
          <a:p>
            <a:r>
              <a:rPr lang="fr-FR" dirty="0" smtClean="0"/>
              <a:t>cf. le séminaire de Laurent Simon ce jour !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arrière ou redémarrage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4" name="Flèche vers la droite 33"/>
          <p:cNvSpPr/>
          <p:nvPr/>
        </p:nvSpPr>
        <p:spPr bwMode="auto">
          <a:xfrm>
            <a:off x="4644008" y="2230264"/>
            <a:ext cx="323528" cy="216024"/>
          </a:xfrm>
          <a:prstGeom prst="rightArrow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lèche vers la droite 34"/>
          <p:cNvSpPr/>
          <p:nvPr/>
        </p:nvSpPr>
        <p:spPr bwMode="auto">
          <a:xfrm>
            <a:off x="4644008" y="1506364"/>
            <a:ext cx="323528" cy="216024"/>
          </a:xfrm>
          <a:prstGeom prst="rightArrow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91284"/>
              </p:ext>
            </p:extLst>
          </p:nvPr>
        </p:nvGraphicFramePr>
        <p:xfrm>
          <a:off x="430213" y="4906963"/>
          <a:ext cx="2933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1" name="Equation" r:id="rId7" imgW="977900" imgH="241300" progId="Equation.DSMT4">
                  <p:embed/>
                </p:oleObj>
              </mc:Choice>
              <mc:Fallback>
                <p:oleObj name="Equation" r:id="rId7" imgW="977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0213" y="4906963"/>
                        <a:ext cx="2933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3707904" y="5013176"/>
            <a:ext cx="3577096" cy="54117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← mémoire du conflit </a:t>
            </a:r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53779"/>
              </p:ext>
            </p:extLst>
          </p:nvPr>
        </p:nvGraphicFramePr>
        <p:xfrm>
          <a:off x="430213" y="782638"/>
          <a:ext cx="4076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2" name="Equation" r:id="rId9" imgW="1358900" imgH="1371600" progId="Equation.DSMT4">
                  <p:embed/>
                </p:oleObj>
              </mc:Choice>
              <mc:Fallback>
                <p:oleObj name="Equation" r:id="rId9" imgW="13589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0213" y="782638"/>
                        <a:ext cx="40767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20229"/>
              </p:ext>
            </p:extLst>
          </p:nvPr>
        </p:nvGraphicFramePr>
        <p:xfrm>
          <a:off x="5022000" y="27955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3" name="Equation" r:id="rId11" imgW="825500" imgH="241300" progId="Equation.DSMT4">
                  <p:embed/>
                </p:oleObj>
              </mc:Choice>
              <mc:Fallback>
                <p:oleObj name="Equation" r:id="rId11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2000" y="27955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13636"/>
              </p:ext>
            </p:extLst>
          </p:nvPr>
        </p:nvGraphicFramePr>
        <p:xfrm>
          <a:off x="5022000" y="197961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4"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2000" y="1979613"/>
                        <a:ext cx="388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56575"/>
              </p:ext>
            </p:extLst>
          </p:nvPr>
        </p:nvGraphicFramePr>
        <p:xfrm>
          <a:off x="5022000" y="1163638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5" name="Equation" r:id="rId15" imgW="762000" imgH="241300" progId="Equation.DSMT4">
                  <p:embed/>
                </p:oleObj>
              </mc:Choice>
              <mc:Fallback>
                <p:oleObj name="Equation" r:id="rId15" imgW="762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2000" y="1163638"/>
                        <a:ext cx="228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èche vers la droite 15"/>
          <p:cNvSpPr/>
          <p:nvPr/>
        </p:nvSpPr>
        <p:spPr bwMode="auto">
          <a:xfrm>
            <a:off x="4644008" y="3068960"/>
            <a:ext cx="323528" cy="216024"/>
          </a:xfrm>
          <a:prstGeom prst="rightArrow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èche vers le bas 17"/>
          <p:cNvSpPr/>
          <p:nvPr/>
        </p:nvSpPr>
        <p:spPr bwMode="auto">
          <a:xfrm>
            <a:off x="5237216" y="3456000"/>
            <a:ext cx="54864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èche vers le bas 18"/>
          <p:cNvSpPr/>
          <p:nvPr/>
        </p:nvSpPr>
        <p:spPr bwMode="auto">
          <a:xfrm>
            <a:off x="5238080" y="2625012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èche vers le bas 19"/>
          <p:cNvSpPr/>
          <p:nvPr/>
        </p:nvSpPr>
        <p:spPr bwMode="auto">
          <a:xfrm>
            <a:off x="5238080" y="1794024"/>
            <a:ext cx="54000" cy="360040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èche vers la droite 20"/>
          <p:cNvSpPr/>
          <p:nvPr/>
        </p:nvSpPr>
        <p:spPr bwMode="auto">
          <a:xfrm>
            <a:off x="4644008" y="3861048"/>
            <a:ext cx="323528" cy="216024"/>
          </a:xfrm>
          <a:prstGeom prst="rightArrow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lèche vers la droite 21"/>
          <p:cNvSpPr/>
          <p:nvPr/>
        </p:nvSpPr>
        <p:spPr bwMode="auto">
          <a:xfrm>
            <a:off x="4644008" y="908720"/>
            <a:ext cx="323528" cy="216024"/>
          </a:xfrm>
          <a:prstGeom prst="rightArrow">
            <a:avLst/>
          </a:prstGeom>
          <a:solidFill>
            <a:schemeClr val="accent3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76056" y="719698"/>
            <a:ext cx="310989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redémarrage complet</a:t>
            </a:r>
          </a:p>
        </p:txBody>
      </p:sp>
    </p:spTree>
    <p:extLst>
      <p:ext uri="{BB962C8B-B14F-4D97-AF65-F5344CB8AC3E}">
        <p14:creationId xmlns:p14="http://schemas.microsoft.com/office/powerpoint/2010/main" val="8448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4" grpId="1" animBg="1"/>
      <p:bldP spid="35" grpId="0" animBg="1"/>
      <p:bldP spid="35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rgbClr val="A6A6A6"/>
                </a:solidFill>
              </a:rPr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/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13734"/>
            <a:ext cx="8229600" cy="3099310"/>
          </a:xfrm>
        </p:spPr>
        <p:txBody>
          <a:bodyPr/>
          <a:lstStyle/>
          <a:p>
            <a:r>
              <a:rPr lang="fr-FR" sz="2800" dirty="0" smtClean="0"/>
              <a:t>Implémentation naïve :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tout littéral pointe sur toutes ses instance dans les clauses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on propage les choix dans les clauses, on cherche les clauses unitaires, on propage leurs effets, etc.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à chaque retour arrière, on défait explicitement partout les affectations de valeurs liées aux choix annulés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Attention à l’administration !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75656" y="5085184"/>
            <a:ext cx="6034825" cy="66069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6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Co</a:t>
            </a:r>
            <a:r>
              <a:rPr lang="fr-FR" sz="3600" kern="0" dirty="0" smtClean="0"/>
              <a:t>ût administratif très élevé  </a:t>
            </a:r>
            <a:endParaRPr kumimoji="0" lang="fr-FR" sz="36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343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dirty="0" smtClean="0"/>
              <a:t>Two Literals Watching (</a:t>
            </a:r>
            <a:r>
              <a:rPr lang="en-US" sz="3600" dirty="0" err="1" smtClean="0"/>
              <a:t>zChaff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30959" y="1104528"/>
            <a:ext cx="8682084" cy="2017471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Si une clause a 100 littéraux,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4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il suffit de n’en gérer que 2 à la fois,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4000" kern="0" dirty="0" smtClean="0"/>
              <a:t>et de ne rien faire la plupart du temps</a:t>
            </a:r>
            <a:endParaRPr kumimoji="0" lang="fr-FR" sz="40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772" y="3696816"/>
            <a:ext cx="2180456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26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Principe : avoir la paresse du chat !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57" y="4077072"/>
            <a:ext cx="2976331" cy="22322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088" y="908720"/>
            <a:ext cx="2946400" cy="2946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908720"/>
            <a:ext cx="2592288" cy="29033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05064"/>
            <a:ext cx="3025803" cy="2261586"/>
          </a:xfrm>
          <a:prstGeom prst="rect">
            <a:avLst/>
          </a:prstGeom>
        </p:spPr>
      </p:pic>
      <p:grpSp>
        <p:nvGrpSpPr>
          <p:cNvPr id="13" name="Grouper 12"/>
          <p:cNvGrpSpPr/>
          <p:nvPr/>
        </p:nvGrpSpPr>
        <p:grpSpPr>
          <a:xfrm>
            <a:off x="3125209" y="908720"/>
            <a:ext cx="2880320" cy="5285099"/>
            <a:chOff x="3125209" y="908720"/>
            <a:chExt cx="2880320" cy="528509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5209" y="908720"/>
              <a:ext cx="2880320" cy="385231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3171817" y="4941168"/>
              <a:ext cx="2814943" cy="125265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...mais bouger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une patte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de temps en temps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6381328"/>
            <a:ext cx="281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source </a:t>
            </a:r>
            <a:r>
              <a:rPr lang="fr-FR" dirty="0" err="1" smtClean="0"/>
              <a:t>fr.yummypets.com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06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Attention à l’administration !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557867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420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33605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421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flipH="1">
            <a:off x="2699792" y="1556792"/>
            <a:ext cx="158417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5148064" y="1556792"/>
            <a:ext cx="360040" cy="201622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>
            <a:off x="5652120" y="1556792"/>
            <a:ext cx="432048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1160625" y="4509120"/>
            <a:ext cx="6822751" cy="164044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84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A chaque affectation, il faut propager,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rechercher les clauses unitaires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défaire les affectations à chaque retour arrière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TROP CHER !</a:t>
            </a:r>
          </a:p>
        </p:txBody>
      </p:sp>
    </p:spTree>
    <p:extLst>
      <p:ext uri="{BB962C8B-B14F-4D97-AF65-F5344CB8AC3E}">
        <p14:creationId xmlns:p14="http://schemas.microsoft.com/office/powerpoint/2010/main" val="32237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Le calcul Booléen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smtClean="0"/>
              <a:t>La forme normale conjonctive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Exemples de problèmes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 la résolution à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CDCL =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Conflict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Driven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Two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Literal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Watching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Agenda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20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51435" y="4509120"/>
            <a:ext cx="8841183" cy="124392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Idée :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une clause n’étant productive que quand elle </a:t>
            </a:r>
            <a:r>
              <a:rPr lang="fr-FR" sz="2400" kern="0" dirty="0" smtClean="0"/>
              <a:t>devient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unitaire</a:t>
            </a:r>
            <a:r>
              <a:rPr lang="fr-FR" sz="2400" kern="0" dirty="0" smtClean="0"/>
              <a:t>, </a:t>
            </a:r>
            <a:r>
              <a:rPr lang="fr-FR" sz="2400" kern="0" dirty="0"/>
              <a:t>i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 suffit de regarder seulement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deux littéraux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par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en les gardant toujours distincts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98223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4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necteur droit 57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Connecteur droit 60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Connecteur droit 61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Connecteur droit 65"/>
          <p:cNvCxnSpPr/>
          <p:nvPr/>
        </p:nvCxnSpPr>
        <p:spPr bwMode="auto">
          <a:xfrm>
            <a:off x="5652120" y="1556792"/>
            <a:ext cx="432048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5050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5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488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2144826" y="4365104"/>
            <a:ext cx="4854514" cy="1631725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si une variable passe à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1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ou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0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pour les littéraux non pointés 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2"/>
                </a:solidFill>
              </a:rPr>
              <a:t>on ne fait rien du tout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(ici </a:t>
            </a:r>
            <a:r>
              <a:rPr lang="fr-FR" sz="2400" i="1" kern="0" dirty="0" smtClean="0">
                <a:solidFill>
                  <a:srgbClr val="000000"/>
                </a:solidFill>
              </a:rPr>
              <a:t>u</a:t>
            </a:r>
            <a:r>
              <a:rPr lang="fr-FR" sz="2400" kern="0" dirty="0" smtClean="0">
                <a:solidFill>
                  <a:srgbClr val="000000"/>
                </a:solidFill>
              </a:rPr>
              <a:t> </a:t>
            </a:r>
            <a:r>
              <a:rPr lang="fr-FR" sz="2400" kern="0" dirty="0">
                <a:solidFill>
                  <a:srgbClr val="000000"/>
                </a:solidFill>
              </a:rPr>
              <a:t>est mis à </a:t>
            </a:r>
            <a:r>
              <a:rPr lang="fr-FR" sz="2400" kern="0" dirty="0" smtClean="0">
                <a:solidFill>
                  <a:srgbClr val="C83296"/>
                </a:solidFill>
              </a:rPr>
              <a:t>0 </a:t>
            </a:r>
            <a:r>
              <a:rPr lang="fr-FR" sz="2400" kern="0" dirty="0" smtClean="0">
                <a:solidFill>
                  <a:srgbClr val="000000"/>
                </a:solidFill>
              </a:rPr>
              <a:t>mais</a:t>
            </a:r>
            <a:r>
              <a:rPr lang="fr-FR" sz="2400" kern="0" dirty="0" smtClean="0">
                <a:solidFill>
                  <a:srgbClr val="C83296"/>
                </a:solidFill>
              </a:rPr>
              <a:t> </a:t>
            </a:r>
            <a:r>
              <a:rPr lang="fr-FR" sz="2400" kern="0" dirty="0" smtClean="0">
                <a:solidFill>
                  <a:srgbClr val="000000"/>
                </a:solidFill>
              </a:rPr>
              <a:t>non pointé)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33714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6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Connecteur droit 53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Connecteur droit 54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Connecteur droit 57"/>
          <p:cNvCxnSpPr/>
          <p:nvPr/>
        </p:nvCxnSpPr>
        <p:spPr bwMode="auto">
          <a:xfrm>
            <a:off x="5652120" y="1556792"/>
            <a:ext cx="432048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1274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7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à coins arrondis 6"/>
          <p:cNvSpPr/>
          <p:nvPr/>
        </p:nvSpPr>
        <p:spPr bwMode="auto">
          <a:xfrm>
            <a:off x="5004048" y="1196752"/>
            <a:ext cx="368052" cy="3907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072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31408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90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cteur droit 52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cteur droit 53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Connecteur droit 54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onnecteur droit 56"/>
          <p:cNvCxnSpPr/>
          <p:nvPr/>
        </p:nvCxnSpPr>
        <p:spPr bwMode="auto">
          <a:xfrm>
            <a:off x="5652120" y="1556792"/>
            <a:ext cx="432048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4278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91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r 7"/>
          <p:cNvGrpSpPr/>
          <p:nvPr/>
        </p:nvGrpSpPr>
        <p:grpSpPr>
          <a:xfrm>
            <a:off x="1813955" y="4365104"/>
            <a:ext cx="5516254" cy="1252651"/>
            <a:chOff x="1813955" y="4365104"/>
            <a:chExt cx="5516254" cy="1252651"/>
          </a:xfrm>
        </p:grpSpPr>
        <p:sp>
          <p:nvSpPr>
            <p:cNvPr id="39" name="ZoneTexte 38"/>
            <p:cNvSpPr txBox="1"/>
            <p:nvPr/>
          </p:nvSpPr>
          <p:spPr>
            <a:xfrm>
              <a:off x="1813955" y="4365104"/>
              <a:ext cx="5516254" cy="1252651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wrap="none" tIns="18000" bIns="648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pour un littéral pointé devenant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1</a:t>
              </a:r>
              <a:endParaRPr lang="fr-FR" sz="2400" kern="0" dirty="0" smtClean="0">
                <a:solidFill>
                  <a:schemeClr val="accent3"/>
                </a:solidFill>
              </a:endParaRP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2"/>
                  </a:solidFill>
                </a:rPr>
                <a:t>on ne fait rien du tout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(ici </a:t>
              </a:r>
              <a:r>
                <a:rPr lang="fr-FR" sz="2400" i="1" kern="0" dirty="0" smtClean="0">
                  <a:solidFill>
                    <a:srgbClr val="000000"/>
                  </a:solidFill>
                </a:rPr>
                <a:t>v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 pointé de la 2</a:t>
              </a:r>
              <a:r>
                <a:rPr lang="fr-FR" sz="2400" kern="0" baseline="30000" dirty="0" smtClean="0">
                  <a:solidFill>
                    <a:srgbClr val="000000"/>
                  </a:solidFill>
                </a:rPr>
                <a:t>e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 clause est mis à </a:t>
              </a:r>
              <a:r>
                <a:rPr lang="fr-FR" sz="2400" kern="0" dirty="0" smtClean="0">
                  <a:solidFill>
                    <a:srgbClr val="C83296"/>
                  </a:solidFill>
                </a:rPr>
                <a:t>1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</a:t>
              </a:r>
              <a:endPara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Connecteur droit 6"/>
            <p:cNvCxnSpPr/>
            <p:nvPr/>
          </p:nvCxnSpPr>
          <p:spPr bwMode="auto">
            <a:xfrm>
              <a:off x="2424460" y="5241900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Connecteur droit 17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à coins arrondis 16"/>
          <p:cNvSpPr/>
          <p:nvPr/>
        </p:nvSpPr>
        <p:spPr bwMode="auto">
          <a:xfrm>
            <a:off x="5474692" y="1184052"/>
            <a:ext cx="368052" cy="3907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21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343125" y="4365104"/>
            <a:ext cx="6457918" cy="125265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en cas de retour arrière (</a:t>
            </a:r>
            <a:r>
              <a:rPr kumimoji="0" lang="fr-FR" sz="2400" b="0" i="1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bactrack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),</a:t>
            </a:r>
            <a:endParaRPr lang="fr-FR" sz="2400" kern="0" dirty="0" smtClean="0">
              <a:solidFill>
                <a:schemeClr val="accent3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2"/>
                </a:solidFill>
              </a:rPr>
              <a:t>on ne fait rien du tout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00"/>
                </a:solidFill>
              </a:rPr>
              <a:t>(ici </a:t>
            </a:r>
            <a:r>
              <a:rPr lang="fr-FR" sz="2400" i="1" kern="0" dirty="0" smtClean="0">
                <a:solidFill>
                  <a:srgbClr val="000000"/>
                </a:solidFill>
              </a:rPr>
              <a:t>v</a:t>
            </a:r>
            <a:r>
              <a:rPr lang="fr-FR" sz="2400" kern="0" dirty="0" smtClean="0">
                <a:solidFill>
                  <a:srgbClr val="000000"/>
                </a:solidFill>
              </a:rPr>
              <a:t> pointé de la 2</a:t>
            </a:r>
            <a:r>
              <a:rPr lang="fr-FR" sz="2400" kern="0" baseline="30000" dirty="0" smtClean="0">
                <a:solidFill>
                  <a:srgbClr val="000000"/>
                </a:solidFill>
              </a:rPr>
              <a:t>e</a:t>
            </a:r>
            <a:r>
              <a:rPr lang="fr-FR" sz="2400" kern="0" dirty="0" smtClean="0">
                <a:solidFill>
                  <a:srgbClr val="000000"/>
                </a:solidFill>
              </a:rPr>
              <a:t> clause redevient inconnu)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10920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14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17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>
            <a:off x="5652120" y="1556792"/>
            <a:ext cx="432048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67963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15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1954312" y="5241900"/>
            <a:ext cx="14401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à coins arrondis 18"/>
          <p:cNvSpPr/>
          <p:nvPr/>
        </p:nvSpPr>
        <p:spPr bwMode="auto">
          <a:xfrm>
            <a:off x="5474692" y="1184052"/>
            <a:ext cx="368052" cy="3907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597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28605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38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cteur droit 24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5652120" y="1556792"/>
            <a:ext cx="432048" cy="1944216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69767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39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er 1"/>
          <p:cNvGrpSpPr/>
          <p:nvPr/>
        </p:nvGrpSpPr>
        <p:grpSpPr>
          <a:xfrm>
            <a:off x="638485" y="4365104"/>
            <a:ext cx="7867208" cy="2028248"/>
            <a:chOff x="638485" y="4365104"/>
            <a:chExt cx="7867208" cy="2028248"/>
          </a:xfrm>
        </p:grpSpPr>
        <p:sp>
          <p:nvSpPr>
            <p:cNvPr id="39" name="ZoneTexte 38"/>
            <p:cNvSpPr txBox="1"/>
            <p:nvPr/>
          </p:nvSpPr>
          <p:spPr>
            <a:xfrm>
              <a:off x="638485" y="4365104"/>
              <a:ext cx="7867208" cy="2028248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wrap="none" tIns="18000" bIns="648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pour un littéral pointé devenant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400" kern="0" dirty="0" smtClean="0"/>
                <a:t> dans une clause,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on essaie de bouger le pointeur sur un littéral non pointé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de la clause valant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C83296"/>
                  </a:solidFill>
                  <a:effectLst/>
                  <a:uLnTx/>
                  <a:uFillTx/>
                </a:rPr>
                <a:t>1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ou encore indéfini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si c’est possible, 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on bouge le pointeur </a:t>
              </a:r>
              <a:r>
                <a:rPr lang="fr-FR" sz="2400" kern="0" dirty="0" smtClean="0">
                  <a:solidFill>
                    <a:schemeClr val="accent2"/>
                  </a:solidFill>
                </a:rPr>
                <a:t>et c’est tout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(ici, </a:t>
              </a:r>
              <a:r>
                <a:rPr lang="fr-FR" sz="2400" i="1" kern="0" dirty="0" smtClean="0"/>
                <a:t>v</a:t>
              </a:r>
              <a:r>
                <a:rPr lang="fr-FR" sz="2400" kern="0" dirty="0" smtClean="0"/>
                <a:t> à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1,</a:t>
              </a:r>
              <a:r>
                <a:rPr lang="fr-FR" sz="2400" kern="0" dirty="0" smtClean="0"/>
                <a:t> le pointeur de la 2</a:t>
              </a:r>
              <a:r>
                <a:rPr lang="fr-FR" sz="2400" kern="0" baseline="30000" dirty="0" smtClean="0"/>
                <a:t>e</a:t>
              </a:r>
              <a:r>
                <a:rPr lang="fr-FR" sz="2400" kern="0" dirty="0" smtClean="0"/>
                <a:t> clause bouge de </a:t>
              </a:r>
              <a:r>
                <a:rPr lang="fr-FR" sz="2400" i="1" kern="0" dirty="0" smtClean="0"/>
                <a:t>v</a:t>
              </a:r>
              <a:r>
                <a:rPr lang="fr-FR" sz="2400" kern="0" dirty="0" smtClean="0"/>
                <a:t> sur </a:t>
              </a:r>
              <a:r>
                <a:rPr lang="fr-FR" sz="2400" i="1" kern="0" dirty="0" smtClean="0"/>
                <a:t>z</a:t>
              </a:r>
              <a:r>
                <a:rPr lang="fr-FR" sz="2400" kern="0" dirty="0" smtClean="0"/>
                <a:t>)</a:t>
              </a:r>
            </a:p>
          </p:txBody>
        </p:sp>
        <p:cxnSp>
          <p:nvCxnSpPr>
            <p:cNvPr id="7" name="Connecteur droit 6"/>
            <p:cNvCxnSpPr/>
            <p:nvPr/>
          </p:nvCxnSpPr>
          <p:spPr bwMode="auto">
            <a:xfrm>
              <a:off x="8007176" y="6008588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>
              <a:off x="7261696" y="6008588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Connecteur droit 17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à coins arrondis 18"/>
          <p:cNvSpPr/>
          <p:nvPr/>
        </p:nvSpPr>
        <p:spPr bwMode="auto">
          <a:xfrm>
            <a:off x="5474692" y="1184052"/>
            <a:ext cx="368052" cy="3907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905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394100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62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cteur droit 24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8660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63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er 15"/>
          <p:cNvGrpSpPr/>
          <p:nvPr/>
        </p:nvGrpSpPr>
        <p:grpSpPr>
          <a:xfrm>
            <a:off x="638485" y="4365104"/>
            <a:ext cx="7867208" cy="2028248"/>
            <a:chOff x="638485" y="4365104"/>
            <a:chExt cx="7867208" cy="2028248"/>
          </a:xfrm>
        </p:grpSpPr>
        <p:sp>
          <p:nvSpPr>
            <p:cNvPr id="17" name="ZoneTexte 16"/>
            <p:cNvSpPr txBox="1"/>
            <p:nvPr/>
          </p:nvSpPr>
          <p:spPr>
            <a:xfrm>
              <a:off x="638485" y="4365104"/>
              <a:ext cx="7867208" cy="2028248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wrap="none" tIns="18000" bIns="648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pour un littéral pointé devenant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400" kern="0" dirty="0" smtClean="0"/>
                <a:t> dans une clause,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on essaie de bouger le pointeur sur un littéral non pointé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de la clause valant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C83296"/>
                  </a:solidFill>
                  <a:effectLst/>
                  <a:uLnTx/>
                  <a:uFillTx/>
                </a:rPr>
                <a:t>1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ou encore indéfini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si c’est possible, 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on bouge le pointeur </a:t>
              </a:r>
              <a:r>
                <a:rPr lang="fr-FR" sz="2400" kern="0" dirty="0" smtClean="0">
                  <a:solidFill>
                    <a:schemeClr val="accent2"/>
                  </a:solidFill>
                </a:rPr>
                <a:t>et c’est tout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(ici, </a:t>
              </a:r>
              <a:r>
                <a:rPr lang="fr-FR" sz="2400" i="1" kern="0" dirty="0" smtClean="0"/>
                <a:t>v</a:t>
              </a:r>
              <a:r>
                <a:rPr lang="fr-FR" sz="2400" kern="0" dirty="0" smtClean="0"/>
                <a:t> à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1,</a:t>
              </a:r>
              <a:r>
                <a:rPr lang="fr-FR" sz="2400" kern="0" dirty="0" smtClean="0"/>
                <a:t> le pointeur de la 2</a:t>
              </a:r>
              <a:r>
                <a:rPr lang="fr-FR" sz="2400" kern="0" baseline="30000" dirty="0" smtClean="0"/>
                <a:t>e</a:t>
              </a:r>
              <a:r>
                <a:rPr lang="fr-FR" sz="2400" kern="0" dirty="0" smtClean="0"/>
                <a:t> clause bouge de </a:t>
              </a:r>
              <a:r>
                <a:rPr lang="fr-FR" sz="2400" i="1" kern="0" dirty="0" smtClean="0"/>
                <a:t>v</a:t>
              </a:r>
              <a:r>
                <a:rPr lang="fr-FR" sz="2400" kern="0" dirty="0" smtClean="0"/>
                <a:t> sur </a:t>
              </a:r>
              <a:r>
                <a:rPr lang="fr-FR" sz="2400" i="1" kern="0" dirty="0" smtClean="0"/>
                <a:t>z</a:t>
              </a:r>
              <a:r>
                <a:rPr lang="fr-FR" sz="2400" kern="0" dirty="0" smtClean="0"/>
                <a:t>)</a:t>
              </a:r>
            </a:p>
          </p:txBody>
        </p:sp>
        <p:cxnSp>
          <p:nvCxnSpPr>
            <p:cNvPr id="18" name="Connecteur droit 17"/>
            <p:cNvCxnSpPr/>
            <p:nvPr/>
          </p:nvCxnSpPr>
          <p:spPr bwMode="auto">
            <a:xfrm>
              <a:off x="8007176" y="6008588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>
              <a:off x="7261696" y="6008588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" name="Connecteur droit 19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445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2" name="Grouper 1"/>
          <p:cNvGrpSpPr/>
          <p:nvPr/>
        </p:nvGrpSpPr>
        <p:grpSpPr>
          <a:xfrm>
            <a:off x="638485" y="4365104"/>
            <a:ext cx="7867208" cy="2028248"/>
            <a:chOff x="638485" y="4365104"/>
            <a:chExt cx="7867208" cy="2028248"/>
          </a:xfrm>
        </p:grpSpPr>
        <p:sp>
          <p:nvSpPr>
            <p:cNvPr id="39" name="ZoneTexte 38"/>
            <p:cNvSpPr txBox="1"/>
            <p:nvPr/>
          </p:nvSpPr>
          <p:spPr>
            <a:xfrm>
              <a:off x="638485" y="4365104"/>
              <a:ext cx="7867208" cy="2028248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wrap="none" tIns="18000" bIns="648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pour un littéral pointé devenant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400" kern="0" dirty="0" smtClean="0"/>
                <a:t> dans une clause,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on essaie de bouger le pointeur sur un littéral non pointé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de la clause valant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C83296"/>
                  </a:solidFill>
                  <a:effectLst/>
                  <a:uLnTx/>
                  <a:uFillTx/>
                </a:rPr>
                <a:t>1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ou encore indéfini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si c’est possible, 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on bouge le pointeur </a:t>
              </a:r>
              <a:r>
                <a:rPr lang="fr-FR" sz="2400" kern="0" dirty="0" smtClean="0">
                  <a:solidFill>
                    <a:schemeClr val="accent2"/>
                  </a:solidFill>
                </a:rPr>
                <a:t>et c’est tout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(ici, </a:t>
              </a:r>
              <a:r>
                <a:rPr lang="fr-FR" sz="2400" i="1" kern="0" dirty="0" err="1" smtClean="0"/>
                <a:t>t</a:t>
              </a:r>
              <a:r>
                <a:rPr lang="fr-FR" sz="2400" kern="0" dirty="0" smtClean="0"/>
                <a:t> à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400" kern="0" dirty="0" smtClean="0"/>
                <a:t>, le pointeur de la 1</a:t>
              </a:r>
              <a:r>
                <a:rPr lang="fr-FR" sz="2400" kern="0" baseline="30000" dirty="0" smtClean="0"/>
                <a:t>e</a:t>
              </a:r>
              <a:r>
                <a:rPr lang="fr-FR" sz="2400" kern="0" dirty="0" smtClean="0"/>
                <a:t> clause bouge de </a:t>
              </a:r>
              <a:r>
                <a:rPr lang="fr-FR" sz="2400" i="1" kern="0" dirty="0" err="1" smtClean="0"/>
                <a:t>t</a:t>
              </a:r>
              <a:r>
                <a:rPr lang="fr-FR" sz="2400" kern="0" dirty="0" smtClean="0"/>
                <a:t> sur </a:t>
              </a:r>
              <a:r>
                <a:rPr lang="fr-FR" sz="2400" i="1" kern="0" dirty="0" smtClean="0"/>
                <a:t>y</a:t>
              </a:r>
              <a:r>
                <a:rPr lang="fr-FR" sz="2400" kern="0" dirty="0" smtClean="0"/>
                <a:t>)</a:t>
              </a:r>
            </a:p>
          </p:txBody>
        </p:sp>
        <p:cxnSp>
          <p:nvCxnSpPr>
            <p:cNvPr id="7" name="Connecteur droit 6"/>
            <p:cNvCxnSpPr/>
            <p:nvPr/>
          </p:nvCxnSpPr>
          <p:spPr bwMode="auto">
            <a:xfrm>
              <a:off x="7930976" y="6000080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646785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86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cteur droit 24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H="1">
            <a:off x="3275856" y="1556792"/>
            <a:ext cx="1440160" cy="1944216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802889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87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15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à coins arrondis 16"/>
          <p:cNvSpPr/>
          <p:nvPr/>
        </p:nvSpPr>
        <p:spPr bwMode="auto">
          <a:xfrm>
            <a:off x="4563988" y="1137444"/>
            <a:ext cx="368052" cy="432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930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33880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10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cteur droit 24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81988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11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15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er 16"/>
          <p:cNvGrpSpPr/>
          <p:nvPr/>
        </p:nvGrpSpPr>
        <p:grpSpPr>
          <a:xfrm>
            <a:off x="638485" y="4365104"/>
            <a:ext cx="7867208" cy="2028248"/>
            <a:chOff x="638485" y="4365104"/>
            <a:chExt cx="7867208" cy="2028248"/>
          </a:xfrm>
        </p:grpSpPr>
        <p:sp>
          <p:nvSpPr>
            <p:cNvPr id="18" name="ZoneTexte 17"/>
            <p:cNvSpPr txBox="1"/>
            <p:nvPr/>
          </p:nvSpPr>
          <p:spPr>
            <a:xfrm>
              <a:off x="638485" y="4365104"/>
              <a:ext cx="7867208" cy="2028248"/>
            </a:xfrm>
            <a:prstGeom prst="rect">
              <a:avLst/>
            </a:prstGeom>
            <a:ln w="28575" cmpd="sng">
              <a:solidFill>
                <a:schemeClr val="accent1"/>
              </a:solidFill>
            </a:ln>
          </p:spPr>
          <p:txBody>
            <a:bodyPr wrap="none" tIns="18000" bIns="648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pour un littéral pointé devenant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400" kern="0" dirty="0" smtClean="0"/>
                <a:t> dans une clause,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on essaie de bouger le pointeur sur un littéral non pointé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de la clause valant 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rgbClr val="C83296"/>
                  </a:solidFill>
                  <a:effectLst/>
                  <a:uLnTx/>
                  <a:uFillTx/>
                </a:rPr>
                <a:t>1</a:t>
              </a: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</a:rPr>
                <a:t> ou encore indéfini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si c’est possible, 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on bouge le pointeur </a:t>
              </a:r>
              <a:r>
                <a:rPr lang="fr-FR" sz="2400" kern="0" dirty="0" smtClean="0">
                  <a:solidFill>
                    <a:schemeClr val="accent2"/>
                  </a:solidFill>
                </a:rPr>
                <a:t>et c’est tout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(ici, </a:t>
              </a:r>
              <a:r>
                <a:rPr lang="fr-FR" sz="2400" i="1" kern="0" dirty="0" err="1" smtClean="0"/>
                <a:t>t</a:t>
              </a:r>
              <a:r>
                <a:rPr lang="fr-FR" sz="2400" kern="0" dirty="0" smtClean="0"/>
                <a:t> à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0</a:t>
              </a:r>
              <a:r>
                <a:rPr lang="fr-FR" sz="2400" kern="0" dirty="0" smtClean="0"/>
                <a:t>, le pointeur de la 1</a:t>
              </a:r>
              <a:r>
                <a:rPr lang="fr-FR" sz="2400" kern="0" baseline="30000" dirty="0" smtClean="0"/>
                <a:t>e</a:t>
              </a:r>
              <a:r>
                <a:rPr lang="fr-FR" sz="2400" kern="0" dirty="0" smtClean="0"/>
                <a:t> clause bouge de </a:t>
              </a:r>
              <a:r>
                <a:rPr lang="fr-FR" sz="2400" i="1" kern="0" dirty="0" err="1" smtClean="0"/>
                <a:t>t</a:t>
              </a:r>
              <a:r>
                <a:rPr lang="fr-FR" sz="2400" kern="0" dirty="0" smtClean="0"/>
                <a:t> sur </a:t>
              </a:r>
              <a:r>
                <a:rPr lang="fr-FR" sz="2400" i="1" kern="0" dirty="0" smtClean="0"/>
                <a:t>y</a:t>
              </a:r>
              <a:r>
                <a:rPr lang="fr-FR" sz="2400" kern="0" dirty="0" smtClean="0"/>
                <a:t>)</a:t>
              </a:r>
            </a:p>
          </p:txBody>
        </p:sp>
        <p:cxnSp>
          <p:nvCxnSpPr>
            <p:cNvPr id="19" name="Connecteur droit 18"/>
            <p:cNvCxnSpPr/>
            <p:nvPr/>
          </p:nvCxnSpPr>
          <p:spPr bwMode="auto">
            <a:xfrm>
              <a:off x="7930976" y="6000080"/>
              <a:ext cx="144016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" name="Connecteur droit 19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884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8491" y="4181306"/>
            <a:ext cx="7867208" cy="241604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pour un littéral pointé devenant </a:t>
            </a:r>
            <a:r>
              <a:rPr lang="fr-FR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A6A6A6"/>
                </a:solidFill>
              </a:rPr>
              <a:t>dans une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A6A6A6"/>
                </a:solidFill>
              </a:rPr>
              <a:t>on essaie de bouger le pointeur sur un littéral non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Si pas de littéral non pointé ind</a:t>
            </a:r>
            <a:r>
              <a:rPr lang="fr-FR" sz="2400" kern="0" dirty="0" smtClean="0"/>
              <a:t>éfini ou </a:t>
            </a:r>
            <a:r>
              <a:rPr lang="fr-FR" sz="2400" kern="0" dirty="0" smtClean="0">
                <a:solidFill>
                  <a:schemeClr val="accent3"/>
                </a:solidFill>
              </a:rPr>
              <a:t>1</a:t>
            </a:r>
            <a:r>
              <a:rPr lang="fr-FR" sz="2400" kern="0" dirty="0" smtClean="0"/>
              <a:t>, et si l’autre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littéral pointé est indéfini, alors </a:t>
            </a:r>
            <a:r>
              <a:rPr lang="fr-FR" sz="2400" kern="0" dirty="0" smtClean="0">
                <a:solidFill>
                  <a:schemeClr val="accent2"/>
                </a:solidFill>
              </a:rPr>
              <a:t>la clause est unitaire</a:t>
            </a:r>
            <a:r>
              <a:rPr lang="fr-FR" sz="2400" kern="0" dirty="0" smtClean="0"/>
              <a:t>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on met cet autre littéral </a:t>
            </a:r>
            <a:r>
              <a:rPr lang="fr-FR" sz="2400" kern="0" dirty="0" smtClean="0">
                <a:solidFill>
                  <a:srgbClr val="0000FF"/>
                </a:solidFill>
              </a:rPr>
              <a:t>à 1</a:t>
            </a:r>
            <a:r>
              <a:rPr lang="fr-FR" sz="2400" kern="0" dirty="0" smtClean="0">
                <a:solidFill>
                  <a:srgbClr val="009A00"/>
                </a:solidFill>
              </a:rPr>
              <a:t> et c’est tout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i="1" kern="0" dirty="0" smtClean="0"/>
              <a:t>z</a:t>
            </a:r>
            <a:r>
              <a:rPr lang="fr-FR" sz="2400" kern="0" dirty="0" smtClean="0"/>
              <a:t> mis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 ⇒ la 2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clause est unitaire, et </a:t>
            </a:r>
            <a:r>
              <a:rPr lang="fr-FR" sz="2400" i="1" kern="0" dirty="0" smtClean="0"/>
              <a:t>y</a:t>
            </a:r>
            <a:r>
              <a:rPr lang="fr-FR" sz="2400" kern="0" dirty="0" smtClean="0"/>
              <a:t> passe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)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89665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34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Connecteur droit 36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14302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35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Connecteur droit 44"/>
          <p:cNvCxnSpPr/>
          <p:nvPr/>
        </p:nvCxnSpPr>
        <p:spPr bwMode="auto">
          <a:xfrm>
            <a:off x="4644008" y="4005064"/>
            <a:ext cx="1584176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à coins arrondis 45"/>
          <p:cNvSpPr/>
          <p:nvPr/>
        </p:nvSpPr>
        <p:spPr bwMode="auto">
          <a:xfrm>
            <a:off x="3972668" y="3542380"/>
            <a:ext cx="324000" cy="48600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Connecteur droit 46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à coins arrondis 17"/>
          <p:cNvSpPr/>
          <p:nvPr/>
        </p:nvSpPr>
        <p:spPr bwMode="auto">
          <a:xfrm>
            <a:off x="4139952" y="1196752"/>
            <a:ext cx="368052" cy="3907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524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8491" y="4181306"/>
            <a:ext cx="7867208" cy="241604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pour un littéral pointé devenant </a:t>
            </a:r>
            <a:r>
              <a:rPr lang="fr-FR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A6A6A6"/>
                </a:solidFill>
              </a:rPr>
              <a:t>dans une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A6A6A6"/>
                </a:solidFill>
              </a:rPr>
              <a:t>on essaie de bouger le pointeur sur un littéral non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Si pas de littéral non pointé ind</a:t>
            </a:r>
            <a:r>
              <a:rPr lang="fr-FR" sz="2400" kern="0" dirty="0" smtClean="0"/>
              <a:t>éfini ou </a:t>
            </a:r>
            <a:r>
              <a:rPr lang="fr-FR" sz="2400" kern="0" dirty="0" smtClean="0">
                <a:solidFill>
                  <a:schemeClr val="accent3"/>
                </a:solidFill>
              </a:rPr>
              <a:t>1</a:t>
            </a:r>
            <a:r>
              <a:rPr lang="fr-FR" sz="2400" kern="0" dirty="0" smtClean="0"/>
              <a:t>, et si l’autre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littéral pointé est indéfini, alors </a:t>
            </a:r>
            <a:r>
              <a:rPr lang="fr-FR" sz="2400" kern="0" dirty="0" smtClean="0">
                <a:solidFill>
                  <a:schemeClr val="accent2"/>
                </a:solidFill>
              </a:rPr>
              <a:t>la clause est unitaire</a:t>
            </a:r>
            <a:r>
              <a:rPr lang="fr-FR" sz="2400" kern="0" dirty="0" smtClean="0"/>
              <a:t>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on met cet autre littéral </a:t>
            </a:r>
            <a:r>
              <a:rPr lang="fr-FR" sz="2400" kern="0" dirty="0" smtClean="0">
                <a:solidFill>
                  <a:srgbClr val="0000FF"/>
                </a:solidFill>
              </a:rPr>
              <a:t>à 1</a:t>
            </a:r>
            <a:r>
              <a:rPr lang="fr-FR" sz="2400" kern="0" dirty="0" smtClean="0">
                <a:solidFill>
                  <a:srgbClr val="009A00"/>
                </a:solidFill>
              </a:rPr>
              <a:t> et c’est tout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i="1" kern="0" dirty="0" smtClean="0"/>
              <a:t>z</a:t>
            </a:r>
            <a:r>
              <a:rPr lang="fr-FR" sz="2400" kern="0" dirty="0" smtClean="0"/>
              <a:t> mis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 ⇒ la 2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clause est unitaire, et </a:t>
            </a:r>
            <a:r>
              <a:rPr lang="fr-FR" sz="2400" i="1" kern="0" dirty="0" smtClean="0"/>
              <a:t>y</a:t>
            </a:r>
            <a:r>
              <a:rPr lang="fr-FR" sz="2400" kern="0" dirty="0" smtClean="0"/>
              <a:t> passe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)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82980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58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Connecteur droit 36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936777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59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necteur droit 46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à coins arrondis 14"/>
          <p:cNvSpPr/>
          <p:nvPr/>
        </p:nvSpPr>
        <p:spPr bwMode="auto">
          <a:xfrm>
            <a:off x="3635896" y="1196752"/>
            <a:ext cx="368052" cy="4428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9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67544" y="2594876"/>
            <a:ext cx="8229600" cy="1770228"/>
          </a:xfrm>
        </p:spPr>
        <p:txBody>
          <a:bodyPr/>
          <a:lstStyle/>
          <a:p>
            <a:r>
              <a:rPr lang="fr-FR" dirty="0" smtClean="0"/>
              <a:t>Représentation naturelle en contraintes et vérification</a:t>
            </a:r>
          </a:p>
          <a:p>
            <a:pPr lvl="1"/>
            <a:r>
              <a:rPr lang="fr-FR" dirty="0" smtClean="0"/>
              <a:t> représentation de connaissances (source historique)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model-</a:t>
            </a:r>
            <a:r>
              <a:rPr lang="fr-FR" dirty="0" err="1" smtClean="0"/>
              <a:t>checking</a:t>
            </a:r>
            <a:r>
              <a:rPr lang="fr-FR" dirty="0" smtClean="0"/>
              <a:t> et équivalence de circuits et programmes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encodage direct de très nombreux problèmes combinatoires</a:t>
            </a:r>
          </a:p>
          <a:p>
            <a:pPr lvl="1"/>
            <a:r>
              <a:rPr lang="fr-FR" dirty="0" smtClean="0"/>
              <a:t> ...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Forme normale conjonctive (CNF)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29616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2" name="Equation" r:id="rId3" imgW="127000" imgH="203200" progId="Equation.DSMT4">
                  <p:embed/>
                </p:oleObj>
              </mc:Choice>
              <mc:Fallback>
                <p:oleObj name="Equation" r:id="rId3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60864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3" name="Equation" r:id="rId5" imgW="127000" imgH="203200" progId="Equation.DSMT4">
                  <p:embed/>
                </p:oleObj>
              </mc:Choice>
              <mc:Fallback>
                <p:oleObj name="Equation" r:id="rId5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14400" y="1739900"/>
            <a:ext cx="18466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7567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4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2123728" y="980728"/>
            <a:ext cx="4752528" cy="13681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space réservé du contenu 11"/>
          <p:cNvSpPr txBox="1">
            <a:spLocks/>
          </p:cNvSpPr>
          <p:nvPr/>
        </p:nvSpPr>
        <p:spPr>
          <a:xfrm>
            <a:off x="467544" y="4467084"/>
            <a:ext cx="8229600" cy="17702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Toute formule peut être mise en CNF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 algorithme évident mais exponentiel : </a:t>
            </a:r>
          </a:p>
          <a:p>
            <a:pPr marL="873252" lvl="2" indent="-342900">
              <a:buAutoNum type="arabicPeriod"/>
            </a:pPr>
            <a:r>
              <a:rPr lang="fr-FR" sz="2000" dirty="0" smtClean="0"/>
              <a:t>mise en NNF </a:t>
            </a:r>
            <a:r>
              <a:rPr lang="fr-FR" sz="2000" dirty="0" smtClean="0">
                <a:solidFill>
                  <a:srgbClr val="000000"/>
                </a:solidFill>
              </a:rPr>
              <a:t>par application répétée de De Morgan</a:t>
            </a:r>
          </a:p>
          <a:p>
            <a:pPr marL="873252" lvl="2" indent="-342900">
              <a:buAutoNum type="arabicPeriod"/>
            </a:pPr>
            <a:r>
              <a:rPr lang="fr-FR" sz="2000" dirty="0" smtClean="0"/>
              <a:t>récurrence simple </a:t>
            </a:r>
            <a:r>
              <a:rPr lang="fr-FR" sz="2000" dirty="0" smtClean="0">
                <a:solidFill>
                  <a:srgbClr val="000000"/>
                </a:solidFill>
              </a:rPr>
              <a:t>pour</a:t>
            </a:r>
            <a:r>
              <a:rPr lang="fr-FR" sz="2000" dirty="0" smtClean="0"/>
              <a:t> </a:t>
            </a:r>
            <a:r>
              <a:rPr lang="fr-FR" sz="2000" i="1" dirty="0" smtClean="0">
                <a:solidFill>
                  <a:schemeClr val="accent3"/>
                </a:solidFill>
              </a:rPr>
              <a:t>A</a:t>
            </a:r>
            <a:r>
              <a:rPr lang="fr-FR" sz="1200" b="1" dirty="0" smtClean="0">
                <a:solidFill>
                  <a:srgbClr val="000000"/>
                </a:solidFill>
              </a:rPr>
              <a:t>∧</a:t>
            </a:r>
            <a:r>
              <a:rPr lang="fr-FR" sz="2000" i="1" dirty="0" smtClean="0">
                <a:solidFill>
                  <a:schemeClr val="accent3"/>
                </a:solidFill>
              </a:rPr>
              <a:t>B</a:t>
            </a:r>
          </a:p>
          <a:p>
            <a:pPr marL="873252" lvl="2" indent="-342900">
              <a:buAutoNum type="arabicPeriod"/>
            </a:pPr>
            <a:r>
              <a:rPr lang="fr-FR" sz="2000" dirty="0" smtClean="0">
                <a:solidFill>
                  <a:srgbClr val="0000FF"/>
                </a:solidFill>
              </a:rPr>
              <a:t>distributivité </a:t>
            </a:r>
            <a:r>
              <a:rPr lang="fr-FR" sz="2000" dirty="0" smtClean="0">
                <a:solidFill>
                  <a:srgbClr val="000000"/>
                </a:solidFill>
              </a:rPr>
              <a:t>pour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(</a:t>
            </a:r>
            <a:r>
              <a:rPr lang="fr-FR" sz="2000" i="1" dirty="0" smtClean="0">
                <a:solidFill>
                  <a:schemeClr val="accent3"/>
                </a:solidFill>
              </a:rPr>
              <a:t>A</a:t>
            </a:r>
            <a:r>
              <a:rPr lang="fr-FR" sz="2000" baseline="-25000" dirty="0" smtClean="0">
                <a:solidFill>
                  <a:schemeClr val="accent3"/>
                </a:solidFill>
              </a:rPr>
              <a:t>1</a:t>
            </a:r>
            <a:r>
              <a:rPr lang="fr-FR" sz="1200" dirty="0" smtClean="0">
                <a:solidFill>
                  <a:srgbClr val="000000"/>
                </a:solidFill>
              </a:rPr>
              <a:t>∧</a:t>
            </a:r>
            <a:r>
              <a:rPr lang="fr-FR" sz="2000" i="1" dirty="0" smtClean="0">
                <a:solidFill>
                  <a:schemeClr val="accent3"/>
                </a:solidFill>
              </a:rPr>
              <a:t>A</a:t>
            </a:r>
            <a:r>
              <a:rPr lang="fr-FR" sz="2000" baseline="-25000" dirty="0" smtClean="0">
                <a:solidFill>
                  <a:schemeClr val="accent3"/>
                </a:solidFill>
              </a:rPr>
              <a:t>2</a:t>
            </a:r>
            <a:r>
              <a:rPr lang="fr-FR" sz="1200" dirty="0">
                <a:solidFill>
                  <a:srgbClr val="000000"/>
                </a:solidFill>
              </a:rPr>
              <a:t>∧</a:t>
            </a:r>
            <a:r>
              <a:rPr lang="fr-FR" sz="1600" dirty="0" smtClean="0">
                <a:solidFill>
                  <a:srgbClr val="000000"/>
                </a:solidFill>
              </a:rPr>
              <a:t>...</a:t>
            </a:r>
            <a:r>
              <a:rPr lang="fr-FR" sz="1200" dirty="0" smtClean="0">
                <a:solidFill>
                  <a:srgbClr val="000000"/>
                </a:solidFill>
              </a:rPr>
              <a:t>∧</a:t>
            </a:r>
            <a:r>
              <a:rPr lang="fr-FR" sz="2000" i="1" dirty="0" smtClean="0">
                <a:solidFill>
                  <a:schemeClr val="accent3"/>
                </a:solidFill>
              </a:rPr>
              <a:t>A</a:t>
            </a:r>
            <a:r>
              <a:rPr lang="fr-FR" sz="2000" baseline="-25000" dirty="0" smtClean="0">
                <a:solidFill>
                  <a:schemeClr val="accent3"/>
                </a:solidFill>
              </a:rPr>
              <a:t>m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  <a:r>
              <a:rPr lang="fr-FR" sz="1400" dirty="0" smtClean="0">
                <a:solidFill>
                  <a:srgbClr val="000000"/>
                </a:solidFill>
              </a:rPr>
              <a:t>∨</a:t>
            </a:r>
            <a:r>
              <a:rPr lang="fr-FR" sz="2000" dirty="0" smtClean="0">
                <a:solidFill>
                  <a:srgbClr val="000000"/>
                </a:solidFill>
              </a:rPr>
              <a:t>(</a:t>
            </a:r>
            <a:r>
              <a:rPr lang="fr-FR" sz="2000" i="1" dirty="0" smtClean="0">
                <a:solidFill>
                  <a:schemeClr val="accent3"/>
                </a:solidFill>
              </a:rPr>
              <a:t>B</a:t>
            </a:r>
            <a:r>
              <a:rPr lang="fr-FR" sz="2000" baseline="-25000" dirty="0" smtClean="0">
                <a:solidFill>
                  <a:schemeClr val="accent3"/>
                </a:solidFill>
              </a:rPr>
              <a:t>1</a:t>
            </a:r>
            <a:r>
              <a:rPr lang="fr-FR" sz="1200" dirty="0" smtClean="0">
                <a:solidFill>
                  <a:srgbClr val="000000"/>
                </a:solidFill>
              </a:rPr>
              <a:t>∧</a:t>
            </a:r>
            <a:r>
              <a:rPr lang="fr-FR" sz="2000" i="1" dirty="0" smtClean="0">
                <a:solidFill>
                  <a:schemeClr val="accent3"/>
                </a:solidFill>
              </a:rPr>
              <a:t>B</a:t>
            </a:r>
            <a:r>
              <a:rPr lang="fr-FR" sz="2000" baseline="-25000" dirty="0" smtClean="0">
                <a:solidFill>
                  <a:schemeClr val="accent3"/>
                </a:solidFill>
              </a:rPr>
              <a:t>2</a:t>
            </a:r>
            <a:r>
              <a:rPr lang="fr-FR" sz="1200" dirty="0">
                <a:solidFill>
                  <a:srgbClr val="000000"/>
                </a:solidFill>
              </a:rPr>
              <a:t>∧</a:t>
            </a:r>
            <a:r>
              <a:rPr lang="fr-FR" sz="1600" dirty="0"/>
              <a:t>..</a:t>
            </a:r>
            <a:r>
              <a:rPr lang="fr-FR" sz="1600" dirty="0" smtClean="0"/>
              <a:t>.</a:t>
            </a:r>
            <a:r>
              <a:rPr lang="fr-FR" sz="1200" dirty="0" smtClean="0">
                <a:solidFill>
                  <a:srgbClr val="000000"/>
                </a:solidFill>
              </a:rPr>
              <a:t>∧</a:t>
            </a:r>
            <a:r>
              <a:rPr lang="fr-FR" sz="2000" i="1" dirty="0" err="1" smtClean="0">
                <a:solidFill>
                  <a:schemeClr val="accent3"/>
                </a:solidFill>
              </a:rPr>
              <a:t>B</a:t>
            </a:r>
            <a:r>
              <a:rPr lang="fr-FR" sz="2000" baseline="-25000" dirty="0" err="1" smtClean="0">
                <a:solidFill>
                  <a:schemeClr val="accent3"/>
                </a:solidFill>
              </a:rPr>
              <a:t>n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67744" y="980728"/>
            <a:ext cx="4444546" cy="86485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Clause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: disjonction de littéraux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C83296"/>
                </a:solidFill>
              </a:rPr>
              <a:t>CNF</a:t>
            </a:r>
            <a:r>
              <a:rPr lang="fr-FR" sz="2400" kern="0" dirty="0" smtClean="0"/>
              <a:t> : conjonction de clauses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504397"/>
              </p:ext>
            </p:extLst>
          </p:nvPr>
        </p:nvGraphicFramePr>
        <p:xfrm>
          <a:off x="2558257" y="1849835"/>
          <a:ext cx="40274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5" name="Equation" r:id="rId7" imgW="1917700" imgH="203200" progId="Equation.DSMT4">
                  <p:embed/>
                </p:oleObj>
              </mc:Choice>
              <mc:Fallback>
                <p:oleObj name="Equation" r:id="rId7" imgW="191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8257" y="1849835"/>
                        <a:ext cx="4027487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4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24337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2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8490" y="4181306"/>
            <a:ext cx="7867208" cy="241604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pour un littéral pointé devenant </a:t>
            </a:r>
            <a:r>
              <a:rPr lang="fr-FR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A6A6A6"/>
                </a:solidFill>
              </a:rPr>
              <a:t>dans une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A6A6A6"/>
                </a:solidFill>
              </a:rPr>
              <a:t>on essaie de bouger le pointeur sur un littéral non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Si pas de littéral non pointé indéfini ou </a:t>
            </a:r>
            <a:r>
              <a:rPr lang="fr-FR" sz="2400" kern="0" dirty="0">
                <a:solidFill>
                  <a:schemeClr val="accent3"/>
                </a:solidFill>
              </a:rPr>
              <a:t>1</a:t>
            </a:r>
            <a:r>
              <a:rPr lang="fr-FR" sz="2400" kern="0" dirty="0"/>
              <a:t>, et si l’autre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littéral pointé est indéfini, alors </a:t>
            </a:r>
            <a:r>
              <a:rPr lang="fr-FR" sz="2400" kern="0" dirty="0">
                <a:solidFill>
                  <a:schemeClr val="accent2"/>
                </a:solidFill>
              </a:rPr>
              <a:t>la clause est unitaire</a:t>
            </a:r>
            <a:r>
              <a:rPr lang="fr-FR" sz="2400" kern="0" dirty="0"/>
              <a:t>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on met cet autre littéral </a:t>
            </a:r>
            <a:r>
              <a:rPr lang="fr-FR" sz="2400" kern="0" dirty="0" smtClean="0">
                <a:solidFill>
                  <a:srgbClr val="0000FF"/>
                </a:solidFill>
              </a:rPr>
              <a:t>à 1</a:t>
            </a:r>
            <a:r>
              <a:rPr lang="fr-FR" sz="2400" kern="0" dirty="0" smtClean="0">
                <a:solidFill>
                  <a:srgbClr val="009A00"/>
                </a:solidFill>
              </a:rPr>
              <a:t> et c’est tout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i="1" kern="0" dirty="0" smtClean="0"/>
              <a:t>y</a:t>
            </a:r>
            <a:r>
              <a:rPr lang="fr-FR" sz="2400" kern="0" dirty="0" smtClean="0"/>
              <a:t>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 ⇒ la 1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clause est unitaire, et </a:t>
            </a:r>
            <a:r>
              <a:rPr lang="fr-FR" sz="2400" i="1" kern="0" dirty="0" smtClean="0"/>
              <a:t>x</a:t>
            </a:r>
            <a:r>
              <a:rPr lang="fr-FR" sz="2400" kern="0" dirty="0" smtClean="0"/>
              <a:t> passe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)</a:t>
            </a: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1835696" y="4005064"/>
            <a:ext cx="1584176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à coins arrondis 17"/>
          <p:cNvSpPr/>
          <p:nvPr/>
        </p:nvSpPr>
        <p:spPr bwMode="auto">
          <a:xfrm>
            <a:off x="1198264" y="3555080"/>
            <a:ext cx="324000" cy="43200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33953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3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cteur droit 16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342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à coins arrondis 16"/>
          <p:cNvSpPr/>
          <p:nvPr/>
        </p:nvSpPr>
        <p:spPr bwMode="auto">
          <a:xfrm>
            <a:off x="3136528" y="1184052"/>
            <a:ext cx="368052" cy="390748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07461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6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8490" y="4181306"/>
            <a:ext cx="7867208" cy="241604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pour un littéral pointé devenant </a:t>
            </a:r>
            <a:r>
              <a:rPr lang="fr-FR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rgbClr val="A6A6A6"/>
                </a:solidFill>
              </a:rPr>
              <a:t>dans une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A6A6A6"/>
                </a:solidFill>
              </a:rPr>
              <a:t>on essaie de bouger le pointeur sur un littéral non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Si pas de littéral ind</a:t>
            </a:r>
            <a:r>
              <a:rPr lang="fr-FR" sz="2400" kern="0" dirty="0" smtClean="0"/>
              <a:t>éfini ou </a:t>
            </a:r>
            <a:r>
              <a:rPr lang="fr-FR" sz="2400" kern="0" dirty="0" smtClean="0">
                <a:solidFill>
                  <a:schemeClr val="accent3"/>
                </a:solidFill>
              </a:rPr>
              <a:t>1</a:t>
            </a:r>
            <a:r>
              <a:rPr lang="fr-FR" sz="2400" kern="0" dirty="0" smtClean="0"/>
              <a:t>, et si l’autre littéral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est indéfini, alors </a:t>
            </a:r>
            <a:r>
              <a:rPr lang="fr-FR" sz="2400" kern="0" dirty="0" smtClean="0">
                <a:solidFill>
                  <a:srgbClr val="0000FF"/>
                </a:solidFill>
              </a:rPr>
              <a:t>la clause est unitaire</a:t>
            </a:r>
            <a:r>
              <a:rPr lang="fr-FR" sz="2400" kern="0" dirty="0" smtClean="0"/>
              <a:t>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on met cet autre littéral </a:t>
            </a:r>
            <a:r>
              <a:rPr lang="fr-FR" sz="2400" kern="0" dirty="0" smtClean="0">
                <a:solidFill>
                  <a:srgbClr val="0000FF"/>
                </a:solidFill>
              </a:rPr>
              <a:t>à </a:t>
            </a:r>
            <a:r>
              <a:rPr lang="fr-FR" sz="2400" kern="0" dirty="0" smtClean="0">
                <a:solidFill>
                  <a:schemeClr val="accent3"/>
                </a:solidFill>
              </a:rPr>
              <a:t>1</a:t>
            </a:r>
            <a:r>
              <a:rPr lang="fr-FR" sz="2400" kern="0" dirty="0" smtClean="0">
                <a:solidFill>
                  <a:srgbClr val="009A00"/>
                </a:solidFill>
              </a:rPr>
              <a:t> et c’est tout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i="1" kern="0" dirty="0"/>
              <a:t>y</a:t>
            </a:r>
            <a:r>
              <a:rPr lang="fr-FR" sz="2400" kern="0" dirty="0"/>
              <a:t> mis à </a:t>
            </a:r>
            <a:r>
              <a:rPr lang="fr-FR" sz="2400" kern="0" dirty="0">
                <a:solidFill>
                  <a:srgbClr val="C83296"/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smtClean="0"/>
              <a:t>⇒ la 1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clause est unitaire, et </a:t>
            </a:r>
            <a:r>
              <a:rPr lang="fr-FR" sz="2400" i="1" kern="0" dirty="0" smtClean="0"/>
              <a:t>x</a:t>
            </a:r>
            <a:r>
              <a:rPr lang="fr-FR" sz="2400" kern="0" dirty="0" smtClean="0"/>
              <a:t> passe à </a:t>
            </a:r>
            <a:r>
              <a:rPr lang="fr-FR" sz="2400" kern="0" dirty="0" smtClean="0">
                <a:solidFill>
                  <a:srgbClr val="C83296"/>
                </a:solidFill>
              </a:rPr>
              <a:t>1</a:t>
            </a:r>
            <a:r>
              <a:rPr lang="fr-FR" sz="2400" kern="0" dirty="0" smtClean="0"/>
              <a:t>)</a:t>
            </a: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58848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7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165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62682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30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8492" y="4181306"/>
            <a:ext cx="7867208" cy="201952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pour un littéral pointé devenant 0 dans une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on essaie de bouger le pointeur sur un littéral non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Si pas de littéral ind</a:t>
            </a:r>
            <a:r>
              <a:rPr lang="fr-FR" sz="2400" kern="0" dirty="0" smtClean="0"/>
              <a:t>éfini ou </a:t>
            </a:r>
            <a:r>
              <a:rPr lang="fr-FR" sz="2400" kern="0" dirty="0" smtClean="0">
                <a:solidFill>
                  <a:schemeClr val="accent3"/>
                </a:solidFill>
              </a:rPr>
              <a:t>1</a:t>
            </a:r>
            <a:r>
              <a:rPr lang="fr-FR" sz="2400" kern="0" dirty="0" smtClean="0"/>
              <a:t>, et si l’autre littéral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vaut 0, alors </a:t>
            </a:r>
            <a:r>
              <a:rPr lang="fr-FR" sz="2400" kern="0" dirty="0" smtClean="0">
                <a:solidFill>
                  <a:schemeClr val="accent1"/>
                </a:solidFill>
              </a:rPr>
              <a:t>on a atteint une contradiction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i="1" kern="0" dirty="0"/>
              <a:t>y</a:t>
            </a:r>
            <a:r>
              <a:rPr lang="fr-FR" sz="2400" kern="0" dirty="0"/>
              <a:t> mis à </a:t>
            </a:r>
            <a:r>
              <a:rPr lang="fr-FR" sz="2400" kern="0" dirty="0">
                <a:solidFill>
                  <a:srgbClr val="C83296"/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smtClean="0"/>
              <a:t>⇒ la 3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clause devient unitaire, contradiction)</a:t>
            </a:r>
          </a:p>
        </p:txBody>
      </p:sp>
      <p:cxnSp>
        <p:nvCxnSpPr>
          <p:cNvPr id="20" name="Connecteur droit 19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866268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31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236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65326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04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38492" y="4181306"/>
            <a:ext cx="7867208" cy="201952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pour un littéral pointé devenant 0 dans une clause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>
                    <a:lumMod val="65000"/>
                  </a:schemeClr>
                </a:solidFill>
              </a:rPr>
              <a:t>on essaie de bouger le pointeur sur un littéral non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Si pas de littéral ind</a:t>
            </a:r>
            <a:r>
              <a:rPr lang="fr-FR" sz="2400" kern="0" dirty="0" smtClean="0"/>
              <a:t>éfini ou </a:t>
            </a:r>
            <a:r>
              <a:rPr lang="fr-FR" sz="2400" kern="0" dirty="0" smtClean="0">
                <a:solidFill>
                  <a:schemeClr val="accent3"/>
                </a:solidFill>
              </a:rPr>
              <a:t>1</a:t>
            </a:r>
            <a:r>
              <a:rPr lang="fr-FR" sz="2400" kern="0" dirty="0" smtClean="0"/>
              <a:t>, et si l’autre littéral pointé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vaut 0, alors </a:t>
            </a:r>
            <a:r>
              <a:rPr lang="fr-FR" sz="2400" kern="0" dirty="0" smtClean="0">
                <a:solidFill>
                  <a:schemeClr val="accent1"/>
                </a:solidFill>
              </a:rPr>
              <a:t>on a atteint une contradiction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</a:t>
            </a:r>
            <a:r>
              <a:rPr lang="fr-FR" sz="2400" i="1" kern="0" dirty="0"/>
              <a:t>y</a:t>
            </a:r>
            <a:r>
              <a:rPr lang="fr-FR" sz="2400" kern="0" dirty="0"/>
              <a:t> mis à </a:t>
            </a:r>
            <a:r>
              <a:rPr lang="fr-FR" sz="2400" kern="0" dirty="0">
                <a:solidFill>
                  <a:srgbClr val="C83296"/>
                </a:solidFill>
              </a:rPr>
              <a:t>1</a:t>
            </a:r>
            <a:r>
              <a:rPr lang="fr-FR" sz="2400" kern="0" dirty="0"/>
              <a:t> </a:t>
            </a:r>
            <a:r>
              <a:rPr lang="fr-FR" sz="2400" kern="0" dirty="0" smtClean="0"/>
              <a:t>⇒ la 3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clause devient unitaire, contradiction)</a:t>
            </a:r>
          </a:p>
        </p:txBody>
      </p:sp>
      <p:cxnSp>
        <p:nvCxnSpPr>
          <p:cNvPr id="20" name="Connecteur droit 19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16138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05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 flipV="1">
            <a:off x="6791548" y="3517900"/>
            <a:ext cx="1272952" cy="487164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6791548" y="3517900"/>
            <a:ext cx="1272952" cy="487164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133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29581"/>
              </p:ext>
            </p:extLst>
          </p:nvPr>
        </p:nvGraphicFramePr>
        <p:xfrm>
          <a:off x="1009650" y="3467100"/>
          <a:ext cx="7124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54" name="Equation" r:id="rId3" imgW="2374900" imgH="203200" progId="Equation.DSMT4">
                  <p:embed/>
                </p:oleObj>
              </mc:Choice>
              <mc:Fallback>
                <p:oleObj name="Equation" r:id="rId3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467100"/>
                        <a:ext cx="7124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x-none" sz="3600" dirty="0" smtClean="0"/>
              <a:t>2-Literal Watching (zChaff)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417785" y="4181306"/>
            <a:ext cx="6308638" cy="856128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Retour arrière : </a:t>
            </a:r>
            <a:r>
              <a:rPr lang="fr-FR" sz="2400" kern="0" dirty="0" smtClean="0">
                <a:solidFill>
                  <a:schemeClr val="accent2"/>
                </a:solidFill>
              </a:rPr>
              <a:t>rien à faire sur les pointeurs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(ici retour arrière sur z, en défaisant </a:t>
            </a:r>
            <a:r>
              <a:rPr lang="fr-FR" sz="2400" i="1" kern="0" dirty="0" smtClean="0"/>
              <a:t>z</a:t>
            </a:r>
            <a:r>
              <a:rPr lang="fr-FR" sz="2400" kern="0" dirty="0" smtClean="0"/>
              <a:t>, </a:t>
            </a:r>
            <a:r>
              <a:rPr lang="fr-FR" sz="2400" i="1" kern="0" dirty="0" smtClean="0"/>
              <a:t>y</a:t>
            </a:r>
            <a:r>
              <a:rPr lang="fr-FR" sz="2400" kern="0" dirty="0" smtClean="0"/>
              <a:t> et </a:t>
            </a:r>
            <a:r>
              <a:rPr lang="fr-FR" sz="2400" i="1" kern="0" dirty="0" smtClean="0"/>
              <a:t>x</a:t>
            </a:r>
            <a:r>
              <a:rPr lang="fr-FR" sz="2400" kern="0" dirty="0" smtClean="0"/>
              <a:t>)</a:t>
            </a:r>
          </a:p>
        </p:txBody>
      </p:sp>
      <p:cxnSp>
        <p:nvCxnSpPr>
          <p:cNvPr id="20" name="Connecteur droit 19"/>
          <p:cNvCxnSpPr/>
          <p:nvPr/>
        </p:nvCxnSpPr>
        <p:spPr bwMode="auto">
          <a:xfrm flipH="1">
            <a:off x="1475656" y="1556792"/>
            <a:ext cx="1800200" cy="190574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>
            <a:off x="3779912" y="1628800"/>
            <a:ext cx="360040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4283968" y="1556792"/>
            <a:ext cx="50405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88627"/>
              </p:ext>
            </p:extLst>
          </p:nvPr>
        </p:nvGraphicFramePr>
        <p:xfrm>
          <a:off x="3124200" y="109061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55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090613"/>
                        <a:ext cx="2895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15"/>
          <p:cNvCxnSpPr/>
          <p:nvPr/>
        </p:nvCxnSpPr>
        <p:spPr bwMode="auto">
          <a:xfrm>
            <a:off x="3779912" y="1628800"/>
            <a:ext cx="3888432" cy="187220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H="1">
            <a:off x="2051720" y="1628800"/>
            <a:ext cx="1728192" cy="18722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3275856" y="1556792"/>
            <a:ext cx="3744416" cy="19442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290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62815"/>
          </a:xfrm>
        </p:spPr>
        <p:txBody>
          <a:bodyPr/>
          <a:lstStyle/>
          <a:p>
            <a:r>
              <a:rPr lang="fr-FR" dirty="0" smtClean="0"/>
              <a:t>On </a:t>
            </a:r>
            <a:r>
              <a:rPr lang="fr-FR" dirty="0" smtClean="0">
                <a:solidFill>
                  <a:srgbClr val="B45600"/>
                </a:solidFill>
              </a:rPr>
              <a:t>fonce sur les conflits</a:t>
            </a:r>
            <a:r>
              <a:rPr lang="fr-FR" dirty="0" smtClean="0"/>
              <a:t>, en d</a:t>
            </a:r>
            <a:r>
              <a:rPr lang="fr-FR" dirty="0" smtClean="0"/>
              <a:t>épensant le moins d’énergie  possible</a:t>
            </a:r>
          </a:p>
          <a:p>
            <a:r>
              <a:rPr lang="fr-FR" dirty="0" smtClean="0"/>
              <a:t>Les algorithmes sont </a:t>
            </a:r>
            <a:r>
              <a:rPr lang="fr-FR" dirty="0" smtClean="0">
                <a:solidFill>
                  <a:srgbClr val="B45600"/>
                </a:solidFill>
              </a:rPr>
              <a:t>centrés sur la structure de données </a:t>
            </a:r>
            <a:r>
              <a:rPr lang="fr-FR" dirty="0" smtClean="0"/>
              <a:t>des doubles pointeurs</a:t>
            </a:r>
          </a:p>
          <a:p>
            <a:r>
              <a:rPr lang="fr-FR" dirty="0" smtClean="0"/>
              <a:t>On ne </a:t>
            </a:r>
            <a:r>
              <a:rPr lang="fr-FR" dirty="0" smtClean="0">
                <a:solidFill>
                  <a:schemeClr val="accent4"/>
                </a:solidFill>
              </a:rPr>
              <a:t>regarde même pas si les clauses deviennent vraies </a:t>
            </a:r>
            <a:r>
              <a:rPr lang="fr-FR" dirty="0" smtClean="0"/>
              <a:t>tant qu’on n’a pas affecté toutes les variables, car ça coûterait de l’énergie</a:t>
            </a:r>
          </a:p>
          <a:p>
            <a:r>
              <a:rPr lang="fr-FR" dirty="0" smtClean="0"/>
              <a:t>Donc les valeurs fournies en cas de SAT </a:t>
            </a:r>
            <a:r>
              <a:rPr lang="fr-FR" dirty="0" smtClean="0">
                <a:solidFill>
                  <a:schemeClr val="accent3"/>
                </a:solidFill>
              </a:rPr>
              <a:t>ne sont pas minimales</a:t>
            </a:r>
            <a:r>
              <a:rPr lang="fr-FR" dirty="0" smtClean="0"/>
              <a:t> (mais il est facile de les minimiser)</a:t>
            </a:r>
          </a:p>
          <a:p>
            <a:r>
              <a:rPr lang="fr-FR" dirty="0" smtClean="0"/>
              <a:t>Certains solveurs n’essaient même pas d’être </a:t>
            </a:r>
            <a:r>
              <a:rPr lang="fr-FR" dirty="0" smtClean="0">
                <a:solidFill>
                  <a:schemeClr val="accent3"/>
                </a:solidFill>
              </a:rPr>
              <a:t>complets</a:t>
            </a:r>
            <a:r>
              <a:rPr lang="fr-FR" dirty="0" smtClean="0"/>
              <a:t>, i.e. de détecter </a:t>
            </a:r>
            <a:r>
              <a:rPr lang="fr-FR" dirty="0" smtClean="0">
                <a:solidFill>
                  <a:schemeClr val="accent1"/>
                </a:solidFill>
              </a:rPr>
              <a:t>UNSAT</a:t>
            </a:r>
            <a:r>
              <a:rPr lang="fr-FR" dirty="0" smtClean="0"/>
              <a:t>, pour mieux viser SAT.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</a:t>
            </a:r>
            <a:r>
              <a:rPr lang="fr-FR" dirty="0" smtClean="0"/>
              <a:t>ésumé (addition par rapport à l’exposé)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42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70484" y="1412776"/>
            <a:ext cx="6203032" cy="36440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Le </a:t>
            </a:r>
            <a:r>
              <a:rPr lang="en-US" dirty="0" err="1" smtClean="0">
                <a:solidFill>
                  <a:srgbClr val="A6A6A6"/>
                </a:solidFill>
              </a:rPr>
              <a:t>calcul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Booléen</a:t>
            </a:r>
            <a:r>
              <a:rPr lang="en-US" dirty="0" smtClean="0">
                <a:solidFill>
                  <a:srgbClr val="A6A6A6"/>
                </a:solidFill>
              </a:rPr>
              <a:t> (rappels)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La </a:t>
            </a:r>
            <a:r>
              <a:rPr lang="en-US" dirty="0" err="1" smtClean="0">
                <a:solidFill>
                  <a:srgbClr val="A6A6A6"/>
                </a:solidFill>
              </a:rPr>
              <a:t>forme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normale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conjonctive</a:t>
            </a:r>
            <a:r>
              <a:rPr lang="en-US" dirty="0" smtClean="0">
                <a:solidFill>
                  <a:srgbClr val="A6A6A6"/>
                </a:solidFill>
              </a:rPr>
              <a:t> (CNF)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Exemples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problèmes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SAT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résolution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Davis and Putnam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CDCL = Conflict Driven Clause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Two Literal Watching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16/03/2016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Collège de France,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252651"/>
          </a:xfrm>
        </p:spPr>
        <p:txBody>
          <a:bodyPr/>
          <a:lstStyle/>
          <a:p>
            <a:r>
              <a:rPr lang="fr-FR" dirty="0" smtClean="0"/>
              <a:t>Pire cas : exponentielle dans tous les </a:t>
            </a:r>
            <a:r>
              <a:rPr lang="fr-FR" dirty="0" err="1" smtClean="0"/>
              <a:t>algos</a:t>
            </a:r>
            <a:r>
              <a:rPr lang="fr-FR" dirty="0" smtClean="0"/>
              <a:t> connus</a:t>
            </a:r>
          </a:p>
          <a:p>
            <a:pPr lvl="1"/>
            <a:r>
              <a:rPr lang="fr-FR" sz="2400" dirty="0" smtClean="0"/>
              <a:t> mais les pires cas ne se produisent pas fréquemment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se raréfieraient-ils avec la taille?</a:t>
            </a:r>
            <a:endParaRPr lang="fr-FR" sz="2400" dirty="0">
              <a:solidFill>
                <a:schemeClr val="accent3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/>
              <a:t>Q</a:t>
            </a:r>
            <a:r>
              <a:rPr lang="fr-FR" sz="3600" dirty="0" smtClean="0"/>
              <a:t>uelle est donc la complexité réelle ?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39552" y="2564904"/>
            <a:ext cx="8229600" cy="196412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Expression aléatoire </a:t>
            </a:r>
          </a:p>
          <a:p>
            <a:pPr lvl="1"/>
            <a:r>
              <a:rPr lang="fr-FR" dirty="0" smtClean="0"/>
              <a:t> </a:t>
            </a:r>
            <a:r>
              <a:rPr lang="fr-FR" sz="2400" dirty="0" smtClean="0"/>
              <a:t>des propriétés de physique statistique ! 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/>
              <a:t>(très différent des BDDs, exponentielle pour eux)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accélérer l’aléatoire ne semble pas utile en pratique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539552" y="4509120"/>
            <a:ext cx="8229600" cy="1576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Cas pratiques « industriels »</a:t>
            </a:r>
          </a:p>
          <a:p>
            <a:pPr lvl="1"/>
            <a:r>
              <a:rPr lang="fr-FR" sz="2400" dirty="0" smtClean="0"/>
              <a:t> souvent traitables à grande échelle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mais pourquoi donc ? y a-t-il une géométrie cachée ?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2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541514"/>
            <a:ext cx="8229600" cy="4015971"/>
          </a:xfrm>
        </p:spPr>
        <p:txBody>
          <a:bodyPr/>
          <a:lstStyle/>
          <a:p>
            <a:r>
              <a:rPr lang="fr-FR" sz="2800" dirty="0" smtClean="0"/>
              <a:t>Sur </a:t>
            </a:r>
            <a:r>
              <a:rPr lang="fr-FR" sz="2800" dirty="0" smtClean="0">
                <a:solidFill>
                  <a:srgbClr val="B45600"/>
                </a:solidFill>
              </a:rPr>
              <a:t>quels littéraux </a:t>
            </a:r>
            <a:r>
              <a:rPr lang="fr-FR" sz="2800" dirty="0" smtClean="0"/>
              <a:t>faire les choix ?</a:t>
            </a:r>
          </a:p>
          <a:p>
            <a:r>
              <a:rPr lang="fr-FR" sz="2800" dirty="0" smtClean="0"/>
              <a:t>Sur quel choix </a:t>
            </a:r>
            <a:r>
              <a:rPr lang="fr-FR" sz="2800" dirty="0" smtClean="0">
                <a:solidFill>
                  <a:srgbClr val="B45600"/>
                </a:solidFill>
              </a:rPr>
              <a:t>revenir en arrière en cas d’échec </a:t>
            </a:r>
            <a:r>
              <a:rPr lang="fr-FR" sz="2800" dirty="0" smtClean="0"/>
              <a:t>?</a:t>
            </a:r>
          </a:p>
          <a:p>
            <a:r>
              <a:rPr lang="fr-FR" sz="2800" dirty="0" smtClean="0">
                <a:solidFill>
                  <a:srgbClr val="B45600"/>
                </a:solidFill>
              </a:rPr>
              <a:t>Combien de clauses </a:t>
            </a:r>
            <a:r>
              <a:rPr lang="fr-FR" sz="2800" dirty="0" smtClean="0"/>
              <a:t>garder ?</a:t>
            </a:r>
          </a:p>
          <a:p>
            <a:r>
              <a:rPr lang="fr-FR" sz="2800" dirty="0" smtClean="0"/>
              <a:t>Faut-il de temps en temps </a:t>
            </a:r>
            <a:r>
              <a:rPr lang="fr-FR" sz="2800" dirty="0" smtClean="0">
                <a:solidFill>
                  <a:srgbClr val="B45600"/>
                </a:solidFill>
              </a:rPr>
              <a:t>redémarrer au début</a:t>
            </a:r>
            <a:r>
              <a:rPr lang="fr-FR" sz="2800" dirty="0" smtClean="0"/>
              <a:t> en gardant les bonnes clauses apprises ? Ou </a:t>
            </a:r>
            <a:r>
              <a:rPr lang="fr-FR" sz="2800" dirty="0" smtClean="0">
                <a:solidFill>
                  <a:srgbClr val="B45600"/>
                </a:solidFill>
              </a:rPr>
              <a:t>de façon aléatoire?</a:t>
            </a:r>
          </a:p>
          <a:p>
            <a:r>
              <a:rPr lang="fr-FR" sz="2800" dirty="0" smtClean="0"/>
              <a:t>Quel est le </a:t>
            </a:r>
            <a:r>
              <a:rPr lang="fr-FR" sz="2800" dirty="0" smtClean="0">
                <a:solidFill>
                  <a:srgbClr val="B45600"/>
                </a:solidFill>
              </a:rPr>
              <a:t>bon équilibre </a:t>
            </a:r>
            <a:r>
              <a:rPr lang="fr-FR" sz="2800" dirty="0" smtClean="0"/>
              <a:t>entre exploration brutale et calcul savant ?</a:t>
            </a: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77218"/>
          </a:xfrm>
        </p:spPr>
        <p:txBody>
          <a:bodyPr/>
          <a:lstStyle/>
          <a:p>
            <a:r>
              <a:rPr lang="fr-FR" dirty="0" smtClean="0"/>
              <a:t>Choix stratégiques</a:t>
            </a:r>
            <a:br>
              <a:rPr lang="fr-FR" dirty="0" smtClean="0"/>
            </a:br>
            <a:r>
              <a:rPr lang="fr-FR" dirty="0" smtClean="0"/>
              <a:t>(séminaire de Laurent Simon)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9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Des progrès considérables en 15 ans !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8" name="Image 7" descr="cactus-b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6" y="764704"/>
            <a:ext cx="8627168" cy="5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Mise en CNF efficace (</a:t>
            </a:r>
            <a:r>
              <a:rPr lang="fr-FR" sz="3600" dirty="0" err="1" smtClean="0"/>
              <a:t>Tseitin</a:t>
            </a:r>
            <a:r>
              <a:rPr lang="fr-FR" sz="3600" dirty="0" smtClean="0"/>
              <a:t> 1968)</a:t>
            </a:r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32672"/>
              </p:ext>
            </p:extLst>
          </p:nvPr>
        </p:nvGraphicFramePr>
        <p:xfrm>
          <a:off x="323528" y="765175"/>
          <a:ext cx="650716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3" name="Equation" r:id="rId3" imgW="3098800" imgH="812800" progId="Equation.DSMT4">
                  <p:embed/>
                </p:oleObj>
              </mc:Choice>
              <mc:Fallback>
                <p:oleObj name="Equation" r:id="rId3" imgW="30988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765175"/>
                        <a:ext cx="6507163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74648"/>
              </p:ext>
            </p:extLst>
          </p:nvPr>
        </p:nvGraphicFramePr>
        <p:xfrm>
          <a:off x="323528" y="2557338"/>
          <a:ext cx="70151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4" name="Equation" r:id="rId5" imgW="3340100" imgH="406400" progId="Equation.DSMT4">
                  <p:embed/>
                </p:oleObj>
              </mc:Choice>
              <mc:Fallback>
                <p:oleObj name="Equation" r:id="rId5" imgW="3340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557338"/>
                        <a:ext cx="7015162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234852"/>
              </p:ext>
            </p:extLst>
          </p:nvPr>
        </p:nvGraphicFramePr>
        <p:xfrm>
          <a:off x="323528" y="3495898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5" name="Equation" r:id="rId7" imgW="1612900" imgH="228600" progId="Equation.DSMT4">
                  <p:embed/>
                </p:oleObj>
              </mc:Choice>
              <mc:Fallback>
                <p:oleObj name="Equation" r:id="rId7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3495898"/>
                        <a:ext cx="33861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21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864852"/>
          </a:xfrm>
        </p:spPr>
        <p:txBody>
          <a:bodyPr/>
          <a:lstStyle/>
          <a:p>
            <a:r>
              <a:rPr lang="fr-FR" dirty="0" smtClean="0"/>
              <a:t>SAT est </a:t>
            </a:r>
            <a:r>
              <a:rPr lang="fr-FR" dirty="0" smtClean="0">
                <a:solidFill>
                  <a:srgbClr val="C83296"/>
                </a:solidFill>
              </a:rPr>
              <a:t>un des problèmes combinatoires les plus fondamentaux </a:t>
            </a:r>
            <a:r>
              <a:rPr lang="fr-FR" dirty="0" smtClean="0"/>
              <a:t>de l’informatique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57200" y="1628800"/>
            <a:ext cx="8229600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Des solutions radicalement nouvelles sont apparues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récemment (</a:t>
            </a:r>
            <a:r>
              <a:rPr lang="fr-FR" dirty="0" err="1" smtClean="0"/>
              <a:t>Grasp</a:t>
            </a:r>
            <a:r>
              <a:rPr lang="fr-FR" dirty="0" smtClean="0"/>
              <a:t>, </a:t>
            </a:r>
            <a:r>
              <a:rPr lang="fr-FR" dirty="0" err="1" smtClean="0"/>
              <a:t>zChaff</a:t>
            </a:r>
            <a:r>
              <a:rPr lang="fr-FR" dirty="0" smtClean="0"/>
              <a:t>, Glucose, etc.), </a:t>
            </a:r>
            <a:r>
              <a:rPr lang="fr-FR" dirty="0" smtClean="0">
                <a:solidFill>
                  <a:schemeClr val="accent2"/>
                </a:solidFill>
              </a:rPr>
              <a:t>avec des idées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 créatives à la pelle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2900942"/>
            <a:ext cx="86868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sujet étant </a:t>
            </a:r>
            <a:r>
              <a:rPr lang="fr-FR" dirty="0" smtClean="0">
                <a:solidFill>
                  <a:schemeClr val="accent4"/>
                </a:solidFill>
              </a:rPr>
              <a:t>très expérimental</a:t>
            </a:r>
            <a:r>
              <a:rPr lang="fr-FR" dirty="0" smtClean="0"/>
              <a:t>, la compétition annuelle joue un rôle fondamental  (cf. séminaire de Laurent Simon)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57200" y="3861048"/>
            <a:ext cx="8229600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Des problèmes à 100 variables restent impossibles, mais d’autres à des millions de variables se résolvent tous les jours dans des domaines variés, </a:t>
            </a:r>
            <a:r>
              <a:rPr lang="fr-FR" dirty="0" smtClean="0">
                <a:solidFill>
                  <a:srgbClr val="0000FF"/>
                </a:solidFill>
              </a:rPr>
              <a:t>y compris industriels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83192" y="5445224"/>
            <a:ext cx="6377617" cy="85612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Et on ne sait toujours pas pourquoi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les solveurs sont aussi efficaces en pratique !</a:t>
            </a:r>
          </a:p>
        </p:txBody>
      </p:sp>
    </p:spTree>
    <p:extLst>
      <p:ext uri="{BB962C8B-B14F-4D97-AF65-F5344CB8AC3E}">
        <p14:creationId xmlns:p14="http://schemas.microsoft.com/office/powerpoint/2010/main" val="29094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61764" y="1651958"/>
            <a:ext cx="9515400" cy="962571"/>
          </a:xfrm>
        </p:spPr>
        <p:txBody>
          <a:bodyPr/>
          <a:lstStyle/>
          <a:p>
            <a:pPr marL="0" indent="0">
              <a:buNone/>
            </a:pPr>
            <a:r>
              <a:rPr lang="en-US" sz="1800" smtClean="0">
                <a:solidFill>
                  <a:schemeClr val="tx2"/>
                </a:solidFill>
              </a:rPr>
              <a:t>G.S. Tseytin : </a:t>
            </a:r>
            <a:r>
              <a:rPr lang="en-US" sz="1800" i="1" smtClean="0"/>
              <a:t>On the Complexity of Derivation in Propositional Calculus.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smtClean="0"/>
              <a:t>In: Slisenko, A.O. (ed.) Studies in Constructive Mathematics and Mathematical Logic,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smtClean="0"/>
              <a:t>Part II, Seminars in Mathematics, pp. 115–125. Steklov Mathematical Institute (1970). </a:t>
            </a:r>
            <a:endParaRPr lang="en-US" sz="180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16/03/2016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161764" y="813062"/>
            <a:ext cx="9515400" cy="6717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smtClean="0">
                <a:solidFill>
                  <a:srgbClr val="0000FF"/>
                </a:solidFill>
              </a:rPr>
              <a:t>J. A. Robinson </a:t>
            </a:r>
            <a:r>
              <a:rPr lang="en-US" sz="1800" smtClean="0"/>
              <a:t>: </a:t>
            </a:r>
            <a:r>
              <a:rPr lang="en-US" sz="1800" i="1" smtClean="0"/>
              <a:t>A Machine-Oriented Logic Based on the Resolution Principle</a:t>
            </a:r>
            <a:r>
              <a:rPr lang="en-US" sz="180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smtClean="0"/>
              <a:t>J. Assoc. Comput. Mach. 12, 23-41, 1965.</a:t>
            </a:r>
            <a:endParaRPr lang="en-US" sz="1800"/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161764" y="5589240"/>
            <a:ext cx="8820472" cy="66663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8000" bIns="68400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smtClean="0">
                <a:solidFill>
                  <a:srgbClr val="0000FF"/>
                </a:solidFill>
              </a:rPr>
              <a:t>D. Knuth </a:t>
            </a:r>
            <a:r>
              <a:rPr lang="en-US" sz="1800" smtClean="0"/>
              <a:t>: </a:t>
            </a:r>
            <a:r>
              <a:rPr lang="en-US" sz="1800" i="1" smtClean="0"/>
              <a:t>Satisfiability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smtClean="0"/>
              <a:t>The Art of Computer Programming, vol. 4, Fascicle 6, Addison-Wesley 2016</a:t>
            </a:r>
          </a:p>
        </p:txBody>
      </p:sp>
      <p:sp>
        <p:nvSpPr>
          <p:cNvPr id="11" name="Espace réservé du contenu 6"/>
          <p:cNvSpPr txBox="1">
            <a:spLocks/>
          </p:cNvSpPr>
          <p:nvPr/>
        </p:nvSpPr>
        <p:spPr>
          <a:xfrm>
            <a:off x="161764" y="2781703"/>
            <a:ext cx="10163472" cy="6717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smtClean="0">
                <a:solidFill>
                  <a:schemeClr val="tx2"/>
                </a:solidFill>
              </a:rPr>
              <a:t>J. P. Marques-Silva </a:t>
            </a:r>
            <a:r>
              <a:rPr lang="en-US" sz="1800" smtClean="0"/>
              <a:t>et</a:t>
            </a:r>
            <a:r>
              <a:rPr lang="en-US" sz="1800" smtClean="0">
                <a:solidFill>
                  <a:schemeClr val="tx2"/>
                </a:solidFill>
              </a:rPr>
              <a:t> K.A. Sakallah: </a:t>
            </a:r>
            <a:r>
              <a:rPr lang="en-US" sz="1800" i="1" smtClean="0"/>
              <a:t>A search algorithm for propositional satisfiability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smtClean="0"/>
              <a:t>IEEE Transactions on Computers, vol. 48, n. 5, mai 1999.</a:t>
            </a: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>
          <a:xfrm>
            <a:off x="161764" y="3620599"/>
            <a:ext cx="9515400" cy="9625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smtClean="0">
                <a:solidFill>
                  <a:schemeClr val="tx2"/>
                </a:solidFill>
              </a:rPr>
              <a:t>M.W.Moskewicz, C.F. Madigan, Yig Zhao, Linata Zhang et S. Malik 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smtClean="0"/>
              <a:t>Chaff : Engineering an Efficient SAT Solver.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smtClean="0"/>
              <a:t>Proc. DAC’01, 38th annual Design Automation Conference</a:t>
            </a:r>
          </a:p>
        </p:txBody>
      </p:sp>
      <p:sp>
        <p:nvSpPr>
          <p:cNvPr id="13" name="Espace réservé du contenu 6"/>
          <p:cNvSpPr txBox="1">
            <a:spLocks/>
          </p:cNvSpPr>
          <p:nvPr/>
        </p:nvSpPr>
        <p:spPr>
          <a:xfrm>
            <a:off x="161764" y="4750344"/>
            <a:ext cx="9515400" cy="6717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smtClean="0">
                <a:solidFill>
                  <a:schemeClr val="tx2"/>
                </a:solidFill>
              </a:rPr>
              <a:t>S. Malik : </a:t>
            </a:r>
            <a:r>
              <a:rPr lang="en-US" sz="1800" i="1" smtClean="0">
                <a:solidFill>
                  <a:srgbClr val="000000"/>
                </a:solidFill>
              </a:rPr>
              <a:t>Boolean Satisfiability : From Theoretical Hardness to Practical Success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smtClean="0">
                <a:solidFill>
                  <a:schemeClr val="tx2"/>
                </a:solidFill>
              </a:rPr>
              <a:t>Communications of the ACM, vol. 52, n. 8l, pp. 76-82.</a:t>
            </a:r>
          </a:p>
        </p:txBody>
      </p:sp>
    </p:spTree>
    <p:extLst>
      <p:ext uri="{BB962C8B-B14F-4D97-AF65-F5344CB8AC3E}">
        <p14:creationId xmlns:p14="http://schemas.microsoft.com/office/powerpoint/2010/main" val="403047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kumimoji="0" sz="2400" b="0" i="0" u="none" strike="noStrike" kern="0" cap="none" spc="0" normalizeH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58240</TotalTime>
  <Words>4080</Words>
  <Application>Microsoft Macintosh PowerPoint</Application>
  <PresentationFormat>Présentation à l'écran (4:3)</PresentationFormat>
  <Paragraphs>687</Paragraphs>
  <Slides>91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91</vt:i4>
      </vt:variant>
    </vt:vector>
  </HeadingPairs>
  <TitlesOfParts>
    <vt:vector size="94" baseType="lpstr">
      <vt:lpstr>Berry-2014</vt:lpstr>
      <vt:lpstr>Equation</vt:lpstr>
      <vt:lpstr>MathType 6.0 Equation</vt:lpstr>
      <vt:lpstr>SAT : la satisfaction Booléenne</vt:lpstr>
      <vt:lpstr>Agenda</vt:lpstr>
      <vt:lpstr>Agenda</vt:lpstr>
      <vt:lpstr>Lois de la conjonction et de la disjonction</vt:lpstr>
      <vt:lpstr>Lois de la négation</vt:lpstr>
      <vt:lpstr>Le problème SAT</vt:lpstr>
      <vt:lpstr>Agenda</vt:lpstr>
      <vt:lpstr>Forme normale conjonctive (CNF)</vt:lpstr>
      <vt:lpstr>Mise en CNF efficace (Tseitin 1968)</vt:lpstr>
      <vt:lpstr>Mise en CNF efficace (Tseitin 1968)</vt:lpstr>
      <vt:lpstr>Mise en CNF efficace (Tseitin 1968)</vt:lpstr>
      <vt:lpstr>Mise en CNF efficace (Tseitin 1968)</vt:lpstr>
      <vt:lpstr>Mise en CNF efficace (Tseitin 1968)</vt:lpstr>
      <vt:lpstr>Mise en CNF efficace (Tseitin 1968)</vt:lpstr>
      <vt:lpstr>Agenda</vt:lpstr>
      <vt:lpstr>Résolution d’un Sudoku par codage en SAT</vt:lpstr>
      <vt:lpstr>Sudoku en CNF : facile et ultra-rapide !</vt:lpstr>
      <vt:lpstr>Problème général : coloration de graphe</vt:lpstr>
      <vt:lpstr>Théorème des 4 couleurs = coloration de graphe</vt:lpstr>
      <vt:lpstr>Vérification booléenne de sûreté</vt:lpstr>
      <vt:lpstr>Model-Checking borné en SAT</vt:lpstr>
      <vt:lpstr>Model-Checking borné en SAT</vt:lpstr>
      <vt:lpstr>Model-Checking borné en SAT</vt:lpstr>
      <vt:lpstr>Problème dur : n+1 pigeons pour n trous </vt:lpstr>
      <vt:lpstr>Agenda</vt:lpstr>
      <vt:lpstr>Comment vérifier une formule (SAT / UNSAT) ?</vt:lpstr>
      <vt:lpstr>Principe de DPLL</vt:lpstr>
      <vt:lpstr>1. Choix d'une variable et d'une valeur</vt:lpstr>
      <vt:lpstr>1. Choix d'une variable et d'une valeur</vt:lpstr>
      <vt:lpstr>1a. Clause unitaire</vt:lpstr>
      <vt:lpstr>1a. Clause unitaire</vt:lpstr>
      <vt:lpstr>2. Choix de variable et de valeur</vt:lpstr>
      <vt:lpstr>2. Choix de variable et de valeur</vt:lpstr>
      <vt:lpstr>2a. Clause unitaire</vt:lpstr>
      <vt:lpstr>2a. Clause unitaire</vt:lpstr>
      <vt:lpstr>2b. Propagation</vt:lpstr>
      <vt:lpstr>2c. Clause unitaire</vt:lpstr>
      <vt:lpstr>2c. Clause unitaire</vt:lpstr>
      <vt:lpstr>3. Choix de variable et de valeur</vt:lpstr>
      <vt:lpstr>3. Choix de variable et de valeur</vt:lpstr>
      <vt:lpstr>3a. Clause unitaire</vt:lpstr>
      <vt:lpstr>3a. Clause unitaire</vt:lpstr>
      <vt:lpstr>4. Choix de variable et de valeur</vt:lpstr>
      <vt:lpstr>4. Choix de variable et de valeur</vt:lpstr>
      <vt:lpstr>4a. Clause unitaire</vt:lpstr>
      <vt:lpstr>4a. Clause unitaire</vt:lpstr>
      <vt:lpstr>4b. Propagation</vt:lpstr>
      <vt:lpstr>4c. Clause unitaire</vt:lpstr>
      <vt:lpstr>4c. Clause unitaire</vt:lpstr>
      <vt:lpstr>4d. Clause unitaire</vt:lpstr>
      <vt:lpstr>4d. Clause unitaire</vt:lpstr>
      <vt:lpstr>4e. Contradiction !</vt:lpstr>
      <vt:lpstr>4e. Ou clause unitaire → contradiction !</vt:lpstr>
      <vt:lpstr>DPLL : Davis–Putnam–Logemann–Loveland (1962) </vt:lpstr>
      <vt:lpstr>Agenda</vt:lpstr>
      <vt:lpstr>4e. Contradiction !</vt:lpstr>
      <vt:lpstr>CDCL : Conflict Driven Clause Learning</vt:lpstr>
      <vt:lpstr>Enlever ce qui ne participe pas au conflit</vt:lpstr>
      <vt:lpstr>Ajouter une clause qui évite le conflit – v1</vt:lpstr>
      <vt:lpstr>Mais peut mieux faire !</vt:lpstr>
      <vt:lpstr>FUIP : une seule variable du niveau de décision</vt:lpstr>
      <vt:lpstr>Mémoire habile du conflit</vt:lpstr>
      <vt:lpstr>Effet sur la recherche</vt:lpstr>
      <vt:lpstr>Retour arrière ou redémarrage</vt:lpstr>
      <vt:lpstr>Agenda</vt:lpstr>
      <vt:lpstr>Attention à l’administration !</vt:lpstr>
      <vt:lpstr>Two Literals Watching (zChaff)</vt:lpstr>
      <vt:lpstr>Principe : avoir la paresse du chat !</vt:lpstr>
      <vt:lpstr>Attention à l’administration !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2-Literal Watching (zChaff)</vt:lpstr>
      <vt:lpstr>Résumé (addition par rapport à l’exposé)</vt:lpstr>
      <vt:lpstr>Agenda</vt:lpstr>
      <vt:lpstr>Quelle est donc la complexité réelle ?</vt:lpstr>
      <vt:lpstr>Choix stratégiques (séminaire de Laurent Simon)</vt:lpstr>
      <vt:lpstr>Des progrès considérables en 15 ans !</vt:lpstr>
      <vt:lpstr>Conclusion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Gérard Berry</cp:lastModifiedBy>
  <cp:revision>1363</cp:revision>
  <cp:lastPrinted>2016-02-15T18:44:32Z</cp:lastPrinted>
  <dcterms:created xsi:type="dcterms:W3CDTF">2013-10-07T21:20:29Z</dcterms:created>
  <dcterms:modified xsi:type="dcterms:W3CDTF">2016-03-18T11:50:53Z</dcterms:modified>
</cp:coreProperties>
</file>