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2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3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notesSlides/notesSlide4.xml" ContentType="application/vnd.openxmlformats-officedocument.presentationml.notesSlide+xml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70"/>
  </p:notesMasterIdLst>
  <p:handoutMasterIdLst>
    <p:handoutMasterId r:id="rId71"/>
  </p:handoutMasterIdLst>
  <p:sldIdLst>
    <p:sldId id="257" r:id="rId2"/>
    <p:sldId id="683" r:id="rId3"/>
    <p:sldId id="630" r:id="rId4"/>
    <p:sldId id="662" r:id="rId5"/>
    <p:sldId id="661" r:id="rId6"/>
    <p:sldId id="663" r:id="rId7"/>
    <p:sldId id="717" r:id="rId8"/>
    <p:sldId id="649" r:id="rId9"/>
    <p:sldId id="701" r:id="rId10"/>
    <p:sldId id="634" r:id="rId11"/>
    <p:sldId id="659" r:id="rId12"/>
    <p:sldId id="723" r:id="rId13"/>
    <p:sldId id="651" r:id="rId14"/>
    <p:sldId id="702" r:id="rId15"/>
    <p:sldId id="684" r:id="rId16"/>
    <p:sldId id="674" r:id="rId17"/>
    <p:sldId id="675" r:id="rId18"/>
    <p:sldId id="678" r:id="rId19"/>
    <p:sldId id="685" r:id="rId20"/>
    <p:sldId id="676" r:id="rId21"/>
    <p:sldId id="710" r:id="rId22"/>
    <p:sldId id="711" r:id="rId23"/>
    <p:sldId id="712" r:id="rId24"/>
    <p:sldId id="713" r:id="rId25"/>
    <p:sldId id="714" r:id="rId26"/>
    <p:sldId id="715" r:id="rId27"/>
    <p:sldId id="608" r:id="rId28"/>
    <p:sldId id="597" r:id="rId29"/>
    <p:sldId id="607" r:id="rId30"/>
    <p:sldId id="609" r:id="rId31"/>
    <p:sldId id="610" r:id="rId32"/>
    <p:sldId id="626" r:id="rId33"/>
    <p:sldId id="700" r:id="rId34"/>
    <p:sldId id="686" r:id="rId35"/>
    <p:sldId id="687" r:id="rId36"/>
    <p:sldId id="688" r:id="rId37"/>
    <p:sldId id="689" r:id="rId38"/>
    <p:sldId id="643" r:id="rId39"/>
    <p:sldId id="690" r:id="rId40"/>
    <p:sldId id="705" r:id="rId41"/>
    <p:sldId id="613" r:id="rId42"/>
    <p:sldId id="719" r:id="rId43"/>
    <p:sldId id="652" r:id="rId44"/>
    <p:sldId id="653" r:id="rId45"/>
    <p:sldId id="654" r:id="rId46"/>
    <p:sldId id="721" r:id="rId47"/>
    <p:sldId id="667" r:id="rId48"/>
    <p:sldId id="668" r:id="rId49"/>
    <p:sldId id="584" r:id="rId50"/>
    <p:sldId id="706" r:id="rId51"/>
    <p:sldId id="709" r:id="rId52"/>
    <p:sldId id="673" r:id="rId53"/>
    <p:sldId id="707" r:id="rId54"/>
    <p:sldId id="708" r:id="rId55"/>
    <p:sldId id="704" r:id="rId56"/>
    <p:sldId id="655" r:id="rId57"/>
    <p:sldId id="695" r:id="rId58"/>
    <p:sldId id="696" r:id="rId59"/>
    <p:sldId id="720" r:id="rId60"/>
    <p:sldId id="718" r:id="rId61"/>
    <p:sldId id="657" r:id="rId62"/>
    <p:sldId id="698" r:id="rId63"/>
    <p:sldId id="658" r:id="rId64"/>
    <p:sldId id="682" r:id="rId65"/>
    <p:sldId id="716" r:id="rId66"/>
    <p:sldId id="722" r:id="rId67"/>
    <p:sldId id="627" r:id="rId68"/>
    <p:sldId id="628" r:id="rId69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9933FF"/>
    <a:srgbClr val="DE9500"/>
    <a:srgbClr val="0000D7"/>
    <a:srgbClr val="006600"/>
    <a:srgbClr val="FFDDEA"/>
    <a:srgbClr val="DCDCFF"/>
    <a:srgbClr val="CCFFFF"/>
    <a:srgbClr val="FF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05" autoAdjust="0"/>
    <p:restoredTop sz="92940" autoAdjust="0"/>
  </p:normalViewPr>
  <p:slideViewPr>
    <p:cSldViewPr>
      <p:cViewPr varScale="1">
        <p:scale>
          <a:sx n="131" d="100"/>
          <a:sy n="131" d="100"/>
        </p:scale>
        <p:origin x="-12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60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gs" Target="tags/tag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20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31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31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image" Target="../media/image34.emf"/><Relationship Id="rId2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30/03/16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30/03/16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0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1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52000"/>
            <a:ext cx="2133600" cy="365125"/>
          </a:xfrm>
        </p:spPr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52000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644008" y="6552000"/>
            <a:ext cx="3280792" cy="365125"/>
          </a:xfrm>
        </p:spPr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52000"/>
            <a:ext cx="2133600" cy="365125"/>
          </a:xfrm>
        </p:spPr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52000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644008" y="6552000"/>
            <a:ext cx="3280792" cy="365125"/>
          </a:xfrm>
        </p:spPr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52000"/>
            <a:ext cx="2133600" cy="365125"/>
          </a:xfrm>
        </p:spPr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52000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644008" y="6552000"/>
            <a:ext cx="3280792" cy="365125"/>
          </a:xfrm>
        </p:spPr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000" y="6552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38.bin"/><Relationship Id="rId24" Type="http://schemas.openxmlformats.org/officeDocument/2006/relationships/oleObject" Target="../embeddings/oleObject39.bin"/><Relationship Id="rId25" Type="http://schemas.openxmlformats.org/officeDocument/2006/relationships/image" Target="../media/image31.emf"/><Relationship Id="rId26" Type="http://schemas.openxmlformats.org/officeDocument/2006/relationships/oleObject" Target="../embeddings/oleObject40.bin"/><Relationship Id="rId27" Type="http://schemas.openxmlformats.org/officeDocument/2006/relationships/image" Target="../media/image32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20" Type="http://schemas.openxmlformats.org/officeDocument/2006/relationships/image" Target="../media/image38.emf"/><Relationship Id="rId10" Type="http://schemas.openxmlformats.org/officeDocument/2006/relationships/image" Target="../media/image23.emf"/><Relationship Id="rId11" Type="http://schemas.openxmlformats.org/officeDocument/2006/relationships/oleObject" Target="../embeddings/oleObject45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35.e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36.emf"/><Relationship Id="rId17" Type="http://schemas.openxmlformats.org/officeDocument/2006/relationships/oleObject" Target="../embeddings/oleObject48.bin"/><Relationship Id="rId18" Type="http://schemas.openxmlformats.org/officeDocument/2006/relationships/image" Target="../media/image37.emf"/><Relationship Id="rId19" Type="http://schemas.openxmlformats.org/officeDocument/2006/relationships/oleObject" Target="../embeddings/oleObject49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4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oleObject" Target="../embeddings/oleObject56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50.e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51.emf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emf"/><Relationship Id="rId20" Type="http://schemas.openxmlformats.org/officeDocument/2006/relationships/oleObject" Target="../embeddings/oleObject73.bin"/><Relationship Id="rId21" Type="http://schemas.openxmlformats.org/officeDocument/2006/relationships/image" Target="../media/image60.emf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oleObject" Target="../embeddings/oleObject74.bin"/><Relationship Id="rId25" Type="http://schemas.openxmlformats.org/officeDocument/2006/relationships/image" Target="../media/image61.emf"/><Relationship Id="rId10" Type="http://schemas.openxmlformats.org/officeDocument/2006/relationships/oleObject" Target="../embeddings/oleObject68.bin"/><Relationship Id="rId11" Type="http://schemas.openxmlformats.org/officeDocument/2006/relationships/image" Target="../media/image55.e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56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57.e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58.e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5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67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6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oleObject" Target="../embeddings/oleObject82.bin"/><Relationship Id="rId5" Type="http://schemas.openxmlformats.org/officeDocument/2006/relationships/image" Target="../media/image6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7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7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jpeg"/><Relationship Id="rId3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7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7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s.cmu.edu/~bryant/pubdir/ieeetc86.ps" TargetMode="External"/><Relationship Id="rId3" Type="http://schemas.openxmlformats.org/officeDocument/2006/relationships/hyperlink" Target="http://portal.acm.org/citation.cfm?id=123222&amp;coll=portal&amp;dl=ACM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erard.berry@college-de-france.f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16632"/>
            <a:ext cx="9361040" cy="115212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sz="3200" i="1" dirty="0"/>
              <a:t>Algorithmes </a:t>
            </a:r>
            <a:r>
              <a:rPr lang="fr-FR" sz="3200" i="1" dirty="0" smtClean="0"/>
              <a:t>et </a:t>
            </a:r>
            <a:r>
              <a:rPr lang="fr-FR" sz="3200" i="1" dirty="0"/>
              <a:t>structures de données </a:t>
            </a:r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pour </a:t>
            </a:r>
            <a:r>
              <a:rPr lang="fr-FR" sz="3200" i="1" dirty="0"/>
              <a:t>la vérification </a:t>
            </a:r>
            <a:r>
              <a:rPr lang="fr-FR" sz="3200" i="1" dirty="0" smtClean="0"/>
              <a:t>formelle</a:t>
            </a:r>
            <a:endParaRPr lang="fr-FR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3376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5044475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i="1" dirty="0" smtClean="0"/>
              <a:t>Cours 2, Paris, 9 mars 2016</a:t>
            </a:r>
          </a:p>
          <a:p>
            <a:pPr marL="182563" indent="-273050"/>
            <a:r>
              <a:rPr lang="fr-FR" i="1" dirty="0" smtClean="0"/>
              <a:t>Suivi du séminaire de J.C. Madre et P. Vuillod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79630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061713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7828" y="1310903"/>
            <a:ext cx="7668344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ts val="2400"/>
              </a:spcBef>
              <a:buAutoNum type="arabicPeriod"/>
            </a:pPr>
            <a:r>
              <a:rPr lang="fr-FR" sz="3200" dirty="0" smtClean="0"/>
              <a:t>Les systèmes automatiques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fr-FR" sz="3200" dirty="0" smtClean="0"/>
              <a:t>Les BDDs (</a:t>
            </a:r>
            <a:r>
              <a:rPr lang="en-US" sz="3200" dirty="0" smtClean="0"/>
              <a:t>Binary Decision </a:t>
            </a:r>
            <a:r>
              <a:rPr lang="en-US" sz="3200" dirty="0" err="1" smtClean="0"/>
              <a:t>Diag</a:t>
            </a:r>
            <a:r>
              <a:rPr lang="fr-FR" sz="3200" dirty="0" smtClean="0"/>
              <a:t>rams)</a:t>
            </a:r>
            <a:endParaRPr lang="fr-F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1500" y="873145"/>
            <a:ext cx="9613068" cy="531991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accent1"/>
                </a:solidFill>
              </a:rPr>
              <a:t>Indécidable</a:t>
            </a:r>
            <a:r>
              <a:rPr lang="fr-FR" dirty="0" smtClean="0"/>
              <a:t> : </a:t>
            </a:r>
            <a:r>
              <a:rPr lang="fr-FR" dirty="0"/>
              <a:t>i</a:t>
            </a:r>
            <a:r>
              <a:rPr lang="fr-FR" dirty="0" smtClean="0"/>
              <a:t>l n’existe pas d’algorithme résolvant la question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dirty="0" smtClean="0">
                <a:solidFill>
                  <a:schemeClr val="accent1"/>
                </a:solidFill>
              </a:rPr>
              <a:t>Semi-décidable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il existe un algorithme répondant oui à la </a:t>
            </a:r>
            <a:r>
              <a:rPr lang="fr-FR" dirty="0">
                <a:solidFill>
                  <a:srgbClr val="FFFFFF"/>
                </a:solidFill>
              </a:rPr>
              <a:t>Semi</a:t>
            </a:r>
            <a:r>
              <a:rPr lang="fr-FR" dirty="0" smtClean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Semi-décidable : </a:t>
            </a:r>
            <a:r>
              <a:rPr lang="fr-FR" dirty="0"/>
              <a:t>question </a:t>
            </a:r>
            <a:r>
              <a:rPr lang="fr-FR" dirty="0" smtClean="0"/>
              <a:t>si elle est vraie, et répondant non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solidFill>
                  <a:srgbClr val="FFFFFF"/>
                </a:solidFill>
              </a:rPr>
              <a:t>Semi-décidable : </a:t>
            </a:r>
            <a:r>
              <a:rPr lang="fr-FR" dirty="0"/>
              <a:t>ou </a:t>
            </a:r>
            <a:r>
              <a:rPr lang="fr-FR" dirty="0" smtClean="0"/>
              <a:t>bouclant sinon – </a:t>
            </a:r>
            <a:r>
              <a:rPr lang="fr-FR" dirty="0" smtClean="0">
                <a:solidFill>
                  <a:srgbClr val="0000FF"/>
                </a:solidFill>
              </a:rPr>
              <a:t>fréquent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et bien utile !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Soit </a:t>
            </a:r>
            <a:r>
              <a:rPr lang="fr-FR" i="1" dirty="0" smtClean="0">
                <a:solidFill>
                  <a:schemeClr val="tx2"/>
                </a:solidFill>
              </a:rPr>
              <a:t>n</a:t>
            </a:r>
            <a:r>
              <a:rPr lang="fr-FR" dirty="0" smtClean="0"/>
              <a:t> la taille de l’énoncé du problème.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Coût du pire cas (temps, espace, énergie, etc.)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dirty="0">
                <a:solidFill>
                  <a:srgbClr val="FF6600"/>
                </a:solidFill>
              </a:rPr>
              <a:t>Double exponentiel </a:t>
            </a:r>
            <a:r>
              <a:rPr lang="fr-FR" dirty="0">
                <a:solidFill>
                  <a:srgbClr val="DE9500"/>
                </a:solidFill>
              </a:rPr>
              <a:t>: </a:t>
            </a:r>
            <a:r>
              <a:rPr lang="fr-FR" dirty="0" smtClean="0"/>
              <a:t>2</a:t>
            </a:r>
            <a:r>
              <a:rPr lang="fr-FR" dirty="0"/>
              <a:t>∗∗(2∗∗</a:t>
            </a:r>
            <a:r>
              <a:rPr lang="fr-FR" i="1" dirty="0">
                <a:solidFill>
                  <a:srgbClr val="0000FF"/>
                </a:solidFill>
              </a:rPr>
              <a:t>n</a:t>
            </a:r>
            <a:r>
              <a:rPr lang="fr-FR" dirty="0"/>
              <a:t>) </a:t>
            </a:r>
            <a:endParaRPr lang="fr-FR" dirty="0" smtClean="0"/>
          </a:p>
          <a:p>
            <a:pPr marL="0" indent="0">
              <a:spcBef>
                <a:spcPts val="9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Exemple : </a:t>
            </a:r>
            <a:r>
              <a:rPr lang="fr-FR" dirty="0" smtClean="0">
                <a:solidFill>
                  <a:schemeClr val="tx2"/>
                </a:solidFill>
              </a:rPr>
              <a:t>arithmétique de </a:t>
            </a:r>
            <a:r>
              <a:rPr lang="fr-FR" dirty="0" err="1" smtClean="0">
                <a:solidFill>
                  <a:schemeClr val="tx2"/>
                </a:solidFill>
              </a:rPr>
              <a:t>Presburger</a:t>
            </a:r>
            <a:r>
              <a:rPr lang="fr-FR" dirty="0" smtClean="0"/>
              <a:t> (+,−,&lt;,=, etc.)</a:t>
            </a:r>
          </a:p>
          <a:p>
            <a:pPr mar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rgbClr val="FF6600"/>
                </a:solidFill>
              </a:rPr>
              <a:t>Exponentiel </a:t>
            </a:r>
            <a:r>
              <a:rPr lang="fr-FR" dirty="0">
                <a:solidFill>
                  <a:srgbClr val="FF6600"/>
                </a:solidFill>
              </a:rPr>
              <a:t>: </a:t>
            </a:r>
            <a:r>
              <a:rPr lang="fr-FR" dirty="0" smtClean="0"/>
              <a:t>2</a:t>
            </a:r>
            <a:r>
              <a:rPr lang="fr-FR" sz="3600" i="1" baseline="30000" dirty="0" smtClean="0">
                <a:solidFill>
                  <a:schemeClr val="tx2"/>
                </a:solidFill>
              </a:rPr>
              <a:t>n</a:t>
            </a:r>
          </a:p>
          <a:p>
            <a:pPr mar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6600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smtClean="0"/>
              <a:t>  Exemples : </a:t>
            </a:r>
            <a:r>
              <a:rPr lang="fr-FR" dirty="0" smtClean="0">
                <a:solidFill>
                  <a:schemeClr val="tx2"/>
                </a:solidFill>
              </a:rPr>
              <a:t>énumération explicite </a:t>
            </a:r>
            <a:r>
              <a:rPr lang="fr-FR" dirty="0" smtClean="0"/>
              <a:t>de sous-ensembles</a:t>
            </a: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bg1"/>
                </a:solidFill>
              </a:rPr>
              <a:t> Exemples 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smtClean="0"/>
              <a:t>algorithmes connus pour le calcul booléen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Rappels sur la complexité algorithmique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24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4365104"/>
            <a:ext cx="9613068" cy="2208297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fr-FR" dirty="0">
                <a:solidFill>
                  <a:schemeClr val="accent2"/>
                </a:solidFill>
              </a:rPr>
              <a:t>Polynomial</a:t>
            </a:r>
            <a:r>
              <a:rPr lang="fr-FR" dirty="0"/>
              <a:t> (classe </a:t>
            </a:r>
            <a:r>
              <a:rPr lang="fr-FR" dirty="0">
                <a:solidFill>
                  <a:schemeClr val="accent2"/>
                </a:solidFill>
              </a:rPr>
              <a:t>P</a:t>
            </a:r>
            <a:r>
              <a:rPr lang="fr-FR" dirty="0">
                <a:solidFill>
                  <a:srgbClr val="000000"/>
                </a:solidFill>
              </a:rPr>
              <a:t>)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i="1" dirty="0">
                <a:solidFill>
                  <a:srgbClr val="000000"/>
                </a:solidFill>
              </a:rPr>
              <a:t>: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>
                <a:solidFill>
                  <a:srgbClr val="0000FF"/>
                </a:solidFill>
              </a:rPr>
              <a:t>n</a:t>
            </a:r>
            <a:r>
              <a:rPr lang="fr-FR" sz="2800" i="1" baseline="30000" dirty="0"/>
              <a:t>2</a:t>
            </a:r>
            <a:r>
              <a:rPr lang="fr-FR" sz="2800" i="1" dirty="0"/>
              <a:t>, </a:t>
            </a:r>
            <a:r>
              <a:rPr lang="fr-FR" i="1" dirty="0">
                <a:solidFill>
                  <a:srgbClr val="0000FF"/>
                </a:solidFill>
              </a:rPr>
              <a:t>n</a:t>
            </a:r>
            <a:r>
              <a:rPr lang="fr-FR" sz="2800" baseline="30000" dirty="0"/>
              <a:t>3</a:t>
            </a:r>
            <a:r>
              <a:rPr lang="fr-FR" sz="2800" dirty="0"/>
              <a:t>,</a:t>
            </a:r>
            <a:r>
              <a:rPr lang="fr-FR" sz="2800" baseline="30000" dirty="0"/>
              <a:t> </a:t>
            </a:r>
            <a:r>
              <a:rPr lang="fr-FR" sz="2800" dirty="0"/>
              <a:t>...</a:t>
            </a: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chemeClr val="tx2"/>
                </a:solidFill>
              </a:rPr>
              <a:t>    primalité </a:t>
            </a:r>
            <a:r>
              <a:rPr lang="fr-FR" dirty="0">
                <a:solidFill>
                  <a:schemeClr val="tx2"/>
                </a:solidFill>
              </a:rPr>
              <a:t>d’un nombre </a:t>
            </a:r>
            <a:r>
              <a:rPr lang="fr-FR" dirty="0" smtClean="0">
                <a:solidFill>
                  <a:schemeClr val="tx2"/>
                </a:solidFill>
              </a:rPr>
              <a:t>!! </a:t>
            </a:r>
            <a:r>
              <a:rPr lang="fr-FR" dirty="0"/>
              <a:t>Agrawal-</a:t>
            </a:r>
            <a:r>
              <a:rPr lang="fr-FR" dirty="0" err="1"/>
              <a:t>Kayal</a:t>
            </a:r>
            <a:r>
              <a:rPr lang="fr-FR" dirty="0"/>
              <a:t>-</a:t>
            </a:r>
            <a:r>
              <a:rPr lang="fr-FR" dirty="0" err="1"/>
              <a:t>Saxena</a:t>
            </a:r>
            <a:r>
              <a:rPr lang="fr-FR" dirty="0"/>
              <a:t> </a:t>
            </a:r>
            <a:r>
              <a:rPr lang="fr-FR" dirty="0" smtClean="0"/>
              <a:t>2002</a:t>
            </a:r>
            <a:endParaRPr lang="fr-FR" dirty="0" smtClean="0">
              <a:solidFill>
                <a:srgbClr val="009A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009A00"/>
                </a:solidFill>
              </a:rPr>
              <a:t>    </a:t>
            </a:r>
            <a:r>
              <a:rPr lang="fr-FR" dirty="0" smtClean="0">
                <a:solidFill>
                  <a:srgbClr val="0000FF"/>
                </a:solidFill>
              </a:rPr>
              <a:t>programmation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linéaire !! </a:t>
            </a:r>
            <a:r>
              <a:rPr lang="fr-FR" dirty="0" err="1"/>
              <a:t>Khachiyan</a:t>
            </a:r>
            <a:r>
              <a:rPr lang="fr-FR" dirty="0"/>
              <a:t> </a:t>
            </a:r>
            <a:r>
              <a:rPr lang="fr-FR" dirty="0" smtClean="0"/>
              <a:t>1979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/>
              <a:t>simplexe = </a:t>
            </a:r>
            <a:r>
              <a:rPr lang="fr-FR" dirty="0" smtClean="0"/>
              <a:t>2</a:t>
            </a:r>
            <a:r>
              <a:rPr lang="fr-FR" sz="3200" i="1" baseline="30000" dirty="0" smtClean="0">
                <a:solidFill>
                  <a:schemeClr val="tx2"/>
                </a:solidFill>
              </a:rPr>
              <a:t>n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2"/>
                </a:solidFill>
              </a:rPr>
              <a:t>log, linéaire ou mieux</a:t>
            </a:r>
            <a:r>
              <a:rPr lang="fr-FR" dirty="0" smtClean="0">
                <a:solidFill>
                  <a:srgbClr val="000000"/>
                </a:solidFill>
              </a:rPr>
              <a:t>: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n×</a:t>
            </a:r>
            <a:r>
              <a:rPr lang="fr-FR" dirty="0" err="1" smtClean="0">
                <a:solidFill>
                  <a:srgbClr val="000000"/>
                </a:solidFill>
              </a:rPr>
              <a:t>log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), </a:t>
            </a:r>
            <a:r>
              <a:rPr lang="fr-FR" i="1" dirty="0">
                <a:solidFill>
                  <a:schemeClr val="tx2"/>
                </a:solidFill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smtClean="0">
                <a:solidFill>
                  <a:schemeClr val="tx2"/>
                </a:solidFill>
              </a:rPr>
              <a:t>sublinéaire, constant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tx2"/>
                </a:solidFill>
              </a:rPr>
              <a:t>    tris</a:t>
            </a:r>
            <a:r>
              <a:rPr lang="fr-FR" dirty="0"/>
              <a:t>, </a:t>
            </a:r>
            <a:r>
              <a:rPr lang="fr-FR" dirty="0">
                <a:solidFill>
                  <a:schemeClr val="tx2"/>
                </a:solidFill>
              </a:rPr>
              <a:t>tables de hash, etc. </a:t>
            </a:r>
            <a:r>
              <a:rPr lang="fr-FR" dirty="0" smtClean="0">
                <a:solidFill>
                  <a:srgbClr val="000000"/>
                </a:solidFill>
              </a:rPr>
              <a:t>Pas </a:t>
            </a:r>
            <a:r>
              <a:rPr lang="fr-FR" dirty="0">
                <a:solidFill>
                  <a:srgbClr val="000000"/>
                </a:solidFill>
              </a:rPr>
              <a:t>pour ce cours </a:t>
            </a:r>
            <a:r>
              <a:rPr lang="fr-FR" dirty="0" smtClean="0">
                <a:solidFill>
                  <a:srgbClr val="000000"/>
                </a:solidFill>
                <a:sym typeface="Wingdings"/>
              </a:rPr>
              <a:t>☹️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Rappels sur la complexité algorithmique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179512" y="2249113"/>
            <a:ext cx="9613068" cy="2028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buFont typeface="Arial" pitchFamily="34" charset="0"/>
              <a:buNone/>
            </a:pPr>
            <a:r>
              <a:rPr lang="fr-FR" dirty="0" smtClean="0">
                <a:solidFill>
                  <a:srgbClr val="FF6600"/>
                </a:solidFill>
              </a:rPr>
              <a:t>NP-complet : ??</a:t>
            </a:r>
            <a:r>
              <a:rPr lang="fr-FR" dirty="0" smtClean="0">
                <a:solidFill>
                  <a:schemeClr val="accent2"/>
                </a:solidFill>
              </a:rPr>
              <a:t>????</a:t>
            </a:r>
            <a:r>
              <a:rPr lang="fr-FR" dirty="0" smtClean="0">
                <a:solidFill>
                  <a:srgbClr val="FF6600"/>
                </a:solidFill>
              </a:rPr>
              <a:t>??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 smtClean="0"/>
              <a:t>    Vérifier qu’un candidat est bien une solution est polynomial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 smtClean="0"/>
              <a:t>    Mais en trouver une est </a:t>
            </a:r>
            <a:r>
              <a:rPr lang="fr-FR" dirty="0" smtClean="0">
                <a:solidFill>
                  <a:srgbClr val="FF6600"/>
                </a:solidFill>
              </a:rPr>
              <a:t>pour l’instant exponentiel </a:t>
            </a:r>
            <a:r>
              <a:rPr lang="fr-FR" dirty="0" smtClean="0"/>
              <a:t>(pire cas)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/>
              <a:t> </a:t>
            </a:r>
            <a:r>
              <a:rPr lang="fr-FR" dirty="0" smtClean="0"/>
              <a:t>   Exemples : </a:t>
            </a:r>
            <a:r>
              <a:rPr lang="fr-FR" dirty="0" smtClean="0">
                <a:solidFill>
                  <a:schemeClr val="tx2"/>
                </a:solidFill>
              </a:rPr>
              <a:t>des milliers</a:t>
            </a:r>
            <a:r>
              <a:rPr lang="fr-FR" dirty="0" smtClean="0"/>
              <a:t>, et partout dans ce cours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  </a:t>
            </a:r>
            <a:r>
              <a:rPr lang="fr-FR" dirty="0" smtClean="0"/>
              <a:t> ∗∗∗∗∗ </a:t>
            </a:r>
            <a:r>
              <a:rPr lang="fr-FR" dirty="0" smtClean="0">
                <a:solidFill>
                  <a:schemeClr val="tx2"/>
                </a:solidFill>
              </a:rPr>
              <a:t>SAT</a:t>
            </a:r>
            <a:r>
              <a:rPr lang="fr-FR" dirty="0" smtClean="0">
                <a:solidFill>
                  <a:srgbClr val="000000"/>
                </a:solidFill>
              </a:rPr>
              <a:t> = </a:t>
            </a:r>
            <a:r>
              <a:rPr lang="fr-FR" dirty="0" smtClean="0"/>
              <a:t>satisfaction dans le calcul booléen </a:t>
            </a:r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179512" y="908720"/>
            <a:ext cx="9613068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900"/>
              </a:spcBef>
              <a:buFont typeface="Arial" pitchFamily="34" charset="0"/>
              <a:buNone/>
            </a:pPr>
            <a:r>
              <a:rPr lang="fr-FR" dirty="0" smtClean="0">
                <a:solidFill>
                  <a:srgbClr val="FF6600"/>
                </a:solidFill>
              </a:rPr>
              <a:t>P-</a:t>
            </a:r>
            <a:r>
              <a:rPr lang="fr-FR" dirty="0" err="1" smtClean="0">
                <a:solidFill>
                  <a:srgbClr val="FF6600"/>
                </a:solidFill>
              </a:rPr>
              <a:t>Space</a:t>
            </a:r>
            <a:r>
              <a:rPr lang="fr-FR" dirty="0" smtClean="0">
                <a:solidFill>
                  <a:srgbClr val="FF6600"/>
                </a:solidFill>
              </a:rPr>
              <a:t> complet </a:t>
            </a:r>
            <a:r>
              <a:rPr lang="fr-FR" dirty="0" smtClean="0">
                <a:solidFill>
                  <a:srgbClr val="000000"/>
                </a:solidFill>
              </a:rPr>
              <a:t>: espace polynomial </a:t>
            </a:r>
            <a:r>
              <a:rPr lang="fr-FR" dirty="0" smtClean="0">
                <a:solidFill>
                  <a:srgbClr val="FF6600"/>
                </a:solidFill>
              </a:rPr>
              <a:t>= exponentiel ?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 smtClean="0"/>
              <a:t>    Exemples : </a:t>
            </a:r>
            <a:r>
              <a:rPr lang="fr-FR" dirty="0" smtClean="0">
                <a:solidFill>
                  <a:schemeClr val="tx2"/>
                </a:solidFill>
              </a:rPr>
              <a:t>QBF </a:t>
            </a:r>
            <a:r>
              <a:rPr lang="fr-FR" dirty="0" smtClean="0"/>
              <a:t>= formules Booléennes quantifiées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/>
              <a:t> </a:t>
            </a:r>
            <a:r>
              <a:rPr lang="fr-FR" dirty="0" smtClean="0"/>
              <a:t>                      vérification de formules LTL (</a:t>
            </a:r>
            <a:r>
              <a:rPr lang="fr-FR" dirty="0" err="1" smtClean="0"/>
              <a:t>linear</a:t>
            </a:r>
            <a:r>
              <a:rPr lang="fr-FR" dirty="0" smtClean="0"/>
              <a:t> temporal </a:t>
            </a:r>
            <a:r>
              <a:rPr lang="fr-FR" dirty="0" err="1" smtClean="0"/>
              <a:t>logic</a:t>
            </a:r>
            <a:r>
              <a:rPr lang="fr-FR" dirty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1055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Deux grandes conjectures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05657" y="2093560"/>
            <a:ext cx="4732686" cy="68736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Cook 1972 : </a:t>
            </a: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P </a:t>
            </a: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≠</a:t>
            </a: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NP</a:t>
            </a: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47359" y="3605728"/>
            <a:ext cx="3449282" cy="68736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4000" kern="0" dirty="0" smtClean="0">
                <a:solidFill>
                  <a:srgbClr val="FF6600"/>
                </a:solidFill>
              </a:rPr>
              <a:t>NP </a:t>
            </a:r>
            <a:r>
              <a:rPr lang="fr-FR" sz="4000" kern="0" dirty="0"/>
              <a:t>≠</a:t>
            </a:r>
            <a:r>
              <a:rPr lang="fr-FR" sz="4000" kern="0" dirty="0" smtClean="0">
                <a:solidFill>
                  <a:srgbClr val="FF6600"/>
                </a:solidFill>
              </a:rPr>
              <a:t> </a:t>
            </a: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P-</a:t>
            </a:r>
            <a:r>
              <a:rPr kumimoji="0" lang="fr-FR" sz="4000" b="0" i="0" u="none" strike="noStrike" kern="0" cap="none" spc="0" normalizeH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Space</a:t>
            </a:r>
            <a:endParaRPr kumimoji="0" lang="fr-FR" sz="4000" b="0" i="0" u="none" strike="noStrike" kern="0" cap="none" spc="0" normalizeH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66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764704"/>
            <a:ext cx="9613068" cy="9802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FF6600"/>
                </a:solidFill>
              </a:rPr>
              <a:t>Complexité en moyenne </a:t>
            </a:r>
            <a:r>
              <a:rPr lang="fr-FR" dirty="0" smtClean="0"/>
              <a:t>: n’aide pas ici, généralement mauvaise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dirty="0" smtClean="0">
                <a:solidFill>
                  <a:schemeClr val="accent2"/>
                </a:solidFill>
              </a:rPr>
              <a:t>Complexité en pratique </a:t>
            </a:r>
            <a:r>
              <a:rPr lang="fr-FR" dirty="0" smtClean="0"/>
              <a:t>: de grosses surprises positives 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Mais « pire cas » ne veut pas dire toujours 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25796" y="1988840"/>
            <a:ext cx="6292408" cy="99215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8000" bIns="720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Il n’y a pas de théorie de la complexité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des applications réelles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7877" y="3228937"/>
            <a:ext cx="8448246" cy="99215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tIns="18000" bIns="720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Les algorithmes marchent souvent bien en pratique,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mais on ne sait pas toujours pourquoi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4364348"/>
            <a:ext cx="8824050" cy="86485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Ce mystère nous dépasse, faisons semblant de l’avoir organisé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							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01317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1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2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65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général du cours 2016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Rappels sur la complexité algorithmique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Le calcul Booléen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Application des BDDs à la vérification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Les </a:t>
            </a:r>
            <a:r>
              <a:rPr lang="fr-FR" dirty="0" err="1" smtClean="0">
                <a:solidFill>
                  <a:srgbClr val="BFBFBF"/>
                </a:solidFill>
              </a:rPr>
              <a:t>ZDDs</a:t>
            </a:r>
            <a:endParaRPr lang="fr-FR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Conclusion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93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864852"/>
          </a:xfrm>
        </p:spPr>
        <p:txBody>
          <a:bodyPr/>
          <a:lstStyle/>
          <a:p>
            <a:r>
              <a:rPr lang="fr-FR" dirty="0" smtClean="0"/>
              <a:t>Calcul de </a:t>
            </a:r>
            <a:r>
              <a:rPr lang="fr-FR" dirty="0" smtClean="0">
                <a:solidFill>
                  <a:schemeClr val="accent3"/>
                </a:solidFill>
              </a:rPr>
              <a:t>vrai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C83296"/>
                </a:solidFill>
              </a:rPr>
              <a:t>faux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C83296"/>
                </a:solidFill>
              </a:rPr>
              <a:t>et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C83296"/>
                </a:solidFill>
              </a:rPr>
              <a:t>ou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C83296"/>
                </a:solidFill>
              </a:rPr>
              <a:t>non</a:t>
            </a:r>
            <a:r>
              <a:rPr lang="fr-FR" dirty="0" smtClean="0"/>
              <a:t> : le plus simple de tous !mais encore très largement incompris....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calcul booléen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75656" y="1772816"/>
            <a:ext cx="4342304" cy="438158"/>
          </a:xfrm>
          <a:prstGeom prst="rect">
            <a:avLst/>
          </a:prstGeom>
          <a:ln w="19050">
            <a:noFill/>
          </a:ln>
        </p:spPr>
        <p:txBody>
          <a:bodyPr wrap="none" tIns="7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f(x</a:t>
            </a:r>
            <a:r>
              <a:rPr kumimoji="0" lang="fr-FR" sz="2400" b="0" i="0" u="none" strike="noStrike" kern="0" cap="none" spc="0" normalizeH="0" baseline="-25000" dirty="0" smtClean="0">
                <a:ln>
                  <a:noFill/>
                </a:ln>
                <a:effectLst/>
                <a:uLnTx/>
                <a:uFillTx/>
              </a:rPr>
              <a:t>0</a:t>
            </a:r>
            <a:r>
              <a:rPr lang="fr-FR" sz="2400" kern="0" dirty="0" smtClean="0"/>
              <a:t>,x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,x</a:t>
            </a:r>
            <a:r>
              <a:rPr lang="fr-FR" sz="2400" kern="0" baseline="-25000" dirty="0" smtClean="0"/>
              <a:t>2</a:t>
            </a:r>
            <a:r>
              <a:rPr lang="fr-FR" sz="2400" kern="0" dirty="0" smtClean="0"/>
              <a:t>,x</a:t>
            </a:r>
            <a:r>
              <a:rPr lang="fr-FR" sz="2400" kern="0" baseline="-25000" dirty="0" smtClean="0"/>
              <a:t>3</a:t>
            </a:r>
            <a:r>
              <a:rPr lang="fr-FR" sz="2400" kern="0" dirty="0" smtClean="0"/>
              <a:t>) </a:t>
            </a:r>
            <a:r>
              <a:rPr lang="fr-FR" sz="2400" kern="0" dirty="0" smtClean="0">
                <a:sym typeface="Symbol"/>
              </a:rPr>
              <a:t> (</a:t>
            </a:r>
            <a:r>
              <a:rPr lang="fr-FR" sz="2400" kern="0" dirty="0" smtClean="0"/>
              <a:t>x</a:t>
            </a:r>
            <a:r>
              <a:rPr lang="fr-FR" sz="2400" kern="0" baseline="-25000" dirty="0" smtClean="0"/>
              <a:t>0</a:t>
            </a:r>
            <a:r>
              <a:rPr lang="fr-FR" sz="2400" b="1" dirty="0" smtClean="0">
                <a:latin typeface="Arial Unicode MS"/>
                <a:ea typeface="Arial Unicode MS"/>
                <a:cs typeface="Arial Unicode MS"/>
                <a:sym typeface="Symbol"/>
              </a:rPr>
              <a:t>⇔</a:t>
            </a:r>
            <a:r>
              <a:rPr lang="fr-FR" sz="2400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>
                <a:sym typeface="Symbol"/>
              </a:rPr>
              <a:t>)(</a:t>
            </a:r>
            <a:r>
              <a:rPr lang="fr-FR" sz="2400" kern="0" dirty="0" smtClean="0"/>
              <a:t>x</a:t>
            </a:r>
            <a:r>
              <a:rPr lang="fr-FR" sz="2400" kern="0" baseline="-25000" dirty="0" smtClean="0"/>
              <a:t>2</a:t>
            </a:r>
            <a:r>
              <a:rPr lang="fr-FR" sz="2400" b="1" dirty="0" smtClean="0">
                <a:latin typeface="Arial Unicode MS"/>
                <a:ea typeface="Arial Unicode MS"/>
                <a:cs typeface="Arial Unicode MS"/>
                <a:sym typeface="Symbol"/>
              </a:rPr>
              <a:t>⇔</a:t>
            </a:r>
            <a:r>
              <a:rPr lang="fr-FR" sz="2400" kern="0" dirty="0" smtClean="0"/>
              <a:t>x</a:t>
            </a:r>
            <a:r>
              <a:rPr lang="fr-FR" sz="2400" kern="0" baseline="-25000" dirty="0" smtClean="0"/>
              <a:t>3</a:t>
            </a:r>
            <a:r>
              <a:rPr lang="fr-FR" sz="2400" kern="0" dirty="0" smtClean="0">
                <a:sym typeface="Symbol"/>
              </a:rPr>
              <a:t>)</a:t>
            </a:r>
            <a:endParaRPr kumimoji="0" lang="fr-FR" sz="2400" b="0" i="0" u="none" strike="noStrike" kern="0" cap="none" spc="0" normalizeH="0" baseline="-2500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23528" y="2276872"/>
            <a:ext cx="8820472" cy="24811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Après Boole : quatre visions algorithmiques différentes, mais complémentaires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 systèmes de déduction logique : </a:t>
            </a:r>
            <a:r>
              <a:rPr lang="fr-FR" dirty="0" smtClean="0"/>
              <a:t>ex. résolution, cf. cours 3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formes normales uniques : </a:t>
            </a:r>
            <a:r>
              <a:rPr lang="fr-FR" dirty="0" smtClean="0"/>
              <a:t>ex. BDDs ou </a:t>
            </a:r>
            <a:r>
              <a:rPr lang="fr-FR" dirty="0" err="1" smtClean="0"/>
              <a:t>ZDDs</a:t>
            </a:r>
            <a:r>
              <a:rPr lang="fr-FR" dirty="0" smtClean="0"/>
              <a:t>, ce cours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exploration systématique des valeurs des variables : </a:t>
            </a:r>
            <a:r>
              <a:rPr lang="fr-FR" dirty="0" smtClean="0"/>
              <a:t>SAT</a:t>
            </a:r>
            <a:r>
              <a:rPr lang="fr-FR" dirty="0"/>
              <a:t>, </a:t>
            </a:r>
            <a:r>
              <a:rPr lang="fr-FR" dirty="0" smtClean="0"/>
              <a:t>cours 3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mélange évaluation binaire / déduction </a:t>
            </a:r>
            <a:r>
              <a:rPr lang="fr-FR" dirty="0">
                <a:solidFill>
                  <a:srgbClr val="000000"/>
                </a:solidFill>
              </a:rPr>
              <a:t>:</a:t>
            </a:r>
            <a:r>
              <a:rPr lang="fr-FR" dirty="0" smtClean="0"/>
              <a:t> CDCL </a:t>
            </a:r>
            <a:r>
              <a:rPr lang="fr-FR" dirty="0"/>
              <a:t>: SAT, cours 3</a:t>
            </a:r>
          </a:p>
          <a:p>
            <a:pPr lvl="1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4805220"/>
            <a:ext cx="7694985" cy="163172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Déduction par </a:t>
            </a: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modus ponens</a:t>
            </a:r>
            <a:r>
              <a:rPr lang="fr-FR" sz="2400" i="1" kern="0" dirty="0" smtClean="0"/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lang="fr-FR" sz="2400" kern="0" dirty="0">
                <a:solidFill>
                  <a:schemeClr val="accent3"/>
                </a:solidFill>
              </a:rPr>
              <a:t>A, A</a:t>
            </a:r>
            <a:r>
              <a:rPr lang="fr-FR" sz="2400" kern="0" dirty="0"/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⇒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B </a:t>
            </a:r>
            <a:r>
              <a:rPr lang="fr-FR" sz="2400" kern="0" dirty="0" smtClean="0"/>
              <a:t>⊢ </a:t>
            </a:r>
            <a:r>
              <a:rPr lang="fr-FR" sz="2400" kern="0" dirty="0" smtClean="0">
                <a:solidFill>
                  <a:srgbClr val="C83296"/>
                </a:solidFill>
              </a:rPr>
              <a:t>B</a:t>
            </a:r>
            <a:endParaRPr lang="fr-FR" sz="2400" kern="0" dirty="0" smtClean="0">
              <a:solidFill>
                <a:srgbClr val="C83296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Calcul Booléen : évaluation des formules par mise des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                        variables à </a:t>
            </a:r>
            <a:r>
              <a:rPr lang="fr-FR" sz="2400" kern="0" dirty="0" smtClean="0">
                <a:solidFill>
                  <a:srgbClr val="C83296"/>
                </a:solidFill>
              </a:rPr>
              <a:t>vrai</a:t>
            </a:r>
            <a:r>
              <a:rPr lang="fr-FR" sz="2400" kern="0" dirty="0" smtClean="0"/>
              <a:t> (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) ou faux(</a:t>
            </a:r>
            <a:r>
              <a:rPr lang="fr-FR" sz="2400" kern="0" dirty="0" smtClean="0">
                <a:solidFill>
                  <a:srgbClr val="C83296"/>
                </a:solidFill>
              </a:rPr>
              <a:t>0</a:t>
            </a:r>
            <a:r>
              <a:rPr lang="fr-FR" sz="2400" kern="0" dirty="0" smtClean="0"/>
              <a:t>)</a:t>
            </a:r>
            <a:r>
              <a:rPr lang="fr-FR" sz="2400" kern="0" dirty="0"/>
              <a:t> </a:t>
            </a:r>
            <a:endParaRPr lang="fr-FR" sz="2400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Algèbre </a:t>
            </a:r>
            <a:r>
              <a:rPr lang="fr-FR" sz="2400" kern="0" dirty="0"/>
              <a:t>de Boole : lois </a:t>
            </a:r>
            <a:r>
              <a:rPr lang="fr-FR" sz="2400" kern="0" dirty="0" smtClean="0"/>
              <a:t>d’opérateurs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175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Lois de la conjonction et de la disjonction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pic>
        <p:nvPicPr>
          <p:cNvPr id="8" name="Image 7" descr="bool-lois.t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8" y="692696"/>
            <a:ext cx="7616444" cy="57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2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Lois de la négation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6136" y="4725144"/>
            <a:ext cx="8331728" cy="164044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Rappel du cours du 26 mars 2014 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C83296"/>
                </a:solidFill>
              </a:rPr>
              <a:t>logique classique </a:t>
            </a:r>
            <a:r>
              <a:rPr lang="fr-FR" sz="2400" kern="0" dirty="0" smtClean="0"/>
              <a:t>: avec le tiers exclu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logique intuitionniste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: sans tiers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exclu, De Morgan partiel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logique intuitionniste : </a:t>
            </a:r>
            <a:r>
              <a:rPr lang="fr-FR" sz="2400" kern="0" dirty="0" smtClean="0"/>
              <a:t>⟺ </a:t>
            </a:r>
            <a:r>
              <a:rPr lang="fr-FR" sz="2400" kern="0" dirty="0" smtClean="0">
                <a:solidFill>
                  <a:schemeClr val="tx2"/>
                </a:solidFill>
              </a:rPr>
              <a:t>stabilisation électrique des circuits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10" name="Image 9" descr="bool-lois-négation.t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927100"/>
            <a:ext cx="6543040" cy="35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0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/>
              <a:t>Forme normale négative (NNF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51520" y="116632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dirty="0"/>
          </a:p>
        </p:txBody>
      </p:sp>
      <p:grpSp>
        <p:nvGrpSpPr>
          <p:cNvPr id="21" name="Grouper 20"/>
          <p:cNvGrpSpPr/>
          <p:nvPr/>
        </p:nvGrpSpPr>
        <p:grpSpPr>
          <a:xfrm>
            <a:off x="228600" y="2916232"/>
            <a:ext cx="8686800" cy="2384976"/>
            <a:chOff x="228600" y="2916232"/>
            <a:chExt cx="8686800" cy="2384976"/>
          </a:xfrm>
        </p:grpSpPr>
        <p:sp>
          <p:nvSpPr>
            <p:cNvPr id="12" name="Titre 6"/>
            <p:cNvSpPr txBox="1">
              <a:spLocks/>
            </p:cNvSpPr>
            <p:nvPr/>
          </p:nvSpPr>
          <p:spPr>
            <a:xfrm>
              <a:off x="228600" y="2916232"/>
              <a:ext cx="8686800" cy="58477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200" i="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dirty="0" smtClean="0"/>
                <a:t>Forme normale disjonctive</a:t>
              </a:r>
              <a:endParaRPr lang="fr-FR" dirty="0"/>
            </a:p>
          </p:txBody>
        </p:sp>
        <p:pic>
          <p:nvPicPr>
            <p:cNvPr id="2" name="Image 1" descr="bool-DNF.tex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70" y="3638778"/>
              <a:ext cx="8354060" cy="166243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545447" y="5589240"/>
            <a:ext cx="8053106" cy="864852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La DNF est très utilisée pour les définitions de fonctions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pour les circuits, </a:t>
            </a:r>
            <a:r>
              <a:rPr lang="fr-FR" sz="2400" kern="0" dirty="0" err="1" smtClean="0"/>
              <a:t>sf</a:t>
            </a:r>
            <a:r>
              <a:rPr lang="fr-FR" sz="2400" kern="0" dirty="0" smtClean="0"/>
              <a:t>. séminaire de J-C. Madre et P. </a:t>
            </a:r>
            <a:r>
              <a:rPr lang="fr-FR" sz="2400" kern="0" dirty="0" err="1" smtClean="0"/>
              <a:t>Vuillod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7380312" y="4149080"/>
            <a:ext cx="1382152" cy="548638"/>
            <a:chOff x="7380312" y="4149080"/>
            <a:chExt cx="1382152" cy="548638"/>
          </a:xfrm>
        </p:grpSpPr>
        <p:sp>
          <p:nvSpPr>
            <p:cNvPr id="6" name="ZoneTexte 5"/>
            <p:cNvSpPr txBox="1"/>
            <p:nvPr/>
          </p:nvSpPr>
          <p:spPr>
            <a:xfrm>
              <a:off x="7524328" y="4149080"/>
              <a:ext cx="1005954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cubes</a:t>
              </a:r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7380312" y="4696499"/>
              <a:ext cx="50405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cteur droit 13"/>
            <p:cNvCxnSpPr/>
            <p:nvPr/>
          </p:nvCxnSpPr>
          <p:spPr bwMode="auto">
            <a:xfrm>
              <a:off x="8258408" y="4696499"/>
              <a:ext cx="50405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/>
            <p:cNvCxnSpPr/>
            <p:nvPr/>
          </p:nvCxnSpPr>
          <p:spPr bwMode="auto">
            <a:xfrm flipV="1">
              <a:off x="7884368" y="4626134"/>
              <a:ext cx="130594" cy="71584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 flipH="1" flipV="1">
              <a:off x="8138079" y="4626134"/>
              <a:ext cx="130594" cy="71584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8" name="Image 17" descr="bool-NNF.t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7130" cy="17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7054"/>
          </a:xfrm>
        </p:spPr>
        <p:txBody>
          <a:bodyPr/>
          <a:lstStyle/>
          <a:p>
            <a:r>
              <a:rPr lang="fr-FR" dirty="0" smtClean="0"/>
              <a:t>CNF : </a:t>
            </a:r>
            <a:r>
              <a:rPr lang="fr-FR" dirty="0" smtClean="0">
                <a:solidFill>
                  <a:schemeClr val="accent3"/>
                </a:solidFill>
              </a:rPr>
              <a:t>et</a:t>
            </a:r>
            <a:r>
              <a:rPr lang="fr-FR" dirty="0" smtClean="0"/>
              <a:t> de </a:t>
            </a:r>
            <a:r>
              <a:rPr lang="fr-FR" dirty="0" smtClean="0">
                <a:solidFill>
                  <a:srgbClr val="C83296"/>
                </a:solidFill>
              </a:rPr>
              <a:t>ou</a:t>
            </a:r>
            <a:r>
              <a:rPr lang="fr-FR" dirty="0" smtClean="0"/>
              <a:t> de littéraux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normale conjonctive (CNF)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97518"/>
              </p:ext>
            </p:extLst>
          </p:nvPr>
        </p:nvGraphicFramePr>
        <p:xfrm>
          <a:off x="4572000" y="1006475"/>
          <a:ext cx="27146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1" name="Equation" r:id="rId3" imgW="1181100" imgH="228600" progId="Equation.DSMT4">
                  <p:embed/>
                </p:oleObj>
              </mc:Choice>
              <mc:Fallback>
                <p:oleObj name="Equation" r:id="rId3" imgW="1181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006475"/>
                        <a:ext cx="2714625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43608" y="5237168"/>
            <a:ext cx="6992870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La CNF est centrale pour les questions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de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satisfiabilité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400" kern="0" dirty="0" smtClean="0"/>
              <a:t>et </a:t>
            </a:r>
            <a:r>
              <a:rPr lang="fr-FR" sz="2400" kern="0" dirty="0" smtClean="0">
                <a:solidFill>
                  <a:srgbClr val="C83296"/>
                </a:solidFill>
              </a:rPr>
              <a:t>validité</a:t>
            </a:r>
            <a:r>
              <a:rPr lang="fr-FR" sz="2400" kern="0" dirty="0" smtClean="0"/>
              <a:t>, </a:t>
            </a:r>
            <a:r>
              <a:rPr lang="fr-FR" sz="2400" kern="0" dirty="0" err="1" smtClean="0"/>
              <a:t>cf</a:t>
            </a:r>
            <a:r>
              <a:rPr lang="fr-FR" sz="2400" kern="0" dirty="0" smtClean="0"/>
              <a:t> prochain cours (SAT)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4642668" y="1556792"/>
            <a:ext cx="2520280" cy="837094"/>
            <a:chOff x="4642668" y="1556792"/>
            <a:chExt cx="2520280" cy="837094"/>
          </a:xfrm>
        </p:grpSpPr>
        <p:cxnSp>
          <p:nvCxnSpPr>
            <p:cNvPr id="9" name="Connecteur droit 8"/>
            <p:cNvCxnSpPr/>
            <p:nvPr/>
          </p:nvCxnSpPr>
          <p:spPr bwMode="auto">
            <a:xfrm>
              <a:off x="4642668" y="1556792"/>
              <a:ext cx="1368152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cteur droit 9"/>
            <p:cNvCxnSpPr/>
            <p:nvPr/>
          </p:nvCxnSpPr>
          <p:spPr bwMode="auto">
            <a:xfrm>
              <a:off x="6370860" y="1556792"/>
              <a:ext cx="792088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ZoneTexte 12"/>
            <p:cNvSpPr txBox="1"/>
            <p:nvPr/>
          </p:nvSpPr>
          <p:spPr>
            <a:xfrm>
              <a:off x="5434756" y="1916832"/>
              <a:ext cx="1228221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clauses</a:t>
              </a:r>
            </a:p>
          </p:txBody>
        </p:sp>
        <p:cxnSp>
          <p:nvCxnSpPr>
            <p:cNvPr id="15" name="Connecteur droit 14"/>
            <p:cNvCxnSpPr/>
            <p:nvPr/>
          </p:nvCxnSpPr>
          <p:spPr bwMode="auto">
            <a:xfrm>
              <a:off x="5362748" y="1556792"/>
              <a:ext cx="432048" cy="432048"/>
            </a:xfrm>
            <a:prstGeom prst="line">
              <a:avLst/>
            </a:prstGeom>
            <a:noFill/>
            <a:ln w="28575" cap="flat" cmpd="sng" algn="ctr">
              <a:solidFill>
                <a:srgbClr val="C832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 flipH="1">
              <a:off x="6298852" y="1556792"/>
              <a:ext cx="432048" cy="432048"/>
            </a:xfrm>
            <a:prstGeom prst="line">
              <a:avLst/>
            </a:prstGeom>
            <a:noFill/>
            <a:ln w="28575" cap="flat" cmpd="sng" algn="ctr">
              <a:solidFill>
                <a:srgbClr val="C832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395536" y="2663914"/>
            <a:ext cx="8229600" cy="23360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Vérification de circuits et programmes</a:t>
            </a:r>
          </a:p>
          <a:p>
            <a:r>
              <a:rPr lang="fr-FR" dirty="0" smtClean="0"/>
              <a:t>Programmation par contraintes,</a:t>
            </a:r>
          </a:p>
          <a:p>
            <a:r>
              <a:rPr lang="fr-FR" dirty="0" smtClean="0"/>
              <a:t>Algorithmes </a:t>
            </a:r>
            <a:r>
              <a:rPr lang="fr-FR" dirty="0"/>
              <a:t>combinatoires, </a:t>
            </a:r>
            <a:endParaRPr lang="fr-FR" dirty="0" smtClean="0"/>
          </a:p>
          <a:p>
            <a:r>
              <a:rPr lang="fr-FR" dirty="0" smtClean="0"/>
              <a:t>Représentation de connaissances, </a:t>
            </a:r>
          </a:p>
          <a:p>
            <a:r>
              <a:rPr lang="fr-FR" dirty="0" smtClean="0"/>
              <a:t>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49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65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Présentation général du cours 2016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Rappels sur la complexité algorithmique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 calcul Booléen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Application des BDDs à la vérification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 err="1" smtClean="0"/>
              <a:t>ZDDs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877272"/>
            <a:ext cx="8088272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Merci à Jean-Christophe Madre pour son aide inestimable</a:t>
            </a:r>
          </a:p>
        </p:txBody>
      </p:sp>
    </p:spTree>
    <p:extLst>
      <p:ext uri="{BB962C8B-B14F-4D97-AF65-F5344CB8AC3E}">
        <p14:creationId xmlns:p14="http://schemas.microsoft.com/office/powerpoint/2010/main" val="59799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 smtClean="0"/>
              <a:t>Opérateurs dérivés, décomposition de Shannon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pic>
        <p:nvPicPr>
          <p:cNvPr id="8" name="Image 7" descr="dérivés.t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7" y="1435100"/>
            <a:ext cx="8860706" cy="1899692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1907704" y="3861048"/>
            <a:ext cx="5112568" cy="1584176"/>
            <a:chOff x="1907704" y="3861048"/>
            <a:chExt cx="5112568" cy="1584176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146461"/>
                </p:ext>
              </p:extLst>
            </p:nvPr>
          </p:nvGraphicFramePr>
          <p:xfrm>
            <a:off x="2097088" y="3960813"/>
            <a:ext cx="4748212" cy="1279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40" name="Equation" r:id="rId4" imgW="2260600" imgH="609600" progId="Equation.DSMT4">
                    <p:embed/>
                  </p:oleObj>
                </mc:Choice>
                <mc:Fallback>
                  <p:oleObj name="Equation" r:id="rId4" imgW="2260600" imgH="60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97088" y="3960813"/>
                          <a:ext cx="4748212" cy="1279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à coins arrondis 6"/>
            <p:cNvSpPr/>
            <p:nvPr/>
          </p:nvSpPr>
          <p:spPr>
            <a:xfrm>
              <a:off x="1907704" y="3861048"/>
              <a:ext cx="5112568" cy="1584176"/>
            </a:xfrm>
            <a:prstGeom prst="roundRect">
              <a:avLst/>
            </a:prstGeom>
            <a:ln w="28575" cmpd="sng">
              <a:solidFill>
                <a:schemeClr val="accent3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2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AutoShape 100"/>
          <p:cNvCxnSpPr>
            <a:cxnSpLocks noChangeShapeType="1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AutoShape 101"/>
          <p:cNvCxnSpPr>
            <a:cxnSpLocks noChangeShapeType="1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rbre de Shannon = forme normale unique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165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774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470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AutoShape 20"/>
          <p:cNvCxnSpPr>
            <a:cxnSpLocks noChangeShapeType="1"/>
            <a:stCxn id="18" idx="4"/>
            <a:endCxn id="14" idx="0"/>
          </p:cNvCxnSpPr>
          <p:nvPr/>
        </p:nvCxnSpPr>
        <p:spPr bwMode="auto">
          <a:xfrm flipH="1">
            <a:off x="1393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1"/>
          <p:cNvCxnSpPr>
            <a:cxnSpLocks noChangeShapeType="1"/>
            <a:stCxn id="18" idx="4"/>
            <a:endCxn id="16" idx="0"/>
          </p:cNvCxnSpPr>
          <p:nvPr/>
        </p:nvCxnSpPr>
        <p:spPr bwMode="auto">
          <a:xfrm>
            <a:off x="1698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"/>
          <p:cNvCxnSpPr>
            <a:cxnSpLocks noChangeShapeType="1"/>
            <a:stCxn id="21" idx="4"/>
            <a:endCxn id="18" idx="0"/>
          </p:cNvCxnSpPr>
          <p:nvPr/>
        </p:nvCxnSpPr>
        <p:spPr bwMode="auto">
          <a:xfrm>
            <a:off x="11271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2308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2917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2613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9" name="AutoShape 34"/>
          <p:cNvCxnSpPr>
            <a:cxnSpLocks noChangeShapeType="1"/>
            <a:stCxn id="28" idx="4"/>
            <a:endCxn id="24" idx="0"/>
          </p:cNvCxnSpPr>
          <p:nvPr/>
        </p:nvCxnSpPr>
        <p:spPr bwMode="auto">
          <a:xfrm flipH="1">
            <a:off x="2536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5"/>
          <p:cNvCxnSpPr>
            <a:cxnSpLocks noChangeShapeType="1"/>
            <a:stCxn id="28" idx="4"/>
            <a:endCxn id="26" idx="0"/>
          </p:cNvCxnSpPr>
          <p:nvPr/>
        </p:nvCxnSpPr>
        <p:spPr bwMode="auto">
          <a:xfrm>
            <a:off x="2841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3451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4060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3756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6" name="AutoShape 42"/>
          <p:cNvCxnSpPr>
            <a:cxnSpLocks noChangeShapeType="1"/>
            <a:stCxn id="35" idx="4"/>
            <a:endCxn id="31" idx="0"/>
          </p:cNvCxnSpPr>
          <p:nvPr/>
        </p:nvCxnSpPr>
        <p:spPr bwMode="auto">
          <a:xfrm flipH="1">
            <a:off x="3679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3"/>
          <p:cNvCxnSpPr>
            <a:cxnSpLocks noChangeShapeType="1"/>
            <a:stCxn id="35" idx="4"/>
            <a:endCxn id="33" idx="0"/>
          </p:cNvCxnSpPr>
          <p:nvPr/>
        </p:nvCxnSpPr>
        <p:spPr bwMode="auto">
          <a:xfrm>
            <a:off x="3984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9" name="AutoShape 46"/>
          <p:cNvCxnSpPr>
            <a:cxnSpLocks noChangeShapeType="1"/>
            <a:stCxn id="38" idx="4"/>
            <a:endCxn id="28" idx="0"/>
          </p:cNvCxnSpPr>
          <p:nvPr/>
        </p:nvCxnSpPr>
        <p:spPr bwMode="auto">
          <a:xfrm flipH="1">
            <a:off x="2841625" y="4148124"/>
            <a:ext cx="571500" cy="61700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stCxn id="38" idx="4"/>
            <a:endCxn id="35" idx="0"/>
          </p:cNvCxnSpPr>
          <p:nvPr/>
        </p:nvCxnSpPr>
        <p:spPr bwMode="auto">
          <a:xfrm>
            <a:off x="3413125" y="4148124"/>
            <a:ext cx="571500" cy="61700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Oval 53"/>
          <p:cNvSpPr>
            <a:spLocks noChangeArrowheads="1"/>
          </p:cNvSpPr>
          <p:nvPr/>
        </p:nvSpPr>
        <p:spPr bwMode="auto">
          <a:xfrm>
            <a:off x="4594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5203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4899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9" name="AutoShape 59"/>
          <p:cNvCxnSpPr>
            <a:cxnSpLocks noChangeShapeType="1"/>
            <a:stCxn id="48" idx="4"/>
            <a:endCxn id="44" idx="0"/>
          </p:cNvCxnSpPr>
          <p:nvPr/>
        </p:nvCxnSpPr>
        <p:spPr bwMode="auto">
          <a:xfrm flipH="1">
            <a:off x="4822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60"/>
          <p:cNvCxnSpPr>
            <a:cxnSpLocks noChangeShapeType="1"/>
            <a:stCxn id="48" idx="4"/>
            <a:endCxn id="46" idx="0"/>
          </p:cNvCxnSpPr>
          <p:nvPr/>
        </p:nvCxnSpPr>
        <p:spPr bwMode="auto">
          <a:xfrm>
            <a:off x="5127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61"/>
          <p:cNvSpPr>
            <a:spLocks noChangeArrowheads="1"/>
          </p:cNvSpPr>
          <p:nvPr/>
        </p:nvSpPr>
        <p:spPr bwMode="auto">
          <a:xfrm>
            <a:off x="5737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Oval 63"/>
          <p:cNvSpPr>
            <a:spLocks noChangeArrowheads="1"/>
          </p:cNvSpPr>
          <p:nvPr/>
        </p:nvSpPr>
        <p:spPr bwMode="auto">
          <a:xfrm>
            <a:off x="6346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Oval 65"/>
          <p:cNvSpPr>
            <a:spLocks noChangeArrowheads="1"/>
          </p:cNvSpPr>
          <p:nvPr/>
        </p:nvSpPr>
        <p:spPr bwMode="auto">
          <a:xfrm>
            <a:off x="6042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6" name="AutoShape 67"/>
          <p:cNvCxnSpPr>
            <a:cxnSpLocks noChangeShapeType="1"/>
            <a:stCxn id="55" idx="4"/>
            <a:endCxn id="51" idx="0"/>
          </p:cNvCxnSpPr>
          <p:nvPr/>
        </p:nvCxnSpPr>
        <p:spPr bwMode="auto">
          <a:xfrm flipH="1">
            <a:off x="5965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68"/>
          <p:cNvCxnSpPr>
            <a:cxnSpLocks noChangeShapeType="1"/>
            <a:stCxn id="55" idx="4"/>
            <a:endCxn id="53" idx="0"/>
          </p:cNvCxnSpPr>
          <p:nvPr/>
        </p:nvCxnSpPr>
        <p:spPr bwMode="auto">
          <a:xfrm>
            <a:off x="6270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9" name="AutoShape 71"/>
          <p:cNvCxnSpPr>
            <a:cxnSpLocks noChangeShapeType="1"/>
            <a:stCxn id="58" idx="4"/>
            <a:endCxn id="48" idx="0"/>
          </p:cNvCxnSpPr>
          <p:nvPr/>
        </p:nvCxnSpPr>
        <p:spPr bwMode="auto">
          <a:xfrm flipH="1">
            <a:off x="5127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72"/>
          <p:cNvCxnSpPr>
            <a:cxnSpLocks noChangeShapeType="1"/>
            <a:stCxn id="58" idx="4"/>
            <a:endCxn id="55" idx="0"/>
          </p:cNvCxnSpPr>
          <p:nvPr/>
        </p:nvCxnSpPr>
        <p:spPr bwMode="auto">
          <a:xfrm>
            <a:off x="5699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Oval 73"/>
          <p:cNvSpPr>
            <a:spLocks noChangeArrowheads="1"/>
          </p:cNvSpPr>
          <p:nvPr/>
        </p:nvSpPr>
        <p:spPr bwMode="auto">
          <a:xfrm>
            <a:off x="6880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75"/>
          <p:cNvSpPr>
            <a:spLocks noChangeArrowheads="1"/>
          </p:cNvSpPr>
          <p:nvPr/>
        </p:nvSpPr>
        <p:spPr bwMode="auto">
          <a:xfrm>
            <a:off x="7489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Oval 77"/>
          <p:cNvSpPr>
            <a:spLocks noChangeArrowheads="1"/>
          </p:cNvSpPr>
          <p:nvPr/>
        </p:nvSpPr>
        <p:spPr bwMode="auto">
          <a:xfrm>
            <a:off x="7185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6" name="AutoShape 79"/>
          <p:cNvCxnSpPr>
            <a:cxnSpLocks noChangeShapeType="1"/>
            <a:stCxn id="65" idx="4"/>
            <a:endCxn id="61" idx="0"/>
          </p:cNvCxnSpPr>
          <p:nvPr/>
        </p:nvCxnSpPr>
        <p:spPr bwMode="auto">
          <a:xfrm flipH="1">
            <a:off x="7108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80"/>
          <p:cNvCxnSpPr>
            <a:cxnSpLocks noChangeShapeType="1"/>
            <a:stCxn id="65" idx="4"/>
            <a:endCxn id="63" idx="0"/>
          </p:cNvCxnSpPr>
          <p:nvPr/>
        </p:nvCxnSpPr>
        <p:spPr bwMode="auto">
          <a:xfrm>
            <a:off x="7413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6" name="AutoShape 91"/>
          <p:cNvCxnSpPr>
            <a:cxnSpLocks noChangeShapeType="1"/>
            <a:stCxn id="75" idx="4"/>
            <a:endCxn id="65" idx="0"/>
          </p:cNvCxnSpPr>
          <p:nvPr/>
        </p:nvCxnSpPr>
        <p:spPr bwMode="auto">
          <a:xfrm flipH="1">
            <a:off x="7413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  <a:endCxn id="58" idx="0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0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8" name="Text Box 109"/>
          <p:cNvSpPr txBox="1">
            <a:spLocks noChangeArrowheads="1"/>
          </p:cNvSpPr>
          <p:nvPr/>
        </p:nvSpPr>
        <p:spPr bwMode="auto">
          <a:xfrm>
            <a:off x="3235325" y="3688543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9" name="Text Box 110"/>
          <p:cNvSpPr txBox="1">
            <a:spLocks noChangeArrowheads="1"/>
          </p:cNvSpPr>
          <p:nvPr/>
        </p:nvSpPr>
        <p:spPr bwMode="auto">
          <a:xfrm>
            <a:off x="5521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151447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3" name="Text Box 120"/>
          <p:cNvSpPr txBox="1">
            <a:spLocks noChangeArrowheads="1"/>
          </p:cNvSpPr>
          <p:nvPr/>
        </p:nvSpPr>
        <p:spPr bwMode="auto">
          <a:xfrm>
            <a:off x="2663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4" name="Text Box 121"/>
          <p:cNvSpPr txBox="1">
            <a:spLocks noChangeArrowheads="1"/>
          </p:cNvSpPr>
          <p:nvPr/>
        </p:nvSpPr>
        <p:spPr bwMode="auto">
          <a:xfrm>
            <a:off x="3806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5" name="Text Box 124"/>
          <p:cNvSpPr txBox="1">
            <a:spLocks noChangeArrowheads="1"/>
          </p:cNvSpPr>
          <p:nvPr/>
        </p:nvSpPr>
        <p:spPr bwMode="auto">
          <a:xfrm>
            <a:off x="4949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6" name="Text Box 125"/>
          <p:cNvSpPr txBox="1">
            <a:spLocks noChangeArrowheads="1"/>
          </p:cNvSpPr>
          <p:nvPr/>
        </p:nvSpPr>
        <p:spPr bwMode="auto">
          <a:xfrm>
            <a:off x="6092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7" name="Text Box 127"/>
          <p:cNvSpPr txBox="1">
            <a:spLocks noChangeArrowheads="1"/>
          </p:cNvSpPr>
          <p:nvPr/>
        </p:nvSpPr>
        <p:spPr bwMode="auto">
          <a:xfrm>
            <a:off x="7235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0" name="Rectangle 99"/>
          <p:cNvSpPr/>
          <p:nvPr/>
        </p:nvSpPr>
        <p:spPr>
          <a:xfrm>
            <a:off x="1217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1" name="Rectangle 100"/>
          <p:cNvSpPr/>
          <p:nvPr/>
        </p:nvSpPr>
        <p:spPr>
          <a:xfrm>
            <a:off x="2360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2" name="Rectangle 101"/>
          <p:cNvSpPr/>
          <p:nvPr/>
        </p:nvSpPr>
        <p:spPr>
          <a:xfrm>
            <a:off x="2969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503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4" name="Rectangle 103"/>
          <p:cNvSpPr/>
          <p:nvPr/>
        </p:nvSpPr>
        <p:spPr>
          <a:xfrm>
            <a:off x="4112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646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6" name="Rectangle 105"/>
          <p:cNvSpPr/>
          <p:nvPr/>
        </p:nvSpPr>
        <p:spPr>
          <a:xfrm>
            <a:off x="5255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7" name="Rectangle 106"/>
          <p:cNvSpPr/>
          <p:nvPr/>
        </p:nvSpPr>
        <p:spPr>
          <a:xfrm>
            <a:off x="5789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8" name="Rectangle 107"/>
          <p:cNvSpPr/>
          <p:nvPr/>
        </p:nvSpPr>
        <p:spPr>
          <a:xfrm>
            <a:off x="6398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9" name="Rectangle 108"/>
          <p:cNvSpPr/>
          <p:nvPr/>
        </p:nvSpPr>
        <p:spPr>
          <a:xfrm>
            <a:off x="7541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10" name="Rectangle 109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11" name="Rectangle 110"/>
          <p:cNvSpPr/>
          <p:nvPr/>
        </p:nvSpPr>
        <p:spPr>
          <a:xfrm>
            <a:off x="74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12" name="Rectangle 111"/>
          <p:cNvSpPr/>
          <p:nvPr/>
        </p:nvSpPr>
        <p:spPr>
          <a:xfrm>
            <a:off x="1826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13" name="Rectangle 112"/>
          <p:cNvSpPr/>
          <p:nvPr/>
        </p:nvSpPr>
        <p:spPr>
          <a:xfrm>
            <a:off x="6932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14" name="Rectangle 113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26" name="ZoneTexte 125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127" name="Obje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136777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2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er 9"/>
          <p:cNvGrpSpPr/>
          <p:nvPr/>
        </p:nvGrpSpPr>
        <p:grpSpPr>
          <a:xfrm>
            <a:off x="2239963" y="1700808"/>
            <a:ext cx="4586287" cy="1125126"/>
            <a:chOff x="2239963" y="1700808"/>
            <a:chExt cx="4586287" cy="1125126"/>
          </a:xfrm>
        </p:grpSpPr>
        <p:cxnSp>
          <p:nvCxnSpPr>
            <p:cNvPr id="83" name="AutoShape 101"/>
            <p:cNvCxnSpPr>
              <a:cxnSpLocks noChangeShapeType="1"/>
            </p:cNvCxnSpPr>
            <p:nvPr/>
          </p:nvCxnSpPr>
          <p:spPr bwMode="auto">
            <a:xfrm>
              <a:off x="4505325" y="2052091"/>
              <a:ext cx="2320925" cy="4127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ouper 7"/>
            <p:cNvGrpSpPr/>
            <p:nvPr/>
          </p:nvGrpSpPr>
          <p:grpSpPr>
            <a:xfrm>
              <a:off x="2239963" y="1700808"/>
              <a:ext cx="4021633" cy="1125126"/>
              <a:chOff x="2239963" y="1700808"/>
              <a:chExt cx="4021633" cy="1125126"/>
            </a:xfrm>
          </p:grpSpPr>
          <p:cxnSp>
            <p:nvCxnSpPr>
              <p:cNvPr id="82" name="AutoShape 100"/>
              <p:cNvCxnSpPr>
                <a:cxnSpLocks noChangeShapeType="1"/>
              </p:cNvCxnSpPr>
              <p:nvPr/>
            </p:nvCxnSpPr>
            <p:spPr bwMode="auto">
              <a:xfrm flipH="1">
                <a:off x="2239963" y="2052091"/>
                <a:ext cx="2265362" cy="422275"/>
              </a:xfrm>
              <a:prstGeom prst="straightConnector1">
                <a:avLst/>
              </a:prstGeom>
              <a:noFill/>
              <a:ln w="28575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15" name="Objet 1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7405449"/>
                  </p:ext>
                </p:extLst>
              </p:nvPr>
            </p:nvGraphicFramePr>
            <p:xfrm>
              <a:off x="5436096" y="1700808"/>
              <a:ext cx="825500" cy="506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93" name="Equation" r:id="rId5" imgW="393700" imgH="241300" progId="Equation.DSMT4">
                      <p:embed/>
                    </p:oleObj>
                  </mc:Choice>
                  <mc:Fallback>
                    <p:oleObj name="Equation" r:id="rId5" imgW="393700" imgH="2413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436096" y="1700808"/>
                            <a:ext cx="825500" cy="5064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t 1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90990"/>
                  </p:ext>
                </p:extLst>
              </p:nvPr>
            </p:nvGraphicFramePr>
            <p:xfrm>
              <a:off x="2731021" y="1700808"/>
              <a:ext cx="904875" cy="506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94" name="Equation" r:id="rId7" imgW="431800" imgH="241300" progId="Equation.DSMT4">
                      <p:embed/>
                    </p:oleObj>
                  </mc:Choice>
                  <mc:Fallback>
                    <p:oleObj name="Equation" r:id="rId7" imgW="431800" imgH="2413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731021" y="1700808"/>
                            <a:ext cx="904875" cy="5064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7" name="ZoneTexte 116"/>
              <p:cNvSpPr txBox="1"/>
              <p:nvPr/>
            </p:nvSpPr>
            <p:spPr>
              <a:xfrm>
                <a:off x="2915816" y="2348880"/>
                <a:ext cx="2941731" cy="4770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kumimoji="0" lang="fr-FR" sz="2400" b="0" i="0" u="none" strike="noStrike" kern="0" cap="none" spc="0" normalizeH="0" dirty="0" smtClean="0">
                    <a:ln>
                      <a:noFill/>
                    </a:ln>
                    <a:effectLst/>
                    <a:uLnTx/>
                    <a:uFillTx/>
                  </a:rPr>
                  <a:t>à l’envers du </a:t>
                </a:r>
                <a:r>
                  <a:rPr kumimoji="0" lang="fr-FR" sz="2400" b="0" i="0" u="none" strike="noStrike" kern="0" cap="none" spc="0" normalizeH="0" dirty="0" err="1" smtClean="0">
                    <a:ln>
                      <a:noFill/>
                    </a:ln>
                    <a:effectLst/>
                    <a:uLnTx/>
                    <a:uFillTx/>
                  </a:rPr>
                  <a:t>mux</a:t>
                </a:r>
                <a:r>
                  <a:rPr kumimoji="0" lang="fr-FR" sz="2400" b="0" i="0" u="none" strike="noStrike" kern="0" cap="none" spc="0" normalizeH="0" dirty="0" smtClean="0">
                    <a:ln>
                      <a:noFill/>
                    </a:ln>
                    <a:effectLst/>
                    <a:uLnTx/>
                    <a:uFillTx/>
                  </a:rPr>
                  <a:t> </a:t>
                </a:r>
                <a:r>
                  <a:rPr kumimoji="0" lang="fr-FR" sz="2400" b="0" i="0" u="none" strike="noStrike" kern="0" cap="none" spc="0" normalizeH="0" dirty="0" smtClean="0">
                    <a:ln>
                      <a:noFill/>
                    </a:ln>
                    <a:effectLst/>
                    <a:uLnTx/>
                    <a:uFillTx/>
                    <a:sym typeface="Wingdings"/>
                  </a:rPr>
                  <a:t></a:t>
                </a:r>
                <a:endPara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" name="ZoneTexte 5"/>
          <p:cNvSpPr txBox="1"/>
          <p:nvPr/>
        </p:nvSpPr>
        <p:spPr>
          <a:xfrm>
            <a:off x="3419872" y="2816655"/>
            <a:ext cx="2032678" cy="46832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Exponentielle</a:t>
            </a:r>
          </a:p>
        </p:txBody>
      </p:sp>
    </p:spTree>
    <p:extLst>
      <p:ext uri="{BB962C8B-B14F-4D97-AF65-F5344CB8AC3E}">
        <p14:creationId xmlns:p14="http://schemas.microsoft.com/office/powerpoint/2010/main" val="386473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65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général du cours 2016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Rappels sur la complexité algorithmique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calcul Booléen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Exemple d’applications des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Les </a:t>
            </a:r>
            <a:r>
              <a:rPr lang="fr-FR" dirty="0" err="1" smtClean="0">
                <a:solidFill>
                  <a:srgbClr val="BFBFBF"/>
                </a:solidFill>
              </a:rPr>
              <a:t>ZDDs</a:t>
            </a:r>
            <a:endParaRPr lang="fr-FR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Conclusion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7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Suppression des nœuds redondants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</a:t>
            </a:r>
            <a:endParaRPr lang="fr-FR" dirty="0"/>
          </a:p>
        </p:txBody>
      </p:sp>
      <p:grpSp>
        <p:nvGrpSpPr>
          <p:cNvPr id="117" name="Groupe 116"/>
          <p:cNvGrpSpPr/>
          <p:nvPr/>
        </p:nvGrpSpPr>
        <p:grpSpPr>
          <a:xfrm>
            <a:off x="22225" y="1594891"/>
            <a:ext cx="9067800" cy="4570413"/>
            <a:chOff x="22225" y="1771650"/>
            <a:chExt cx="9067800" cy="4570413"/>
          </a:xfrm>
        </p:grpSpPr>
        <p:cxnSp>
          <p:nvCxnSpPr>
            <p:cNvPr id="39" name="AutoShape 46"/>
            <p:cNvCxnSpPr>
              <a:cxnSpLocks noChangeShapeType="1"/>
              <a:stCxn id="38" idx="4"/>
              <a:endCxn id="28" idx="0"/>
            </p:cNvCxnSpPr>
            <p:nvPr/>
          </p:nvCxnSpPr>
          <p:spPr bwMode="auto">
            <a:xfrm flipH="1">
              <a:off x="2841625" y="4324883"/>
              <a:ext cx="571500" cy="6170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47"/>
            <p:cNvCxnSpPr>
              <a:cxnSpLocks noChangeShapeType="1"/>
              <a:stCxn id="38" idx="4"/>
              <a:endCxn id="35" idx="0"/>
            </p:cNvCxnSpPr>
            <p:nvPr/>
          </p:nvCxnSpPr>
          <p:spPr bwMode="auto">
            <a:xfrm>
              <a:off x="3413125" y="4324883"/>
              <a:ext cx="571500" cy="6170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71"/>
            <p:cNvCxnSpPr>
              <a:cxnSpLocks noChangeShapeType="1"/>
              <a:stCxn id="58" idx="4"/>
              <a:endCxn id="48" idx="0"/>
            </p:cNvCxnSpPr>
            <p:nvPr/>
          </p:nvCxnSpPr>
          <p:spPr bwMode="auto">
            <a:xfrm flipH="1">
              <a:off x="5127625" y="4271169"/>
              <a:ext cx="571500" cy="6707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72"/>
            <p:cNvCxnSpPr>
              <a:cxnSpLocks noChangeShapeType="1"/>
              <a:stCxn id="58" idx="4"/>
              <a:endCxn id="55" idx="0"/>
            </p:cNvCxnSpPr>
            <p:nvPr/>
          </p:nvCxnSpPr>
          <p:spPr bwMode="auto">
            <a:xfrm>
              <a:off x="5699125" y="4271169"/>
              <a:ext cx="571500" cy="6707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2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31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7025" y="4941888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2" name="AutoShape 11"/>
            <p:cNvCxnSpPr>
              <a:cxnSpLocks noChangeShapeType="1"/>
              <a:stCxn id="11" idx="4"/>
              <a:endCxn id="7" idx="0"/>
            </p:cNvCxnSpPr>
            <p:nvPr/>
          </p:nvCxnSpPr>
          <p:spPr bwMode="auto">
            <a:xfrm flipH="1">
              <a:off x="250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2"/>
            <p:cNvCxnSpPr>
              <a:cxnSpLocks noChangeShapeType="1"/>
              <a:stCxn id="11" idx="4"/>
              <a:endCxn id="9" idx="0"/>
            </p:cNvCxnSpPr>
            <p:nvPr/>
          </p:nvCxnSpPr>
          <p:spPr bwMode="auto">
            <a:xfrm>
              <a:off x="555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165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774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470025" y="4941888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9" name="AutoShape 20"/>
            <p:cNvCxnSpPr>
              <a:cxnSpLocks noChangeShapeType="1"/>
              <a:stCxn id="18" idx="4"/>
              <a:endCxn id="14" idx="0"/>
            </p:cNvCxnSpPr>
            <p:nvPr/>
          </p:nvCxnSpPr>
          <p:spPr bwMode="auto">
            <a:xfrm flipH="1">
              <a:off x="1393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1"/>
            <p:cNvCxnSpPr>
              <a:cxnSpLocks noChangeShapeType="1"/>
              <a:stCxn id="18" idx="4"/>
              <a:endCxn id="16" idx="0"/>
            </p:cNvCxnSpPr>
            <p:nvPr/>
          </p:nvCxnSpPr>
          <p:spPr bwMode="auto">
            <a:xfrm>
              <a:off x="1698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898525" y="3828256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2" name="AutoShape 25"/>
            <p:cNvCxnSpPr>
              <a:cxnSpLocks noChangeShapeType="1"/>
              <a:stCxn id="21" idx="4"/>
              <a:endCxn id="11" idx="0"/>
            </p:cNvCxnSpPr>
            <p:nvPr/>
          </p:nvCxnSpPr>
          <p:spPr bwMode="auto">
            <a:xfrm flipH="1">
              <a:off x="555625" y="4285456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6"/>
            <p:cNvCxnSpPr>
              <a:cxnSpLocks noChangeShapeType="1"/>
              <a:stCxn id="21" idx="4"/>
              <a:endCxn id="18" idx="0"/>
            </p:cNvCxnSpPr>
            <p:nvPr/>
          </p:nvCxnSpPr>
          <p:spPr bwMode="auto">
            <a:xfrm>
              <a:off x="1127125" y="4285456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2308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2917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613025" y="4941888"/>
              <a:ext cx="457200" cy="4572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9" name="AutoShape 34"/>
            <p:cNvCxnSpPr>
              <a:cxnSpLocks noChangeShapeType="1"/>
              <a:stCxn id="28" idx="4"/>
              <a:endCxn id="24" idx="0"/>
            </p:cNvCxnSpPr>
            <p:nvPr/>
          </p:nvCxnSpPr>
          <p:spPr bwMode="auto">
            <a:xfrm flipH="1">
              <a:off x="2536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5"/>
            <p:cNvCxnSpPr>
              <a:cxnSpLocks noChangeShapeType="1"/>
              <a:stCxn id="28" idx="4"/>
              <a:endCxn id="26" idx="0"/>
            </p:cNvCxnSpPr>
            <p:nvPr/>
          </p:nvCxnSpPr>
          <p:spPr bwMode="auto">
            <a:xfrm>
              <a:off x="2841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3451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4060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756025" y="4941888"/>
              <a:ext cx="457200" cy="4572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6" name="AutoShape 42"/>
            <p:cNvCxnSpPr>
              <a:cxnSpLocks noChangeShapeType="1"/>
              <a:stCxn id="35" idx="4"/>
              <a:endCxn id="31" idx="0"/>
            </p:cNvCxnSpPr>
            <p:nvPr/>
          </p:nvCxnSpPr>
          <p:spPr bwMode="auto">
            <a:xfrm flipH="1">
              <a:off x="3679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43"/>
            <p:cNvCxnSpPr>
              <a:cxnSpLocks noChangeShapeType="1"/>
              <a:stCxn id="35" idx="4"/>
              <a:endCxn id="33" idx="0"/>
            </p:cNvCxnSpPr>
            <p:nvPr/>
          </p:nvCxnSpPr>
          <p:spPr bwMode="auto">
            <a:xfrm>
              <a:off x="3984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44"/>
            <p:cNvSpPr>
              <a:spLocks noChangeArrowheads="1"/>
            </p:cNvSpPr>
            <p:nvPr/>
          </p:nvSpPr>
          <p:spPr bwMode="auto">
            <a:xfrm>
              <a:off x="3184525" y="386768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2011363" y="2651125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2" name="AutoShape 51"/>
            <p:cNvCxnSpPr>
              <a:cxnSpLocks noChangeShapeType="1"/>
              <a:stCxn id="41" idx="4"/>
              <a:endCxn id="21" idx="0"/>
            </p:cNvCxnSpPr>
            <p:nvPr/>
          </p:nvCxnSpPr>
          <p:spPr bwMode="auto">
            <a:xfrm flipH="1">
              <a:off x="1127125" y="3108325"/>
              <a:ext cx="1112838" cy="7199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52"/>
            <p:cNvCxnSpPr>
              <a:cxnSpLocks noChangeShapeType="1"/>
              <a:stCxn id="41" idx="4"/>
              <a:endCxn id="38" idx="0"/>
            </p:cNvCxnSpPr>
            <p:nvPr/>
          </p:nvCxnSpPr>
          <p:spPr bwMode="auto">
            <a:xfrm>
              <a:off x="2239963" y="3108325"/>
              <a:ext cx="1173162" cy="759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4594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55"/>
            <p:cNvSpPr>
              <a:spLocks noChangeArrowheads="1"/>
            </p:cNvSpPr>
            <p:nvPr/>
          </p:nvSpPr>
          <p:spPr bwMode="auto">
            <a:xfrm>
              <a:off x="5203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57"/>
            <p:cNvSpPr>
              <a:spLocks noChangeArrowheads="1"/>
            </p:cNvSpPr>
            <p:nvPr/>
          </p:nvSpPr>
          <p:spPr bwMode="auto">
            <a:xfrm>
              <a:off x="4899025" y="4941888"/>
              <a:ext cx="457200" cy="4572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9" name="AutoShape 59"/>
            <p:cNvCxnSpPr>
              <a:cxnSpLocks noChangeShapeType="1"/>
              <a:stCxn id="48" idx="4"/>
              <a:endCxn id="44" idx="0"/>
            </p:cNvCxnSpPr>
            <p:nvPr/>
          </p:nvCxnSpPr>
          <p:spPr bwMode="auto">
            <a:xfrm flipH="1">
              <a:off x="4822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60"/>
            <p:cNvCxnSpPr>
              <a:cxnSpLocks noChangeShapeType="1"/>
              <a:stCxn id="48" idx="4"/>
              <a:endCxn id="46" idx="0"/>
            </p:cNvCxnSpPr>
            <p:nvPr/>
          </p:nvCxnSpPr>
          <p:spPr bwMode="auto">
            <a:xfrm>
              <a:off x="5127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5737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6346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65"/>
            <p:cNvSpPr>
              <a:spLocks noChangeArrowheads="1"/>
            </p:cNvSpPr>
            <p:nvPr/>
          </p:nvSpPr>
          <p:spPr bwMode="auto">
            <a:xfrm>
              <a:off x="6042025" y="4941888"/>
              <a:ext cx="457200" cy="4572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6" name="AutoShape 67"/>
            <p:cNvCxnSpPr>
              <a:cxnSpLocks noChangeShapeType="1"/>
              <a:stCxn id="55" idx="4"/>
              <a:endCxn id="51" idx="0"/>
            </p:cNvCxnSpPr>
            <p:nvPr/>
          </p:nvCxnSpPr>
          <p:spPr bwMode="auto">
            <a:xfrm flipH="1">
              <a:off x="5965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68"/>
            <p:cNvCxnSpPr>
              <a:cxnSpLocks noChangeShapeType="1"/>
              <a:stCxn id="55" idx="4"/>
              <a:endCxn id="53" idx="0"/>
            </p:cNvCxnSpPr>
            <p:nvPr/>
          </p:nvCxnSpPr>
          <p:spPr bwMode="auto">
            <a:xfrm>
              <a:off x="6270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5470525" y="381396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Oval 73"/>
            <p:cNvSpPr>
              <a:spLocks noChangeArrowheads="1"/>
            </p:cNvSpPr>
            <p:nvPr/>
          </p:nvSpPr>
          <p:spPr bwMode="auto">
            <a:xfrm>
              <a:off x="6880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auto">
            <a:xfrm>
              <a:off x="7489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7185025" y="4941888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66" name="AutoShape 79"/>
            <p:cNvCxnSpPr>
              <a:cxnSpLocks noChangeShapeType="1"/>
              <a:stCxn id="65" idx="4"/>
              <a:endCxn id="61" idx="0"/>
            </p:cNvCxnSpPr>
            <p:nvPr/>
          </p:nvCxnSpPr>
          <p:spPr bwMode="auto">
            <a:xfrm flipH="1">
              <a:off x="7108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80"/>
            <p:cNvCxnSpPr>
              <a:cxnSpLocks noChangeShapeType="1"/>
              <a:stCxn id="65" idx="4"/>
              <a:endCxn id="63" idx="0"/>
            </p:cNvCxnSpPr>
            <p:nvPr/>
          </p:nvCxnSpPr>
          <p:spPr bwMode="auto">
            <a:xfrm>
              <a:off x="7413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81"/>
            <p:cNvSpPr>
              <a:spLocks noChangeArrowheads="1"/>
            </p:cNvSpPr>
            <p:nvPr/>
          </p:nvSpPr>
          <p:spPr bwMode="auto">
            <a:xfrm>
              <a:off x="80232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Oval 83"/>
            <p:cNvSpPr>
              <a:spLocks noChangeArrowheads="1"/>
            </p:cNvSpPr>
            <p:nvPr/>
          </p:nvSpPr>
          <p:spPr bwMode="auto">
            <a:xfrm>
              <a:off x="8632825" y="588486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Oval 85"/>
            <p:cNvSpPr>
              <a:spLocks noChangeArrowheads="1"/>
            </p:cNvSpPr>
            <p:nvPr/>
          </p:nvSpPr>
          <p:spPr bwMode="auto">
            <a:xfrm>
              <a:off x="8328025" y="4941888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3" name="AutoShape 87"/>
            <p:cNvCxnSpPr>
              <a:cxnSpLocks noChangeShapeType="1"/>
              <a:stCxn id="72" idx="4"/>
              <a:endCxn id="68" idx="0"/>
            </p:cNvCxnSpPr>
            <p:nvPr/>
          </p:nvCxnSpPr>
          <p:spPr bwMode="auto">
            <a:xfrm flipH="1">
              <a:off x="82518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88"/>
            <p:cNvCxnSpPr>
              <a:cxnSpLocks noChangeShapeType="1"/>
              <a:stCxn id="72" idx="4"/>
              <a:endCxn id="70" idx="0"/>
            </p:cNvCxnSpPr>
            <p:nvPr/>
          </p:nvCxnSpPr>
          <p:spPr bwMode="auto">
            <a:xfrm>
              <a:off x="8556625" y="5399088"/>
              <a:ext cx="304800" cy="485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Oval 89"/>
            <p:cNvSpPr>
              <a:spLocks noChangeArrowheads="1"/>
            </p:cNvSpPr>
            <p:nvPr/>
          </p:nvSpPr>
          <p:spPr bwMode="auto">
            <a:xfrm>
              <a:off x="7756525" y="381396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6" name="AutoShape 91"/>
            <p:cNvCxnSpPr>
              <a:cxnSpLocks noChangeShapeType="1"/>
              <a:stCxn id="75" idx="4"/>
              <a:endCxn id="65" idx="0"/>
            </p:cNvCxnSpPr>
            <p:nvPr/>
          </p:nvCxnSpPr>
          <p:spPr bwMode="auto">
            <a:xfrm flipH="1">
              <a:off x="7413625" y="4271169"/>
              <a:ext cx="571500" cy="6707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92"/>
            <p:cNvCxnSpPr>
              <a:cxnSpLocks noChangeShapeType="1"/>
              <a:stCxn id="75" idx="4"/>
              <a:endCxn id="72" idx="0"/>
            </p:cNvCxnSpPr>
            <p:nvPr/>
          </p:nvCxnSpPr>
          <p:spPr bwMode="auto">
            <a:xfrm>
              <a:off x="7985125" y="4271169"/>
              <a:ext cx="571500" cy="6707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Oval 93"/>
            <p:cNvSpPr>
              <a:spLocks noChangeArrowheads="1"/>
            </p:cNvSpPr>
            <p:nvPr/>
          </p:nvSpPr>
          <p:spPr bwMode="auto">
            <a:xfrm>
              <a:off x="6613525" y="2660650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9" name="AutoShape 95"/>
            <p:cNvCxnSpPr>
              <a:cxnSpLocks noChangeShapeType="1"/>
              <a:stCxn id="78" idx="4"/>
              <a:endCxn id="58" idx="0"/>
            </p:cNvCxnSpPr>
            <p:nvPr/>
          </p:nvCxnSpPr>
          <p:spPr bwMode="auto">
            <a:xfrm flipH="1">
              <a:off x="5699125" y="3117850"/>
              <a:ext cx="1143000" cy="696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96"/>
            <p:cNvCxnSpPr>
              <a:cxnSpLocks noChangeShapeType="1"/>
              <a:stCxn id="78" idx="4"/>
              <a:endCxn id="75" idx="0"/>
            </p:cNvCxnSpPr>
            <p:nvPr/>
          </p:nvCxnSpPr>
          <p:spPr bwMode="auto">
            <a:xfrm>
              <a:off x="6842125" y="3117850"/>
              <a:ext cx="1143000" cy="696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Oval 98"/>
            <p:cNvSpPr>
              <a:spLocks noChangeArrowheads="1"/>
            </p:cNvSpPr>
            <p:nvPr/>
          </p:nvSpPr>
          <p:spPr bwMode="auto">
            <a:xfrm>
              <a:off x="4276725" y="1771650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82" name="AutoShape 100"/>
            <p:cNvCxnSpPr>
              <a:cxnSpLocks noChangeShapeType="1"/>
              <a:stCxn id="81" idx="4"/>
              <a:endCxn id="41" idx="0"/>
            </p:cNvCxnSpPr>
            <p:nvPr/>
          </p:nvCxnSpPr>
          <p:spPr bwMode="auto">
            <a:xfrm flipH="1">
              <a:off x="2239963" y="2228850"/>
              <a:ext cx="2265362" cy="4222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101"/>
            <p:cNvCxnSpPr>
              <a:cxnSpLocks noChangeShapeType="1"/>
              <a:stCxn id="81" idx="4"/>
              <a:endCxn id="86" idx="0"/>
            </p:cNvCxnSpPr>
            <p:nvPr/>
          </p:nvCxnSpPr>
          <p:spPr bwMode="auto">
            <a:xfrm>
              <a:off x="4505325" y="2228850"/>
              <a:ext cx="2320925" cy="412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Rectangle 104"/>
            <p:cNvSpPr>
              <a:spLocks noChangeArrowheads="1"/>
            </p:cNvSpPr>
            <p:nvPr/>
          </p:nvSpPr>
          <p:spPr bwMode="auto">
            <a:xfrm>
              <a:off x="4327525" y="1772816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0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 Box 106"/>
            <p:cNvSpPr txBox="1">
              <a:spLocks noChangeArrowheads="1"/>
            </p:cNvSpPr>
            <p:nvPr/>
          </p:nvSpPr>
          <p:spPr bwMode="auto">
            <a:xfrm>
              <a:off x="2046288" y="2632075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1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 Box 107"/>
            <p:cNvSpPr txBox="1">
              <a:spLocks noChangeArrowheads="1"/>
            </p:cNvSpPr>
            <p:nvPr/>
          </p:nvSpPr>
          <p:spPr bwMode="auto">
            <a:xfrm>
              <a:off x="6648450" y="2641600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1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08"/>
            <p:cNvSpPr txBox="1">
              <a:spLocks noChangeArrowheads="1"/>
            </p:cNvSpPr>
            <p:nvPr/>
          </p:nvSpPr>
          <p:spPr bwMode="auto">
            <a:xfrm>
              <a:off x="949325" y="3825875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 Box 109"/>
            <p:cNvSpPr txBox="1">
              <a:spLocks noChangeArrowheads="1"/>
            </p:cNvSpPr>
            <p:nvPr/>
          </p:nvSpPr>
          <p:spPr bwMode="auto">
            <a:xfrm>
              <a:off x="3235325" y="3865302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 Box 110"/>
            <p:cNvSpPr txBox="1">
              <a:spLocks noChangeArrowheads="1"/>
            </p:cNvSpPr>
            <p:nvPr/>
          </p:nvSpPr>
          <p:spPr bwMode="auto">
            <a:xfrm>
              <a:off x="5521325" y="3811588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 Box 114"/>
            <p:cNvSpPr txBox="1">
              <a:spLocks noChangeArrowheads="1"/>
            </p:cNvSpPr>
            <p:nvPr/>
          </p:nvSpPr>
          <p:spPr bwMode="auto">
            <a:xfrm>
              <a:off x="7807325" y="3811588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 Box 115"/>
            <p:cNvSpPr txBox="1">
              <a:spLocks noChangeArrowheads="1"/>
            </p:cNvSpPr>
            <p:nvPr/>
          </p:nvSpPr>
          <p:spPr bwMode="auto">
            <a:xfrm>
              <a:off x="377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17"/>
            <p:cNvSpPr txBox="1">
              <a:spLocks noChangeArrowheads="1"/>
            </p:cNvSpPr>
            <p:nvPr/>
          </p:nvSpPr>
          <p:spPr bwMode="auto">
            <a:xfrm>
              <a:off x="1514475" y="4939507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 Box 120"/>
            <p:cNvSpPr txBox="1">
              <a:spLocks noChangeArrowheads="1"/>
            </p:cNvSpPr>
            <p:nvPr/>
          </p:nvSpPr>
          <p:spPr bwMode="auto">
            <a:xfrm>
              <a:off x="2663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 Box 121"/>
            <p:cNvSpPr txBox="1">
              <a:spLocks noChangeArrowheads="1"/>
            </p:cNvSpPr>
            <p:nvPr/>
          </p:nvSpPr>
          <p:spPr bwMode="auto">
            <a:xfrm>
              <a:off x="3806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124"/>
            <p:cNvSpPr txBox="1">
              <a:spLocks noChangeArrowheads="1"/>
            </p:cNvSpPr>
            <p:nvPr/>
          </p:nvSpPr>
          <p:spPr bwMode="auto">
            <a:xfrm>
              <a:off x="4949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 Box 125"/>
            <p:cNvSpPr txBox="1">
              <a:spLocks noChangeArrowheads="1"/>
            </p:cNvSpPr>
            <p:nvPr/>
          </p:nvSpPr>
          <p:spPr bwMode="auto">
            <a:xfrm>
              <a:off x="6092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127"/>
            <p:cNvSpPr txBox="1">
              <a:spLocks noChangeArrowheads="1"/>
            </p:cNvSpPr>
            <p:nvPr/>
          </p:nvSpPr>
          <p:spPr bwMode="auto">
            <a:xfrm>
              <a:off x="7235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 Box 130"/>
            <p:cNvSpPr txBox="1">
              <a:spLocks noChangeArrowheads="1"/>
            </p:cNvSpPr>
            <p:nvPr/>
          </p:nvSpPr>
          <p:spPr bwMode="auto">
            <a:xfrm>
              <a:off x="8378825" y="493950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5" name="Oval 63"/>
          <p:cNvSpPr>
            <a:spLocks noChangeArrowheads="1"/>
          </p:cNvSpPr>
          <p:nvPr/>
        </p:nvSpPr>
        <p:spPr bwMode="auto">
          <a:xfrm>
            <a:off x="6346825" y="5708104"/>
            <a:ext cx="457200" cy="457200"/>
          </a:xfrm>
          <a:prstGeom prst="ellipse">
            <a:avLst/>
          </a:prstGeom>
          <a:noFill/>
          <a:ln w="19050">
            <a:solidFill>
              <a:srgbClr val="009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19" name="Rectangle 118"/>
          <p:cNvSpPr/>
          <p:nvPr/>
        </p:nvSpPr>
        <p:spPr>
          <a:xfrm>
            <a:off x="1217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0" name="Rectangle 119"/>
          <p:cNvSpPr/>
          <p:nvPr/>
        </p:nvSpPr>
        <p:spPr>
          <a:xfrm>
            <a:off x="2360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1" name="Rectangle 120"/>
          <p:cNvSpPr/>
          <p:nvPr/>
        </p:nvSpPr>
        <p:spPr>
          <a:xfrm>
            <a:off x="2969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2" name="Rectangle 121"/>
          <p:cNvSpPr/>
          <p:nvPr/>
        </p:nvSpPr>
        <p:spPr>
          <a:xfrm>
            <a:off x="3503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3" name="Rectangle 122"/>
          <p:cNvSpPr/>
          <p:nvPr/>
        </p:nvSpPr>
        <p:spPr>
          <a:xfrm>
            <a:off x="4112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4" name="Rectangle 123"/>
          <p:cNvSpPr/>
          <p:nvPr/>
        </p:nvSpPr>
        <p:spPr>
          <a:xfrm>
            <a:off x="4646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5" name="Rectangle 124"/>
          <p:cNvSpPr/>
          <p:nvPr/>
        </p:nvSpPr>
        <p:spPr>
          <a:xfrm>
            <a:off x="5255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6" name="Rectangle 125"/>
          <p:cNvSpPr/>
          <p:nvPr/>
        </p:nvSpPr>
        <p:spPr>
          <a:xfrm>
            <a:off x="5789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7" name="Rectangle 126"/>
          <p:cNvSpPr/>
          <p:nvPr/>
        </p:nvSpPr>
        <p:spPr>
          <a:xfrm>
            <a:off x="7541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8" name="Rectangle 127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9" name="Rectangle 128"/>
          <p:cNvSpPr/>
          <p:nvPr/>
        </p:nvSpPr>
        <p:spPr>
          <a:xfrm>
            <a:off x="74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0" name="Rectangle 129"/>
          <p:cNvSpPr/>
          <p:nvPr/>
        </p:nvSpPr>
        <p:spPr>
          <a:xfrm>
            <a:off x="1826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1" name="Rectangle 130"/>
          <p:cNvSpPr/>
          <p:nvPr/>
        </p:nvSpPr>
        <p:spPr>
          <a:xfrm>
            <a:off x="6932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2" name="Rectangle 131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3" name="Rectangle 132"/>
          <p:cNvSpPr/>
          <p:nvPr/>
        </p:nvSpPr>
        <p:spPr>
          <a:xfrm>
            <a:off x="63989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25852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5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30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/>
              <a:t>Suppression des nœuds redondants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165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774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470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AutoShape 20"/>
          <p:cNvCxnSpPr>
            <a:cxnSpLocks noChangeShapeType="1"/>
            <a:stCxn id="18" idx="4"/>
            <a:endCxn id="14" idx="0"/>
          </p:cNvCxnSpPr>
          <p:nvPr/>
        </p:nvCxnSpPr>
        <p:spPr bwMode="auto">
          <a:xfrm flipH="1">
            <a:off x="1393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1"/>
          <p:cNvCxnSpPr>
            <a:cxnSpLocks noChangeShapeType="1"/>
            <a:stCxn id="18" idx="4"/>
            <a:endCxn id="16" idx="0"/>
          </p:cNvCxnSpPr>
          <p:nvPr/>
        </p:nvCxnSpPr>
        <p:spPr bwMode="auto">
          <a:xfrm>
            <a:off x="1698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"/>
          <p:cNvCxnSpPr>
            <a:cxnSpLocks noChangeShapeType="1"/>
            <a:stCxn id="21" idx="4"/>
            <a:endCxn id="18" idx="0"/>
          </p:cNvCxnSpPr>
          <p:nvPr/>
        </p:nvCxnSpPr>
        <p:spPr bwMode="auto">
          <a:xfrm>
            <a:off x="11271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2613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3756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9" name="AutoShape 46"/>
          <p:cNvCxnSpPr>
            <a:cxnSpLocks noChangeShapeType="1"/>
            <a:stCxn id="38" idx="4"/>
            <a:endCxn id="28" idx="0"/>
          </p:cNvCxnSpPr>
          <p:nvPr/>
        </p:nvCxnSpPr>
        <p:spPr bwMode="auto">
          <a:xfrm flipH="1">
            <a:off x="2841625" y="4148124"/>
            <a:ext cx="571500" cy="61700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stCxn id="38" idx="4"/>
            <a:endCxn id="35" idx="0"/>
          </p:cNvCxnSpPr>
          <p:nvPr/>
        </p:nvCxnSpPr>
        <p:spPr bwMode="auto">
          <a:xfrm>
            <a:off x="3413125" y="4148124"/>
            <a:ext cx="571500" cy="61700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4899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Oval 65"/>
          <p:cNvSpPr>
            <a:spLocks noChangeArrowheads="1"/>
          </p:cNvSpPr>
          <p:nvPr/>
        </p:nvSpPr>
        <p:spPr bwMode="auto">
          <a:xfrm>
            <a:off x="6042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9" name="AutoShape 71"/>
          <p:cNvCxnSpPr>
            <a:cxnSpLocks noChangeShapeType="1"/>
            <a:stCxn id="58" idx="4"/>
            <a:endCxn id="48" idx="0"/>
          </p:cNvCxnSpPr>
          <p:nvPr/>
        </p:nvCxnSpPr>
        <p:spPr bwMode="auto">
          <a:xfrm flipH="1">
            <a:off x="5127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72"/>
          <p:cNvCxnSpPr>
            <a:cxnSpLocks noChangeShapeType="1"/>
            <a:stCxn id="58" idx="4"/>
            <a:endCxn id="55" idx="0"/>
          </p:cNvCxnSpPr>
          <p:nvPr/>
        </p:nvCxnSpPr>
        <p:spPr bwMode="auto">
          <a:xfrm>
            <a:off x="5699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Oval 73"/>
          <p:cNvSpPr>
            <a:spLocks noChangeArrowheads="1"/>
          </p:cNvSpPr>
          <p:nvPr/>
        </p:nvSpPr>
        <p:spPr bwMode="auto">
          <a:xfrm>
            <a:off x="6880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75"/>
          <p:cNvSpPr>
            <a:spLocks noChangeArrowheads="1"/>
          </p:cNvSpPr>
          <p:nvPr/>
        </p:nvSpPr>
        <p:spPr bwMode="auto">
          <a:xfrm>
            <a:off x="7489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Oval 77"/>
          <p:cNvSpPr>
            <a:spLocks noChangeArrowheads="1"/>
          </p:cNvSpPr>
          <p:nvPr/>
        </p:nvSpPr>
        <p:spPr bwMode="auto">
          <a:xfrm>
            <a:off x="7185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6" name="AutoShape 79"/>
          <p:cNvCxnSpPr>
            <a:cxnSpLocks noChangeShapeType="1"/>
            <a:stCxn id="65" idx="4"/>
            <a:endCxn id="61" idx="0"/>
          </p:cNvCxnSpPr>
          <p:nvPr/>
        </p:nvCxnSpPr>
        <p:spPr bwMode="auto">
          <a:xfrm flipH="1">
            <a:off x="7108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80"/>
          <p:cNvCxnSpPr>
            <a:cxnSpLocks noChangeShapeType="1"/>
            <a:stCxn id="65" idx="4"/>
            <a:endCxn id="63" idx="0"/>
          </p:cNvCxnSpPr>
          <p:nvPr/>
        </p:nvCxnSpPr>
        <p:spPr bwMode="auto">
          <a:xfrm>
            <a:off x="7413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6" name="AutoShape 91"/>
          <p:cNvCxnSpPr>
            <a:cxnSpLocks noChangeShapeType="1"/>
            <a:stCxn id="75" idx="4"/>
            <a:endCxn id="65" idx="0"/>
          </p:cNvCxnSpPr>
          <p:nvPr/>
        </p:nvCxnSpPr>
        <p:spPr bwMode="auto">
          <a:xfrm flipH="1">
            <a:off x="7413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  <a:endCxn id="58" idx="0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0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8" name="Text Box 109"/>
          <p:cNvSpPr txBox="1">
            <a:spLocks noChangeArrowheads="1"/>
          </p:cNvSpPr>
          <p:nvPr/>
        </p:nvSpPr>
        <p:spPr bwMode="auto">
          <a:xfrm>
            <a:off x="3235325" y="3688543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9" name="Text Box 110"/>
          <p:cNvSpPr txBox="1">
            <a:spLocks noChangeArrowheads="1"/>
          </p:cNvSpPr>
          <p:nvPr/>
        </p:nvSpPr>
        <p:spPr bwMode="auto">
          <a:xfrm>
            <a:off x="5521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151447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7" name="Text Box 127"/>
          <p:cNvSpPr txBox="1">
            <a:spLocks noChangeArrowheads="1"/>
          </p:cNvSpPr>
          <p:nvPr/>
        </p:nvSpPr>
        <p:spPr bwMode="auto">
          <a:xfrm>
            <a:off x="7235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18" name="Rectangle 117"/>
          <p:cNvSpPr/>
          <p:nvPr/>
        </p:nvSpPr>
        <p:spPr>
          <a:xfrm>
            <a:off x="1217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6" name="Rectangle 125"/>
          <p:cNvSpPr/>
          <p:nvPr/>
        </p:nvSpPr>
        <p:spPr>
          <a:xfrm>
            <a:off x="7541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7" name="Rectangle 126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8" name="Rectangle 127"/>
          <p:cNvSpPr/>
          <p:nvPr/>
        </p:nvSpPr>
        <p:spPr>
          <a:xfrm>
            <a:off x="74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29" name="Rectangle 128"/>
          <p:cNvSpPr/>
          <p:nvPr/>
        </p:nvSpPr>
        <p:spPr>
          <a:xfrm>
            <a:off x="1826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0" name="Rectangle 129"/>
          <p:cNvSpPr/>
          <p:nvPr/>
        </p:nvSpPr>
        <p:spPr>
          <a:xfrm>
            <a:off x="6932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1" name="Rectangle 130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35" name="Text Box 120"/>
          <p:cNvSpPr txBox="1">
            <a:spLocks noChangeArrowheads="1"/>
          </p:cNvSpPr>
          <p:nvPr/>
        </p:nvSpPr>
        <p:spPr bwMode="auto">
          <a:xfrm>
            <a:off x="2663825" y="473603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36" name="Text Box 121"/>
          <p:cNvSpPr txBox="1">
            <a:spLocks noChangeArrowheads="1"/>
          </p:cNvSpPr>
          <p:nvPr/>
        </p:nvSpPr>
        <p:spPr bwMode="auto">
          <a:xfrm>
            <a:off x="3806825" y="473603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37" name="Text Box 124"/>
          <p:cNvSpPr txBox="1">
            <a:spLocks noChangeArrowheads="1"/>
          </p:cNvSpPr>
          <p:nvPr/>
        </p:nvSpPr>
        <p:spPr bwMode="auto">
          <a:xfrm>
            <a:off x="4949825" y="473603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38" name="Text Box 125"/>
          <p:cNvSpPr txBox="1">
            <a:spLocks noChangeArrowheads="1"/>
          </p:cNvSpPr>
          <p:nvPr/>
        </p:nvSpPr>
        <p:spPr bwMode="auto">
          <a:xfrm>
            <a:off x="6092825" y="473603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3" name="ZoneTexte 92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65963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2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25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AutoShape 95"/>
          <p:cNvCxnSpPr>
            <a:cxnSpLocks noChangeShapeType="1"/>
            <a:stCxn id="78" idx="4"/>
            <a:endCxn id="58" idx="0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/>
              <a:t>Suppression des nœuds redondants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165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774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470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AutoShape 20"/>
          <p:cNvCxnSpPr>
            <a:cxnSpLocks noChangeShapeType="1"/>
            <a:stCxn id="18" idx="4"/>
            <a:endCxn id="14" idx="0"/>
          </p:cNvCxnSpPr>
          <p:nvPr/>
        </p:nvCxnSpPr>
        <p:spPr bwMode="auto">
          <a:xfrm flipH="1">
            <a:off x="1393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1"/>
          <p:cNvCxnSpPr>
            <a:cxnSpLocks noChangeShapeType="1"/>
            <a:stCxn id="18" idx="4"/>
            <a:endCxn id="16" idx="0"/>
          </p:cNvCxnSpPr>
          <p:nvPr/>
        </p:nvCxnSpPr>
        <p:spPr bwMode="auto">
          <a:xfrm>
            <a:off x="1698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"/>
          <p:cNvCxnSpPr>
            <a:cxnSpLocks noChangeShapeType="1"/>
            <a:stCxn id="21" idx="4"/>
            <a:endCxn id="18" idx="0"/>
          </p:cNvCxnSpPr>
          <p:nvPr/>
        </p:nvCxnSpPr>
        <p:spPr bwMode="auto">
          <a:xfrm>
            <a:off x="11271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2613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3756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9" name="AutoShape 46"/>
          <p:cNvCxnSpPr>
            <a:cxnSpLocks noChangeShapeType="1"/>
            <a:stCxn id="38" idx="4"/>
            <a:endCxn id="28" idx="0"/>
          </p:cNvCxnSpPr>
          <p:nvPr/>
        </p:nvCxnSpPr>
        <p:spPr bwMode="auto">
          <a:xfrm flipH="1">
            <a:off x="2841625" y="4148124"/>
            <a:ext cx="571500" cy="61700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stCxn id="38" idx="4"/>
            <a:endCxn id="35" idx="0"/>
          </p:cNvCxnSpPr>
          <p:nvPr/>
        </p:nvCxnSpPr>
        <p:spPr bwMode="auto">
          <a:xfrm>
            <a:off x="3413125" y="4148124"/>
            <a:ext cx="571500" cy="61700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4899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Oval 65"/>
          <p:cNvSpPr>
            <a:spLocks noChangeArrowheads="1"/>
          </p:cNvSpPr>
          <p:nvPr/>
        </p:nvSpPr>
        <p:spPr bwMode="auto">
          <a:xfrm>
            <a:off x="6042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9" name="AutoShape 71"/>
          <p:cNvCxnSpPr>
            <a:cxnSpLocks noChangeShapeType="1"/>
            <a:stCxn id="58" idx="4"/>
            <a:endCxn id="48" idx="0"/>
          </p:cNvCxnSpPr>
          <p:nvPr/>
        </p:nvCxnSpPr>
        <p:spPr bwMode="auto">
          <a:xfrm flipH="1">
            <a:off x="5127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72"/>
          <p:cNvCxnSpPr>
            <a:cxnSpLocks noChangeShapeType="1"/>
            <a:stCxn id="58" idx="4"/>
            <a:endCxn id="55" idx="0"/>
          </p:cNvCxnSpPr>
          <p:nvPr/>
        </p:nvCxnSpPr>
        <p:spPr bwMode="auto">
          <a:xfrm>
            <a:off x="5699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Oval 73"/>
          <p:cNvSpPr>
            <a:spLocks noChangeArrowheads="1"/>
          </p:cNvSpPr>
          <p:nvPr/>
        </p:nvSpPr>
        <p:spPr bwMode="auto">
          <a:xfrm>
            <a:off x="6880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75"/>
          <p:cNvSpPr>
            <a:spLocks noChangeArrowheads="1"/>
          </p:cNvSpPr>
          <p:nvPr/>
        </p:nvSpPr>
        <p:spPr bwMode="auto">
          <a:xfrm>
            <a:off x="7489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Oval 77"/>
          <p:cNvSpPr>
            <a:spLocks noChangeArrowheads="1"/>
          </p:cNvSpPr>
          <p:nvPr/>
        </p:nvSpPr>
        <p:spPr bwMode="auto">
          <a:xfrm>
            <a:off x="7185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6" name="AutoShape 79"/>
          <p:cNvCxnSpPr>
            <a:cxnSpLocks noChangeShapeType="1"/>
            <a:stCxn id="65" idx="4"/>
            <a:endCxn id="61" idx="0"/>
          </p:cNvCxnSpPr>
          <p:nvPr/>
        </p:nvCxnSpPr>
        <p:spPr bwMode="auto">
          <a:xfrm flipH="1">
            <a:off x="7108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80"/>
          <p:cNvCxnSpPr>
            <a:cxnSpLocks noChangeShapeType="1"/>
            <a:stCxn id="65" idx="4"/>
            <a:endCxn id="63" idx="0"/>
          </p:cNvCxnSpPr>
          <p:nvPr/>
        </p:nvCxnSpPr>
        <p:spPr bwMode="auto">
          <a:xfrm>
            <a:off x="7413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6" name="AutoShape 91"/>
          <p:cNvCxnSpPr>
            <a:cxnSpLocks noChangeShapeType="1"/>
            <a:stCxn id="75" idx="4"/>
            <a:endCxn id="65" idx="0"/>
          </p:cNvCxnSpPr>
          <p:nvPr/>
        </p:nvCxnSpPr>
        <p:spPr bwMode="auto">
          <a:xfrm flipH="1">
            <a:off x="7413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0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8" name="Text Box 109"/>
          <p:cNvSpPr txBox="1">
            <a:spLocks noChangeArrowheads="1"/>
          </p:cNvSpPr>
          <p:nvPr/>
        </p:nvSpPr>
        <p:spPr bwMode="auto">
          <a:xfrm>
            <a:off x="3235325" y="3688543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9" name="Text Box 110"/>
          <p:cNvSpPr txBox="1">
            <a:spLocks noChangeArrowheads="1"/>
          </p:cNvSpPr>
          <p:nvPr/>
        </p:nvSpPr>
        <p:spPr bwMode="auto">
          <a:xfrm>
            <a:off x="5521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2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151447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3" name="Text Box 120"/>
          <p:cNvSpPr txBox="1">
            <a:spLocks noChangeArrowheads="1"/>
          </p:cNvSpPr>
          <p:nvPr/>
        </p:nvSpPr>
        <p:spPr bwMode="auto">
          <a:xfrm>
            <a:off x="2663825" y="473603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4" name="Text Box 121"/>
          <p:cNvSpPr txBox="1">
            <a:spLocks noChangeArrowheads="1"/>
          </p:cNvSpPr>
          <p:nvPr/>
        </p:nvSpPr>
        <p:spPr bwMode="auto">
          <a:xfrm>
            <a:off x="3806825" y="473603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5" name="Text Box 124"/>
          <p:cNvSpPr txBox="1">
            <a:spLocks noChangeArrowheads="1"/>
          </p:cNvSpPr>
          <p:nvPr/>
        </p:nvSpPr>
        <p:spPr bwMode="auto">
          <a:xfrm>
            <a:off x="4949825" y="473603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6" name="Text Box 125"/>
          <p:cNvSpPr txBox="1">
            <a:spLocks noChangeArrowheads="1"/>
          </p:cNvSpPr>
          <p:nvPr/>
        </p:nvSpPr>
        <p:spPr bwMode="auto">
          <a:xfrm>
            <a:off x="6092825" y="473603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7" name="Text Box 127"/>
          <p:cNvSpPr txBox="1">
            <a:spLocks noChangeArrowheads="1"/>
          </p:cNvSpPr>
          <p:nvPr/>
        </p:nvSpPr>
        <p:spPr bwMode="auto">
          <a:xfrm>
            <a:off x="7235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0" name="Rectangle 99"/>
          <p:cNvSpPr/>
          <p:nvPr/>
        </p:nvSpPr>
        <p:spPr>
          <a:xfrm>
            <a:off x="1217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9" name="Rectangle 108"/>
          <p:cNvSpPr/>
          <p:nvPr/>
        </p:nvSpPr>
        <p:spPr>
          <a:xfrm>
            <a:off x="7541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10" name="Rectangle 109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11" name="Rectangle 110"/>
          <p:cNvSpPr/>
          <p:nvPr/>
        </p:nvSpPr>
        <p:spPr>
          <a:xfrm>
            <a:off x="743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12" name="Rectangle 111"/>
          <p:cNvSpPr/>
          <p:nvPr/>
        </p:nvSpPr>
        <p:spPr>
          <a:xfrm>
            <a:off x="1826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13" name="Rectangle 112"/>
          <p:cNvSpPr/>
          <p:nvPr/>
        </p:nvSpPr>
        <p:spPr>
          <a:xfrm>
            <a:off x="6932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14" name="Rectangle 113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03" name="ZoneTexte 102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104" name="Obje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49515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3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15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Partage des </a:t>
            </a:r>
            <a:r>
              <a:rPr lang="fr-FR" dirty="0" err="1" smtClean="0"/>
              <a:t>sous-arbres</a:t>
            </a:r>
            <a:r>
              <a:rPr lang="fr-FR" dirty="0" smtClean="0"/>
              <a:t> identiques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ln>
            <a:noFill/>
          </a:ln>
        </p:spPr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1652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7748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470025" y="4765129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AutoShape 20"/>
          <p:cNvCxnSpPr>
            <a:cxnSpLocks noChangeShapeType="1"/>
            <a:stCxn id="18" idx="4"/>
            <a:endCxn id="14" idx="0"/>
          </p:cNvCxnSpPr>
          <p:nvPr/>
        </p:nvCxnSpPr>
        <p:spPr bwMode="auto">
          <a:xfrm flipH="1">
            <a:off x="13938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1"/>
          <p:cNvCxnSpPr>
            <a:cxnSpLocks noChangeShapeType="1"/>
            <a:stCxn id="18" idx="4"/>
            <a:endCxn id="16" idx="0"/>
          </p:cNvCxnSpPr>
          <p:nvPr/>
        </p:nvCxnSpPr>
        <p:spPr bwMode="auto">
          <a:xfrm>
            <a:off x="16986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"/>
          <p:cNvCxnSpPr>
            <a:cxnSpLocks noChangeShapeType="1"/>
            <a:stCxn id="21" idx="4"/>
            <a:endCxn id="18" idx="0"/>
          </p:cNvCxnSpPr>
          <p:nvPr/>
        </p:nvCxnSpPr>
        <p:spPr bwMode="auto">
          <a:xfrm>
            <a:off x="11271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0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151447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61" name="Oval 73"/>
          <p:cNvSpPr>
            <a:spLocks noChangeArrowheads="1"/>
          </p:cNvSpPr>
          <p:nvPr/>
        </p:nvSpPr>
        <p:spPr bwMode="auto">
          <a:xfrm>
            <a:off x="68802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75"/>
          <p:cNvSpPr>
            <a:spLocks noChangeArrowheads="1"/>
          </p:cNvSpPr>
          <p:nvPr/>
        </p:nvSpPr>
        <p:spPr bwMode="auto">
          <a:xfrm>
            <a:off x="7489825" y="5708104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Oval 77"/>
          <p:cNvSpPr>
            <a:spLocks noChangeArrowheads="1"/>
          </p:cNvSpPr>
          <p:nvPr/>
        </p:nvSpPr>
        <p:spPr bwMode="auto">
          <a:xfrm>
            <a:off x="7185025" y="4765129"/>
            <a:ext cx="457200" cy="4572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6" name="AutoShape 79"/>
          <p:cNvCxnSpPr>
            <a:cxnSpLocks noChangeShapeType="1"/>
            <a:stCxn id="65" idx="4"/>
            <a:endCxn id="61" idx="0"/>
          </p:cNvCxnSpPr>
          <p:nvPr/>
        </p:nvCxnSpPr>
        <p:spPr bwMode="auto">
          <a:xfrm flipH="1">
            <a:off x="71088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80"/>
          <p:cNvCxnSpPr>
            <a:cxnSpLocks noChangeShapeType="1"/>
            <a:stCxn id="65" idx="4"/>
            <a:endCxn id="63" idx="0"/>
          </p:cNvCxnSpPr>
          <p:nvPr/>
        </p:nvCxnSpPr>
        <p:spPr bwMode="auto">
          <a:xfrm>
            <a:off x="7413625" y="5222329"/>
            <a:ext cx="304800" cy="485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127"/>
          <p:cNvSpPr txBox="1">
            <a:spLocks noChangeArrowheads="1"/>
          </p:cNvSpPr>
          <p:nvPr/>
        </p:nvSpPr>
        <p:spPr bwMode="auto">
          <a:xfrm>
            <a:off x="7235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cxnSp>
        <p:nvCxnSpPr>
          <p:cNvPr id="115" name="AutoShape 91"/>
          <p:cNvCxnSpPr>
            <a:cxnSpLocks noChangeShapeType="1"/>
            <a:stCxn id="75" idx="4"/>
            <a:endCxn id="65" idx="0"/>
          </p:cNvCxnSpPr>
          <p:nvPr/>
        </p:nvCxnSpPr>
        <p:spPr bwMode="auto">
          <a:xfrm flipH="1">
            <a:off x="74136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" name="Text Box 109"/>
          <p:cNvSpPr txBox="1">
            <a:spLocks noChangeArrowheads="1"/>
          </p:cNvSpPr>
          <p:nvPr/>
        </p:nvSpPr>
        <p:spPr bwMode="auto">
          <a:xfrm>
            <a:off x="3235325" y="368741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21" name="Text Box 110"/>
          <p:cNvSpPr txBox="1">
            <a:spLocks noChangeArrowheads="1"/>
          </p:cNvSpPr>
          <p:nvPr/>
        </p:nvSpPr>
        <p:spPr bwMode="auto">
          <a:xfrm>
            <a:off x="5521325" y="363370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3" name="Rectangle 92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4" name="Rectangle 93"/>
          <p:cNvSpPr/>
          <p:nvPr/>
        </p:nvSpPr>
        <p:spPr>
          <a:xfrm>
            <a:off x="1217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5" name="Rectangle 94"/>
          <p:cNvSpPr/>
          <p:nvPr/>
        </p:nvSpPr>
        <p:spPr>
          <a:xfrm>
            <a:off x="7541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6" name="Rectangle 95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1" name="Rectangle 100"/>
          <p:cNvSpPr/>
          <p:nvPr/>
        </p:nvSpPr>
        <p:spPr>
          <a:xfrm>
            <a:off x="743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02" name="Rectangle 101"/>
          <p:cNvSpPr/>
          <p:nvPr/>
        </p:nvSpPr>
        <p:spPr>
          <a:xfrm>
            <a:off x="1826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03" name="Rectangle 102"/>
          <p:cNvSpPr/>
          <p:nvPr/>
        </p:nvSpPr>
        <p:spPr>
          <a:xfrm>
            <a:off x="6932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04" name="Rectangle 103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13775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7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1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Partage des </a:t>
            </a:r>
            <a:r>
              <a:rPr lang="fr-FR" dirty="0" err="1" smtClean="0"/>
              <a:t>sous-arbres</a:t>
            </a:r>
            <a:r>
              <a:rPr lang="fr-FR" dirty="0" smtClean="0"/>
              <a:t> identiques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1652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7748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470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AutoShape 20"/>
          <p:cNvCxnSpPr>
            <a:cxnSpLocks noChangeShapeType="1"/>
            <a:stCxn id="18" idx="4"/>
            <a:endCxn id="14" idx="0"/>
          </p:cNvCxnSpPr>
          <p:nvPr/>
        </p:nvCxnSpPr>
        <p:spPr bwMode="auto">
          <a:xfrm flipH="1">
            <a:off x="1393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1"/>
          <p:cNvCxnSpPr>
            <a:cxnSpLocks noChangeShapeType="1"/>
            <a:stCxn id="18" idx="4"/>
            <a:endCxn id="16" idx="0"/>
          </p:cNvCxnSpPr>
          <p:nvPr/>
        </p:nvCxnSpPr>
        <p:spPr bwMode="auto">
          <a:xfrm>
            <a:off x="1698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6"/>
          <p:cNvCxnSpPr>
            <a:cxnSpLocks noChangeShapeType="1"/>
            <a:stCxn id="21" idx="4"/>
            <a:endCxn id="18" idx="0"/>
          </p:cNvCxnSpPr>
          <p:nvPr/>
        </p:nvCxnSpPr>
        <p:spPr bwMode="auto">
          <a:xfrm>
            <a:off x="11271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6" name="AutoShape 91"/>
          <p:cNvCxnSpPr>
            <a:cxnSpLocks noChangeShapeType="1"/>
            <a:stCxn id="75" idx="4"/>
            <a:endCxn id="11" idx="0"/>
          </p:cNvCxnSpPr>
          <p:nvPr/>
        </p:nvCxnSpPr>
        <p:spPr bwMode="auto">
          <a:xfrm flipH="1">
            <a:off x="555625" y="4094410"/>
            <a:ext cx="7429500" cy="670719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0</a:t>
            </a:r>
            <a:endParaRPr lang="en-US" altLang="fr-FR" sz="2400" dirty="0"/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1</a:t>
            </a:r>
            <a:endParaRPr lang="en-US" altLang="fr-FR" sz="2400" dirty="0"/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1</a:t>
            </a:r>
            <a:endParaRPr lang="en-US" altLang="fr-FR" sz="2400" dirty="0"/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2</a:t>
            </a:r>
            <a:endParaRPr lang="en-US" altLang="fr-FR" sz="2400" dirty="0"/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2</a:t>
            </a:r>
            <a:endParaRPr lang="en-US" altLang="fr-FR" sz="2400" dirty="0"/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3</a:t>
            </a:r>
            <a:endParaRPr lang="en-US" altLang="fr-FR" sz="2400" dirty="0"/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151447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/>
              <a:t>3</a:t>
            </a:r>
            <a:endParaRPr lang="en-US" altLang="fr-FR" sz="2400" dirty="0"/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11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Text Box 109"/>
          <p:cNvSpPr txBox="1">
            <a:spLocks noChangeArrowheads="1"/>
          </p:cNvSpPr>
          <p:nvPr/>
        </p:nvSpPr>
        <p:spPr bwMode="auto">
          <a:xfrm>
            <a:off x="3235325" y="368741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6" name="Text Box 110"/>
          <p:cNvSpPr txBox="1">
            <a:spLocks noChangeArrowheads="1"/>
          </p:cNvSpPr>
          <p:nvPr/>
        </p:nvSpPr>
        <p:spPr bwMode="auto">
          <a:xfrm>
            <a:off x="5521325" y="363370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1" name="Rectangle 100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2" name="Rectangle 101"/>
          <p:cNvSpPr/>
          <p:nvPr/>
        </p:nvSpPr>
        <p:spPr>
          <a:xfrm>
            <a:off x="1217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4" name="Rectangle 103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105" name="Rectangle 104"/>
          <p:cNvSpPr/>
          <p:nvPr/>
        </p:nvSpPr>
        <p:spPr>
          <a:xfrm>
            <a:off x="743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106" name="Rectangle 105"/>
          <p:cNvSpPr/>
          <p:nvPr/>
        </p:nvSpPr>
        <p:spPr>
          <a:xfrm>
            <a:off x="1826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6880225" y="4094410"/>
            <a:ext cx="1104900" cy="2070894"/>
            <a:chOff x="6880225" y="4094410"/>
            <a:chExt cx="1104900" cy="2070894"/>
          </a:xfrm>
        </p:grpSpPr>
        <p:cxnSp>
          <p:nvCxnSpPr>
            <p:cNvPr id="115" name="AutoShape 91"/>
            <p:cNvCxnSpPr>
              <a:cxnSpLocks noChangeShapeType="1"/>
              <a:stCxn id="75" idx="4"/>
              <a:endCxn id="65" idx="0"/>
            </p:cNvCxnSpPr>
            <p:nvPr/>
          </p:nvCxnSpPr>
          <p:spPr bwMode="auto">
            <a:xfrm flipH="1">
              <a:off x="7413625" y="4094410"/>
              <a:ext cx="571500" cy="6707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ouper 5"/>
            <p:cNvGrpSpPr/>
            <p:nvPr/>
          </p:nvGrpSpPr>
          <p:grpSpPr>
            <a:xfrm>
              <a:off x="6880225" y="4762748"/>
              <a:ext cx="1066800" cy="1402556"/>
              <a:chOff x="6880225" y="4762748"/>
              <a:chExt cx="1066800" cy="1402556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6880225" y="4762748"/>
                <a:ext cx="1066800" cy="1402556"/>
                <a:chOff x="6880225" y="4762748"/>
                <a:chExt cx="1066800" cy="1402556"/>
              </a:xfrm>
            </p:grpSpPr>
            <p:sp>
              <p:nvSpPr>
                <p:cNvPr id="61" name="Oval 73"/>
                <p:cNvSpPr>
                  <a:spLocks noChangeArrowheads="1"/>
                </p:cNvSpPr>
                <p:nvPr/>
              </p:nvSpPr>
              <p:spPr bwMode="auto">
                <a:xfrm>
                  <a:off x="6880225" y="5708104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3" name="Oval 75"/>
                <p:cNvSpPr>
                  <a:spLocks noChangeArrowheads="1"/>
                </p:cNvSpPr>
                <p:nvPr/>
              </p:nvSpPr>
              <p:spPr bwMode="auto">
                <a:xfrm>
                  <a:off x="7489825" y="5708104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Oval 77"/>
                <p:cNvSpPr>
                  <a:spLocks noChangeArrowheads="1"/>
                </p:cNvSpPr>
                <p:nvPr/>
              </p:nvSpPr>
              <p:spPr bwMode="auto">
                <a:xfrm>
                  <a:off x="7185025" y="4765129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cxnSp>
              <p:nvCxnSpPr>
                <p:cNvPr id="66" name="AutoShape 79"/>
                <p:cNvCxnSpPr>
                  <a:cxnSpLocks noChangeShapeType="1"/>
                  <a:stCxn id="65" idx="4"/>
                  <a:endCxn id="61" idx="0"/>
                </p:cNvCxnSpPr>
                <p:nvPr/>
              </p:nvCxnSpPr>
              <p:spPr bwMode="auto">
                <a:xfrm flipH="1">
                  <a:off x="7108825" y="5222329"/>
                  <a:ext cx="304800" cy="48577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AutoShape 80"/>
                <p:cNvCxnSpPr>
                  <a:cxnSpLocks noChangeShapeType="1"/>
                  <a:stCxn id="65" idx="4"/>
                  <a:endCxn id="63" idx="0"/>
                </p:cNvCxnSpPr>
                <p:nvPr/>
              </p:nvCxnSpPr>
              <p:spPr bwMode="auto">
                <a:xfrm>
                  <a:off x="7413625" y="5222329"/>
                  <a:ext cx="304800" cy="48577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7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7235825" y="4762748"/>
                  <a:ext cx="3556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rgbClr val="000000"/>
                      </a:solidFill>
                    </a:rPr>
                    <a:t>3</a:t>
                  </a:r>
                  <a:endParaRPr lang="en-US" altLang="fr-FR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7541934" y="5680308"/>
                <a:ext cx="352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3"/>
                    </a:solidFill>
                    <a:latin typeface="Arial Unicode MS"/>
                    <a:ea typeface="Arial Unicode MS"/>
                    <a:cs typeface="Arial Unicode MS"/>
                    <a:sym typeface="Symbol"/>
                  </a:rPr>
                  <a:t>0</a:t>
                </a:r>
                <a:endParaRPr lang="fr-FR" sz="2400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932334" y="5680308"/>
                <a:ext cx="352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3"/>
                    </a:solidFill>
                    <a:latin typeface="Arial Unicode MS"/>
                    <a:ea typeface="Arial Unicode MS"/>
                    <a:cs typeface="Arial Unicode MS"/>
                    <a:sym typeface="Symbol"/>
                  </a:rPr>
                  <a:t>1</a:t>
                </a:r>
                <a:endParaRPr lang="fr-FR" sz="2400" dirty="0"/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33854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7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22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Partage des </a:t>
            </a:r>
            <a:r>
              <a:rPr lang="fr-FR" dirty="0" err="1" smtClean="0"/>
              <a:t>sous-arbres</a:t>
            </a:r>
            <a:r>
              <a:rPr lang="fr-FR" dirty="0" smtClean="0"/>
              <a:t> identiques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6" name="AutoShape 91"/>
          <p:cNvCxnSpPr>
            <a:cxnSpLocks noChangeShapeType="1"/>
            <a:stCxn id="75" idx="4"/>
            <a:endCxn id="11" idx="0"/>
          </p:cNvCxnSpPr>
          <p:nvPr/>
        </p:nvCxnSpPr>
        <p:spPr bwMode="auto">
          <a:xfrm flipH="1">
            <a:off x="555625" y="4094410"/>
            <a:ext cx="7429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0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1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cxnSp>
        <p:nvCxnSpPr>
          <p:cNvPr id="117" name="AutoShape 26"/>
          <p:cNvCxnSpPr>
            <a:cxnSpLocks noChangeShapeType="1"/>
            <a:stCxn id="21" idx="4"/>
            <a:endCxn id="72" idx="0"/>
          </p:cNvCxnSpPr>
          <p:nvPr/>
        </p:nvCxnSpPr>
        <p:spPr bwMode="auto">
          <a:xfrm>
            <a:off x="1127125" y="4108697"/>
            <a:ext cx="7429500" cy="656432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Text Box 109"/>
          <p:cNvSpPr txBox="1">
            <a:spLocks noChangeArrowheads="1"/>
          </p:cNvSpPr>
          <p:nvPr/>
        </p:nvSpPr>
        <p:spPr bwMode="auto">
          <a:xfrm>
            <a:off x="3235325" y="368741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9" name="Text Box 110"/>
          <p:cNvSpPr txBox="1">
            <a:spLocks noChangeArrowheads="1"/>
          </p:cNvSpPr>
          <p:nvPr/>
        </p:nvSpPr>
        <p:spPr bwMode="auto">
          <a:xfrm>
            <a:off x="5521325" y="363370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69" name="Rectangle 68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89" name="Rectangle 88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93" name="Rectangle 92"/>
          <p:cNvSpPr/>
          <p:nvPr/>
        </p:nvSpPr>
        <p:spPr>
          <a:xfrm>
            <a:off x="743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1127125" y="4108697"/>
            <a:ext cx="1104900" cy="2056607"/>
            <a:chOff x="1127125" y="4108697"/>
            <a:chExt cx="1104900" cy="2056607"/>
          </a:xfrm>
        </p:grpSpPr>
        <p:grpSp>
          <p:nvGrpSpPr>
            <p:cNvPr id="10" name="Groupe 9"/>
            <p:cNvGrpSpPr/>
            <p:nvPr/>
          </p:nvGrpSpPr>
          <p:grpSpPr>
            <a:xfrm>
              <a:off x="1127125" y="4108697"/>
              <a:ext cx="1104900" cy="2056607"/>
              <a:chOff x="1127125" y="4108697"/>
              <a:chExt cx="1104900" cy="2056607"/>
            </a:xfrm>
          </p:grpSpPr>
          <p:sp>
            <p:nvSpPr>
              <p:cNvPr id="92" name="Text Box 117"/>
              <p:cNvSpPr txBox="1">
                <a:spLocks noChangeArrowheads="1"/>
              </p:cNvSpPr>
              <p:nvPr/>
            </p:nvSpPr>
            <p:spPr bwMode="auto">
              <a:xfrm>
                <a:off x="1514475" y="4762748"/>
                <a:ext cx="355600" cy="461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e 7"/>
              <p:cNvGrpSpPr/>
              <p:nvPr/>
            </p:nvGrpSpPr>
            <p:grpSpPr>
              <a:xfrm>
                <a:off x="1127125" y="4108697"/>
                <a:ext cx="1104900" cy="2056607"/>
                <a:chOff x="1127125" y="4108697"/>
                <a:chExt cx="1104900" cy="2056607"/>
              </a:xfrm>
            </p:grpSpPr>
            <p:sp>
              <p:nvSpPr>
                <p:cNvPr id="14" name="Oval 14"/>
                <p:cNvSpPr>
                  <a:spLocks noChangeArrowheads="1"/>
                </p:cNvSpPr>
                <p:nvPr/>
              </p:nvSpPr>
              <p:spPr bwMode="auto">
                <a:xfrm>
                  <a:off x="1165225" y="5708104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" name="Oval 16"/>
                <p:cNvSpPr>
                  <a:spLocks noChangeArrowheads="1"/>
                </p:cNvSpPr>
                <p:nvPr/>
              </p:nvSpPr>
              <p:spPr bwMode="auto">
                <a:xfrm>
                  <a:off x="1774825" y="5708104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" name="Oval 18"/>
                <p:cNvSpPr>
                  <a:spLocks noChangeArrowheads="1"/>
                </p:cNvSpPr>
                <p:nvPr/>
              </p:nvSpPr>
              <p:spPr bwMode="auto">
                <a:xfrm>
                  <a:off x="1470025" y="4765129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cxnSp>
              <p:nvCxnSpPr>
                <p:cNvPr id="19" name="AutoShape 20"/>
                <p:cNvCxnSpPr>
                  <a:cxnSpLocks noChangeShapeType="1"/>
                  <a:stCxn id="18" idx="4"/>
                  <a:endCxn id="14" idx="0"/>
                </p:cNvCxnSpPr>
                <p:nvPr/>
              </p:nvCxnSpPr>
              <p:spPr bwMode="auto">
                <a:xfrm flipH="1">
                  <a:off x="1393825" y="5222329"/>
                  <a:ext cx="304800" cy="48577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4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21"/>
                <p:cNvCxnSpPr>
                  <a:cxnSpLocks noChangeShapeType="1"/>
                  <a:stCxn id="18" idx="4"/>
                  <a:endCxn id="16" idx="0"/>
                </p:cNvCxnSpPr>
                <p:nvPr/>
              </p:nvCxnSpPr>
              <p:spPr bwMode="auto">
                <a:xfrm>
                  <a:off x="1698625" y="5222329"/>
                  <a:ext cx="304800" cy="485775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AutoShape 26"/>
                <p:cNvCxnSpPr>
                  <a:cxnSpLocks noChangeShapeType="1"/>
                  <a:stCxn id="21" idx="4"/>
                  <a:endCxn id="18" idx="0"/>
                </p:cNvCxnSpPr>
                <p:nvPr/>
              </p:nvCxnSpPr>
              <p:spPr bwMode="auto">
                <a:xfrm>
                  <a:off x="1127125" y="4108697"/>
                  <a:ext cx="571500" cy="65643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71" name="Rectangle 70"/>
            <p:cNvSpPr/>
            <p:nvPr/>
          </p:nvSpPr>
          <p:spPr>
            <a:xfrm>
              <a:off x="1217334" y="5680308"/>
              <a:ext cx="3529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0</a:t>
              </a:r>
              <a:endParaRPr lang="fr-FR" sz="2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26934" y="5680308"/>
              <a:ext cx="3529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1</a:t>
              </a:r>
              <a:endParaRPr lang="fr-FR" sz="2400" dirty="0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33854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0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11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Partage des </a:t>
            </a:r>
            <a:r>
              <a:rPr lang="fr-FR" dirty="0" err="1" smtClean="0"/>
              <a:t>sous-arbres</a:t>
            </a:r>
            <a:r>
              <a:rPr lang="fr-FR" dirty="0" smtClean="0"/>
              <a:t> identiques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0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1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1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2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75" name="Oval 89"/>
          <p:cNvSpPr>
            <a:spLocks noChangeArrowheads="1"/>
          </p:cNvSpPr>
          <p:nvPr/>
        </p:nvSpPr>
        <p:spPr bwMode="auto">
          <a:xfrm>
            <a:off x="7756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6" name="AutoShape 91"/>
          <p:cNvCxnSpPr>
            <a:cxnSpLocks noChangeShapeType="1"/>
            <a:stCxn id="75" idx="4"/>
            <a:endCxn id="11" idx="0"/>
          </p:cNvCxnSpPr>
          <p:nvPr/>
        </p:nvCxnSpPr>
        <p:spPr bwMode="auto">
          <a:xfrm flipH="1">
            <a:off x="555625" y="4094410"/>
            <a:ext cx="7429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92"/>
          <p:cNvCxnSpPr>
            <a:cxnSpLocks noChangeShapeType="1"/>
            <a:stCxn id="75" idx="4"/>
            <a:endCxn id="72" idx="0"/>
          </p:cNvCxnSpPr>
          <p:nvPr/>
        </p:nvCxnSpPr>
        <p:spPr bwMode="auto">
          <a:xfrm>
            <a:off x="7985125" y="4094410"/>
            <a:ext cx="571500" cy="6707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96"/>
          <p:cNvCxnSpPr>
            <a:cxnSpLocks noChangeShapeType="1"/>
            <a:stCxn id="78" idx="4"/>
            <a:endCxn id="75" idx="0"/>
          </p:cNvCxnSpPr>
          <p:nvPr/>
        </p:nvCxnSpPr>
        <p:spPr bwMode="auto">
          <a:xfrm>
            <a:off x="6842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114"/>
          <p:cNvSpPr txBox="1">
            <a:spLocks noChangeArrowheads="1"/>
          </p:cNvSpPr>
          <p:nvPr/>
        </p:nvSpPr>
        <p:spPr bwMode="auto">
          <a:xfrm>
            <a:off x="7807325" y="3634829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2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3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3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cxnSp>
        <p:nvCxnSpPr>
          <p:cNvPr id="117" name="AutoShape 26"/>
          <p:cNvCxnSpPr>
            <a:cxnSpLocks noChangeShapeType="1"/>
            <a:stCxn id="87" idx="2"/>
            <a:endCxn id="72" idx="0"/>
          </p:cNvCxnSpPr>
          <p:nvPr/>
        </p:nvCxnSpPr>
        <p:spPr bwMode="auto">
          <a:xfrm>
            <a:off x="1127125" y="4111079"/>
            <a:ext cx="7429500" cy="654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3235325" y="368741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5521325" y="363370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0" name="Rectangle 49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743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33854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4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75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1540" y="908720"/>
            <a:ext cx="8280920" cy="3034164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Inria Rennes, 4 novembre 2015 </a:t>
            </a:r>
          </a:p>
          <a:p>
            <a:pPr marL="0" indent="0">
              <a:buNone/>
            </a:pPr>
            <a:r>
              <a:rPr lang="fr-FR" sz="2800" dirty="0" smtClean="0"/>
              <a:t>Cours </a:t>
            </a:r>
            <a:r>
              <a:rPr lang="fr-FR" sz="2800" dirty="0"/>
              <a:t>1 : </a:t>
            </a:r>
            <a:r>
              <a:rPr lang="fr-FR" sz="2800" dirty="0" smtClean="0"/>
              <a:t> 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tx2"/>
                </a:solidFill>
              </a:rPr>
              <a:t>	</a:t>
            </a:r>
            <a:r>
              <a:rPr lang="fr-FR" sz="2800" dirty="0" smtClean="0">
                <a:solidFill>
                  <a:schemeClr val="tx2"/>
                </a:solidFill>
              </a:rPr>
              <a:t>L’importance des langages en informatique</a:t>
            </a:r>
          </a:p>
          <a:p>
            <a:pPr marL="0" indent="0">
              <a:buNone/>
            </a:pPr>
            <a:r>
              <a:rPr lang="fr-FR" sz="2800" dirty="0" smtClean="0"/>
              <a:t>Séminaire par </a:t>
            </a:r>
            <a:r>
              <a:rPr lang="fr-FR" sz="2800" dirty="0">
                <a:solidFill>
                  <a:schemeClr val="accent3"/>
                </a:solidFill>
              </a:rPr>
              <a:t>Thomas Jensen</a:t>
            </a:r>
            <a:r>
              <a:rPr lang="fr-FR" sz="2800" dirty="0"/>
              <a:t> (Inria Rennes) </a:t>
            </a:r>
            <a:r>
              <a:rPr lang="fr-FR" sz="2800" dirty="0" smtClean="0"/>
              <a:t>:            </a:t>
            </a:r>
            <a:r>
              <a:rPr lang="fr-FR" sz="2800" dirty="0"/>
              <a:t>	</a:t>
            </a:r>
            <a:r>
              <a:rPr lang="fr-FR" sz="2800" dirty="0" smtClean="0">
                <a:solidFill>
                  <a:srgbClr val="0000FF"/>
                </a:solidFill>
              </a:rPr>
              <a:t>Intégration de la vérification formelle dans les 	langages de programmation  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Rappel : premier cours à Rennes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3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Partage des </a:t>
            </a:r>
            <a:r>
              <a:rPr lang="fr-FR" dirty="0" err="1" smtClean="0"/>
              <a:t>sous-arbres</a:t>
            </a:r>
            <a:r>
              <a:rPr lang="fr-FR" dirty="0" smtClean="0"/>
              <a:t> identiques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</a:t>
            </a:r>
            <a:endParaRPr lang="fr-FR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31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 flipH="1">
            <a:off x="250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" idx="0"/>
          </p:cNvCxnSpPr>
          <p:nvPr/>
        </p:nvCxnSpPr>
        <p:spPr bwMode="auto">
          <a:xfrm>
            <a:off x="555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898525" y="3651497"/>
            <a:ext cx="457200" cy="457200"/>
          </a:xfrm>
          <a:prstGeom prst="ellips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555625" y="4108697"/>
            <a:ext cx="571500" cy="656432"/>
          </a:xfrm>
          <a:prstGeom prst="straightConnector1">
            <a:avLst/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2011363" y="247436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 flipH="1">
            <a:off x="1127125" y="2931566"/>
            <a:ext cx="1112838" cy="7199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52"/>
          <p:cNvCxnSpPr>
            <a:cxnSpLocks noChangeShapeType="1"/>
            <a:stCxn id="41" idx="4"/>
          </p:cNvCxnSpPr>
          <p:nvPr/>
        </p:nvCxnSpPr>
        <p:spPr bwMode="auto">
          <a:xfrm>
            <a:off x="2239963" y="2931566"/>
            <a:ext cx="1173162" cy="7593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80232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8632825" y="570810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8328025" y="476512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3" name="AutoShape 87"/>
          <p:cNvCxnSpPr>
            <a:cxnSpLocks noChangeShapeType="1"/>
            <a:stCxn id="72" idx="4"/>
            <a:endCxn id="68" idx="0"/>
          </p:cNvCxnSpPr>
          <p:nvPr/>
        </p:nvCxnSpPr>
        <p:spPr bwMode="auto">
          <a:xfrm flipH="1">
            <a:off x="82518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70" idx="0"/>
          </p:cNvCxnSpPr>
          <p:nvPr/>
        </p:nvCxnSpPr>
        <p:spPr bwMode="auto">
          <a:xfrm>
            <a:off x="8556625" y="5222329"/>
            <a:ext cx="304800" cy="485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6613525" y="2483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9" name="AutoShape 95"/>
          <p:cNvCxnSpPr>
            <a:cxnSpLocks noChangeShapeType="1"/>
            <a:stCxn id="78" idx="4"/>
          </p:cNvCxnSpPr>
          <p:nvPr/>
        </p:nvCxnSpPr>
        <p:spPr bwMode="auto">
          <a:xfrm flipH="1">
            <a:off x="5699125" y="2941091"/>
            <a:ext cx="1143000" cy="69611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Oval 98"/>
          <p:cNvSpPr>
            <a:spLocks noChangeArrowheads="1"/>
          </p:cNvSpPr>
          <p:nvPr/>
        </p:nvSpPr>
        <p:spPr bwMode="auto">
          <a:xfrm>
            <a:off x="4276725" y="1594891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2239963" y="2052091"/>
            <a:ext cx="2265362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86" idx="0"/>
          </p:cNvCxnSpPr>
          <p:nvPr/>
        </p:nvCxnSpPr>
        <p:spPr bwMode="auto">
          <a:xfrm>
            <a:off x="4505325" y="2052091"/>
            <a:ext cx="2320925" cy="41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4327525" y="1596057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0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5" name="Text Box 106"/>
          <p:cNvSpPr txBox="1">
            <a:spLocks noChangeArrowheads="1"/>
          </p:cNvSpPr>
          <p:nvPr/>
        </p:nvSpPr>
        <p:spPr bwMode="auto">
          <a:xfrm>
            <a:off x="2046288" y="24553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86" name="Text Box 107"/>
          <p:cNvSpPr txBox="1">
            <a:spLocks noChangeArrowheads="1"/>
          </p:cNvSpPr>
          <p:nvPr/>
        </p:nvSpPr>
        <p:spPr bwMode="auto">
          <a:xfrm>
            <a:off x="6648450" y="246484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chemeClr val="tx2"/>
                </a:solidFill>
              </a:rPr>
              <a:t>1</a:t>
            </a:r>
            <a:endParaRPr lang="en-US" altLang="fr-FR" sz="2400" dirty="0">
              <a:solidFill>
                <a:schemeClr val="tx2"/>
              </a:solidFill>
            </a:endParaRPr>
          </a:p>
        </p:txBody>
      </p:sp>
      <p:sp>
        <p:nvSpPr>
          <p:cNvPr id="87" name="Text Box 108"/>
          <p:cNvSpPr txBox="1">
            <a:spLocks noChangeArrowheads="1"/>
          </p:cNvSpPr>
          <p:nvPr/>
        </p:nvSpPr>
        <p:spPr bwMode="auto">
          <a:xfrm>
            <a:off x="949325" y="364911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55625" y="2941091"/>
            <a:ext cx="8001000" cy="1824038"/>
            <a:chOff x="555625" y="2941091"/>
            <a:chExt cx="8001000" cy="1824038"/>
          </a:xfrm>
        </p:grpSpPr>
        <p:sp>
          <p:nvSpPr>
            <p:cNvPr id="75" name="Oval 89"/>
            <p:cNvSpPr>
              <a:spLocks noChangeArrowheads="1"/>
            </p:cNvSpPr>
            <p:nvPr/>
          </p:nvSpPr>
          <p:spPr bwMode="auto">
            <a:xfrm>
              <a:off x="7756525" y="3637210"/>
              <a:ext cx="457200" cy="457200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6" name="AutoShape 91"/>
            <p:cNvCxnSpPr>
              <a:cxnSpLocks noChangeShapeType="1"/>
              <a:stCxn id="75" idx="4"/>
              <a:endCxn id="11" idx="0"/>
            </p:cNvCxnSpPr>
            <p:nvPr/>
          </p:nvCxnSpPr>
          <p:spPr bwMode="auto">
            <a:xfrm flipH="1">
              <a:off x="555625" y="4094410"/>
              <a:ext cx="7429500" cy="670719"/>
            </a:xfrm>
            <a:prstGeom prst="straightConnector1">
              <a:avLst/>
            </a:prstGeom>
            <a:noFill/>
            <a:ln w="28575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92"/>
            <p:cNvCxnSpPr>
              <a:cxnSpLocks noChangeShapeType="1"/>
              <a:stCxn id="75" idx="4"/>
              <a:endCxn id="72" idx="0"/>
            </p:cNvCxnSpPr>
            <p:nvPr/>
          </p:nvCxnSpPr>
          <p:spPr bwMode="auto">
            <a:xfrm>
              <a:off x="7985125" y="4094410"/>
              <a:ext cx="571500" cy="670719"/>
            </a:xfrm>
            <a:prstGeom prst="straightConnector1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96"/>
            <p:cNvCxnSpPr>
              <a:cxnSpLocks noChangeShapeType="1"/>
              <a:stCxn id="78" idx="4"/>
              <a:endCxn id="75" idx="0"/>
            </p:cNvCxnSpPr>
            <p:nvPr/>
          </p:nvCxnSpPr>
          <p:spPr bwMode="auto">
            <a:xfrm>
              <a:off x="6842125" y="2941091"/>
              <a:ext cx="1143000" cy="696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Text Box 114"/>
            <p:cNvSpPr txBox="1">
              <a:spLocks noChangeArrowheads="1"/>
            </p:cNvSpPr>
            <p:nvPr/>
          </p:nvSpPr>
          <p:spPr bwMode="auto">
            <a:xfrm>
              <a:off x="7807325" y="3634829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 Box 115"/>
          <p:cNvSpPr txBox="1">
            <a:spLocks noChangeArrowheads="1"/>
          </p:cNvSpPr>
          <p:nvPr/>
        </p:nvSpPr>
        <p:spPr bwMode="auto">
          <a:xfrm>
            <a:off x="377825" y="4762748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98" name="Text Box 130"/>
          <p:cNvSpPr txBox="1">
            <a:spLocks noChangeArrowheads="1"/>
          </p:cNvSpPr>
          <p:nvPr/>
        </p:nvSpPr>
        <p:spPr bwMode="auto">
          <a:xfrm>
            <a:off x="8378825" y="4762748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3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cxnSp>
        <p:nvCxnSpPr>
          <p:cNvPr id="117" name="AutoShape 26"/>
          <p:cNvCxnSpPr>
            <a:cxnSpLocks noChangeShapeType="1"/>
            <a:stCxn id="21" idx="4"/>
            <a:endCxn id="72" idx="0"/>
          </p:cNvCxnSpPr>
          <p:nvPr/>
        </p:nvCxnSpPr>
        <p:spPr bwMode="auto">
          <a:xfrm>
            <a:off x="1127125" y="4108697"/>
            <a:ext cx="7429500" cy="656432"/>
          </a:xfrm>
          <a:prstGeom prst="straightConnector1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44"/>
          <p:cNvSpPr>
            <a:spLocks noChangeArrowheads="1"/>
          </p:cNvSpPr>
          <p:nvPr/>
        </p:nvSpPr>
        <p:spPr bwMode="auto">
          <a:xfrm>
            <a:off x="3184525" y="369092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Oval 69"/>
          <p:cNvSpPr>
            <a:spLocks noChangeArrowheads="1"/>
          </p:cNvSpPr>
          <p:nvPr/>
        </p:nvSpPr>
        <p:spPr bwMode="auto">
          <a:xfrm>
            <a:off x="5470525" y="3637210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153886" y="2917279"/>
            <a:ext cx="5807988" cy="729435"/>
          </a:xfrm>
          <a:custGeom>
            <a:avLst/>
            <a:gdLst>
              <a:gd name="connsiteX0" fmla="*/ 0 w 5807988"/>
              <a:gd name="connsiteY0" fmla="*/ 674914 h 674914"/>
              <a:gd name="connsiteX1" fmla="*/ 3624943 w 5807988"/>
              <a:gd name="connsiteY1" fmla="*/ 533400 h 674914"/>
              <a:gd name="connsiteX2" fmla="*/ 5584371 w 5807988"/>
              <a:gd name="connsiteY2" fmla="*/ 261257 h 674914"/>
              <a:gd name="connsiteX3" fmla="*/ 5682343 w 5807988"/>
              <a:gd name="connsiteY3" fmla="*/ 0 h 6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7988" h="674914">
                <a:moveTo>
                  <a:pt x="0" y="674914"/>
                </a:moveTo>
                <a:cubicBezTo>
                  <a:pt x="1347107" y="638628"/>
                  <a:pt x="2694215" y="602343"/>
                  <a:pt x="3624943" y="533400"/>
                </a:cubicBezTo>
                <a:cubicBezTo>
                  <a:pt x="4555672" y="464457"/>
                  <a:pt x="5241471" y="350157"/>
                  <a:pt x="5584371" y="261257"/>
                </a:cubicBezTo>
                <a:cubicBezTo>
                  <a:pt x="5927271" y="172357"/>
                  <a:pt x="5804807" y="86178"/>
                  <a:pt x="5682343" y="0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Box 109"/>
          <p:cNvSpPr txBox="1">
            <a:spLocks noChangeArrowheads="1"/>
          </p:cNvSpPr>
          <p:nvPr/>
        </p:nvSpPr>
        <p:spPr bwMode="auto">
          <a:xfrm>
            <a:off x="3235325" y="368741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0" name="Text Box 110"/>
          <p:cNvSpPr txBox="1">
            <a:spLocks noChangeArrowheads="1"/>
          </p:cNvSpPr>
          <p:nvPr/>
        </p:nvSpPr>
        <p:spPr bwMode="auto">
          <a:xfrm>
            <a:off x="5521325" y="3633701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1" name="Rectangle 50"/>
          <p:cNvSpPr/>
          <p:nvPr/>
        </p:nvSpPr>
        <p:spPr>
          <a:xfrm>
            <a:off x="683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80753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0</a:t>
            </a:r>
            <a:endParaRPr lang="fr-FR" sz="2400" dirty="0"/>
          </a:p>
        </p:txBody>
      </p:sp>
      <p:sp>
        <p:nvSpPr>
          <p:cNvPr id="53" name="Rectangle 52"/>
          <p:cNvSpPr/>
          <p:nvPr/>
        </p:nvSpPr>
        <p:spPr>
          <a:xfrm>
            <a:off x="74334" y="56803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8684934" y="568030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</a:t>
            </a:r>
            <a:endParaRPr lang="fr-FR" sz="2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33854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8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03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4900421" y="5013176"/>
            <a:ext cx="2921894" cy="83099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Validité triviale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formule réduite à 1 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23220"/>
          </a:xfrm>
        </p:spPr>
        <p:txBody>
          <a:bodyPr/>
          <a:lstStyle/>
          <a:p>
            <a:r>
              <a:rPr lang="fr-FR" sz="2800" dirty="0" smtClean="0"/>
              <a:t>ROBDD = </a:t>
            </a:r>
            <a:r>
              <a:rPr lang="fr-FR" sz="2800" dirty="0" err="1" smtClean="0"/>
              <a:t>Reduced</a:t>
            </a:r>
            <a:r>
              <a:rPr lang="fr-FR" sz="2800" dirty="0" smtClean="0"/>
              <a:t> </a:t>
            </a:r>
            <a:r>
              <a:rPr lang="fr-FR" sz="2800" dirty="0" err="1" smtClean="0"/>
              <a:t>Ordered</a:t>
            </a:r>
            <a:r>
              <a:rPr lang="fr-FR" sz="2800" dirty="0" smtClean="0"/>
              <a:t> </a:t>
            </a:r>
            <a:r>
              <a:rPr lang="fr-FR" sz="2800" dirty="0" err="1" smtClean="0"/>
              <a:t>Binary</a:t>
            </a:r>
            <a:r>
              <a:rPr lang="fr-FR" sz="2800" dirty="0" smtClean="0"/>
              <a:t> </a:t>
            </a:r>
            <a:r>
              <a:rPr lang="fr-FR" sz="2800" dirty="0" err="1" smtClean="0"/>
              <a:t>Decision</a:t>
            </a:r>
            <a:r>
              <a:rPr lang="fr-FR" sz="2800" dirty="0" smtClean="0"/>
              <a:t> </a:t>
            </a:r>
            <a:r>
              <a:rPr lang="fr-FR" sz="2800" dirty="0" err="1" smtClean="0"/>
              <a:t>Diagrams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cxnSp>
        <p:nvCxnSpPr>
          <p:cNvPr id="12" name="AutoShape 11"/>
          <p:cNvCxnSpPr>
            <a:cxnSpLocks noChangeShapeType="1"/>
            <a:stCxn id="11" idx="4"/>
            <a:endCxn id="7" idx="0"/>
          </p:cNvCxnSpPr>
          <p:nvPr/>
        </p:nvCxnSpPr>
        <p:spPr bwMode="auto">
          <a:xfrm>
            <a:off x="1535088" y="5040709"/>
            <a:ext cx="660648" cy="95542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2"/>
          <p:cNvCxnSpPr>
            <a:cxnSpLocks noChangeShapeType="1"/>
            <a:stCxn id="11" idx="4"/>
            <a:endCxn id="99" idx="0"/>
          </p:cNvCxnSpPr>
          <p:nvPr/>
        </p:nvCxnSpPr>
        <p:spPr bwMode="auto">
          <a:xfrm>
            <a:off x="1535088" y="5040709"/>
            <a:ext cx="688301" cy="2168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5"/>
          <p:cNvCxnSpPr>
            <a:cxnSpLocks noChangeShapeType="1"/>
            <a:stCxn id="21" idx="4"/>
            <a:endCxn id="11" idx="0"/>
          </p:cNvCxnSpPr>
          <p:nvPr/>
        </p:nvCxnSpPr>
        <p:spPr bwMode="auto">
          <a:xfrm flipH="1">
            <a:off x="1535088" y="4290714"/>
            <a:ext cx="660648" cy="29279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1"/>
          <p:cNvCxnSpPr>
            <a:cxnSpLocks noChangeShapeType="1"/>
            <a:stCxn id="41" idx="4"/>
            <a:endCxn id="21" idx="0"/>
          </p:cNvCxnSpPr>
          <p:nvPr/>
        </p:nvCxnSpPr>
        <p:spPr bwMode="auto">
          <a:xfrm>
            <a:off x="1463080" y="2753122"/>
            <a:ext cx="732656" cy="108039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87"/>
          <p:cNvCxnSpPr>
            <a:cxnSpLocks noChangeShapeType="1"/>
            <a:stCxn id="72" idx="4"/>
            <a:endCxn id="9" idx="0"/>
          </p:cNvCxnSpPr>
          <p:nvPr/>
        </p:nvCxnSpPr>
        <p:spPr bwMode="auto">
          <a:xfrm flipH="1">
            <a:off x="2208312" y="5040709"/>
            <a:ext cx="648072" cy="23534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88"/>
          <p:cNvCxnSpPr>
            <a:cxnSpLocks noChangeShapeType="1"/>
            <a:stCxn id="72" idx="4"/>
            <a:endCxn id="111" idx="0"/>
          </p:cNvCxnSpPr>
          <p:nvPr/>
        </p:nvCxnSpPr>
        <p:spPr bwMode="auto">
          <a:xfrm flipH="1">
            <a:off x="2210813" y="5040709"/>
            <a:ext cx="645571" cy="9369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100"/>
          <p:cNvCxnSpPr>
            <a:cxnSpLocks noChangeShapeType="1"/>
            <a:stCxn id="81" idx="4"/>
            <a:endCxn id="41" idx="0"/>
          </p:cNvCxnSpPr>
          <p:nvPr/>
        </p:nvCxnSpPr>
        <p:spPr bwMode="auto">
          <a:xfrm flipH="1">
            <a:off x="1463080" y="2052091"/>
            <a:ext cx="732656" cy="2438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1"/>
          <p:cNvCxnSpPr>
            <a:cxnSpLocks noChangeShapeType="1"/>
            <a:stCxn id="81" idx="4"/>
            <a:endCxn id="78" idx="0"/>
          </p:cNvCxnSpPr>
          <p:nvPr/>
        </p:nvCxnSpPr>
        <p:spPr bwMode="auto">
          <a:xfrm>
            <a:off x="2195736" y="2052091"/>
            <a:ext cx="588640" cy="24383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e 24"/>
          <p:cNvGrpSpPr/>
          <p:nvPr/>
        </p:nvGrpSpPr>
        <p:grpSpPr>
          <a:xfrm>
            <a:off x="1967136" y="1594891"/>
            <a:ext cx="457200" cy="463129"/>
            <a:chOff x="4276725" y="1594891"/>
            <a:chExt cx="457200" cy="463129"/>
          </a:xfrm>
        </p:grpSpPr>
        <p:sp>
          <p:nvSpPr>
            <p:cNvPr id="81" name="Oval 98"/>
            <p:cNvSpPr>
              <a:spLocks noChangeArrowheads="1"/>
            </p:cNvSpPr>
            <p:nvPr/>
          </p:nvSpPr>
          <p:spPr bwMode="auto">
            <a:xfrm>
              <a:off x="4276725" y="1594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Rectangle 104"/>
            <p:cNvSpPr>
              <a:spLocks noChangeArrowheads="1"/>
            </p:cNvSpPr>
            <p:nvPr/>
          </p:nvSpPr>
          <p:spPr bwMode="auto">
            <a:xfrm>
              <a:off x="4327525" y="159605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0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234480" y="2276872"/>
            <a:ext cx="457200" cy="476250"/>
            <a:chOff x="3394720" y="2455316"/>
            <a:chExt cx="457200" cy="476250"/>
          </a:xfrm>
        </p:grpSpPr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3394720" y="2474366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Text Box 106"/>
            <p:cNvSpPr txBox="1">
              <a:spLocks noChangeArrowheads="1"/>
            </p:cNvSpPr>
            <p:nvPr/>
          </p:nvSpPr>
          <p:spPr bwMode="auto">
            <a:xfrm>
              <a:off x="3445520" y="2455316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1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555776" y="2276872"/>
            <a:ext cx="457200" cy="476250"/>
            <a:chOff x="6613525" y="2464841"/>
            <a:chExt cx="457200" cy="476250"/>
          </a:xfrm>
        </p:grpSpPr>
        <p:sp>
          <p:nvSpPr>
            <p:cNvPr id="78" name="Oval 93"/>
            <p:cNvSpPr>
              <a:spLocks noChangeArrowheads="1"/>
            </p:cNvSpPr>
            <p:nvPr/>
          </p:nvSpPr>
          <p:spPr bwMode="auto">
            <a:xfrm>
              <a:off x="6613525" y="2483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Text Box 107"/>
            <p:cNvSpPr txBox="1">
              <a:spLocks noChangeArrowheads="1"/>
            </p:cNvSpPr>
            <p:nvPr/>
          </p:nvSpPr>
          <p:spPr bwMode="auto">
            <a:xfrm>
              <a:off x="6664325" y="2464841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1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967136" y="3831133"/>
            <a:ext cx="457200" cy="461963"/>
            <a:chOff x="898525" y="3649116"/>
            <a:chExt cx="457200" cy="461963"/>
          </a:xfrm>
        </p:grpSpPr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898525" y="3651497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Text Box 108"/>
            <p:cNvSpPr txBox="1">
              <a:spLocks noChangeArrowheads="1"/>
            </p:cNvSpPr>
            <p:nvPr/>
          </p:nvSpPr>
          <p:spPr bwMode="auto">
            <a:xfrm>
              <a:off x="949325" y="3649116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306488" y="4581128"/>
            <a:ext cx="457200" cy="461963"/>
            <a:chOff x="327025" y="4762748"/>
            <a:chExt cx="457200" cy="461963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7025" y="476512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Text Box 115"/>
            <p:cNvSpPr txBox="1">
              <a:spLocks noChangeArrowheads="1"/>
            </p:cNvSpPr>
            <p:nvPr/>
          </p:nvSpPr>
          <p:spPr bwMode="auto">
            <a:xfrm>
              <a:off x="377825" y="4762748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627784" y="4581128"/>
            <a:ext cx="457200" cy="461963"/>
            <a:chOff x="8328025" y="4762748"/>
            <a:chExt cx="457200" cy="461963"/>
          </a:xfrm>
        </p:grpSpPr>
        <p:sp>
          <p:nvSpPr>
            <p:cNvPr id="72" name="Oval 85"/>
            <p:cNvSpPr>
              <a:spLocks noChangeArrowheads="1"/>
            </p:cNvSpPr>
            <p:nvPr/>
          </p:nvSpPr>
          <p:spPr bwMode="auto">
            <a:xfrm>
              <a:off x="8328025" y="476512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Text Box 130"/>
            <p:cNvSpPr txBox="1">
              <a:spLocks noChangeArrowheads="1"/>
            </p:cNvSpPr>
            <p:nvPr/>
          </p:nvSpPr>
          <p:spPr bwMode="auto">
            <a:xfrm>
              <a:off x="8378825" y="4762748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1979712" y="5257553"/>
            <a:ext cx="457200" cy="475703"/>
            <a:chOff x="1691680" y="5689601"/>
            <a:chExt cx="457200" cy="475703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691680" y="5708104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743789" y="5689601"/>
              <a:ext cx="383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0</a:t>
              </a:r>
              <a:endParaRPr lang="fr-FR" sz="2400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967136" y="5977633"/>
            <a:ext cx="457200" cy="475703"/>
            <a:chOff x="2890664" y="5689601"/>
            <a:chExt cx="457200" cy="475703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890664" y="5708104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942773" y="5689601"/>
              <a:ext cx="383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1</a:t>
              </a:r>
              <a:endParaRPr lang="fr-FR" sz="2400" dirty="0"/>
            </a:p>
          </p:txBody>
        </p:sp>
      </p:grpSp>
      <p:cxnSp>
        <p:nvCxnSpPr>
          <p:cNvPr id="117" name="AutoShape 26"/>
          <p:cNvCxnSpPr>
            <a:cxnSpLocks noChangeShapeType="1"/>
            <a:stCxn id="21" idx="4"/>
            <a:endCxn id="72" idx="0"/>
          </p:cNvCxnSpPr>
          <p:nvPr/>
        </p:nvCxnSpPr>
        <p:spPr bwMode="auto">
          <a:xfrm>
            <a:off x="2195736" y="4290714"/>
            <a:ext cx="660648" cy="2927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6"/>
          <p:cNvCxnSpPr>
            <a:cxnSpLocks noChangeShapeType="1"/>
            <a:stCxn id="78" idx="4"/>
            <a:endCxn id="21" idx="0"/>
          </p:cNvCxnSpPr>
          <p:nvPr/>
        </p:nvCxnSpPr>
        <p:spPr bwMode="auto">
          <a:xfrm flipH="1">
            <a:off x="2195736" y="2753122"/>
            <a:ext cx="588640" cy="10803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4470462" y="1412776"/>
            <a:ext cx="3781805" cy="840999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forme canonique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pour un ordre de variables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393518" y="2492896"/>
            <a:ext cx="3935693" cy="83099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test d’égalité en temps 1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(comparaison de pointeurs)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070568" y="3573016"/>
            <a:ext cx="4581603" cy="120032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Satisfiabilité triviale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comptage des solutions linéaire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(les chemins vers </a:t>
            </a:r>
            <a:r>
              <a:rPr lang="fr-FR" sz="2400" b="1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 </a:t>
            </a:r>
            <a:r>
              <a:rPr lang="fr-FR" sz="2400" dirty="0" smtClean="0">
                <a:latin typeface="Arial Unicode MS"/>
                <a:ea typeface="Arial Unicode MS"/>
                <a:cs typeface="Arial Unicode MS"/>
                <a:sym typeface="Symbol"/>
              </a:rPr>
              <a:t>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1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644008" y="6552000"/>
            <a:ext cx="3280792" cy="365125"/>
          </a:xfrm>
        </p:spPr>
        <p:txBody>
          <a:bodyPr/>
          <a:lstStyle/>
          <a:p>
            <a:r>
              <a:rPr lang="fr-FR" dirty="0" smtClean="0"/>
              <a:t>G. Berry, Collège de France</a:t>
            </a:r>
            <a:endParaRPr lang="fr-FR" dirty="0"/>
          </a:p>
        </p:txBody>
      </p:sp>
      <p:cxnSp>
        <p:nvCxnSpPr>
          <p:cNvPr id="43" name="AutoShape 52"/>
          <p:cNvCxnSpPr>
            <a:cxnSpLocks noChangeShapeType="1"/>
            <a:stCxn id="41" idx="4"/>
            <a:endCxn id="50" idx="0"/>
          </p:cNvCxnSpPr>
          <p:nvPr/>
        </p:nvCxnSpPr>
        <p:spPr bwMode="auto">
          <a:xfrm>
            <a:off x="1463080" y="2753122"/>
            <a:ext cx="720080" cy="2906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er 32"/>
          <p:cNvGrpSpPr/>
          <p:nvPr/>
        </p:nvGrpSpPr>
        <p:grpSpPr>
          <a:xfrm>
            <a:off x="1954560" y="3025305"/>
            <a:ext cx="457200" cy="475703"/>
            <a:chOff x="611560" y="3429000"/>
            <a:chExt cx="457200" cy="475703"/>
          </a:xfrm>
        </p:grpSpPr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611560" y="344750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3669" y="3429000"/>
              <a:ext cx="383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0</a:t>
              </a:r>
              <a:endParaRPr lang="fr-FR" sz="2400" dirty="0"/>
            </a:p>
          </p:txBody>
        </p:sp>
      </p:grpSp>
      <p:cxnSp>
        <p:nvCxnSpPr>
          <p:cNvPr id="59" name="AutoShape 100"/>
          <p:cNvCxnSpPr>
            <a:cxnSpLocks noChangeShapeType="1"/>
            <a:stCxn id="86" idx="2"/>
            <a:endCxn id="50" idx="0"/>
          </p:cNvCxnSpPr>
          <p:nvPr/>
        </p:nvCxnSpPr>
        <p:spPr bwMode="auto">
          <a:xfrm flipH="1">
            <a:off x="2183160" y="2738835"/>
            <a:ext cx="601216" cy="30497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33854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3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131840" y="6021288"/>
            <a:ext cx="5932634" cy="468329"/>
          </a:xfrm>
          <a:prstGeom prst="rect">
            <a:avLst/>
          </a:prstGeom>
          <a:ln w="28575" cmpd="sng">
            <a:noFill/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donc difficile à calculer dans le pire cas....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409828" y="791421"/>
            <a:ext cx="3482652" cy="43924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72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</p:spTree>
    <p:extLst>
      <p:ext uri="{BB962C8B-B14F-4D97-AF65-F5344CB8AC3E}">
        <p14:creationId xmlns:p14="http://schemas.microsoft.com/office/powerpoint/2010/main" val="158684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animBg="1"/>
      <p:bldP spid="56" grpId="0" animBg="1"/>
      <p:bldP spid="46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86793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Premières idées</a:t>
            </a:r>
            <a:r>
              <a:rPr lang="fr-FR" dirty="0" smtClean="0"/>
              <a:t> : Shannon, Lee (1959), </a:t>
            </a:r>
            <a:r>
              <a:rPr lang="fr-FR" dirty="0" err="1" smtClean="0"/>
              <a:t>Akers</a:t>
            </a:r>
            <a:r>
              <a:rPr lang="fr-FR" dirty="0" smtClean="0"/>
              <a:t> (1978), Boute (1976)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9755" y="884402"/>
            <a:ext cx="8344501" cy="12439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 calcul Booléen de grande échelle paraissait impossible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en pratique </a:t>
            </a:r>
            <a:r>
              <a:rPr lang="fr-FR" sz="2400" kern="0" dirty="0" smtClean="0"/>
              <a:t>jusqu’à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la fin des années 1980...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...et l’invention des BDDs et leurs implémentations efficaces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L’invention des BDDs</a:t>
            </a:r>
            <a:endParaRPr lang="fr-FR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323528" y="3414287"/>
            <a:ext cx="8229600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tx2"/>
                </a:solidFill>
              </a:rPr>
              <a:t>Vraie exploitation, structures de données</a:t>
            </a:r>
            <a:r>
              <a:rPr lang="fr-FR" kern="0" dirty="0" smtClean="0"/>
              <a:t> : Bryant (1986), Billon, Billon &amp; Madre (1988), </a:t>
            </a:r>
            <a:r>
              <a:rPr lang="fr-FR" kern="0" dirty="0" err="1" smtClean="0"/>
              <a:t>Coudert</a:t>
            </a:r>
            <a:r>
              <a:rPr lang="fr-FR" kern="0" dirty="0" smtClean="0"/>
              <a:t> &amp; Madre (1990)</a:t>
            </a:r>
            <a:r>
              <a:rPr lang="fr-FR" kern="0" dirty="0"/>
              <a:t> </a:t>
            </a:r>
            <a:r>
              <a:rPr lang="fr-FR" kern="0" dirty="0" smtClean="0"/>
              <a:t>Model-</a:t>
            </a:r>
            <a:r>
              <a:rPr lang="fr-FR" kern="0" dirty="0" err="1" smtClean="0"/>
              <a:t>checking</a:t>
            </a:r>
            <a:r>
              <a:rPr lang="fr-FR" kern="0" dirty="0" smtClean="0"/>
              <a:t>, sûreté de fonctionnement, etc.</a:t>
            </a: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323528" y="4797152"/>
            <a:ext cx="8229600" cy="9417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tx2"/>
                </a:solidFill>
              </a:rPr>
              <a:t>Systèmes</a:t>
            </a:r>
            <a:r>
              <a:rPr lang="fr-FR" kern="0" dirty="0" smtClean="0"/>
              <a:t> : </a:t>
            </a:r>
            <a:r>
              <a:rPr lang="fr-FR" kern="0" dirty="0" smtClean="0">
                <a:solidFill>
                  <a:schemeClr val="accent4"/>
                </a:solidFill>
              </a:rPr>
              <a:t>TiGeR</a:t>
            </a:r>
            <a:r>
              <a:rPr lang="fr-FR" kern="0" dirty="0" smtClean="0"/>
              <a:t> (Madre, </a:t>
            </a:r>
            <a:r>
              <a:rPr lang="fr-FR" kern="0" dirty="0" err="1" smtClean="0"/>
              <a:t>Coudert</a:t>
            </a:r>
            <a:r>
              <a:rPr lang="fr-FR" kern="0" dirty="0" smtClean="0"/>
              <a:t>, Touati) </a:t>
            </a:r>
            <a:r>
              <a:rPr lang="fr-FR" kern="0" dirty="0" smtClean="0">
                <a:sym typeface="Symbol"/>
              </a:rPr>
              <a:t> </a:t>
            </a:r>
            <a:r>
              <a:rPr lang="fr-FR" kern="0" dirty="0" smtClean="0">
                <a:solidFill>
                  <a:schemeClr val="accent4"/>
                </a:solidFill>
                <a:sym typeface="Symbol"/>
              </a:rPr>
              <a:t>Esterel</a:t>
            </a:r>
            <a:r>
              <a:rPr lang="fr-FR" kern="0" dirty="0" smtClean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</a:pPr>
            <a:r>
              <a:rPr lang="fr-FR" kern="0" dirty="0"/>
              <a:t> </a:t>
            </a:r>
            <a:r>
              <a:rPr lang="fr-FR" kern="0" dirty="0" smtClean="0"/>
              <a:t>                    </a:t>
            </a:r>
            <a:r>
              <a:rPr lang="fr-FR" kern="0" dirty="0" smtClean="0">
                <a:solidFill>
                  <a:schemeClr val="accent4"/>
                </a:solidFill>
              </a:rPr>
              <a:t> SMV </a:t>
            </a:r>
            <a:r>
              <a:rPr lang="fr-FR" kern="0" dirty="0" smtClean="0"/>
              <a:t>(</a:t>
            </a:r>
            <a:r>
              <a:rPr lang="fr-FR" kern="0" dirty="0" err="1" smtClean="0"/>
              <a:t>McMillan</a:t>
            </a:r>
            <a:r>
              <a:rPr lang="fr-FR" kern="0" dirty="0" smtClean="0"/>
              <a:t>), </a:t>
            </a:r>
            <a:r>
              <a:rPr lang="fr-FR" kern="0" dirty="0" smtClean="0">
                <a:solidFill>
                  <a:schemeClr val="accent4"/>
                </a:solidFill>
              </a:rPr>
              <a:t>CUDD</a:t>
            </a:r>
            <a:r>
              <a:rPr lang="fr-FR" kern="0" dirty="0" smtClean="0"/>
              <a:t> (</a:t>
            </a:r>
            <a:r>
              <a:rPr lang="fr-FR" kern="0" dirty="0" err="1" smtClean="0"/>
              <a:t>Somenzi</a:t>
            </a:r>
            <a:r>
              <a:rPr lang="fr-FR" kern="0" dirty="0" smtClean="0"/>
              <a:t>), etc.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0243" y="5950441"/>
            <a:ext cx="7678003" cy="43815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7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Référence moderne : D. Knuth vol. 4, voir bibliographie</a:t>
            </a:r>
          </a:p>
        </p:txBody>
      </p:sp>
    </p:spTree>
    <p:extLst>
      <p:ext uri="{BB962C8B-B14F-4D97-AF65-F5344CB8AC3E}">
        <p14:creationId xmlns:p14="http://schemas.microsoft.com/office/powerpoint/2010/main" val="81034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183196"/>
          </a:xfrm>
        </p:spPr>
        <p:txBody>
          <a:bodyPr/>
          <a:lstStyle/>
          <a:p>
            <a:r>
              <a:rPr lang="fr-FR" dirty="0" smtClean="0"/>
              <a:t>Le problème est toujours la taille des BDDs. Pour </a:t>
            </a:r>
            <a:r>
              <a:rPr lang="fr-FR" i="1" dirty="0" smtClean="0"/>
              <a:t>n</a:t>
            </a:r>
            <a:r>
              <a:rPr lang="fr-FR" dirty="0" smtClean="0"/>
              <a:t> variables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 Fonction aléatoire : </a:t>
            </a:r>
            <a:r>
              <a:rPr lang="fr-FR" sz="2400" dirty="0" smtClean="0">
                <a:solidFill>
                  <a:schemeClr val="accent1"/>
                </a:solidFill>
              </a:rPr>
              <a:t>2</a:t>
            </a:r>
            <a:r>
              <a:rPr lang="fr-FR" sz="3200" i="1" baseline="30000" dirty="0" smtClean="0">
                <a:solidFill>
                  <a:schemeClr val="accent1"/>
                </a:solidFill>
              </a:rPr>
              <a:t>n</a:t>
            </a:r>
          </a:p>
          <a:p>
            <a:pPr lvl="1">
              <a:spcBef>
                <a:spcPts val="600"/>
              </a:spcBef>
            </a:pP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Addition / soustraction binaires : </a:t>
            </a:r>
            <a:r>
              <a:rPr lang="fr-FR" sz="2400" i="1" dirty="0" smtClean="0">
                <a:solidFill>
                  <a:schemeClr val="accent2"/>
                </a:solidFill>
              </a:rPr>
              <a:t>n </a:t>
            </a:r>
            <a:r>
              <a:rPr lang="fr-FR" sz="2400" dirty="0" smtClean="0">
                <a:solidFill>
                  <a:srgbClr val="000000"/>
                </a:solidFill>
              </a:rPr>
              <a:t>(avec le bon ordre)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 Fonctions symétriques : </a:t>
            </a:r>
            <a:r>
              <a:rPr lang="fr-FR" sz="2400" i="1" dirty="0" smtClean="0">
                <a:solidFill>
                  <a:schemeClr val="accent2"/>
                </a:solidFill>
              </a:rPr>
              <a:t>n</a:t>
            </a:r>
            <a:r>
              <a:rPr lang="fr-FR" sz="2800" baseline="30000" dirty="0" smtClean="0">
                <a:solidFill>
                  <a:schemeClr val="accent2"/>
                </a:solidFill>
              </a:rPr>
              <a:t>2</a:t>
            </a:r>
          </a:p>
          <a:p>
            <a:pPr marL="256032" lvl="1" indent="0">
              <a:spcBef>
                <a:spcPts val="600"/>
              </a:spcBef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   </a:t>
            </a:r>
            <a:r>
              <a:rPr lang="fr-FR" sz="2400" dirty="0" smtClean="0">
                <a:solidFill>
                  <a:schemeClr val="tx1"/>
                </a:solidFill>
              </a:rPr>
              <a:t>(invariantes par permutation des variables)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 Multiplication n bits : </a:t>
            </a:r>
            <a:r>
              <a:rPr lang="fr-FR" sz="2400" dirty="0" smtClean="0">
                <a:solidFill>
                  <a:schemeClr val="accent1"/>
                </a:solidFill>
              </a:rPr>
              <a:t>2</a:t>
            </a:r>
            <a:r>
              <a:rPr lang="fr-FR" sz="2800" i="1" baseline="30000" dirty="0" smtClean="0">
                <a:solidFill>
                  <a:schemeClr val="accent1"/>
                </a:solidFill>
              </a:rPr>
              <a:t>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(mais </a:t>
            </a:r>
            <a:r>
              <a:rPr lang="fr-FR" sz="2400" dirty="0" err="1" smtClean="0">
                <a:solidFill>
                  <a:schemeClr val="tx1"/>
                </a:solidFill>
              </a:rPr>
              <a:t>BMDs</a:t>
            </a:r>
            <a:r>
              <a:rPr lang="fr-FR" sz="2400" dirty="0" smtClean="0">
                <a:solidFill>
                  <a:schemeClr val="tx1"/>
                </a:solidFill>
              </a:rPr>
              <a:t> de Bryant </a:t>
            </a:r>
            <a:r>
              <a:rPr lang="fr-FR" sz="2400" i="1" dirty="0" smtClean="0">
                <a:solidFill>
                  <a:schemeClr val="accent2"/>
                </a:solidFill>
              </a:rPr>
              <a:t>n</a:t>
            </a:r>
            <a:r>
              <a:rPr lang="fr-FR" sz="2800" baseline="30000" dirty="0" smtClean="0">
                <a:solidFill>
                  <a:schemeClr val="accent2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fr-FR" sz="2400" dirty="0"/>
              <a:t> </a:t>
            </a:r>
            <a:r>
              <a:rPr lang="fr-FR" sz="2400" dirty="0" smtClean="0"/>
              <a:t>Vérification d’algorithmes asynchrones : </a:t>
            </a:r>
            <a:r>
              <a:rPr lang="fr-FR" sz="2400" dirty="0" smtClean="0">
                <a:solidFill>
                  <a:schemeClr val="accent1"/>
                </a:solidFill>
              </a:rPr>
              <a:t>difficile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 Circuits et logiciels synchrones </a:t>
            </a:r>
            <a:r>
              <a:rPr lang="fr-FR" sz="2400" dirty="0" smtClean="0">
                <a:solidFill>
                  <a:srgbClr val="000000"/>
                </a:solidFill>
              </a:rPr>
              <a:t>(Esterel) : </a:t>
            </a:r>
            <a:r>
              <a:rPr lang="fr-FR" sz="2400" dirty="0" smtClean="0">
                <a:solidFill>
                  <a:srgbClr val="FF6600"/>
                </a:solidFill>
              </a:rPr>
              <a:t>souvent bien</a:t>
            </a:r>
            <a:endParaRPr lang="fr-FR" sz="2400" dirty="0">
              <a:solidFill>
                <a:srgbClr val="FF6600"/>
              </a:solidFill>
            </a:endParaRPr>
          </a:p>
          <a:p>
            <a:pPr lvl="1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de complexité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5021144"/>
            <a:ext cx="5898670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Très sensible au nombre des variables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à l’ordre des variables, discuté plus loin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110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Négation récursive avec mémo-fonction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3079030" y="98310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" name="AutoShape 25"/>
          <p:cNvCxnSpPr>
            <a:cxnSpLocks noChangeShapeType="1"/>
            <a:stCxn id="8" idx="4"/>
          </p:cNvCxnSpPr>
          <p:nvPr/>
        </p:nvCxnSpPr>
        <p:spPr bwMode="auto">
          <a:xfrm flipH="1">
            <a:off x="2736130" y="1440309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26"/>
          <p:cNvCxnSpPr>
            <a:cxnSpLocks noChangeShapeType="1"/>
            <a:stCxn id="8" idx="4"/>
          </p:cNvCxnSpPr>
          <p:nvPr/>
        </p:nvCxnSpPr>
        <p:spPr bwMode="auto">
          <a:xfrm>
            <a:off x="3307630" y="1440309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08"/>
          <p:cNvSpPr txBox="1">
            <a:spLocks noChangeArrowheads="1"/>
          </p:cNvSpPr>
          <p:nvPr/>
        </p:nvSpPr>
        <p:spPr bwMode="auto">
          <a:xfrm>
            <a:off x="3129712" y="980728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/>
              <a:t>n</a:t>
            </a:r>
            <a:endParaRPr lang="en-US" altLang="fr-FR" sz="2400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5852"/>
              </p:ext>
            </p:extLst>
          </p:nvPr>
        </p:nvGraphicFramePr>
        <p:xfrm>
          <a:off x="2540000" y="2132658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0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0" y="2132658"/>
                        <a:ext cx="34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61504"/>
              </p:ext>
            </p:extLst>
          </p:nvPr>
        </p:nvGraphicFramePr>
        <p:xfrm>
          <a:off x="3708400" y="2132658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1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400" y="2132658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Forme libre 75"/>
          <p:cNvSpPr/>
          <p:nvPr/>
        </p:nvSpPr>
        <p:spPr>
          <a:xfrm>
            <a:off x="903763" y="1062464"/>
            <a:ext cx="491329" cy="1012725"/>
          </a:xfrm>
          <a:custGeom>
            <a:avLst/>
            <a:gdLst>
              <a:gd name="connsiteX0" fmla="*/ 10637 w 491329"/>
              <a:gd name="connsiteY0" fmla="*/ 21104 h 1012725"/>
              <a:gd name="connsiteX1" fmla="*/ 61437 w 491329"/>
              <a:gd name="connsiteY1" fmla="*/ 33804 h 1012725"/>
              <a:gd name="connsiteX2" fmla="*/ 480537 w 491329"/>
              <a:gd name="connsiteY2" fmla="*/ 338604 h 1012725"/>
              <a:gd name="connsiteX3" fmla="*/ 353537 w 491329"/>
              <a:gd name="connsiteY3" fmla="*/ 618004 h 1012725"/>
              <a:gd name="connsiteX4" fmla="*/ 201137 w 491329"/>
              <a:gd name="connsiteY4" fmla="*/ 681504 h 10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29" h="1012725">
                <a:moveTo>
                  <a:pt x="10637" y="21104"/>
                </a:moveTo>
                <a:cubicBezTo>
                  <a:pt x="-3122" y="995"/>
                  <a:pt x="-16880" y="-19113"/>
                  <a:pt x="61437" y="33804"/>
                </a:cubicBezTo>
                <a:cubicBezTo>
                  <a:pt x="139754" y="86721"/>
                  <a:pt x="431854" y="241237"/>
                  <a:pt x="480537" y="338604"/>
                </a:cubicBezTo>
                <a:cubicBezTo>
                  <a:pt x="529220" y="435971"/>
                  <a:pt x="400104" y="560854"/>
                  <a:pt x="353537" y="618004"/>
                </a:cubicBezTo>
                <a:cubicBezTo>
                  <a:pt x="306970" y="675154"/>
                  <a:pt x="-103663" y="1435037"/>
                  <a:pt x="201137" y="681504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5465489" y="1004825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9" name="AutoShape 25"/>
          <p:cNvCxnSpPr>
            <a:cxnSpLocks noChangeShapeType="1"/>
            <a:stCxn id="44" idx="4"/>
          </p:cNvCxnSpPr>
          <p:nvPr/>
        </p:nvCxnSpPr>
        <p:spPr bwMode="auto">
          <a:xfrm flipH="1">
            <a:off x="5122589" y="1462025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6"/>
          <p:cNvCxnSpPr>
            <a:cxnSpLocks noChangeShapeType="1"/>
            <a:stCxn id="44" idx="4"/>
          </p:cNvCxnSpPr>
          <p:nvPr/>
        </p:nvCxnSpPr>
        <p:spPr bwMode="auto">
          <a:xfrm>
            <a:off x="5694089" y="1462025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08"/>
          <p:cNvSpPr txBox="1">
            <a:spLocks noChangeArrowheads="1"/>
          </p:cNvSpPr>
          <p:nvPr/>
        </p:nvSpPr>
        <p:spPr bwMode="auto">
          <a:xfrm>
            <a:off x="5516171" y="1002444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n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62360"/>
              </p:ext>
            </p:extLst>
          </p:nvPr>
        </p:nvGraphicFramePr>
        <p:xfrm>
          <a:off x="1870894" y="1578310"/>
          <a:ext cx="29178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2" name="Equation" r:id="rId7" imgW="1028700" imgH="203200" progId="Equation.DSMT4">
                  <p:embed/>
                </p:oleObj>
              </mc:Choice>
              <mc:Fallback>
                <p:oleObj name="Equation" r:id="rId7" imgW="1028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0894" y="1578310"/>
                        <a:ext cx="291782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18337"/>
              </p:ext>
            </p:extLst>
          </p:nvPr>
        </p:nvGraphicFramePr>
        <p:xfrm>
          <a:off x="1475771" y="2809924"/>
          <a:ext cx="594677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3" name="Equation" r:id="rId9" imgW="2832100" imgH="1117600" progId="Equation.DSMT4">
                  <p:embed/>
                </p:oleObj>
              </mc:Choice>
              <mc:Fallback>
                <p:oleObj name="Equation" r:id="rId9" imgW="28321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771" y="2809924"/>
                        <a:ext cx="5946775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432238"/>
              </p:ext>
            </p:extLst>
          </p:nvPr>
        </p:nvGraphicFramePr>
        <p:xfrm>
          <a:off x="4788024" y="2132856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4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8024" y="2132856"/>
                        <a:ext cx="57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10217"/>
              </p:ext>
            </p:extLst>
          </p:nvPr>
        </p:nvGraphicFramePr>
        <p:xfrm>
          <a:off x="6012160" y="2132856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5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2160" y="2132856"/>
                        <a:ext cx="57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535043"/>
              </p:ext>
            </p:extLst>
          </p:nvPr>
        </p:nvGraphicFramePr>
        <p:xfrm>
          <a:off x="1476375" y="5048250"/>
          <a:ext cx="301307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6" name="Equation" r:id="rId15" imgW="1435100" imgH="469900" progId="Equation.DSMT4">
                  <p:embed/>
                </p:oleObj>
              </mc:Choice>
              <mc:Fallback>
                <p:oleObj name="Equation" r:id="rId15" imgW="1435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6375" y="5048250"/>
                        <a:ext cx="301307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 bwMode="auto">
          <a:xfrm flipV="1">
            <a:off x="1733914" y="4700810"/>
            <a:ext cx="1152128" cy="36004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 flipH="1" flipV="1">
            <a:off x="1733914" y="4700810"/>
            <a:ext cx="1152128" cy="36004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 flipV="1">
            <a:off x="6126402" y="4700810"/>
            <a:ext cx="1152128" cy="36004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 flipH="1" flipV="1">
            <a:off x="6126402" y="4700810"/>
            <a:ext cx="1152128" cy="36004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5982386" y="4196754"/>
            <a:ext cx="1741883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redondant !</a:t>
            </a:r>
          </a:p>
        </p:txBody>
      </p:sp>
    </p:spTree>
    <p:extLst>
      <p:ext uri="{BB962C8B-B14F-4D97-AF65-F5344CB8AC3E}">
        <p14:creationId xmlns:p14="http://schemas.microsoft.com/office/powerpoint/2010/main" val="371726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Négation récursive avec mémo-fonction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3079030" y="983109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" name="AutoShape 25"/>
          <p:cNvCxnSpPr>
            <a:cxnSpLocks noChangeShapeType="1"/>
            <a:stCxn id="8" idx="4"/>
          </p:cNvCxnSpPr>
          <p:nvPr/>
        </p:nvCxnSpPr>
        <p:spPr bwMode="auto">
          <a:xfrm flipH="1">
            <a:off x="2736130" y="1440309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26"/>
          <p:cNvCxnSpPr>
            <a:cxnSpLocks noChangeShapeType="1"/>
            <a:stCxn id="8" idx="4"/>
          </p:cNvCxnSpPr>
          <p:nvPr/>
        </p:nvCxnSpPr>
        <p:spPr bwMode="auto">
          <a:xfrm>
            <a:off x="3307630" y="1440309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08"/>
          <p:cNvSpPr txBox="1">
            <a:spLocks noChangeArrowheads="1"/>
          </p:cNvSpPr>
          <p:nvPr/>
        </p:nvSpPr>
        <p:spPr bwMode="auto">
          <a:xfrm>
            <a:off x="3129712" y="980728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/>
              <a:t>n</a:t>
            </a:r>
            <a:endParaRPr lang="en-US" altLang="fr-FR" sz="2400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47510"/>
              </p:ext>
            </p:extLst>
          </p:nvPr>
        </p:nvGraphicFramePr>
        <p:xfrm>
          <a:off x="2540000" y="2132658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8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0" y="2132658"/>
                        <a:ext cx="34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24998"/>
              </p:ext>
            </p:extLst>
          </p:nvPr>
        </p:nvGraphicFramePr>
        <p:xfrm>
          <a:off x="3708400" y="2132658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9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400" y="2132658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Forme libre 75"/>
          <p:cNvSpPr/>
          <p:nvPr/>
        </p:nvSpPr>
        <p:spPr>
          <a:xfrm>
            <a:off x="903763" y="1062464"/>
            <a:ext cx="491329" cy="1012725"/>
          </a:xfrm>
          <a:custGeom>
            <a:avLst/>
            <a:gdLst>
              <a:gd name="connsiteX0" fmla="*/ 10637 w 491329"/>
              <a:gd name="connsiteY0" fmla="*/ 21104 h 1012725"/>
              <a:gd name="connsiteX1" fmla="*/ 61437 w 491329"/>
              <a:gd name="connsiteY1" fmla="*/ 33804 h 1012725"/>
              <a:gd name="connsiteX2" fmla="*/ 480537 w 491329"/>
              <a:gd name="connsiteY2" fmla="*/ 338604 h 1012725"/>
              <a:gd name="connsiteX3" fmla="*/ 353537 w 491329"/>
              <a:gd name="connsiteY3" fmla="*/ 618004 h 1012725"/>
              <a:gd name="connsiteX4" fmla="*/ 201137 w 491329"/>
              <a:gd name="connsiteY4" fmla="*/ 681504 h 10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29" h="1012725">
                <a:moveTo>
                  <a:pt x="10637" y="21104"/>
                </a:moveTo>
                <a:cubicBezTo>
                  <a:pt x="-3122" y="995"/>
                  <a:pt x="-16880" y="-19113"/>
                  <a:pt x="61437" y="33804"/>
                </a:cubicBezTo>
                <a:cubicBezTo>
                  <a:pt x="139754" y="86721"/>
                  <a:pt x="431854" y="241237"/>
                  <a:pt x="480537" y="338604"/>
                </a:cubicBezTo>
                <a:cubicBezTo>
                  <a:pt x="529220" y="435971"/>
                  <a:pt x="400104" y="560854"/>
                  <a:pt x="353537" y="618004"/>
                </a:cubicBezTo>
                <a:cubicBezTo>
                  <a:pt x="306970" y="675154"/>
                  <a:pt x="-103663" y="1435037"/>
                  <a:pt x="201137" y="681504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5465489" y="1004825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9" name="AutoShape 25"/>
          <p:cNvCxnSpPr>
            <a:cxnSpLocks noChangeShapeType="1"/>
            <a:stCxn id="44" idx="4"/>
          </p:cNvCxnSpPr>
          <p:nvPr/>
        </p:nvCxnSpPr>
        <p:spPr bwMode="auto">
          <a:xfrm flipH="1">
            <a:off x="5122589" y="1462025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6"/>
          <p:cNvCxnSpPr>
            <a:cxnSpLocks noChangeShapeType="1"/>
            <a:stCxn id="44" idx="4"/>
          </p:cNvCxnSpPr>
          <p:nvPr/>
        </p:nvCxnSpPr>
        <p:spPr bwMode="auto">
          <a:xfrm>
            <a:off x="5694089" y="1462025"/>
            <a:ext cx="571500" cy="6564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08"/>
          <p:cNvSpPr txBox="1">
            <a:spLocks noChangeArrowheads="1"/>
          </p:cNvSpPr>
          <p:nvPr/>
        </p:nvSpPr>
        <p:spPr bwMode="auto">
          <a:xfrm>
            <a:off x="5516171" y="1002444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n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07160"/>
              </p:ext>
            </p:extLst>
          </p:nvPr>
        </p:nvGraphicFramePr>
        <p:xfrm>
          <a:off x="1870894" y="1578310"/>
          <a:ext cx="29178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0" name="Equation" r:id="rId7" imgW="1028700" imgH="203200" progId="Equation.DSMT4">
                  <p:embed/>
                </p:oleObj>
              </mc:Choice>
              <mc:Fallback>
                <p:oleObj name="Equation" r:id="rId7" imgW="1028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0894" y="1578310"/>
                        <a:ext cx="291782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20250"/>
              </p:ext>
            </p:extLst>
          </p:nvPr>
        </p:nvGraphicFramePr>
        <p:xfrm>
          <a:off x="4788024" y="2132856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1" name="Equation" r:id="rId9" imgW="228600" imgH="152400" progId="Equation.DSMT4">
                  <p:embed/>
                </p:oleObj>
              </mc:Choice>
              <mc:Fallback>
                <p:oleObj name="Equation" r:id="rId9" imgW="228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8024" y="2132856"/>
                        <a:ext cx="57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10408"/>
              </p:ext>
            </p:extLst>
          </p:nvPr>
        </p:nvGraphicFramePr>
        <p:xfrm>
          <a:off x="6012160" y="2132856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2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2160" y="2132856"/>
                        <a:ext cx="571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41885" y="3168258"/>
            <a:ext cx="6532257" cy="287206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Attention :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implémentation directe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exponentielle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car exploration totale du graphe déplié !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Solution :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utiliser un </a:t>
            </a:r>
            <a:r>
              <a:rPr lang="fr-FR" sz="2400" kern="0" dirty="0" smtClean="0">
                <a:solidFill>
                  <a:schemeClr val="accent3"/>
                </a:solidFill>
              </a:rPr>
              <a:t>cache</a:t>
            </a:r>
            <a:r>
              <a:rPr lang="fr-FR" sz="2400" kern="0" dirty="0" smtClean="0"/>
              <a:t> des négations déjà calculées,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i.e., une table de </a:t>
            </a:r>
            <a:r>
              <a:rPr lang="fr-FR" sz="2400" kern="0" dirty="0" err="1" smtClean="0">
                <a:solidFill>
                  <a:schemeClr val="bg1"/>
                </a:solidFill>
              </a:rPr>
              <a:t>sjdhaldsjhfalsj</a:t>
            </a:r>
            <a:endParaRPr lang="fr-FR" sz="2400" kern="0" dirty="0" smtClean="0">
              <a:solidFill>
                <a:schemeClr val="bg1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2"/>
                </a:solidFill>
              </a:rPr>
              <a:t>→ coût linéaire en temps             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82043"/>
              </p:ext>
            </p:extLst>
          </p:nvPr>
        </p:nvGraphicFramePr>
        <p:xfrm>
          <a:off x="5076056" y="5208588"/>
          <a:ext cx="20526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3" name="Equation" r:id="rId13" imgW="977900" imgH="203200" progId="Equation.DSMT4">
                  <p:embed/>
                </p:oleObj>
              </mc:Choice>
              <mc:Fallback>
                <p:oleObj name="Equation" r:id="rId13" imgW="977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056" y="5208588"/>
                        <a:ext cx="2052637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4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Opérations binaires récursives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68" name="Grouper 67"/>
          <p:cNvGrpSpPr/>
          <p:nvPr/>
        </p:nvGrpSpPr>
        <p:grpSpPr>
          <a:xfrm>
            <a:off x="2765425" y="1052389"/>
            <a:ext cx="3629124" cy="1533649"/>
            <a:chOff x="339502" y="1700808"/>
            <a:chExt cx="3629124" cy="1533649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879004" y="170318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9" name="AutoShape 25"/>
            <p:cNvCxnSpPr>
              <a:cxnSpLocks noChangeShapeType="1"/>
              <a:stCxn id="8" idx="4"/>
            </p:cNvCxnSpPr>
            <p:nvPr/>
          </p:nvCxnSpPr>
          <p:spPr bwMode="auto">
            <a:xfrm flipH="1">
              <a:off x="536104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26"/>
            <p:cNvCxnSpPr>
              <a:cxnSpLocks noChangeShapeType="1"/>
              <a:stCxn id="8" idx="4"/>
            </p:cNvCxnSpPr>
            <p:nvPr/>
          </p:nvCxnSpPr>
          <p:spPr bwMode="auto">
            <a:xfrm>
              <a:off x="1107604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929686" y="170080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/>
                <a:t>2</a:t>
              </a:r>
              <a:endParaRPr lang="en-US" altLang="fr-FR" sz="2400" dirty="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009333" y="170318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9" name="AutoShape 25"/>
            <p:cNvCxnSpPr>
              <a:cxnSpLocks noChangeShapeType="1"/>
              <a:stCxn id="28" idx="4"/>
            </p:cNvCxnSpPr>
            <p:nvPr/>
          </p:nvCxnSpPr>
          <p:spPr bwMode="auto">
            <a:xfrm flipH="1">
              <a:off x="2666433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6"/>
            <p:cNvCxnSpPr>
              <a:cxnSpLocks noChangeShapeType="1"/>
              <a:stCxn id="28" idx="4"/>
            </p:cNvCxnSpPr>
            <p:nvPr/>
          </p:nvCxnSpPr>
          <p:spPr bwMode="auto">
            <a:xfrm>
              <a:off x="3237933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 Box 108"/>
            <p:cNvSpPr txBox="1">
              <a:spLocks noChangeArrowheads="1"/>
            </p:cNvSpPr>
            <p:nvPr/>
          </p:nvSpPr>
          <p:spPr bwMode="auto">
            <a:xfrm>
              <a:off x="3060133" y="170080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2" name="Obje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337661"/>
                </p:ext>
              </p:extLst>
            </p:nvPr>
          </p:nvGraphicFramePr>
          <p:xfrm>
            <a:off x="339502" y="2853457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45" name="Equation" r:id="rId3" imgW="139700" imgH="152400" progId="Equation.DSMT4">
                    <p:embed/>
                  </p:oleObj>
                </mc:Choice>
                <mc:Fallback>
                  <p:oleObj name="Equation" r:id="rId3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9502" y="2853457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361632"/>
                </p:ext>
              </p:extLst>
            </p:nvPr>
          </p:nvGraphicFramePr>
          <p:xfrm>
            <a:off x="1508001" y="2852738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46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8001" y="2852738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693347"/>
                </p:ext>
              </p:extLst>
            </p:nvPr>
          </p:nvGraphicFramePr>
          <p:xfrm>
            <a:off x="2483768" y="2852936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47" name="Equation" r:id="rId7" imgW="127000" imgH="152400" progId="Equation.DSMT4">
                    <p:embed/>
                  </p:oleObj>
                </mc:Choice>
                <mc:Fallback>
                  <p:oleObj name="Equation" r:id="rId7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83768" y="2852936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7557318"/>
                </p:ext>
              </p:extLst>
            </p:nvPr>
          </p:nvGraphicFramePr>
          <p:xfrm>
            <a:off x="3619376" y="2852738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48" name="Equation" r:id="rId9" imgW="139700" imgH="152400" progId="Equation.DSMT4">
                    <p:embed/>
                  </p:oleObj>
                </mc:Choice>
                <mc:Fallback>
                  <p:oleObj name="Equation" r:id="rId9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19376" y="2852738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Forme libre 75"/>
          <p:cNvSpPr/>
          <p:nvPr/>
        </p:nvSpPr>
        <p:spPr>
          <a:xfrm>
            <a:off x="903763" y="1062464"/>
            <a:ext cx="491329" cy="1012725"/>
          </a:xfrm>
          <a:custGeom>
            <a:avLst/>
            <a:gdLst>
              <a:gd name="connsiteX0" fmla="*/ 10637 w 491329"/>
              <a:gd name="connsiteY0" fmla="*/ 21104 h 1012725"/>
              <a:gd name="connsiteX1" fmla="*/ 61437 w 491329"/>
              <a:gd name="connsiteY1" fmla="*/ 33804 h 1012725"/>
              <a:gd name="connsiteX2" fmla="*/ 480537 w 491329"/>
              <a:gd name="connsiteY2" fmla="*/ 338604 h 1012725"/>
              <a:gd name="connsiteX3" fmla="*/ 353537 w 491329"/>
              <a:gd name="connsiteY3" fmla="*/ 618004 h 1012725"/>
              <a:gd name="connsiteX4" fmla="*/ 201137 w 491329"/>
              <a:gd name="connsiteY4" fmla="*/ 681504 h 10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29" h="1012725">
                <a:moveTo>
                  <a:pt x="10637" y="21104"/>
                </a:moveTo>
                <a:cubicBezTo>
                  <a:pt x="-3122" y="995"/>
                  <a:pt x="-16880" y="-19113"/>
                  <a:pt x="61437" y="33804"/>
                </a:cubicBezTo>
                <a:cubicBezTo>
                  <a:pt x="139754" y="86721"/>
                  <a:pt x="431854" y="241237"/>
                  <a:pt x="480537" y="338604"/>
                </a:cubicBezTo>
                <a:cubicBezTo>
                  <a:pt x="529220" y="435971"/>
                  <a:pt x="400104" y="560854"/>
                  <a:pt x="353537" y="618004"/>
                </a:cubicBezTo>
                <a:cubicBezTo>
                  <a:pt x="306970" y="675154"/>
                  <a:pt x="-103663" y="1435037"/>
                  <a:pt x="201137" y="681504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4543"/>
              </p:ext>
            </p:extLst>
          </p:nvPr>
        </p:nvGraphicFramePr>
        <p:xfrm>
          <a:off x="4355976" y="980728"/>
          <a:ext cx="503709" cy="50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49" name="Equation" r:id="rId11" imgW="127000" imgH="127000" progId="Equation.DSMT4">
                  <p:embed/>
                </p:oleObj>
              </mc:Choice>
              <mc:Fallback>
                <p:oleObj name="Equation" r:id="rId11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5976" y="980728"/>
                        <a:ext cx="503709" cy="503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er 6"/>
          <p:cNvGrpSpPr/>
          <p:nvPr/>
        </p:nvGrpSpPr>
        <p:grpSpPr>
          <a:xfrm>
            <a:off x="323528" y="2924944"/>
            <a:ext cx="6223421" cy="2592288"/>
            <a:chOff x="323528" y="2924944"/>
            <a:chExt cx="6223421" cy="2592288"/>
          </a:xfrm>
        </p:grpSpPr>
        <p:graphicFrame>
          <p:nvGraphicFramePr>
            <p:cNvPr id="43" name="Obje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304639"/>
                </p:ext>
              </p:extLst>
            </p:nvPr>
          </p:nvGraphicFramePr>
          <p:xfrm>
            <a:off x="2051720" y="3933056"/>
            <a:ext cx="428625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0" name="Equation" r:id="rId13" imgW="1714500" imgH="203200" progId="Equation.DSMT4">
                    <p:embed/>
                  </p:oleObj>
                </mc:Choice>
                <mc:Fallback>
                  <p:oleObj name="Equation" r:id="rId13" imgW="1714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51720" y="3933056"/>
                          <a:ext cx="428625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4" name="Connecteur droit avec flèche 83"/>
            <p:cNvCxnSpPr/>
            <p:nvPr/>
          </p:nvCxnSpPr>
          <p:spPr bwMode="auto">
            <a:xfrm>
              <a:off x="323528" y="4221088"/>
              <a:ext cx="8640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4388321" y="2927325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6" name="AutoShape 25"/>
            <p:cNvCxnSpPr>
              <a:cxnSpLocks noChangeShapeType="1"/>
              <a:stCxn id="45" idx="4"/>
            </p:cNvCxnSpPr>
            <p:nvPr/>
          </p:nvCxnSpPr>
          <p:spPr bwMode="auto">
            <a:xfrm flipH="1">
              <a:off x="3635896" y="3384525"/>
              <a:ext cx="981025" cy="6019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6"/>
            <p:cNvCxnSpPr>
              <a:cxnSpLocks noChangeShapeType="1"/>
            </p:cNvCxnSpPr>
            <p:nvPr/>
          </p:nvCxnSpPr>
          <p:spPr bwMode="auto">
            <a:xfrm>
              <a:off x="4627534" y="3384525"/>
              <a:ext cx="808562" cy="62053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108"/>
            <p:cNvSpPr txBox="1">
              <a:spLocks noChangeArrowheads="1"/>
            </p:cNvSpPr>
            <p:nvPr/>
          </p:nvSpPr>
          <p:spPr bwMode="auto">
            <a:xfrm>
              <a:off x="4439121" y="2924944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er 5"/>
            <p:cNvGrpSpPr/>
            <p:nvPr/>
          </p:nvGrpSpPr>
          <p:grpSpPr>
            <a:xfrm>
              <a:off x="3413823" y="3984104"/>
              <a:ext cx="1143000" cy="1116013"/>
              <a:chOff x="5244756" y="3552056"/>
              <a:chExt cx="1143000" cy="1116013"/>
            </a:xfrm>
          </p:grpSpPr>
          <p:sp>
            <p:nvSpPr>
              <p:cNvPr id="58" name="Oval 23"/>
              <p:cNvSpPr>
                <a:spLocks noChangeArrowheads="1"/>
              </p:cNvSpPr>
              <p:nvPr/>
            </p:nvSpPr>
            <p:spPr bwMode="auto">
              <a:xfrm>
                <a:off x="5587656" y="3554437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59" name="AutoShape 25"/>
              <p:cNvCxnSpPr>
                <a:cxnSpLocks noChangeShapeType="1"/>
                <a:stCxn id="58" idx="4"/>
              </p:cNvCxnSpPr>
              <p:nvPr/>
            </p:nvCxnSpPr>
            <p:spPr bwMode="auto">
              <a:xfrm flipH="1">
                <a:off x="5244756" y="4011637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AutoShape 26"/>
              <p:cNvCxnSpPr>
                <a:cxnSpLocks noChangeShapeType="1"/>
                <a:stCxn id="58" idx="4"/>
              </p:cNvCxnSpPr>
              <p:nvPr/>
            </p:nvCxnSpPr>
            <p:spPr bwMode="auto">
              <a:xfrm>
                <a:off x="5816256" y="4011637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xt Box 108"/>
              <p:cNvSpPr txBox="1">
                <a:spLocks noChangeArrowheads="1"/>
              </p:cNvSpPr>
              <p:nvPr/>
            </p:nvSpPr>
            <p:spPr bwMode="auto">
              <a:xfrm>
                <a:off x="5638456" y="3552056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" name="Grouper 64"/>
            <p:cNvGrpSpPr/>
            <p:nvPr/>
          </p:nvGrpSpPr>
          <p:grpSpPr>
            <a:xfrm>
              <a:off x="5214023" y="3984104"/>
              <a:ext cx="1143000" cy="1116013"/>
              <a:chOff x="5244756" y="3552056"/>
              <a:chExt cx="1143000" cy="1116013"/>
            </a:xfrm>
          </p:grpSpPr>
          <p:sp>
            <p:nvSpPr>
              <p:cNvPr id="70" name="Oval 23"/>
              <p:cNvSpPr>
                <a:spLocks noChangeArrowheads="1"/>
              </p:cNvSpPr>
              <p:nvPr/>
            </p:nvSpPr>
            <p:spPr bwMode="auto">
              <a:xfrm>
                <a:off x="5587656" y="3554437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71" name="AutoShape 25"/>
              <p:cNvCxnSpPr>
                <a:cxnSpLocks noChangeShapeType="1"/>
                <a:stCxn id="70" idx="4"/>
              </p:cNvCxnSpPr>
              <p:nvPr/>
            </p:nvCxnSpPr>
            <p:spPr bwMode="auto">
              <a:xfrm flipH="1">
                <a:off x="5244756" y="4011637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AutoShape 26"/>
              <p:cNvCxnSpPr>
                <a:cxnSpLocks noChangeShapeType="1"/>
                <a:stCxn id="70" idx="4"/>
              </p:cNvCxnSpPr>
              <p:nvPr/>
            </p:nvCxnSpPr>
            <p:spPr bwMode="auto">
              <a:xfrm>
                <a:off x="5816256" y="4011637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3" name="Text Box 108"/>
              <p:cNvSpPr txBox="1">
                <a:spLocks noChangeArrowheads="1"/>
              </p:cNvSpPr>
              <p:nvPr/>
            </p:nvSpPr>
            <p:spPr bwMode="auto">
              <a:xfrm>
                <a:off x="5638456" y="3552056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49" name="Obje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0785787"/>
                </p:ext>
              </p:extLst>
            </p:nvPr>
          </p:nvGraphicFramePr>
          <p:xfrm>
            <a:off x="3192463" y="4005263"/>
            <a:ext cx="571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1" name="Equation" r:id="rId15" imgW="228600" imgH="152400" progId="Equation.DSMT4">
                    <p:embed/>
                  </p:oleObj>
                </mc:Choice>
                <mc:Fallback>
                  <p:oleObj name="Equation" r:id="rId15" imgW="2286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92463" y="4005263"/>
                          <a:ext cx="571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104308"/>
                </p:ext>
              </p:extLst>
            </p:nvPr>
          </p:nvGraphicFramePr>
          <p:xfrm>
            <a:off x="5004048" y="4005064"/>
            <a:ext cx="5397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2" name="Equation" r:id="rId17" imgW="215900" imgH="152400" progId="Equation.DSMT4">
                    <p:embed/>
                  </p:oleObj>
                </mc:Choice>
                <mc:Fallback>
                  <p:oleObj name="Equation" r:id="rId17" imgW="2159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004048" y="4005064"/>
                          <a:ext cx="5397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8340634"/>
                </p:ext>
              </p:extLst>
            </p:nvPr>
          </p:nvGraphicFramePr>
          <p:xfrm>
            <a:off x="3246438" y="5135563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3" name="Equation" r:id="rId19" imgW="127000" imgH="152400" progId="Equation.DSMT4">
                    <p:embed/>
                  </p:oleObj>
                </mc:Choice>
                <mc:Fallback>
                  <p:oleObj name="Equation" r:id="rId19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46438" y="5135563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317637"/>
                </p:ext>
              </p:extLst>
            </p:nvPr>
          </p:nvGraphicFramePr>
          <p:xfrm>
            <a:off x="4383088" y="5135563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4" name="Equation" r:id="rId21" imgW="139700" imgH="152400" progId="Equation.DSMT4">
                    <p:embed/>
                  </p:oleObj>
                </mc:Choice>
                <mc:Fallback>
                  <p:oleObj name="Equation" r:id="rId21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383088" y="5135563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776458"/>
                </p:ext>
              </p:extLst>
            </p:nvPr>
          </p:nvGraphicFramePr>
          <p:xfrm>
            <a:off x="5062091" y="5136232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5" name="Equation" r:id="rId23" imgW="127000" imgH="152400" progId="Equation.DSMT4">
                    <p:embed/>
                  </p:oleObj>
                </mc:Choice>
                <mc:Fallback>
                  <p:oleObj name="Equation" r:id="rId23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62091" y="5136232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764509"/>
                </p:ext>
              </p:extLst>
            </p:nvPr>
          </p:nvGraphicFramePr>
          <p:xfrm>
            <a:off x="6197699" y="5136034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56" name="Equation" r:id="rId24" imgW="139700" imgH="152400" progId="Equation.DSMT4">
                    <p:embed/>
                  </p:oleObj>
                </mc:Choice>
                <mc:Fallback>
                  <p:oleObj name="Equation" r:id="rId24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197699" y="5136034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63221"/>
              </p:ext>
            </p:extLst>
          </p:nvPr>
        </p:nvGraphicFramePr>
        <p:xfrm>
          <a:off x="282575" y="5876925"/>
          <a:ext cx="8572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7" name="Equation" r:id="rId26" imgW="4762500" imgH="241300" progId="Equation.DSMT4">
                  <p:embed/>
                </p:oleObj>
              </mc:Choice>
              <mc:Fallback>
                <p:oleObj name="Equation" r:id="rId26" imgW="4762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82575" y="5876925"/>
                        <a:ext cx="85725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92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Opérations binaires récursives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68" name="Grouper 67"/>
          <p:cNvGrpSpPr/>
          <p:nvPr/>
        </p:nvGrpSpPr>
        <p:grpSpPr>
          <a:xfrm>
            <a:off x="2962027" y="980728"/>
            <a:ext cx="3273329" cy="1187674"/>
            <a:chOff x="536104" y="1629147"/>
            <a:chExt cx="3273329" cy="1187674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879004" y="170318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9" name="AutoShape 25"/>
            <p:cNvCxnSpPr>
              <a:cxnSpLocks noChangeShapeType="1"/>
              <a:stCxn id="8" idx="4"/>
            </p:cNvCxnSpPr>
            <p:nvPr/>
          </p:nvCxnSpPr>
          <p:spPr bwMode="auto">
            <a:xfrm flipH="1">
              <a:off x="536104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26"/>
            <p:cNvCxnSpPr>
              <a:cxnSpLocks noChangeShapeType="1"/>
              <a:stCxn id="8" idx="4"/>
            </p:cNvCxnSpPr>
            <p:nvPr/>
          </p:nvCxnSpPr>
          <p:spPr bwMode="auto">
            <a:xfrm>
              <a:off x="1107604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929686" y="170080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009333" y="170318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9" name="AutoShape 25"/>
            <p:cNvCxnSpPr>
              <a:cxnSpLocks noChangeShapeType="1"/>
              <a:stCxn id="28" idx="4"/>
            </p:cNvCxnSpPr>
            <p:nvPr/>
          </p:nvCxnSpPr>
          <p:spPr bwMode="auto">
            <a:xfrm flipH="1">
              <a:off x="2666433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6"/>
            <p:cNvCxnSpPr>
              <a:cxnSpLocks noChangeShapeType="1"/>
              <a:stCxn id="28" idx="4"/>
            </p:cNvCxnSpPr>
            <p:nvPr/>
          </p:nvCxnSpPr>
          <p:spPr bwMode="auto">
            <a:xfrm>
              <a:off x="3237933" y="2160389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 Box 108"/>
            <p:cNvSpPr txBox="1">
              <a:spLocks noChangeArrowheads="1"/>
            </p:cNvSpPr>
            <p:nvPr/>
          </p:nvSpPr>
          <p:spPr bwMode="auto">
            <a:xfrm>
              <a:off x="3060133" y="170080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2</a:t>
              </a:r>
            </a:p>
          </p:txBody>
        </p:sp>
        <p:graphicFrame>
          <p:nvGraphicFramePr>
            <p:cNvPr id="34" name="Obje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062281"/>
                </p:ext>
              </p:extLst>
            </p:nvPr>
          </p:nvGraphicFramePr>
          <p:xfrm>
            <a:off x="1930053" y="1629147"/>
            <a:ext cx="503709" cy="503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8" name="Equation" r:id="rId3" imgW="127000" imgH="127000" progId="Equation.DSMT4">
                    <p:embed/>
                  </p:oleObj>
                </mc:Choice>
                <mc:Fallback>
                  <p:oleObj name="Equation" r:id="rId3" imgW="1270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30053" y="1629147"/>
                          <a:ext cx="503709" cy="5037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Forme libre 75"/>
          <p:cNvSpPr/>
          <p:nvPr/>
        </p:nvSpPr>
        <p:spPr>
          <a:xfrm>
            <a:off x="903763" y="1062464"/>
            <a:ext cx="491329" cy="1012725"/>
          </a:xfrm>
          <a:custGeom>
            <a:avLst/>
            <a:gdLst>
              <a:gd name="connsiteX0" fmla="*/ 10637 w 491329"/>
              <a:gd name="connsiteY0" fmla="*/ 21104 h 1012725"/>
              <a:gd name="connsiteX1" fmla="*/ 61437 w 491329"/>
              <a:gd name="connsiteY1" fmla="*/ 33804 h 1012725"/>
              <a:gd name="connsiteX2" fmla="*/ 480537 w 491329"/>
              <a:gd name="connsiteY2" fmla="*/ 338604 h 1012725"/>
              <a:gd name="connsiteX3" fmla="*/ 353537 w 491329"/>
              <a:gd name="connsiteY3" fmla="*/ 618004 h 1012725"/>
              <a:gd name="connsiteX4" fmla="*/ 201137 w 491329"/>
              <a:gd name="connsiteY4" fmla="*/ 681504 h 10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29" h="1012725">
                <a:moveTo>
                  <a:pt x="10637" y="21104"/>
                </a:moveTo>
                <a:cubicBezTo>
                  <a:pt x="-3122" y="995"/>
                  <a:pt x="-16880" y="-19113"/>
                  <a:pt x="61437" y="33804"/>
                </a:cubicBezTo>
                <a:cubicBezTo>
                  <a:pt x="139754" y="86721"/>
                  <a:pt x="431854" y="241237"/>
                  <a:pt x="480537" y="338604"/>
                </a:cubicBezTo>
                <a:cubicBezTo>
                  <a:pt x="529220" y="435971"/>
                  <a:pt x="400104" y="560854"/>
                  <a:pt x="353537" y="618004"/>
                </a:cubicBezTo>
                <a:cubicBezTo>
                  <a:pt x="306970" y="675154"/>
                  <a:pt x="-103663" y="1435037"/>
                  <a:pt x="201137" y="681504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244493" y="5517232"/>
            <a:ext cx="4655015" cy="94743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Coût </a:t>
            </a:r>
            <a:r>
              <a:rPr kumimoji="0" lang="fr-FR" sz="2800" b="0" i="1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</a:t>
            </a:r>
            <a:r>
              <a:rPr kumimoji="0" lang="fr-FR" sz="3200" b="0" i="1" u="none" strike="noStrike" kern="0" cap="none" spc="0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grâce au cache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Idem pour </a:t>
            </a:r>
            <a:r>
              <a:rPr lang="fr-FR" sz="2800" kern="0" dirty="0" smtClean="0">
                <a:solidFill>
                  <a:schemeClr val="accent3"/>
                </a:solidFill>
              </a:rPr>
              <a:t>ou</a:t>
            </a:r>
            <a:r>
              <a:rPr lang="fr-FR" sz="2800" kern="0" dirty="0" smtClean="0"/>
              <a:t>, </a:t>
            </a:r>
            <a:r>
              <a:rPr lang="fr-FR" sz="2800" kern="0" dirty="0" err="1" smtClean="0">
                <a:solidFill>
                  <a:srgbClr val="C83296"/>
                </a:solidFill>
              </a:rPr>
              <a:t>xor</a:t>
            </a:r>
            <a:r>
              <a:rPr lang="fr-FR" sz="2800" kern="0" dirty="0" smtClean="0"/>
              <a:t>, </a:t>
            </a:r>
            <a:r>
              <a:rPr lang="fr-FR" sz="2800" kern="0" dirty="0" err="1" smtClean="0">
                <a:solidFill>
                  <a:srgbClr val="C83296"/>
                </a:solidFill>
              </a:rPr>
              <a:t>mux</a:t>
            </a:r>
            <a:r>
              <a:rPr lang="fr-FR" sz="2800" kern="0" dirty="0" smtClean="0"/>
              <a:t>, etc.</a:t>
            </a: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64133"/>
              </p:ext>
            </p:extLst>
          </p:nvPr>
        </p:nvGraphicFramePr>
        <p:xfrm>
          <a:off x="2765425" y="2205038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9" name="Equation" r:id="rId5" imgW="139700" imgH="152400" progId="Equation.DSMT4">
                  <p:embed/>
                </p:oleObj>
              </mc:Choice>
              <mc:Fallback>
                <p:oleObj name="Equation" r:id="rId5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5425" y="2205038"/>
                        <a:ext cx="34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275138"/>
              </p:ext>
            </p:extLst>
          </p:nvPr>
        </p:nvGraphicFramePr>
        <p:xfrm>
          <a:off x="3933924" y="2204319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0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3924" y="2204319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10649"/>
              </p:ext>
            </p:extLst>
          </p:nvPr>
        </p:nvGraphicFramePr>
        <p:xfrm>
          <a:off x="4909691" y="2204517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Equation" r:id="rId9" imgW="127000" imgH="152400" progId="Equation.DSMT4">
                  <p:embed/>
                </p:oleObj>
              </mc:Choice>
              <mc:Fallback>
                <p:oleObj name="Equation" r:id="rId9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9691" y="2204517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2883"/>
              </p:ext>
            </p:extLst>
          </p:nvPr>
        </p:nvGraphicFramePr>
        <p:xfrm>
          <a:off x="6045299" y="2204319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2" name="Equation" r:id="rId11" imgW="139700" imgH="152400" progId="Equation.DSMT4">
                  <p:embed/>
                </p:oleObj>
              </mc:Choice>
              <mc:Fallback>
                <p:oleObj name="Equation" r:id="rId11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5299" y="2204319"/>
                        <a:ext cx="349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r 5"/>
          <p:cNvGrpSpPr/>
          <p:nvPr/>
        </p:nvGrpSpPr>
        <p:grpSpPr>
          <a:xfrm>
            <a:off x="1331640" y="3140968"/>
            <a:ext cx="4515123" cy="1567557"/>
            <a:chOff x="1331640" y="3377952"/>
            <a:chExt cx="4515123" cy="1567557"/>
          </a:xfrm>
        </p:grpSpPr>
        <p:graphicFrame>
          <p:nvGraphicFramePr>
            <p:cNvPr id="40" name="Obje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281697"/>
                </p:ext>
              </p:extLst>
            </p:nvPr>
          </p:nvGraphicFramePr>
          <p:xfrm>
            <a:off x="2354263" y="4437509"/>
            <a:ext cx="34925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93" name="Equation" r:id="rId13" imgW="1397000" imgH="203200" progId="Equation.DSMT4">
                    <p:embed/>
                  </p:oleObj>
                </mc:Choice>
                <mc:Fallback>
                  <p:oleObj name="Equation" r:id="rId13" imgW="1397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354263" y="4437509"/>
                          <a:ext cx="34925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Grouper 68"/>
            <p:cNvGrpSpPr/>
            <p:nvPr/>
          </p:nvGrpSpPr>
          <p:grpSpPr>
            <a:xfrm>
              <a:off x="3983224" y="3377952"/>
              <a:ext cx="1143000" cy="1116013"/>
              <a:chOff x="2145396" y="4282008"/>
              <a:chExt cx="1143000" cy="1116013"/>
            </a:xfrm>
          </p:grpSpPr>
          <p:sp>
            <p:nvSpPr>
              <p:cNvPr id="45" name="Oval 23"/>
              <p:cNvSpPr>
                <a:spLocks noChangeArrowheads="1"/>
              </p:cNvSpPr>
              <p:nvPr/>
            </p:nvSpPr>
            <p:spPr bwMode="auto">
              <a:xfrm>
                <a:off x="2488296" y="4284389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46" name="AutoShape 25"/>
              <p:cNvCxnSpPr>
                <a:cxnSpLocks noChangeShapeType="1"/>
                <a:stCxn id="45" idx="4"/>
              </p:cNvCxnSpPr>
              <p:nvPr/>
            </p:nvCxnSpPr>
            <p:spPr bwMode="auto">
              <a:xfrm flipH="1">
                <a:off x="2145396" y="4741589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26"/>
              <p:cNvCxnSpPr>
                <a:cxnSpLocks noChangeShapeType="1"/>
                <a:stCxn id="45" idx="4"/>
              </p:cNvCxnSpPr>
              <p:nvPr/>
            </p:nvCxnSpPr>
            <p:spPr bwMode="auto">
              <a:xfrm>
                <a:off x="2716896" y="4741589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 Box 108"/>
              <p:cNvSpPr txBox="1">
                <a:spLocks noChangeArrowheads="1"/>
              </p:cNvSpPr>
              <p:nvPr/>
            </p:nvSpPr>
            <p:spPr bwMode="auto">
              <a:xfrm>
                <a:off x="2539096" y="4282008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cxnSp>
          <p:nvCxnSpPr>
            <p:cNvPr id="84" name="Connecteur droit avec flèche 83"/>
            <p:cNvCxnSpPr/>
            <p:nvPr/>
          </p:nvCxnSpPr>
          <p:spPr bwMode="auto">
            <a:xfrm>
              <a:off x="1331640" y="4098032"/>
              <a:ext cx="7200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8" name="Obje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7142650"/>
                </p:ext>
              </p:extLst>
            </p:nvPr>
          </p:nvGraphicFramePr>
          <p:xfrm>
            <a:off x="3525838" y="4475609"/>
            <a:ext cx="857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94" name="Equation" r:id="rId15" imgW="342900" imgH="152400" progId="Equation.DSMT4">
                    <p:embed/>
                  </p:oleObj>
                </mc:Choice>
                <mc:Fallback>
                  <p:oleObj name="Equation" r:id="rId15" imgW="3429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525838" y="4475609"/>
                          <a:ext cx="857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973418"/>
                </p:ext>
              </p:extLst>
            </p:nvPr>
          </p:nvGraphicFramePr>
          <p:xfrm>
            <a:off x="4749800" y="4475609"/>
            <a:ext cx="825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95" name="Equation" r:id="rId17" imgW="330200" imgH="152400" progId="Equation.DSMT4">
                    <p:embed/>
                  </p:oleObj>
                </mc:Choice>
                <mc:Fallback>
                  <p:oleObj name="Equation" r:id="rId17" imgW="330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749800" y="4475609"/>
                          <a:ext cx="825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5753"/>
              </p:ext>
            </p:extLst>
          </p:nvPr>
        </p:nvGraphicFramePr>
        <p:xfrm>
          <a:off x="1144588" y="4868863"/>
          <a:ext cx="6854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6" name="Equation" r:id="rId19" imgW="3263900" imgH="241300" progId="Equation.DSMT4">
                  <p:embed/>
                </p:oleObj>
              </mc:Choice>
              <mc:Fallback>
                <p:oleObj name="Equation" r:id="rId19" imgW="3263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4588" y="4868863"/>
                        <a:ext cx="68548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84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791706"/>
            <a:ext cx="8229600" cy="477054"/>
          </a:xfrm>
        </p:spPr>
        <p:txBody>
          <a:bodyPr/>
          <a:lstStyle/>
          <a:p>
            <a:r>
              <a:rPr lang="fr-FR" dirty="0" smtClean="0"/>
              <a:t>Implémentation de </a:t>
            </a:r>
            <a:r>
              <a:rPr lang="fr-FR" dirty="0" err="1" smtClean="0"/>
              <a:t>noeud</a:t>
            </a:r>
            <a:r>
              <a:rPr lang="fr-FR" dirty="0" smtClean="0"/>
              <a:t> et table de BDDs :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</a:t>
            </a:r>
            <a:r>
              <a:rPr lang="fr-FR" dirty="0"/>
              <a:t>de données </a:t>
            </a:r>
            <a:r>
              <a:rPr lang="fr-FR" dirty="0" smtClean="0"/>
              <a:t>pour </a:t>
            </a:r>
            <a:r>
              <a:rPr lang="fr-FR" dirty="0"/>
              <a:t>le partage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20372" y="1340768"/>
            <a:ext cx="7044116" cy="357944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class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BDD_Node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</a:t>
            </a:r>
            <a:r>
              <a:rPr lang="fr-FR" sz="2400" kern="0" dirty="0" err="1" smtClean="0"/>
              <a:t>int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0000FF"/>
                </a:solidFill>
              </a:rPr>
              <a:t>n</a:t>
            </a:r>
            <a:r>
              <a:rPr lang="fr-FR" sz="2400" kern="0" dirty="0" smtClean="0"/>
              <a:t> ;  </a:t>
            </a:r>
            <a:r>
              <a:rPr lang="fr-FR" sz="2400" kern="0" dirty="0" smtClean="0">
                <a:solidFill>
                  <a:schemeClr val="accent2"/>
                </a:solidFill>
              </a:rPr>
              <a:t>// numéro de la variable (fixe)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int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r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; </a:t>
            </a:r>
            <a:r>
              <a:rPr lang="fr-FR" sz="2400" kern="0" dirty="0"/>
              <a:t> </a:t>
            </a:r>
            <a:r>
              <a:rPr lang="fr-FR" sz="2400" kern="0" dirty="0" smtClean="0"/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9A00"/>
                </a:solidFill>
                <a:effectLst/>
                <a:uLnTx/>
                <a:uFillTx/>
              </a:rPr>
              <a:t>// rang dans l’ordre des variables (mobile)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</a:t>
            </a:r>
            <a:r>
              <a:rPr lang="fr-FR" sz="2400" kern="0" dirty="0" err="1" smtClean="0"/>
              <a:t>int</a:t>
            </a:r>
            <a:r>
              <a:rPr lang="fr-FR" sz="2400" kern="0" dirty="0" smtClean="0"/>
              <a:t> </a:t>
            </a:r>
            <a:r>
              <a:rPr lang="fr-FR" sz="2400" kern="0" dirty="0" err="1">
                <a:solidFill>
                  <a:srgbClr val="0000FF"/>
                </a:solidFill>
              </a:rPr>
              <a:t>refCount</a:t>
            </a:r>
            <a:r>
              <a:rPr lang="fr-FR" sz="2400" kern="0" dirty="0"/>
              <a:t> ; </a:t>
            </a:r>
            <a:r>
              <a:rPr lang="fr-FR" sz="2400" kern="0" dirty="0">
                <a:solidFill>
                  <a:srgbClr val="009A00"/>
                </a:solidFill>
              </a:rPr>
              <a:t>// compteur de références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lang="fr-FR" sz="2400" kern="0" dirty="0" err="1">
                <a:solidFill>
                  <a:schemeClr val="bg1"/>
                </a:solidFill>
              </a:rPr>
              <a:t>int</a:t>
            </a:r>
            <a:r>
              <a:rPr lang="fr-FR" sz="2400" kern="0" dirty="0">
                <a:solidFill>
                  <a:schemeClr val="bg1"/>
                </a:solidFill>
              </a:rPr>
              <a:t> </a:t>
            </a:r>
            <a:r>
              <a:rPr lang="fr-FR" sz="2400" kern="0" dirty="0" err="1">
                <a:solidFill>
                  <a:schemeClr val="bg1"/>
                </a:solidFill>
              </a:rPr>
              <a:t>refCount</a:t>
            </a:r>
            <a:r>
              <a:rPr lang="fr-FR" sz="2400" kern="0" dirty="0">
                <a:solidFill>
                  <a:schemeClr val="bg1"/>
                </a:solidFill>
              </a:rPr>
              <a:t> ; </a:t>
            </a:r>
            <a:r>
              <a:rPr lang="fr-FR" sz="2400" kern="0" dirty="0">
                <a:solidFill>
                  <a:srgbClr val="009A00"/>
                </a:solidFill>
              </a:rPr>
              <a:t>// pour ramasse-miettes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rgbClr val="009A00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BDD_Node</a:t>
            </a:r>
            <a:r>
              <a:rPr lang="fr-FR" sz="2400" kern="0" dirty="0" smtClean="0"/>
              <a:t>∗ </a:t>
            </a:r>
            <a:r>
              <a:rPr lang="fr-FR" sz="2400" kern="0" dirty="0" smtClean="0">
                <a:solidFill>
                  <a:srgbClr val="0000FF"/>
                </a:solidFill>
              </a:rPr>
              <a:t>f0</a:t>
            </a:r>
            <a:r>
              <a:rPr lang="fr-FR" sz="2400" kern="0" dirty="0" smtClean="0"/>
              <a:t> ;   </a:t>
            </a:r>
            <a:r>
              <a:rPr lang="fr-FR" sz="2400" kern="0" dirty="0" smtClean="0">
                <a:solidFill>
                  <a:srgbClr val="009A00"/>
                </a:solidFill>
              </a:rPr>
              <a:t>// fils pour n = faux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BDD_Node</a:t>
            </a:r>
            <a:r>
              <a:rPr lang="fr-FR" sz="2400" kern="0" dirty="0"/>
              <a:t>∗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f1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;  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9A00"/>
                </a:solidFill>
                <a:effectLst/>
                <a:uLnTx/>
                <a:uFillTx/>
              </a:rPr>
              <a:t>// fils pour n = vrai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</a:t>
            </a:r>
            <a:r>
              <a:rPr lang="fr-FR" sz="2400" kern="0" dirty="0" err="1" smtClean="0"/>
              <a:t>BDD_Node</a:t>
            </a:r>
            <a:r>
              <a:rPr lang="fr-FR" sz="2400" kern="0" dirty="0" smtClean="0"/>
              <a:t>∗ </a:t>
            </a:r>
            <a:r>
              <a:rPr lang="fr-FR" sz="2400" kern="0" dirty="0" err="1" smtClean="0">
                <a:solidFill>
                  <a:schemeClr val="tx2"/>
                </a:solidFill>
              </a:rPr>
              <a:t>next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>
                <a:solidFill>
                  <a:schemeClr val="accent4"/>
                </a:solidFill>
              </a:rPr>
              <a:t>;  </a:t>
            </a:r>
            <a:r>
              <a:rPr lang="fr-FR" sz="2400" kern="0" dirty="0" smtClean="0">
                <a:solidFill>
                  <a:schemeClr val="accent2"/>
                </a:solidFill>
              </a:rPr>
              <a:t>// suivant dans la table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};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20372" y="4824154"/>
            <a:ext cx="6873095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class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BDD_Table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HashTable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BDD_Node</a:t>
            </a:r>
            <a:r>
              <a:rPr lang="fr-FR" sz="2400" kern="0" dirty="0" smtClean="0"/>
              <a:t>)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{ </a:t>
            </a:r>
            <a:r>
              <a:rPr lang="fr-FR" sz="2400" kern="0" dirty="0" smtClean="0"/>
              <a:t>...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};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15150" y="5670297"/>
            <a:ext cx="6281186" cy="4950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 hachage sur (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f0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f1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) garantit </a:t>
            </a:r>
            <a:r>
              <a:rPr lang="fr-FR" sz="2800" kern="0" dirty="0" smtClean="0"/>
              <a:t>l'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unicité</a:t>
            </a:r>
            <a:endParaRPr kumimoji="0" lang="fr-FR" sz="2800" b="1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67859" y="1916832"/>
            <a:ext cx="1983861" cy="936104"/>
            <a:chOff x="67859" y="1916832"/>
            <a:chExt cx="1983861" cy="936104"/>
          </a:xfrm>
        </p:grpSpPr>
        <p:cxnSp>
          <p:nvCxnSpPr>
            <p:cNvPr id="8" name="Connecteur droit 7"/>
            <p:cNvCxnSpPr/>
            <p:nvPr/>
          </p:nvCxnSpPr>
          <p:spPr bwMode="auto">
            <a:xfrm>
              <a:off x="2051720" y="1916832"/>
              <a:ext cx="0" cy="936104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67859" y="1959755"/>
              <a:ext cx="1878489" cy="864852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groupés</a:t>
              </a:r>
            </a:p>
            <a:p>
              <a:pPr algn="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dans un mot</a:t>
              </a:r>
              <a:endPara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9512" y="3501008"/>
            <a:ext cx="1501583" cy="46832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A54D00"/>
                </a:solidFill>
                <a:effectLst/>
                <a:uLnTx/>
                <a:uFillTx/>
              </a:rPr>
              <a:t>→ 4 mots</a:t>
            </a:r>
          </a:p>
        </p:txBody>
      </p:sp>
    </p:spTree>
    <p:extLst>
      <p:ext uri="{BB962C8B-B14F-4D97-AF65-F5344CB8AC3E}">
        <p14:creationId xmlns:p14="http://schemas.microsoft.com/office/powerpoint/2010/main" val="159785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1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 d’un opérateur binaire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85800" y="688623"/>
            <a:ext cx="8172400" cy="6124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 smtClean="0">
                <a:solidFill>
                  <a:srgbClr val="C83296"/>
                </a:solidFill>
              </a:rPr>
              <a:t>BddAnd</a:t>
            </a:r>
            <a:r>
              <a:rPr lang="fr-FR" sz="2200" dirty="0" smtClean="0"/>
              <a:t>(</a:t>
            </a:r>
            <a:r>
              <a:rPr lang="fr-FR" sz="2200" dirty="0" smtClean="0">
                <a:solidFill>
                  <a:schemeClr val="tx2"/>
                </a:solidFill>
              </a:rPr>
              <a:t>node1</a:t>
            </a:r>
            <a:r>
              <a:rPr lang="fr-FR" sz="2200" dirty="0"/>
              <a:t>, </a:t>
            </a:r>
            <a:r>
              <a:rPr lang="fr-FR" sz="2200" dirty="0">
                <a:solidFill>
                  <a:srgbClr val="0000FF"/>
                </a:solidFill>
              </a:rPr>
              <a:t>node2</a:t>
            </a:r>
            <a:r>
              <a:rPr lang="fr-FR" sz="2200" dirty="0" smtClean="0"/>
              <a:t>) :</a:t>
            </a:r>
            <a:r>
              <a:rPr lang="fr-FR" sz="2400" dirty="0" smtClean="0"/>
              <a:t> </a:t>
            </a:r>
          </a:p>
          <a:p>
            <a:r>
              <a:rPr lang="fr-FR" sz="2200" dirty="0" smtClean="0"/>
              <a:t>    if </a:t>
            </a:r>
            <a:r>
              <a:rPr lang="fr-FR" sz="2200" dirty="0"/>
              <a:t>(</a:t>
            </a:r>
            <a:r>
              <a:rPr lang="fr-FR" sz="2200" dirty="0">
                <a:solidFill>
                  <a:srgbClr val="0000FF"/>
                </a:solidFill>
              </a:rPr>
              <a:t>node1</a:t>
            </a:r>
            <a:r>
              <a:rPr lang="fr-FR" sz="2200" dirty="0"/>
              <a:t> == </a:t>
            </a:r>
            <a:r>
              <a:rPr lang="fr-FR" sz="2200" dirty="0" err="1">
                <a:solidFill>
                  <a:schemeClr val="accent3"/>
                </a:solidFill>
              </a:rPr>
              <a:t>Zero</a:t>
            </a:r>
            <a:r>
              <a:rPr lang="fr-FR" sz="2200" dirty="0"/>
              <a:t>) or (</a:t>
            </a:r>
            <a:r>
              <a:rPr lang="fr-FR" sz="2200" dirty="0">
                <a:solidFill>
                  <a:srgbClr val="0000FF"/>
                </a:solidFill>
              </a:rPr>
              <a:t>node2</a:t>
            </a:r>
            <a:r>
              <a:rPr lang="fr-FR" sz="2200" dirty="0"/>
              <a:t> == </a:t>
            </a:r>
            <a:r>
              <a:rPr lang="fr-FR" sz="2200" dirty="0" err="1">
                <a:solidFill>
                  <a:srgbClr val="C83296"/>
                </a:solidFill>
              </a:rPr>
              <a:t>Zero</a:t>
            </a:r>
            <a:r>
              <a:rPr lang="fr-FR" sz="2200" dirty="0"/>
              <a:t>) return </a:t>
            </a:r>
            <a:r>
              <a:rPr lang="fr-FR" sz="2200" dirty="0" err="1">
                <a:solidFill>
                  <a:srgbClr val="C83296"/>
                </a:solidFill>
              </a:rPr>
              <a:t>Zero</a:t>
            </a:r>
            <a:endParaRPr lang="fr-FR" sz="2200" dirty="0">
              <a:solidFill>
                <a:srgbClr val="C83296"/>
              </a:solidFill>
            </a:endParaRPr>
          </a:p>
          <a:p>
            <a:r>
              <a:rPr lang="fr-FR" sz="2200" dirty="0"/>
              <a:t> </a:t>
            </a:r>
            <a:r>
              <a:rPr lang="fr-FR" sz="2200" dirty="0" smtClean="0"/>
              <a:t>   </a:t>
            </a:r>
            <a:r>
              <a:rPr lang="fr-FR" sz="2200" dirty="0"/>
              <a:t>if (</a:t>
            </a:r>
            <a:r>
              <a:rPr lang="fr-FR" sz="2200" dirty="0">
                <a:solidFill>
                  <a:srgbClr val="0000FF"/>
                </a:solidFill>
              </a:rPr>
              <a:t>node1</a:t>
            </a:r>
            <a:r>
              <a:rPr lang="fr-FR" sz="2200" dirty="0"/>
              <a:t> == </a:t>
            </a:r>
            <a:r>
              <a:rPr lang="fr-FR" sz="2200" dirty="0">
                <a:solidFill>
                  <a:srgbClr val="C83296"/>
                </a:solidFill>
              </a:rPr>
              <a:t>One</a:t>
            </a:r>
            <a:r>
              <a:rPr lang="fr-FR" sz="2200" dirty="0"/>
              <a:t>) return </a:t>
            </a:r>
            <a:r>
              <a:rPr lang="fr-FR" sz="2200" dirty="0">
                <a:solidFill>
                  <a:srgbClr val="0000FF"/>
                </a:solidFill>
              </a:rPr>
              <a:t>node2</a:t>
            </a:r>
          </a:p>
          <a:p>
            <a:r>
              <a:rPr lang="fr-FR" sz="2200" dirty="0"/>
              <a:t> </a:t>
            </a:r>
            <a:r>
              <a:rPr lang="fr-FR" sz="2200" dirty="0" smtClean="0"/>
              <a:t>   </a:t>
            </a:r>
            <a:r>
              <a:rPr lang="fr-FR" sz="2200" dirty="0"/>
              <a:t>if (</a:t>
            </a:r>
            <a:r>
              <a:rPr lang="fr-FR" sz="2200" dirty="0">
                <a:solidFill>
                  <a:srgbClr val="0000FF"/>
                </a:solidFill>
              </a:rPr>
              <a:t>node2</a:t>
            </a:r>
            <a:r>
              <a:rPr lang="fr-FR" sz="2200" dirty="0"/>
              <a:t> == </a:t>
            </a:r>
            <a:r>
              <a:rPr lang="fr-FR" sz="2200" dirty="0">
                <a:solidFill>
                  <a:srgbClr val="C83296"/>
                </a:solidFill>
              </a:rPr>
              <a:t>One</a:t>
            </a:r>
            <a:r>
              <a:rPr lang="fr-FR" sz="2200" dirty="0"/>
              <a:t>) return </a:t>
            </a:r>
            <a:r>
              <a:rPr lang="fr-FR" sz="2200" dirty="0">
                <a:solidFill>
                  <a:srgbClr val="0000FF"/>
                </a:solidFill>
              </a:rPr>
              <a:t>node1</a:t>
            </a:r>
          </a:p>
          <a:p>
            <a:r>
              <a:rPr lang="fr-FR" sz="2200" dirty="0"/>
              <a:t>    </a:t>
            </a:r>
            <a:r>
              <a:rPr lang="fr-FR" sz="2200" dirty="0" err="1" smtClean="0">
                <a:solidFill>
                  <a:srgbClr val="0000FF"/>
                </a:solidFill>
              </a:rPr>
              <a:t>result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/>
              <a:t>= </a:t>
            </a:r>
            <a:r>
              <a:rPr lang="fr-FR" sz="2200" dirty="0" err="1" smtClean="0">
                <a:solidFill>
                  <a:schemeClr val="accent4"/>
                </a:solidFill>
              </a:rPr>
              <a:t>AndCacheGet</a:t>
            </a:r>
            <a:r>
              <a:rPr lang="fr-FR" sz="1200" dirty="0" smtClean="0">
                <a:solidFill>
                  <a:schemeClr val="accent4"/>
                </a:solidFill>
              </a:rPr>
              <a:t> </a:t>
            </a:r>
            <a:r>
              <a:rPr lang="fr-FR" sz="2200" dirty="0" smtClean="0"/>
              <a:t>(</a:t>
            </a:r>
            <a:r>
              <a:rPr lang="fr-FR" sz="2200" dirty="0">
                <a:solidFill>
                  <a:schemeClr val="tx2"/>
                </a:solidFill>
              </a:rPr>
              <a:t>node1</a:t>
            </a:r>
            <a:r>
              <a:rPr lang="fr-FR" sz="2200" dirty="0"/>
              <a:t>, </a:t>
            </a:r>
            <a:r>
              <a:rPr lang="fr-FR" sz="2200" dirty="0">
                <a:solidFill>
                  <a:srgbClr val="0000FF"/>
                </a:solidFill>
              </a:rPr>
              <a:t>node2</a:t>
            </a:r>
            <a:r>
              <a:rPr lang="fr-FR" sz="2200" dirty="0" smtClean="0"/>
              <a:t>) </a:t>
            </a:r>
            <a:endParaRPr lang="fr-FR" sz="2200" dirty="0"/>
          </a:p>
          <a:p>
            <a:r>
              <a:rPr lang="fr-FR" sz="2200" dirty="0"/>
              <a:t>   </a:t>
            </a:r>
            <a:r>
              <a:rPr lang="fr-FR" sz="2200" dirty="0" smtClean="0"/>
              <a:t> </a:t>
            </a:r>
            <a:r>
              <a:rPr lang="fr-FR" sz="2200" dirty="0"/>
              <a:t>if (</a:t>
            </a:r>
            <a:r>
              <a:rPr lang="fr-FR" sz="2200" dirty="0" err="1">
                <a:solidFill>
                  <a:srgbClr val="0000FF"/>
                </a:solidFill>
              </a:rPr>
              <a:t>result</a:t>
            </a:r>
            <a:r>
              <a:rPr lang="fr-FR" sz="2200" dirty="0">
                <a:solidFill>
                  <a:srgbClr val="0000FF"/>
                </a:solidFill>
              </a:rPr>
              <a:t> </a:t>
            </a:r>
            <a:r>
              <a:rPr lang="fr-FR" sz="2200" dirty="0"/>
              <a:t>!= </a:t>
            </a:r>
            <a:r>
              <a:rPr lang="fr-FR" sz="2200" dirty="0" err="1"/>
              <a:t>Null</a:t>
            </a:r>
            <a:r>
              <a:rPr lang="fr-FR" sz="2200" dirty="0"/>
              <a:t>) return </a:t>
            </a:r>
            <a:r>
              <a:rPr lang="fr-FR" sz="2200" dirty="0" err="1" smtClean="0">
                <a:solidFill>
                  <a:srgbClr val="0000FF"/>
                </a:solidFill>
              </a:rPr>
              <a:t>result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smtClean="0"/>
              <a:t>;</a:t>
            </a:r>
            <a:endParaRPr lang="fr-FR" sz="22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is-IS" sz="2200" dirty="0"/>
              <a:t>    </a:t>
            </a:r>
            <a:r>
              <a:rPr lang="is-IS" sz="2200" dirty="0" smtClean="0"/>
              <a:t>if </a:t>
            </a:r>
            <a:r>
              <a:rPr lang="is-IS" sz="2200" dirty="0"/>
              <a:t>(</a:t>
            </a:r>
            <a:r>
              <a:rPr lang="is-IS" sz="2200" dirty="0" smtClean="0">
                <a:solidFill>
                  <a:srgbClr val="0000FF"/>
                </a:solidFill>
              </a:rPr>
              <a:t>node1</a:t>
            </a:r>
            <a:r>
              <a:rPr lang="is-IS" sz="2200" dirty="0" smtClean="0"/>
              <a:t>−&gt;</a:t>
            </a:r>
            <a:r>
              <a:rPr lang="is-IS" sz="2200" dirty="0" smtClean="0">
                <a:solidFill>
                  <a:schemeClr val="tx2"/>
                </a:solidFill>
              </a:rPr>
              <a:t>r</a:t>
            </a:r>
            <a:r>
              <a:rPr lang="is-IS" sz="2200" dirty="0" smtClean="0"/>
              <a:t> </a:t>
            </a:r>
            <a:r>
              <a:rPr lang="is-IS" sz="2200" dirty="0"/>
              <a:t>&lt; </a:t>
            </a:r>
            <a:r>
              <a:rPr lang="is-IS" sz="2200" dirty="0" smtClean="0">
                <a:solidFill>
                  <a:srgbClr val="0000FF"/>
                </a:solidFill>
              </a:rPr>
              <a:t>node2</a:t>
            </a:r>
            <a:r>
              <a:rPr lang="is-IS" sz="2200" dirty="0"/>
              <a:t>−</a:t>
            </a:r>
            <a:r>
              <a:rPr lang="is-IS" sz="2200" dirty="0" smtClean="0"/>
              <a:t>&gt;</a:t>
            </a:r>
            <a:r>
              <a:rPr lang="is-IS" sz="2200" dirty="0" smtClean="0">
                <a:solidFill>
                  <a:srgbClr val="0000FF"/>
                </a:solidFill>
              </a:rPr>
              <a:t>r</a:t>
            </a:r>
            <a:r>
              <a:rPr lang="is-IS" sz="2200" dirty="0"/>
              <a:t>) </a:t>
            </a:r>
          </a:p>
          <a:p>
            <a:r>
              <a:rPr lang="fr-FR" sz="2200" dirty="0"/>
              <a:t>     </a:t>
            </a:r>
            <a:r>
              <a:rPr lang="fr-FR" sz="2200" dirty="0" smtClean="0"/>
              <a:t>   </a:t>
            </a:r>
            <a:r>
              <a:rPr lang="fr-FR" sz="2200" dirty="0" err="1" smtClean="0">
                <a:solidFill>
                  <a:schemeClr val="tx2"/>
                </a:solidFill>
              </a:rPr>
              <a:t>result</a:t>
            </a:r>
            <a:r>
              <a:rPr lang="fr-FR" sz="2200" dirty="0" smtClean="0">
                <a:solidFill>
                  <a:schemeClr val="tx2"/>
                </a:solidFill>
              </a:rPr>
              <a:t> </a:t>
            </a:r>
            <a:r>
              <a:rPr lang="fr-FR" sz="2200" dirty="0"/>
              <a:t>= </a:t>
            </a:r>
            <a:r>
              <a:rPr lang="fr-FR" sz="2200" dirty="0" err="1">
                <a:solidFill>
                  <a:schemeClr val="accent4"/>
                </a:solidFill>
              </a:rPr>
              <a:t>NodeCreate</a:t>
            </a:r>
            <a:r>
              <a:rPr lang="fr-FR" sz="2200" dirty="0"/>
              <a:t>(</a:t>
            </a:r>
            <a:r>
              <a:rPr lang="fr-FR" sz="2200" dirty="0">
                <a:solidFill>
                  <a:schemeClr val="tx2"/>
                </a:solidFill>
              </a:rPr>
              <a:t>node1</a:t>
            </a:r>
            <a:r>
              <a:rPr lang="fr-FR" sz="2200" dirty="0"/>
              <a:t>-</a:t>
            </a:r>
            <a:r>
              <a:rPr lang="fr-FR" sz="2200" dirty="0" smtClean="0"/>
              <a:t>&gt;n,</a:t>
            </a:r>
            <a:r>
              <a:rPr lang="fr-FR" sz="2200" dirty="0"/>
              <a:t> </a:t>
            </a:r>
          </a:p>
          <a:p>
            <a:r>
              <a:rPr lang="is-IS" sz="2200" dirty="0"/>
              <a:t>                                          </a:t>
            </a:r>
            <a:r>
              <a:rPr lang="is-IS" sz="2200" dirty="0" smtClean="0">
                <a:solidFill>
                  <a:srgbClr val="0000FF"/>
                </a:solidFill>
              </a:rPr>
              <a:t>node1</a:t>
            </a:r>
            <a:r>
              <a:rPr lang="is-IS" sz="2200" dirty="0"/>
              <a:t>-</a:t>
            </a:r>
            <a:r>
              <a:rPr lang="is-IS" sz="2200" dirty="0" smtClean="0"/>
              <a:t>&gt;r, </a:t>
            </a:r>
            <a:r>
              <a:rPr lang="is-IS" sz="2200" dirty="0"/>
              <a:t> </a:t>
            </a:r>
          </a:p>
          <a:p>
            <a:r>
              <a:rPr lang="is-IS" sz="2200" dirty="0"/>
              <a:t>                                          </a:t>
            </a:r>
            <a:r>
              <a:rPr lang="is-IS" sz="2200" dirty="0" smtClean="0">
                <a:solidFill>
                  <a:schemeClr val="accent3"/>
                </a:solidFill>
              </a:rPr>
              <a:t>BddAnd</a:t>
            </a:r>
            <a:r>
              <a:rPr lang="is-IS" sz="2200" dirty="0" smtClean="0"/>
              <a:t>(</a:t>
            </a:r>
            <a:r>
              <a:rPr lang="is-IS" sz="2200" dirty="0">
                <a:solidFill>
                  <a:srgbClr val="0000FF"/>
                </a:solidFill>
              </a:rPr>
              <a:t>node1</a:t>
            </a:r>
            <a:r>
              <a:rPr lang="is-IS" sz="2200" dirty="0"/>
              <a:t>-&gt;f0, </a:t>
            </a:r>
            <a:r>
              <a:rPr lang="is-IS" sz="2200" dirty="0">
                <a:solidFill>
                  <a:srgbClr val="0000FF"/>
                </a:solidFill>
              </a:rPr>
              <a:t>node2</a:t>
            </a:r>
            <a:r>
              <a:rPr lang="is-IS" sz="2200" dirty="0"/>
              <a:t>),</a:t>
            </a:r>
          </a:p>
          <a:p>
            <a:r>
              <a:rPr lang="is-IS" sz="2200" dirty="0"/>
              <a:t>                                          </a:t>
            </a:r>
            <a:r>
              <a:rPr lang="is-IS" sz="2200" dirty="0" smtClean="0">
                <a:solidFill>
                  <a:srgbClr val="C83296"/>
                </a:solidFill>
              </a:rPr>
              <a:t>BddAnd</a:t>
            </a:r>
            <a:r>
              <a:rPr lang="is-IS" sz="2200" dirty="0" smtClean="0"/>
              <a:t>(</a:t>
            </a:r>
            <a:r>
              <a:rPr lang="is-IS" sz="2200" dirty="0">
                <a:solidFill>
                  <a:schemeClr val="tx2"/>
                </a:solidFill>
              </a:rPr>
              <a:t>node1</a:t>
            </a:r>
            <a:r>
              <a:rPr lang="is-IS" sz="2200" dirty="0"/>
              <a:t>-&gt;f1, </a:t>
            </a:r>
            <a:r>
              <a:rPr lang="is-IS" sz="2200" dirty="0">
                <a:solidFill>
                  <a:srgbClr val="0000FF"/>
                </a:solidFill>
              </a:rPr>
              <a:t>node2</a:t>
            </a:r>
            <a:r>
              <a:rPr lang="is-IS" sz="2200" dirty="0"/>
              <a:t>))</a:t>
            </a:r>
          </a:p>
          <a:p>
            <a:r>
              <a:rPr lang="is-IS" sz="2200" dirty="0"/>
              <a:t>    </a:t>
            </a:r>
            <a:r>
              <a:rPr lang="is-IS" sz="2200" dirty="0" smtClean="0"/>
              <a:t>else </a:t>
            </a:r>
            <a:r>
              <a:rPr lang="is-IS" sz="2200" dirty="0"/>
              <a:t>if (</a:t>
            </a:r>
            <a:r>
              <a:rPr lang="is-IS" sz="2200" dirty="0">
                <a:solidFill>
                  <a:srgbClr val="0000FF"/>
                </a:solidFill>
              </a:rPr>
              <a:t>node1</a:t>
            </a:r>
            <a:r>
              <a:rPr lang="is-IS" sz="2200" dirty="0"/>
              <a:t>-</a:t>
            </a:r>
            <a:r>
              <a:rPr lang="is-IS" sz="2200" dirty="0" smtClean="0"/>
              <a:t>&gt;</a:t>
            </a:r>
            <a:r>
              <a:rPr lang="is-IS" sz="2200" dirty="0" smtClean="0">
                <a:solidFill>
                  <a:srgbClr val="0000FF"/>
                </a:solidFill>
              </a:rPr>
              <a:t>r</a:t>
            </a:r>
            <a:r>
              <a:rPr lang="is-IS" sz="2200" dirty="0" smtClean="0"/>
              <a:t> </a:t>
            </a:r>
            <a:r>
              <a:rPr lang="is-IS" sz="2200" dirty="0"/>
              <a:t>== </a:t>
            </a:r>
            <a:r>
              <a:rPr lang="is-IS" sz="2200" dirty="0">
                <a:solidFill>
                  <a:srgbClr val="0000FF"/>
                </a:solidFill>
              </a:rPr>
              <a:t>node2</a:t>
            </a:r>
            <a:r>
              <a:rPr lang="is-IS" sz="2200" dirty="0"/>
              <a:t>-</a:t>
            </a:r>
            <a:r>
              <a:rPr lang="is-IS" sz="2200" dirty="0" smtClean="0"/>
              <a:t>&gt;</a:t>
            </a:r>
            <a:r>
              <a:rPr lang="is-IS" sz="2200" dirty="0" smtClean="0">
                <a:solidFill>
                  <a:srgbClr val="0000FF"/>
                </a:solidFill>
              </a:rPr>
              <a:t>r</a:t>
            </a:r>
            <a:r>
              <a:rPr lang="is-IS" sz="2200" dirty="0"/>
              <a:t>) </a:t>
            </a:r>
          </a:p>
          <a:p>
            <a:r>
              <a:rPr lang="is-IS" sz="2200" dirty="0"/>
              <a:t>     </a:t>
            </a:r>
            <a:r>
              <a:rPr lang="is-IS" sz="2200" dirty="0" smtClean="0"/>
              <a:t>   </a:t>
            </a:r>
            <a:r>
              <a:rPr lang="is-IS" sz="2200" dirty="0" smtClean="0">
                <a:solidFill>
                  <a:schemeClr val="tx2"/>
                </a:solidFill>
              </a:rPr>
              <a:t>result</a:t>
            </a:r>
            <a:r>
              <a:rPr lang="is-IS" sz="2200" dirty="0" smtClean="0"/>
              <a:t> </a:t>
            </a:r>
            <a:r>
              <a:rPr lang="is-IS" sz="2200" dirty="0"/>
              <a:t>= ...</a:t>
            </a:r>
          </a:p>
          <a:p>
            <a:r>
              <a:rPr lang="fr-FR" sz="2200" dirty="0"/>
              <a:t>    </a:t>
            </a:r>
            <a:r>
              <a:rPr lang="fr-FR" sz="2200" dirty="0" err="1" smtClean="0"/>
              <a:t>else</a:t>
            </a:r>
            <a:r>
              <a:rPr lang="fr-FR" sz="2200" dirty="0" smtClean="0"/>
              <a:t> </a:t>
            </a:r>
            <a:r>
              <a:rPr lang="fr-FR" sz="2200" dirty="0"/>
              <a:t>if (</a:t>
            </a:r>
            <a:r>
              <a:rPr lang="fr-FR" sz="2200" dirty="0">
                <a:solidFill>
                  <a:srgbClr val="0000FF"/>
                </a:solidFill>
              </a:rPr>
              <a:t>node1</a:t>
            </a:r>
            <a:r>
              <a:rPr lang="fr-FR" sz="2200" dirty="0"/>
              <a:t>-</a:t>
            </a:r>
            <a:r>
              <a:rPr lang="fr-FR" sz="2200" dirty="0" smtClean="0"/>
              <a:t>&gt;</a:t>
            </a:r>
            <a:r>
              <a:rPr lang="is-IS" sz="2200" dirty="0">
                <a:solidFill>
                  <a:srgbClr val="0000FF"/>
                </a:solidFill>
              </a:rPr>
              <a:t>r</a:t>
            </a:r>
            <a:r>
              <a:rPr lang="fr-FR" sz="2200" dirty="0" smtClean="0"/>
              <a:t> &gt; </a:t>
            </a:r>
            <a:r>
              <a:rPr lang="fr-FR" sz="2200" dirty="0" smtClean="0">
                <a:solidFill>
                  <a:srgbClr val="0000FF"/>
                </a:solidFill>
              </a:rPr>
              <a:t>node2</a:t>
            </a:r>
            <a:r>
              <a:rPr lang="fr-FR" sz="2200" dirty="0"/>
              <a:t>-</a:t>
            </a:r>
            <a:r>
              <a:rPr lang="fr-FR" sz="2200" dirty="0" smtClean="0"/>
              <a:t>&gt;</a:t>
            </a:r>
            <a:r>
              <a:rPr lang="is-IS" sz="2200" dirty="0">
                <a:solidFill>
                  <a:srgbClr val="0000FF"/>
                </a:solidFill>
              </a:rPr>
              <a:t>r</a:t>
            </a:r>
            <a:r>
              <a:rPr lang="fr-FR" sz="2200" dirty="0" smtClean="0"/>
              <a:t>)</a:t>
            </a:r>
            <a:r>
              <a:rPr lang="fr-FR" sz="2200" dirty="0"/>
              <a:t> </a:t>
            </a:r>
          </a:p>
          <a:p>
            <a:r>
              <a:rPr lang="is-IS" sz="2200" dirty="0"/>
              <a:t>        </a:t>
            </a:r>
            <a:r>
              <a:rPr lang="is-IS" sz="2200" dirty="0" smtClean="0">
                <a:solidFill>
                  <a:srgbClr val="0000FF"/>
                </a:solidFill>
              </a:rPr>
              <a:t>result</a:t>
            </a:r>
            <a:r>
              <a:rPr lang="is-IS" sz="2200" dirty="0" smtClean="0"/>
              <a:t> </a:t>
            </a:r>
            <a:r>
              <a:rPr lang="is-IS" sz="2200" dirty="0"/>
              <a:t>= ..</a:t>
            </a:r>
            <a:r>
              <a:rPr lang="is-IS" sz="2200" dirty="0" smtClean="0"/>
              <a:t>.</a:t>
            </a:r>
            <a:endParaRPr lang="is-IS" sz="2200" dirty="0"/>
          </a:p>
          <a:p>
            <a:pPr>
              <a:spcBef>
                <a:spcPts val="600"/>
              </a:spcBef>
            </a:pPr>
            <a:r>
              <a:rPr lang="fr-FR" sz="2200" dirty="0"/>
              <a:t>    </a:t>
            </a:r>
            <a:r>
              <a:rPr lang="fr-FR" sz="2200" dirty="0" err="1" smtClean="0">
                <a:solidFill>
                  <a:schemeClr val="accent4"/>
                </a:solidFill>
              </a:rPr>
              <a:t>AndCacheAdd</a:t>
            </a:r>
            <a:r>
              <a:rPr lang="fr-FR" sz="2200" dirty="0"/>
              <a:t>(</a:t>
            </a:r>
            <a:r>
              <a:rPr lang="fr-FR" sz="2200" dirty="0">
                <a:solidFill>
                  <a:srgbClr val="0000FF"/>
                </a:solidFill>
              </a:rPr>
              <a:t>node1</a:t>
            </a:r>
            <a:r>
              <a:rPr lang="fr-FR" sz="2200" dirty="0"/>
              <a:t>, </a:t>
            </a:r>
            <a:r>
              <a:rPr lang="fr-FR" sz="2200" dirty="0">
                <a:solidFill>
                  <a:srgbClr val="0000FF"/>
                </a:solidFill>
              </a:rPr>
              <a:t>node2</a:t>
            </a:r>
            <a:r>
              <a:rPr lang="fr-FR" sz="2200" dirty="0"/>
              <a:t>, </a:t>
            </a:r>
            <a:r>
              <a:rPr lang="fr-FR" sz="2200" dirty="0" err="1">
                <a:solidFill>
                  <a:schemeClr val="tx2"/>
                </a:solidFill>
              </a:rPr>
              <a:t>result</a:t>
            </a:r>
            <a:r>
              <a:rPr lang="fr-FR" sz="2200" dirty="0"/>
              <a:t>)</a:t>
            </a:r>
          </a:p>
          <a:p>
            <a:r>
              <a:rPr lang="fr-FR" sz="2200" dirty="0"/>
              <a:t>   </a:t>
            </a:r>
            <a:r>
              <a:rPr lang="fr-FR" sz="2200" dirty="0" smtClean="0"/>
              <a:t> </a:t>
            </a:r>
            <a:r>
              <a:rPr lang="fr-FR" sz="2200" dirty="0"/>
              <a:t>return </a:t>
            </a:r>
            <a:r>
              <a:rPr lang="fr-FR" sz="2200" dirty="0" err="1">
                <a:solidFill>
                  <a:srgbClr val="0000FF"/>
                </a:solidFill>
              </a:rPr>
              <a:t>result</a:t>
            </a:r>
            <a:endParaRPr lang="fr-FR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2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2196499"/>
          </a:xfrm>
        </p:spPr>
        <p:txBody>
          <a:bodyPr/>
          <a:lstStyle/>
          <a:p>
            <a:r>
              <a:rPr lang="fr-FR" dirty="0" smtClean="0"/>
              <a:t>Dans beaucoup de domaines, il faut résoudre de nombreux  problèmes combinatoires difficiles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accent3"/>
                </a:solidFill>
              </a:rPr>
              <a:t>conception assistée </a:t>
            </a:r>
            <a:r>
              <a:rPr lang="fr-FR" dirty="0" smtClean="0"/>
              <a:t>de circuits électroniques</a:t>
            </a:r>
          </a:p>
          <a:p>
            <a:pPr lvl="1"/>
            <a:r>
              <a:rPr lang="fr-FR" dirty="0" smtClean="0">
                <a:solidFill>
                  <a:schemeClr val="accent3"/>
                </a:solidFill>
              </a:rPr>
              <a:t>optimisation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C83296"/>
                </a:solidFill>
              </a:rPr>
              <a:t>vérification </a:t>
            </a:r>
            <a:r>
              <a:rPr lang="fr-FR" dirty="0" smtClean="0"/>
              <a:t>de programmes ou de circuits</a:t>
            </a:r>
          </a:p>
          <a:p>
            <a:pPr lvl="1"/>
            <a:r>
              <a:rPr lang="fr-FR" dirty="0" smtClean="0">
                <a:solidFill>
                  <a:srgbClr val="C83296"/>
                </a:solidFill>
              </a:rPr>
              <a:t>équivalence</a:t>
            </a:r>
            <a:r>
              <a:rPr lang="fr-FR" dirty="0" smtClean="0"/>
              <a:t> de programmes ou de circuits</a:t>
            </a:r>
          </a:p>
          <a:p>
            <a:pPr lvl="1"/>
            <a:r>
              <a:rPr lang="fr-FR" dirty="0" smtClean="0"/>
              <a:t>programmation par contraintes, optimisation générale, jeux, etc.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/>
              <a:t>V</a:t>
            </a:r>
            <a:r>
              <a:rPr lang="fr-FR" dirty="0" smtClean="0"/>
              <a:t>érification automatique : quelle est la question ?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179512" y="3068960"/>
            <a:ext cx="8712968" cy="19118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Ces problèmes prennent souvent la forme de formules mathématiques, avec deux grandes questions :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accent3"/>
                </a:solidFill>
              </a:rPr>
              <a:t>satisfiabilité </a:t>
            </a:r>
            <a:r>
              <a:rPr lang="fr-FR" dirty="0" smtClean="0"/>
              <a:t>: la formule peut-elle être rendue vraie en choisissant bien les valeurs des variables ?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rgbClr val="C83296"/>
                </a:solidFill>
              </a:rPr>
              <a:t>validité : </a:t>
            </a:r>
            <a:r>
              <a:rPr lang="fr-FR" dirty="0" smtClean="0"/>
              <a:t>la formule est-elle vraie pour toutes les valeurs des variables?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1071" y="5200685"/>
            <a:ext cx="8481859" cy="125265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L’expression des problèmes repose sur des théories variées: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logique, arithmétique, graphes, algèbre, etc.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qu’il faut aussi mélanger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44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7054"/>
          </a:xfrm>
        </p:spPr>
        <p:txBody>
          <a:bodyPr/>
          <a:lstStyle/>
          <a:p>
            <a:r>
              <a:rPr lang="fr-FR" dirty="0" smtClean="0"/>
              <a:t>Les BDDs pour une fonction partagent au maximu</a:t>
            </a:r>
            <a:r>
              <a:rPr lang="fr-FR" dirty="0"/>
              <a:t>m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partage est généralisé à tous les BDDs</a:t>
            </a:r>
            <a:endParaRPr lang="fr-FR" dirty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419573" y="3452986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cxnSp>
        <p:nvCxnSpPr>
          <p:cNvPr id="11" name="AutoShape 25"/>
          <p:cNvCxnSpPr>
            <a:cxnSpLocks noChangeShapeType="1"/>
            <a:stCxn id="10" idx="4"/>
          </p:cNvCxnSpPr>
          <p:nvPr/>
        </p:nvCxnSpPr>
        <p:spPr bwMode="auto">
          <a:xfrm flipH="1">
            <a:off x="3763490" y="3910186"/>
            <a:ext cx="884683" cy="64149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6"/>
          <p:cNvCxnSpPr>
            <a:cxnSpLocks noChangeShapeType="1"/>
            <a:stCxn id="10" idx="4"/>
          </p:cNvCxnSpPr>
          <p:nvPr/>
        </p:nvCxnSpPr>
        <p:spPr bwMode="auto">
          <a:xfrm>
            <a:off x="4648173" y="3910186"/>
            <a:ext cx="838349" cy="6438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08"/>
          <p:cNvSpPr txBox="1">
            <a:spLocks noChangeArrowheads="1"/>
          </p:cNvSpPr>
          <p:nvPr/>
        </p:nvSpPr>
        <p:spPr bwMode="auto">
          <a:xfrm>
            <a:off x="4470255" y="3450605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2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5312753" y="2348555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cxnSp>
        <p:nvCxnSpPr>
          <p:cNvPr id="15" name="AutoShape 25"/>
          <p:cNvCxnSpPr>
            <a:cxnSpLocks noChangeShapeType="1"/>
            <a:stCxn id="14" idx="4"/>
          </p:cNvCxnSpPr>
          <p:nvPr/>
        </p:nvCxnSpPr>
        <p:spPr bwMode="auto">
          <a:xfrm flipH="1">
            <a:off x="4656670" y="2805755"/>
            <a:ext cx="884683" cy="64149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6"/>
          <p:cNvCxnSpPr>
            <a:cxnSpLocks noChangeShapeType="1"/>
            <a:stCxn id="14" idx="4"/>
          </p:cNvCxnSpPr>
          <p:nvPr/>
        </p:nvCxnSpPr>
        <p:spPr bwMode="auto">
          <a:xfrm>
            <a:off x="5541353" y="2805755"/>
            <a:ext cx="838349" cy="6438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08"/>
          <p:cNvSpPr txBox="1">
            <a:spLocks noChangeArrowheads="1"/>
          </p:cNvSpPr>
          <p:nvPr/>
        </p:nvSpPr>
        <p:spPr bwMode="auto">
          <a:xfrm>
            <a:off x="5363435" y="2346174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7117554" y="2368674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3" name="Text Box 108"/>
          <p:cNvSpPr txBox="1">
            <a:spLocks noChangeArrowheads="1"/>
          </p:cNvSpPr>
          <p:nvPr/>
        </p:nvSpPr>
        <p:spPr bwMode="auto">
          <a:xfrm>
            <a:off x="7168236" y="2366293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1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6134594" y="3446413"/>
            <a:ext cx="457200" cy="459581"/>
            <a:chOff x="3398503" y="2021580"/>
            <a:chExt cx="457200" cy="459581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398503" y="202396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" name="Text Box 108"/>
            <p:cNvSpPr txBox="1">
              <a:spLocks noChangeArrowheads="1"/>
            </p:cNvSpPr>
            <p:nvPr/>
          </p:nvSpPr>
          <p:spPr bwMode="auto">
            <a:xfrm>
              <a:off x="3449185" y="2021580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7" name="AutoShape 25"/>
          <p:cNvCxnSpPr>
            <a:cxnSpLocks noChangeShapeType="1"/>
          </p:cNvCxnSpPr>
          <p:nvPr/>
        </p:nvCxnSpPr>
        <p:spPr bwMode="auto">
          <a:xfrm flipH="1">
            <a:off x="6422626" y="2825874"/>
            <a:ext cx="884683" cy="64149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er 27"/>
          <p:cNvGrpSpPr/>
          <p:nvPr/>
        </p:nvGrpSpPr>
        <p:grpSpPr>
          <a:xfrm>
            <a:off x="5270498" y="4554066"/>
            <a:ext cx="457200" cy="459581"/>
            <a:chOff x="3398503" y="2021580"/>
            <a:chExt cx="457200" cy="459581"/>
          </a:xfrm>
        </p:grpSpPr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398503" y="202396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30" name="Text Box 108"/>
            <p:cNvSpPr txBox="1">
              <a:spLocks noChangeArrowheads="1"/>
            </p:cNvSpPr>
            <p:nvPr/>
          </p:nvSpPr>
          <p:spPr bwMode="auto">
            <a:xfrm>
              <a:off x="3449185" y="2021580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3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1" name="AutoShape 25"/>
          <p:cNvCxnSpPr>
            <a:cxnSpLocks noChangeShapeType="1"/>
          </p:cNvCxnSpPr>
          <p:nvPr/>
        </p:nvCxnSpPr>
        <p:spPr bwMode="auto">
          <a:xfrm flipH="1">
            <a:off x="5486522" y="3905994"/>
            <a:ext cx="884683" cy="64149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32"/>
          <p:cNvCxnSpPr>
            <a:stCxn id="14" idx="0"/>
          </p:cNvCxnSpPr>
          <p:nvPr/>
        </p:nvCxnSpPr>
        <p:spPr bwMode="auto">
          <a:xfrm flipV="1">
            <a:off x="5541353" y="1990801"/>
            <a:ext cx="4316" cy="35775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 flipV="1">
            <a:off x="7334051" y="1997674"/>
            <a:ext cx="4316" cy="35775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AutoShape 26"/>
          <p:cNvCxnSpPr>
            <a:cxnSpLocks noChangeShapeType="1"/>
          </p:cNvCxnSpPr>
          <p:nvPr/>
        </p:nvCxnSpPr>
        <p:spPr bwMode="auto">
          <a:xfrm>
            <a:off x="6361502" y="3903829"/>
            <a:ext cx="838349" cy="6438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26"/>
          <p:cNvCxnSpPr>
            <a:cxnSpLocks noChangeShapeType="1"/>
          </p:cNvCxnSpPr>
          <p:nvPr/>
        </p:nvCxnSpPr>
        <p:spPr bwMode="auto">
          <a:xfrm>
            <a:off x="7334051" y="2825857"/>
            <a:ext cx="838349" cy="6438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 flipH="1" flipV="1">
            <a:off x="4619694" y="1977571"/>
            <a:ext cx="15805" cy="1475932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30073"/>
              </p:ext>
            </p:extLst>
          </p:nvPr>
        </p:nvGraphicFramePr>
        <p:xfrm>
          <a:off x="179512" y="1773287"/>
          <a:ext cx="3417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Equation" r:id="rId3" imgW="1485900" imgH="241300" progId="Equation.DSMT4">
                  <p:embed/>
                </p:oleObj>
              </mc:Choice>
              <mc:Fallback>
                <p:oleObj name="Equation" r:id="rId3" imgW="1485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73287"/>
                        <a:ext cx="3417888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018259"/>
              </p:ext>
            </p:extLst>
          </p:nvPr>
        </p:nvGraphicFramePr>
        <p:xfrm>
          <a:off x="4427984" y="1341239"/>
          <a:ext cx="4079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1341239"/>
                        <a:ext cx="40798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41580"/>
              </p:ext>
            </p:extLst>
          </p:nvPr>
        </p:nvGraphicFramePr>
        <p:xfrm>
          <a:off x="5302250" y="1340768"/>
          <a:ext cx="4381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5" name="Equation" r:id="rId7" imgW="190500" imgH="241300" progId="Equation.DSMT4">
                  <p:embed/>
                </p:oleObj>
              </mc:Choice>
              <mc:Fallback>
                <p:oleObj name="Equation" r:id="rId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2250" y="1340768"/>
                        <a:ext cx="43815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88708"/>
              </p:ext>
            </p:extLst>
          </p:nvPr>
        </p:nvGraphicFramePr>
        <p:xfrm>
          <a:off x="7102475" y="1341438"/>
          <a:ext cx="4365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6" name="Equation" r:id="rId9" imgW="190500" imgH="241300" progId="Equation.DSMT4">
                  <p:embed/>
                </p:oleObj>
              </mc:Choice>
              <mc:Fallback>
                <p:oleObj name="Equation" r:id="rId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2475" y="1341438"/>
                        <a:ext cx="436563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49988"/>
              </p:ext>
            </p:extLst>
          </p:nvPr>
        </p:nvGraphicFramePr>
        <p:xfrm>
          <a:off x="6156176" y="1629271"/>
          <a:ext cx="37941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Equation" r:id="rId11" imgW="165100" imgH="76200" progId="Equation.DSMT4">
                  <p:embed/>
                </p:oleObj>
              </mc:Choice>
              <mc:Fallback>
                <p:oleObj name="Equation" r:id="rId11" imgW="165100" imgH="7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6176" y="1629271"/>
                        <a:ext cx="379413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Espace réservé du contenu 5"/>
          <p:cNvSpPr txBox="1">
            <a:spLocks/>
          </p:cNvSpPr>
          <p:nvPr/>
        </p:nvSpPr>
        <p:spPr>
          <a:xfrm>
            <a:off x="467544" y="4941639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Et même </a:t>
            </a:r>
            <a:r>
              <a:rPr lang="fr-FR" smtClean="0"/>
              <a:t>choses entre </a:t>
            </a:r>
            <a:r>
              <a:rPr lang="fr-FR" dirty="0" smtClean="0"/>
              <a:t>fonctions</a:t>
            </a:r>
            <a:endParaRPr lang="fr-FR" dirty="0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28560"/>
              </p:ext>
            </p:extLst>
          </p:nvPr>
        </p:nvGraphicFramePr>
        <p:xfrm>
          <a:off x="107504" y="2421359"/>
          <a:ext cx="42370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8" name="Equation" r:id="rId13" imgW="1841500" imgH="241300" progId="Equation.DSMT4">
                  <p:embed/>
                </p:oleObj>
              </mc:Choice>
              <mc:Fallback>
                <p:oleObj name="Equation" r:id="rId13" imgW="1841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504" y="2421359"/>
                        <a:ext cx="42370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29003" y="5669216"/>
            <a:ext cx="6685995" cy="85612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000000"/>
                </a:solidFill>
              </a:rPr>
              <a:t>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quivalence de formules ⇔ égalité de fonctions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⇔ égalité de </a:t>
            </a:r>
            <a:r>
              <a:rPr lang="fr-FR" sz="2400" kern="0" dirty="0" smtClean="0">
                <a:solidFill>
                  <a:schemeClr val="accent2"/>
                </a:solidFill>
              </a:rPr>
              <a:t>pointeurs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58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Mais forte dépendance à l’ordre des variables</a:t>
            </a:r>
            <a:endParaRPr lang="fr-FR" i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pic>
        <p:nvPicPr>
          <p:cNvPr id="1026" name="Picture 2" descr="File:BDD Variable Ordering Goo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4859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2/28/BDD_Variable_Ordering_Bad.svg/638px-BDD_Variable_Ordering_Ba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60769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8953" y="4888408"/>
            <a:ext cx="1095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984" y="4821733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0357"/>
              </p:ext>
            </p:extLst>
          </p:nvPr>
        </p:nvGraphicFramePr>
        <p:xfrm>
          <a:off x="1979712" y="5157192"/>
          <a:ext cx="44005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7" name="Equation" r:id="rId7" imgW="2514600" imgH="241300" progId="Equation.DSMT4">
                  <p:embed/>
                </p:oleObj>
              </mc:Choice>
              <mc:Fallback>
                <p:oleObj name="Equation" r:id="rId7" imgW="2514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9712" y="5157192"/>
                        <a:ext cx="44005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917583" y="836712"/>
            <a:ext cx="2100704" cy="73609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Source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87983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700808"/>
            <a:ext cx="9001000" cy="3047501"/>
          </a:xfrm>
        </p:spPr>
        <p:txBody>
          <a:bodyPr/>
          <a:lstStyle/>
          <a:p>
            <a:r>
              <a:rPr lang="fr-FR" dirty="0" smtClean="0"/>
              <a:t>Ordonnancement statique par analyse d’un circuit</a:t>
            </a:r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rgbClr val="000000"/>
                </a:solidFill>
              </a:rPr>
              <a:t> mettre en avant </a:t>
            </a:r>
            <a:r>
              <a:rPr lang="fr-FR" dirty="0" smtClean="0"/>
              <a:t>les variables apparemment influentes</a:t>
            </a:r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rgbClr val="000000"/>
                </a:solidFill>
              </a:rPr>
              <a:t> t</a:t>
            </a:r>
            <a:r>
              <a:rPr lang="fr-FR" dirty="0" smtClean="0">
                <a:solidFill>
                  <a:schemeClr val="tx1"/>
                </a:solidFill>
              </a:rPr>
              <a:t>opologie : en premier les entrées qui sont </a:t>
            </a:r>
            <a:r>
              <a:rPr lang="fr-FR" dirty="0" smtClean="0"/>
              <a:t>loin des sorties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pologie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ou qui </a:t>
            </a:r>
            <a:r>
              <a:rPr lang="fr-FR" dirty="0" smtClean="0">
                <a:solidFill>
                  <a:srgbClr val="0000FF"/>
                </a:solidFill>
              </a:rPr>
              <a:t>influencent beaucoup d’autres variables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top </a:t>
            </a:r>
            <a:r>
              <a:rPr lang="fr-FR" dirty="0" err="1" smtClean="0">
                <a:solidFill>
                  <a:schemeClr val="bg1"/>
                </a:solidFill>
              </a:rPr>
              <a:t>ologi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+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tx1"/>
                </a:solidFill>
              </a:rPr>
              <a:t>ensemble des variables </a:t>
            </a:r>
            <a:r>
              <a:rPr lang="fr-FR" dirty="0" smtClean="0">
                <a:solidFill>
                  <a:srgbClr val="0000FF"/>
                </a:solidFill>
              </a:rPr>
              <a:t>topologiquement proches</a:t>
            </a:r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</a:rPr>
              <a:t> mettre en premier les variables qui </a:t>
            </a:r>
            <a:r>
              <a:rPr lang="fr-FR" dirty="0" smtClean="0">
                <a:solidFill>
                  <a:srgbClr val="0000FF"/>
                </a:solidFill>
              </a:rPr>
              <a:t>simplifient le circuit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quand on </a:t>
            </a:r>
            <a:r>
              <a:rPr lang="fr-FR" dirty="0" smtClean="0">
                <a:solidFill>
                  <a:schemeClr val="tx1"/>
                </a:solidFill>
              </a:rPr>
              <a:t>fixe leur valeur à </a:t>
            </a:r>
            <a:r>
              <a:rPr lang="fr-FR" dirty="0" smtClean="0">
                <a:solidFill>
                  <a:schemeClr val="accent3"/>
                </a:solidFill>
              </a:rPr>
              <a:t>0</a:t>
            </a:r>
            <a:r>
              <a:rPr lang="fr-FR" dirty="0" smtClean="0">
                <a:solidFill>
                  <a:schemeClr val="tx1"/>
                </a:solidFill>
              </a:rPr>
              <a:t> ou </a:t>
            </a:r>
            <a:r>
              <a:rPr lang="fr-FR" dirty="0" smtClean="0">
                <a:solidFill>
                  <a:srgbClr val="C83296"/>
                </a:solidFill>
              </a:rPr>
              <a:t>1</a:t>
            </a:r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Méthodes de choix d’ordre / réordonnancement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1052" y="980728"/>
            <a:ext cx="8767845" cy="468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Trouver le bon ordre est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NP-complet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</a:t>
            </a:r>
            <a:r>
              <a:rPr kumimoji="0" lang="fr-FR" sz="1200" b="0" i="1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!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ordres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sym typeface="Symbol"/>
              </a:rPr>
              <a:t> heuristiques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539552" y="4912653"/>
            <a:ext cx="8229600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Ordonnancement dynamique (</a:t>
            </a:r>
            <a:r>
              <a:rPr lang="fr-FR" dirty="0" err="1" smtClean="0"/>
              <a:t>Fujita</a:t>
            </a:r>
            <a:r>
              <a:rPr lang="fr-FR" dirty="0" smtClean="0"/>
              <a:t>, </a:t>
            </a:r>
            <a:r>
              <a:rPr lang="fr-FR" dirty="0" err="1" smtClean="0"/>
              <a:t>Rudell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</a:t>
            </a:r>
            <a:r>
              <a:rPr lang="fr-FR" sz="2400" dirty="0" smtClean="0"/>
              <a:t>changer l’ordre dès que la taille croît trop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essentiel en pratique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Réordonnancement dynamique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431540" y="1052513"/>
            <a:ext cx="8280920" cy="46831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tIns="18000" bIns="64800"/>
          <a:lstStyle/>
          <a:p>
            <a:pPr marL="0" indent="0" algn="ctr">
              <a:buNone/>
            </a:pPr>
            <a:r>
              <a:rPr lang="fr-FR" dirty="0" smtClean="0"/>
              <a:t> Idée : il est </a:t>
            </a:r>
            <a:r>
              <a:rPr lang="fr-FR" dirty="0" smtClean="0">
                <a:solidFill>
                  <a:schemeClr val="accent2"/>
                </a:solidFill>
              </a:rPr>
              <a:t>facile </a:t>
            </a:r>
            <a:r>
              <a:rPr lang="fr-FR" dirty="0" smtClean="0"/>
              <a:t>de transposer deux variables adjacentes </a:t>
            </a:r>
            <a:endParaRPr lang="fr-FR" dirty="0"/>
          </a:p>
        </p:txBody>
      </p:sp>
      <p:grpSp>
        <p:nvGrpSpPr>
          <p:cNvPr id="48" name="Grouper 47"/>
          <p:cNvGrpSpPr/>
          <p:nvPr/>
        </p:nvGrpSpPr>
        <p:grpSpPr>
          <a:xfrm>
            <a:off x="680120" y="2327920"/>
            <a:ext cx="2866033" cy="2217093"/>
            <a:chOff x="680120" y="2327920"/>
            <a:chExt cx="2866033" cy="2217093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1907704" y="233030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cxnSp>
          <p:nvCxnSpPr>
            <p:cNvPr id="9" name="AutoShape 25"/>
            <p:cNvCxnSpPr>
              <a:cxnSpLocks noChangeShapeType="1"/>
              <a:stCxn id="8" idx="4"/>
              <a:endCxn id="17" idx="0"/>
            </p:cNvCxnSpPr>
            <p:nvPr/>
          </p:nvCxnSpPr>
          <p:spPr bwMode="auto">
            <a:xfrm flipH="1">
              <a:off x="1251621" y="2787501"/>
              <a:ext cx="884683" cy="6414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26"/>
            <p:cNvCxnSpPr>
              <a:cxnSpLocks noChangeShapeType="1"/>
              <a:stCxn id="8" idx="4"/>
              <a:endCxn id="22" idx="0"/>
            </p:cNvCxnSpPr>
            <p:nvPr/>
          </p:nvCxnSpPr>
          <p:spPr bwMode="auto">
            <a:xfrm>
              <a:off x="2136304" y="2787501"/>
              <a:ext cx="838349" cy="6438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1958386" y="2327920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20" name="Grouper 19"/>
            <p:cNvGrpSpPr/>
            <p:nvPr/>
          </p:nvGrpSpPr>
          <p:grpSpPr>
            <a:xfrm>
              <a:off x="680120" y="3429000"/>
              <a:ext cx="1143000" cy="1116013"/>
              <a:chOff x="1490787" y="2480320"/>
              <a:chExt cx="1143000" cy="1116013"/>
            </a:xfrm>
          </p:grpSpPr>
          <p:sp>
            <p:nvSpPr>
              <p:cNvPr id="14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15" name="AutoShape 25"/>
              <p:cNvCxnSpPr>
                <a:cxnSpLocks noChangeShapeType="1"/>
                <a:stCxn id="14" idx="4"/>
              </p:cNvCxnSpPr>
              <p:nvPr/>
            </p:nvCxnSpPr>
            <p:spPr bwMode="auto">
              <a:xfrm flipH="1">
                <a:off x="14907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26"/>
              <p:cNvCxnSpPr>
                <a:cxnSpLocks noChangeShapeType="1"/>
                <a:stCxn id="14" idx="4"/>
              </p:cNvCxnSpPr>
              <p:nvPr/>
            </p:nvCxnSpPr>
            <p:spPr bwMode="auto">
              <a:xfrm>
                <a:off x="20622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21" name="Grouper 20"/>
            <p:cNvGrpSpPr/>
            <p:nvPr/>
          </p:nvGrpSpPr>
          <p:grpSpPr>
            <a:xfrm>
              <a:off x="2403153" y="3429000"/>
              <a:ext cx="1143000" cy="1116013"/>
              <a:chOff x="1490787" y="2480320"/>
              <a:chExt cx="1143000" cy="1116013"/>
            </a:xfrm>
          </p:grpSpPr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23" name="AutoShape 25"/>
              <p:cNvCxnSpPr>
                <a:cxnSpLocks noChangeShapeType="1"/>
                <a:stCxn id="22" idx="4"/>
              </p:cNvCxnSpPr>
              <p:nvPr/>
            </p:nvCxnSpPr>
            <p:spPr bwMode="auto">
              <a:xfrm flipH="1">
                <a:off x="14907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26"/>
              <p:cNvCxnSpPr>
                <a:cxnSpLocks noChangeShapeType="1"/>
                <a:stCxn id="22" idx="4"/>
              </p:cNvCxnSpPr>
              <p:nvPr/>
            </p:nvCxnSpPr>
            <p:spPr bwMode="auto">
              <a:xfrm>
                <a:off x="20622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516216" y="2279253"/>
            <a:ext cx="4572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1" name="AutoShape 25"/>
          <p:cNvCxnSpPr>
            <a:cxnSpLocks noChangeShapeType="1"/>
            <a:stCxn id="30" idx="4"/>
            <a:endCxn id="38" idx="0"/>
          </p:cNvCxnSpPr>
          <p:nvPr/>
        </p:nvCxnSpPr>
        <p:spPr bwMode="auto">
          <a:xfrm flipH="1">
            <a:off x="5860133" y="2736453"/>
            <a:ext cx="884683" cy="64149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6"/>
          <p:cNvCxnSpPr>
            <a:cxnSpLocks noChangeShapeType="1"/>
            <a:stCxn id="30" idx="4"/>
            <a:endCxn id="42" idx="0"/>
          </p:cNvCxnSpPr>
          <p:nvPr/>
        </p:nvCxnSpPr>
        <p:spPr bwMode="auto">
          <a:xfrm>
            <a:off x="6744816" y="2736453"/>
            <a:ext cx="838349" cy="64388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108"/>
          <p:cNvSpPr txBox="1">
            <a:spLocks noChangeArrowheads="1"/>
          </p:cNvSpPr>
          <p:nvPr/>
        </p:nvSpPr>
        <p:spPr bwMode="auto">
          <a:xfrm>
            <a:off x="6566898" y="2276872"/>
            <a:ext cx="355837" cy="4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5200">
            <a:spAutoFit/>
          </a:bodyPr>
          <a:lstStyle/>
          <a:p>
            <a:r>
              <a:rPr lang="en-US" altLang="fr-FR" sz="2400" dirty="0" smtClean="0">
                <a:solidFill>
                  <a:srgbClr val="000000"/>
                </a:solidFill>
              </a:rPr>
              <a:t>5</a:t>
            </a:r>
            <a:endParaRPr lang="en-US" altLang="fr-FR" sz="2400" dirty="0">
              <a:solidFill>
                <a:srgbClr val="000000"/>
              </a:solidFill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5288632" y="3377952"/>
            <a:ext cx="1143000" cy="1116013"/>
            <a:chOff x="1490787" y="2480320"/>
            <a:chExt cx="1143000" cy="1116013"/>
          </a:xfrm>
        </p:grpSpPr>
        <p:sp>
          <p:nvSpPr>
            <p:cNvPr id="35" name="Oval 23"/>
            <p:cNvSpPr>
              <a:spLocks noChangeArrowheads="1"/>
            </p:cNvSpPr>
            <p:nvPr/>
          </p:nvSpPr>
          <p:spPr bwMode="auto">
            <a:xfrm>
              <a:off x="1833687" y="248270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6" name="AutoShape 25"/>
            <p:cNvCxnSpPr>
              <a:cxnSpLocks noChangeShapeType="1"/>
              <a:stCxn id="35" idx="4"/>
            </p:cNvCxnSpPr>
            <p:nvPr/>
          </p:nvCxnSpPr>
          <p:spPr bwMode="auto">
            <a:xfrm flipH="1">
              <a:off x="1490787" y="2939901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6"/>
            <p:cNvCxnSpPr>
              <a:cxnSpLocks noChangeShapeType="1"/>
              <a:stCxn id="35" idx="4"/>
            </p:cNvCxnSpPr>
            <p:nvPr/>
          </p:nvCxnSpPr>
          <p:spPr bwMode="auto">
            <a:xfrm>
              <a:off x="2062287" y="2939901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08"/>
            <p:cNvSpPr txBox="1">
              <a:spLocks noChangeArrowheads="1"/>
            </p:cNvSpPr>
            <p:nvPr/>
          </p:nvSpPr>
          <p:spPr bwMode="auto">
            <a:xfrm>
              <a:off x="1884369" y="2480320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7011665" y="3377952"/>
            <a:ext cx="1143000" cy="1116013"/>
            <a:chOff x="1490787" y="2480320"/>
            <a:chExt cx="1143000" cy="1116013"/>
          </a:xfrm>
        </p:grpSpPr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1833687" y="248270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3" name="AutoShape 25"/>
            <p:cNvCxnSpPr>
              <a:cxnSpLocks noChangeShapeType="1"/>
              <a:stCxn id="42" idx="4"/>
            </p:cNvCxnSpPr>
            <p:nvPr/>
          </p:nvCxnSpPr>
          <p:spPr bwMode="auto">
            <a:xfrm flipH="1">
              <a:off x="1490787" y="2939901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26"/>
            <p:cNvCxnSpPr>
              <a:cxnSpLocks noChangeShapeType="1"/>
              <a:stCxn id="42" idx="4"/>
            </p:cNvCxnSpPr>
            <p:nvPr/>
          </p:nvCxnSpPr>
          <p:spPr bwMode="auto">
            <a:xfrm>
              <a:off x="2062287" y="2939901"/>
              <a:ext cx="571500" cy="6564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 Box 108"/>
            <p:cNvSpPr txBox="1">
              <a:spLocks noChangeArrowheads="1"/>
            </p:cNvSpPr>
            <p:nvPr/>
          </p:nvSpPr>
          <p:spPr bwMode="auto">
            <a:xfrm>
              <a:off x="1884369" y="2480320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000000"/>
                  </a:solidFill>
                </a:rPr>
                <a:t>2</a:t>
              </a:r>
              <a:endParaRPr lang="en-US" altLang="fr-FR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44057" y="5517232"/>
            <a:ext cx="7455887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se fait en modifiant des valeurs et pointeurs en place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467544" y="4580409"/>
            <a:ext cx="3312368" cy="381719"/>
            <a:chOff x="467544" y="4580409"/>
            <a:chExt cx="3312368" cy="381719"/>
          </a:xfrm>
        </p:grpSpPr>
        <p:graphicFrame>
          <p:nvGraphicFramePr>
            <p:cNvPr id="49" name="Obje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5995908"/>
                </p:ext>
              </p:extLst>
            </p:nvPr>
          </p:nvGraphicFramePr>
          <p:xfrm>
            <a:off x="467544" y="4581128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6" name="Equation" r:id="rId3" imgW="139700" imgH="152400" progId="Equation.DSMT4">
                    <p:embed/>
                  </p:oleObj>
                </mc:Choice>
                <mc:Fallback>
                  <p:oleObj name="Equation" r:id="rId3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7544" y="4581128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5522627"/>
                </p:ext>
              </p:extLst>
            </p:nvPr>
          </p:nvGraphicFramePr>
          <p:xfrm>
            <a:off x="1662212" y="4580409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7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62212" y="4580409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3711"/>
                </p:ext>
              </p:extLst>
            </p:nvPr>
          </p:nvGraphicFramePr>
          <p:xfrm>
            <a:off x="2195736" y="4581128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8" name="Equation" r:id="rId7" imgW="127000" imgH="152400" progId="Equation.DSMT4">
                    <p:embed/>
                  </p:oleObj>
                </mc:Choice>
                <mc:Fallback>
                  <p:oleObj name="Equation" r:id="rId7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95736" y="4581128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936053"/>
                </p:ext>
              </p:extLst>
            </p:nvPr>
          </p:nvGraphicFramePr>
          <p:xfrm>
            <a:off x="3430662" y="4580930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9" name="Equation" r:id="rId9" imgW="139700" imgH="152400" progId="Equation.DSMT4">
                    <p:embed/>
                  </p:oleObj>
                </mc:Choice>
                <mc:Fallback>
                  <p:oleObj name="Equation" r:id="rId9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30662" y="4580930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er 11"/>
          <p:cNvGrpSpPr/>
          <p:nvPr/>
        </p:nvGrpSpPr>
        <p:grpSpPr>
          <a:xfrm>
            <a:off x="5076056" y="4580409"/>
            <a:ext cx="3312368" cy="381719"/>
            <a:chOff x="5076056" y="4581128"/>
            <a:chExt cx="3312368" cy="381719"/>
          </a:xfrm>
        </p:grpSpPr>
        <p:graphicFrame>
          <p:nvGraphicFramePr>
            <p:cNvPr id="53" name="Obje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7079026"/>
                </p:ext>
              </p:extLst>
            </p:nvPr>
          </p:nvGraphicFramePr>
          <p:xfrm>
            <a:off x="5076056" y="4581847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0" name="Equation" r:id="rId11" imgW="139700" imgH="152400" progId="Equation.DSMT4">
                    <p:embed/>
                  </p:oleObj>
                </mc:Choice>
                <mc:Fallback>
                  <p:oleObj name="Equation" r:id="rId11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76056" y="4581847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068732"/>
                </p:ext>
              </p:extLst>
            </p:nvPr>
          </p:nvGraphicFramePr>
          <p:xfrm>
            <a:off x="6270724" y="4581128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1" name="Equation" r:id="rId12" imgW="127000" imgH="152400" progId="Equation.DSMT4">
                    <p:embed/>
                  </p:oleObj>
                </mc:Choice>
                <mc:Fallback>
                  <p:oleObj name="Equation" r:id="rId12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270724" y="4581128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655293"/>
                </p:ext>
              </p:extLst>
            </p:nvPr>
          </p:nvGraphicFramePr>
          <p:xfrm>
            <a:off x="6804248" y="4581847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2" name="Equation" r:id="rId14" imgW="127000" imgH="152400" progId="Equation.DSMT4">
                    <p:embed/>
                  </p:oleObj>
                </mc:Choice>
                <mc:Fallback>
                  <p:oleObj name="Equation" r:id="rId14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04248" y="4581847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486579"/>
                </p:ext>
              </p:extLst>
            </p:nvPr>
          </p:nvGraphicFramePr>
          <p:xfrm>
            <a:off x="8039174" y="4581649"/>
            <a:ext cx="349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3" name="Equation" r:id="rId16" imgW="139700" imgH="152400" progId="Equation.DSMT4">
                    <p:embed/>
                  </p:oleObj>
                </mc:Choice>
                <mc:Fallback>
                  <p:oleObj name="Equation" r:id="rId16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039174" y="4581649"/>
                          <a:ext cx="3492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75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84776"/>
          </a:xfrm>
        </p:spPr>
        <p:txBody>
          <a:bodyPr/>
          <a:lstStyle/>
          <a:p>
            <a:r>
              <a:rPr lang="fr-FR" dirty="0" smtClean="0"/>
              <a:t>Mais il faut aussi créer / supprimer des nœuds !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171" name="Grouper 170"/>
          <p:cNvGrpSpPr/>
          <p:nvPr/>
        </p:nvGrpSpPr>
        <p:grpSpPr>
          <a:xfrm>
            <a:off x="195263" y="1010419"/>
            <a:ext cx="3224609" cy="2634605"/>
            <a:chOff x="195263" y="1010419"/>
            <a:chExt cx="3224609" cy="2634605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1619672" y="1012800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9" name="AutoShape 25"/>
            <p:cNvCxnSpPr>
              <a:cxnSpLocks noChangeShapeType="1"/>
              <a:stCxn id="8" idx="4"/>
              <a:endCxn id="17" idx="0"/>
            </p:cNvCxnSpPr>
            <p:nvPr/>
          </p:nvCxnSpPr>
          <p:spPr bwMode="auto">
            <a:xfrm flipH="1">
              <a:off x="963589" y="1470000"/>
              <a:ext cx="884683" cy="6414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26"/>
            <p:cNvCxnSpPr>
              <a:cxnSpLocks noChangeShapeType="1"/>
              <a:stCxn id="8" idx="4"/>
              <a:endCxn id="22" idx="0"/>
            </p:cNvCxnSpPr>
            <p:nvPr/>
          </p:nvCxnSpPr>
          <p:spPr bwMode="auto">
            <a:xfrm>
              <a:off x="1848272" y="1470000"/>
              <a:ext cx="838349" cy="6438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1670354" y="1010419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chemeClr val="tx2"/>
                  </a:solidFill>
                </a:rPr>
                <a:t>2</a:t>
              </a:r>
              <a:endParaRPr lang="en-US" altLang="fr-FR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20" name="Grouper 19"/>
            <p:cNvGrpSpPr/>
            <p:nvPr/>
          </p:nvGrpSpPr>
          <p:grpSpPr>
            <a:xfrm>
              <a:off x="195263" y="2111499"/>
              <a:ext cx="1486222" cy="1533401"/>
              <a:chOff x="1293962" y="2480320"/>
              <a:chExt cx="1486222" cy="1533401"/>
            </a:xfrm>
          </p:grpSpPr>
          <p:sp>
            <p:nvSpPr>
              <p:cNvPr id="14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15" name="AutoShape 25"/>
              <p:cNvCxnSpPr>
                <a:cxnSpLocks noChangeShapeType="1"/>
                <a:stCxn id="14" idx="4"/>
              </p:cNvCxnSpPr>
              <p:nvPr/>
            </p:nvCxnSpPr>
            <p:spPr bwMode="auto">
              <a:xfrm flipH="1">
                <a:off x="14907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26"/>
              <p:cNvCxnSpPr>
                <a:cxnSpLocks noChangeShapeType="1"/>
                <a:stCxn id="14" idx="4"/>
              </p:cNvCxnSpPr>
              <p:nvPr/>
            </p:nvCxnSpPr>
            <p:spPr bwMode="auto">
              <a:xfrm>
                <a:off x="20622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  <p:graphicFrame>
            <p:nvGraphicFramePr>
              <p:cNvPr id="18" name="Obje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696033"/>
                  </p:ext>
                </p:extLst>
              </p:nvPr>
            </p:nvGraphicFramePr>
            <p:xfrm>
              <a:off x="1293962" y="3632721"/>
              <a:ext cx="3492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3" name="Equation" r:id="rId4" imgW="139700" imgH="152400" progId="Equation.DSMT4">
                      <p:embed/>
                    </p:oleObj>
                  </mc:Choice>
                  <mc:Fallback>
                    <p:oleObj name="Equation" r:id="rId4" imgW="1397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293962" y="3632721"/>
                            <a:ext cx="34925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6989308"/>
                  </p:ext>
                </p:extLst>
              </p:nvPr>
            </p:nvGraphicFramePr>
            <p:xfrm>
              <a:off x="2462684" y="3632250"/>
              <a:ext cx="3175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4" name="Equation" r:id="rId6" imgW="127000" imgH="152400" progId="Equation.DSMT4">
                      <p:embed/>
                    </p:oleObj>
                  </mc:Choice>
                  <mc:Fallback>
                    <p:oleObj name="Equation" r:id="rId6" imgW="1270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462684" y="3632250"/>
                            <a:ext cx="3175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er 20"/>
            <p:cNvGrpSpPr/>
            <p:nvPr/>
          </p:nvGrpSpPr>
          <p:grpSpPr>
            <a:xfrm>
              <a:off x="1933972" y="2111499"/>
              <a:ext cx="1485900" cy="1533525"/>
              <a:chOff x="1309638" y="2480320"/>
              <a:chExt cx="1485900" cy="1533525"/>
            </a:xfrm>
          </p:grpSpPr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23" name="AutoShape 25"/>
              <p:cNvCxnSpPr>
                <a:cxnSpLocks noChangeShapeType="1"/>
                <a:stCxn id="22" idx="4"/>
              </p:cNvCxnSpPr>
              <p:nvPr/>
            </p:nvCxnSpPr>
            <p:spPr bwMode="auto">
              <a:xfrm flipH="1">
                <a:off x="14907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26"/>
              <p:cNvCxnSpPr>
                <a:cxnSpLocks noChangeShapeType="1"/>
                <a:stCxn id="22" idx="4"/>
              </p:cNvCxnSpPr>
              <p:nvPr/>
            </p:nvCxnSpPr>
            <p:spPr bwMode="auto">
              <a:xfrm>
                <a:off x="20622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  <p:graphicFrame>
            <p:nvGraphicFramePr>
              <p:cNvPr id="26" name="Obje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4842799"/>
                  </p:ext>
                </p:extLst>
              </p:nvPr>
            </p:nvGraphicFramePr>
            <p:xfrm>
              <a:off x="1309638" y="3632845"/>
              <a:ext cx="3175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5" name="Equation" r:id="rId8" imgW="127000" imgH="152400" progId="Equation.DSMT4">
                      <p:embed/>
                    </p:oleObj>
                  </mc:Choice>
                  <mc:Fallback>
                    <p:oleObj name="Equation" r:id="rId8" imgW="1270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309638" y="3632845"/>
                            <a:ext cx="3175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0766769"/>
                  </p:ext>
                </p:extLst>
              </p:nvPr>
            </p:nvGraphicFramePr>
            <p:xfrm>
              <a:off x="2446288" y="3632845"/>
              <a:ext cx="3492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6" name="Equation" r:id="rId10" imgW="139700" imgH="152400" progId="Equation.DSMT4">
                      <p:embed/>
                    </p:oleObj>
                  </mc:Choice>
                  <mc:Fallback>
                    <p:oleObj name="Equation" r:id="rId10" imgW="1397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446288" y="3632845"/>
                            <a:ext cx="34925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60" name="Connecteur droit avec flèche 59"/>
          <p:cNvCxnSpPr>
            <a:endCxn id="17" idx="0"/>
          </p:cNvCxnSpPr>
          <p:nvPr/>
        </p:nvCxnSpPr>
        <p:spPr bwMode="auto">
          <a:xfrm>
            <a:off x="683568" y="1802507"/>
            <a:ext cx="280021" cy="30899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Connecteur droit avec flèche 60"/>
          <p:cNvCxnSpPr/>
          <p:nvPr/>
        </p:nvCxnSpPr>
        <p:spPr bwMode="auto">
          <a:xfrm flipH="1">
            <a:off x="1827685" y="692696"/>
            <a:ext cx="8011" cy="33868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0" name="Grouper 169"/>
          <p:cNvGrpSpPr/>
          <p:nvPr/>
        </p:nvGrpSpPr>
        <p:grpSpPr>
          <a:xfrm>
            <a:off x="2686622" y="694283"/>
            <a:ext cx="1428178" cy="2514600"/>
            <a:chOff x="2686622" y="694283"/>
            <a:chExt cx="1428178" cy="2514600"/>
          </a:xfrm>
        </p:grpSpPr>
        <p:cxnSp>
          <p:nvCxnSpPr>
            <p:cNvPr id="58" name="AutoShape 25"/>
            <p:cNvCxnSpPr>
              <a:cxnSpLocks noChangeShapeType="1"/>
              <a:endCxn id="25" idx="0"/>
            </p:cNvCxnSpPr>
            <p:nvPr/>
          </p:nvCxnSpPr>
          <p:spPr bwMode="auto">
            <a:xfrm flipH="1">
              <a:off x="2686622" y="1466180"/>
              <a:ext cx="1118716" cy="6453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26"/>
            <p:cNvCxnSpPr>
              <a:cxnSpLocks noChangeShapeType="1"/>
            </p:cNvCxnSpPr>
            <p:nvPr/>
          </p:nvCxnSpPr>
          <p:spPr bwMode="auto">
            <a:xfrm>
              <a:off x="3805337" y="1466180"/>
              <a:ext cx="309463" cy="17427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7" name="Grouper 76"/>
            <p:cNvGrpSpPr/>
            <p:nvPr/>
          </p:nvGrpSpPr>
          <p:grpSpPr>
            <a:xfrm>
              <a:off x="3610555" y="694283"/>
              <a:ext cx="457200" cy="775717"/>
              <a:chOff x="3585214" y="736600"/>
              <a:chExt cx="457200" cy="775717"/>
            </a:xfrm>
          </p:grpSpPr>
          <p:grpSp>
            <p:nvGrpSpPr>
              <p:cNvPr id="75" name="Grouper 74"/>
              <p:cNvGrpSpPr/>
              <p:nvPr/>
            </p:nvGrpSpPr>
            <p:grpSpPr>
              <a:xfrm>
                <a:off x="3585214" y="1052736"/>
                <a:ext cx="457200" cy="459581"/>
                <a:chOff x="3585214" y="1052736"/>
                <a:chExt cx="457200" cy="459581"/>
              </a:xfrm>
            </p:grpSpPr>
            <p:sp>
              <p:nvSpPr>
                <p:cNvPr id="56" name="Oval 23"/>
                <p:cNvSpPr>
                  <a:spLocks noChangeArrowheads="1"/>
                </p:cNvSpPr>
                <p:nvPr/>
              </p:nvSpPr>
              <p:spPr bwMode="auto">
                <a:xfrm>
                  <a:off x="3585214" y="1055117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635896" y="1052736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2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67" name="Connecteur droit avec flèche 66"/>
              <p:cNvCxnSpPr>
                <a:stCxn id="57" idx="0"/>
              </p:cNvCxnSpPr>
              <p:nvPr/>
            </p:nvCxnSpPr>
            <p:spPr bwMode="auto">
              <a:xfrm flipH="1" flipV="1">
                <a:off x="3810000" y="736600"/>
                <a:ext cx="3815" cy="316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174" name="Grouper 173"/>
          <p:cNvGrpSpPr/>
          <p:nvPr/>
        </p:nvGrpSpPr>
        <p:grpSpPr>
          <a:xfrm>
            <a:off x="4788024" y="630783"/>
            <a:ext cx="2088232" cy="2539876"/>
            <a:chOff x="4788024" y="630783"/>
            <a:chExt cx="2088232" cy="2539876"/>
          </a:xfrm>
        </p:grpSpPr>
        <p:grpSp>
          <p:nvGrpSpPr>
            <p:cNvPr id="49" name="Grouper 48"/>
            <p:cNvGrpSpPr/>
            <p:nvPr/>
          </p:nvGrpSpPr>
          <p:grpSpPr>
            <a:xfrm>
              <a:off x="6418461" y="2111499"/>
              <a:ext cx="457795" cy="1059160"/>
              <a:chOff x="1833687" y="2480320"/>
              <a:chExt cx="457795" cy="1059160"/>
            </a:xfrm>
          </p:grpSpPr>
          <p:sp>
            <p:nvSpPr>
              <p:cNvPr id="50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51" name="AutoShape 25"/>
              <p:cNvCxnSpPr>
                <a:cxnSpLocks noChangeShapeType="1"/>
                <a:stCxn id="50" idx="4"/>
              </p:cNvCxnSpPr>
              <p:nvPr/>
            </p:nvCxnSpPr>
            <p:spPr bwMode="auto">
              <a:xfrm flipH="1">
                <a:off x="1859434" y="2939901"/>
                <a:ext cx="202853" cy="59957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26"/>
              <p:cNvCxnSpPr>
                <a:cxnSpLocks noChangeShapeType="1"/>
                <a:stCxn id="50" idx="4"/>
              </p:cNvCxnSpPr>
              <p:nvPr/>
            </p:nvCxnSpPr>
            <p:spPr bwMode="auto">
              <a:xfrm>
                <a:off x="2062287" y="2939901"/>
                <a:ext cx="229195" cy="59957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</p:grpSp>
        <p:grpSp>
          <p:nvGrpSpPr>
            <p:cNvPr id="78" name="Grouper 77"/>
            <p:cNvGrpSpPr/>
            <p:nvPr/>
          </p:nvGrpSpPr>
          <p:grpSpPr>
            <a:xfrm>
              <a:off x="5122912" y="694283"/>
              <a:ext cx="457200" cy="775717"/>
              <a:chOff x="4834880" y="736600"/>
              <a:chExt cx="457200" cy="775717"/>
            </a:xfrm>
          </p:grpSpPr>
          <p:grpSp>
            <p:nvGrpSpPr>
              <p:cNvPr id="76" name="Grouper 75"/>
              <p:cNvGrpSpPr/>
              <p:nvPr/>
            </p:nvGrpSpPr>
            <p:grpSpPr>
              <a:xfrm>
                <a:off x="4834880" y="1052736"/>
                <a:ext cx="457200" cy="459581"/>
                <a:chOff x="4834880" y="1052736"/>
                <a:chExt cx="457200" cy="459581"/>
              </a:xfrm>
            </p:grpSpPr>
            <p:sp>
              <p:nvSpPr>
                <p:cNvPr id="69" name="Oval 23"/>
                <p:cNvSpPr>
                  <a:spLocks noChangeArrowheads="1"/>
                </p:cNvSpPr>
                <p:nvPr/>
              </p:nvSpPr>
              <p:spPr bwMode="auto">
                <a:xfrm>
                  <a:off x="4834880" y="1055117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885562" y="1052736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2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71" name="Connecteur droit avec flèche 70"/>
              <p:cNvCxnSpPr/>
              <p:nvPr/>
            </p:nvCxnSpPr>
            <p:spPr bwMode="auto">
              <a:xfrm flipH="1" flipV="1">
                <a:off x="5041900" y="736600"/>
                <a:ext cx="3815" cy="316136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cxnSp>
          <p:nvCxnSpPr>
            <p:cNvPr id="72" name="Connecteur droit avec flèche 71"/>
            <p:cNvCxnSpPr>
              <a:stCxn id="53" idx="0"/>
            </p:cNvCxnSpPr>
            <p:nvPr/>
          </p:nvCxnSpPr>
          <p:spPr bwMode="auto">
            <a:xfrm flipH="1" flipV="1">
              <a:off x="6625332" y="630783"/>
              <a:ext cx="21730" cy="148071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84" name="AutoShape 25"/>
            <p:cNvCxnSpPr>
              <a:cxnSpLocks noChangeShapeType="1"/>
            </p:cNvCxnSpPr>
            <p:nvPr/>
          </p:nvCxnSpPr>
          <p:spPr bwMode="auto">
            <a:xfrm flipH="1">
              <a:off x="4788024" y="1490960"/>
              <a:ext cx="562894" cy="16796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26"/>
            <p:cNvCxnSpPr>
              <a:cxnSpLocks noChangeShapeType="1"/>
            </p:cNvCxnSpPr>
            <p:nvPr/>
          </p:nvCxnSpPr>
          <p:spPr bwMode="auto">
            <a:xfrm>
              <a:off x="5350917" y="1490960"/>
              <a:ext cx="589235" cy="16796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" name="Grouper 177"/>
          <p:cNvGrpSpPr/>
          <p:nvPr/>
        </p:nvGrpSpPr>
        <p:grpSpPr>
          <a:xfrm>
            <a:off x="5073476" y="3861048"/>
            <a:ext cx="2162820" cy="2569468"/>
            <a:chOff x="5073476" y="3861048"/>
            <a:chExt cx="2162820" cy="2569468"/>
          </a:xfrm>
        </p:grpSpPr>
        <p:grpSp>
          <p:nvGrpSpPr>
            <p:cNvPr id="79" name="Grouper 78"/>
            <p:cNvGrpSpPr/>
            <p:nvPr/>
          </p:nvGrpSpPr>
          <p:grpSpPr>
            <a:xfrm>
              <a:off x="5073476" y="3861048"/>
              <a:ext cx="457200" cy="1855837"/>
              <a:chOff x="4834880" y="-343520"/>
              <a:chExt cx="457200" cy="1855837"/>
            </a:xfrm>
          </p:grpSpPr>
          <p:grpSp>
            <p:nvGrpSpPr>
              <p:cNvPr id="80" name="Grouper 79"/>
              <p:cNvGrpSpPr/>
              <p:nvPr/>
            </p:nvGrpSpPr>
            <p:grpSpPr>
              <a:xfrm>
                <a:off x="4834880" y="1052736"/>
                <a:ext cx="457200" cy="459581"/>
                <a:chOff x="4834880" y="1052736"/>
                <a:chExt cx="457200" cy="459581"/>
              </a:xfrm>
            </p:grpSpPr>
            <p:sp>
              <p:nvSpPr>
                <p:cNvPr id="82" name="Oval 23"/>
                <p:cNvSpPr>
                  <a:spLocks noChangeArrowheads="1"/>
                </p:cNvSpPr>
                <p:nvPr/>
              </p:nvSpPr>
              <p:spPr bwMode="auto">
                <a:xfrm>
                  <a:off x="4834880" y="1055117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885562" y="1052736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2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81" name="Connecteur droit avec flèche 80"/>
              <p:cNvCxnSpPr>
                <a:stCxn id="82" idx="0"/>
              </p:cNvCxnSpPr>
              <p:nvPr/>
            </p:nvCxnSpPr>
            <p:spPr bwMode="auto">
              <a:xfrm flipH="1" flipV="1">
                <a:off x="5053484" y="-343520"/>
                <a:ext cx="9996" cy="1398637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cxnSp>
          <p:nvCxnSpPr>
            <p:cNvPr id="88" name="AutoShape 25"/>
            <p:cNvCxnSpPr>
              <a:cxnSpLocks noChangeShapeType="1"/>
            </p:cNvCxnSpPr>
            <p:nvPr/>
          </p:nvCxnSpPr>
          <p:spPr bwMode="auto">
            <a:xfrm flipH="1">
              <a:off x="5098628" y="5709741"/>
              <a:ext cx="202853" cy="67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26"/>
            <p:cNvCxnSpPr>
              <a:cxnSpLocks noChangeShapeType="1"/>
            </p:cNvCxnSpPr>
            <p:nvPr/>
          </p:nvCxnSpPr>
          <p:spPr bwMode="auto">
            <a:xfrm>
              <a:off x="5301481" y="5709741"/>
              <a:ext cx="229195" cy="67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5"/>
            <p:cNvCxnSpPr>
              <a:cxnSpLocks noChangeShapeType="1"/>
              <a:stCxn id="91" idx="4"/>
            </p:cNvCxnSpPr>
            <p:nvPr/>
          </p:nvCxnSpPr>
          <p:spPr bwMode="auto">
            <a:xfrm flipH="1">
              <a:off x="6042497" y="4638352"/>
              <a:ext cx="555128" cy="17794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6"/>
            <p:cNvCxnSpPr>
              <a:cxnSpLocks noChangeShapeType="1"/>
              <a:stCxn id="91" idx="4"/>
            </p:cNvCxnSpPr>
            <p:nvPr/>
          </p:nvCxnSpPr>
          <p:spPr bwMode="auto">
            <a:xfrm>
              <a:off x="6597625" y="4638352"/>
              <a:ext cx="638671" cy="17921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3" name="Grouper 102"/>
            <p:cNvGrpSpPr/>
            <p:nvPr/>
          </p:nvGrpSpPr>
          <p:grpSpPr>
            <a:xfrm>
              <a:off x="6369025" y="4178771"/>
              <a:ext cx="457200" cy="459581"/>
              <a:chOff x="6130429" y="4005064"/>
              <a:chExt cx="457200" cy="459581"/>
            </a:xfrm>
          </p:grpSpPr>
          <p:sp>
            <p:nvSpPr>
              <p:cNvPr id="91" name="Oval 23"/>
              <p:cNvSpPr>
                <a:spLocks noChangeArrowheads="1"/>
              </p:cNvSpPr>
              <p:nvPr/>
            </p:nvSpPr>
            <p:spPr bwMode="auto">
              <a:xfrm>
                <a:off x="6130429" y="4007445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Text Box 108"/>
              <p:cNvSpPr txBox="1">
                <a:spLocks noChangeArrowheads="1"/>
              </p:cNvSpPr>
              <p:nvPr/>
            </p:nvSpPr>
            <p:spPr bwMode="auto">
              <a:xfrm>
                <a:off x="6181111" y="4005064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</p:grpSp>
        <p:cxnSp>
          <p:nvCxnSpPr>
            <p:cNvPr id="97" name="Connecteur droit avec flèche 96"/>
            <p:cNvCxnSpPr/>
            <p:nvPr/>
          </p:nvCxnSpPr>
          <p:spPr bwMode="auto">
            <a:xfrm flipH="1" flipV="1">
              <a:off x="6581581" y="3861048"/>
              <a:ext cx="3815" cy="31613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76" name="Grouper 175"/>
          <p:cNvGrpSpPr/>
          <p:nvPr/>
        </p:nvGrpSpPr>
        <p:grpSpPr>
          <a:xfrm>
            <a:off x="323778" y="3894956"/>
            <a:ext cx="1768944" cy="2537420"/>
            <a:chOff x="323778" y="3894956"/>
            <a:chExt cx="1768944" cy="2537420"/>
          </a:xfrm>
        </p:grpSpPr>
        <p:grpSp>
          <p:nvGrpSpPr>
            <p:cNvPr id="127" name="Grouper 126"/>
            <p:cNvGrpSpPr/>
            <p:nvPr/>
          </p:nvGrpSpPr>
          <p:grpSpPr>
            <a:xfrm>
              <a:off x="586408" y="4193555"/>
              <a:ext cx="457200" cy="459581"/>
              <a:chOff x="1810544" y="4034755"/>
              <a:chExt cx="457200" cy="459581"/>
            </a:xfrm>
          </p:grpSpPr>
          <p:sp>
            <p:nvSpPr>
              <p:cNvPr id="128" name="Oval 23"/>
              <p:cNvSpPr>
                <a:spLocks noChangeArrowheads="1"/>
              </p:cNvSpPr>
              <p:nvPr/>
            </p:nvSpPr>
            <p:spPr bwMode="auto">
              <a:xfrm>
                <a:off x="1810544" y="403713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Text Box 108"/>
              <p:cNvSpPr txBox="1">
                <a:spLocks noChangeArrowheads="1"/>
              </p:cNvSpPr>
              <p:nvPr/>
            </p:nvSpPr>
            <p:spPr bwMode="auto">
              <a:xfrm>
                <a:off x="1861226" y="403475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tx2"/>
                    </a:solidFill>
                  </a:rPr>
                  <a:t>5</a:t>
                </a:r>
                <a:endParaRPr lang="en-US" altLang="fr-FR" sz="24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32" name="Connecteur droit avec flèche 131"/>
            <p:cNvCxnSpPr/>
            <p:nvPr/>
          </p:nvCxnSpPr>
          <p:spPr bwMode="auto">
            <a:xfrm>
              <a:off x="535360" y="3894956"/>
              <a:ext cx="280021" cy="30899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AutoShape 25"/>
            <p:cNvCxnSpPr>
              <a:cxnSpLocks noChangeShapeType="1"/>
              <a:stCxn id="128" idx="4"/>
            </p:cNvCxnSpPr>
            <p:nvPr/>
          </p:nvCxnSpPr>
          <p:spPr bwMode="auto">
            <a:xfrm flipH="1">
              <a:off x="323778" y="4653136"/>
              <a:ext cx="491230" cy="17365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AutoShape 25"/>
            <p:cNvCxnSpPr>
              <a:cxnSpLocks noChangeShapeType="1"/>
              <a:stCxn id="128" idx="4"/>
              <a:endCxn id="46" idx="0"/>
            </p:cNvCxnSpPr>
            <p:nvPr/>
          </p:nvCxnSpPr>
          <p:spPr bwMode="auto">
            <a:xfrm>
              <a:off x="815008" y="4653136"/>
              <a:ext cx="1277714" cy="17792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5" name="Grouper 174"/>
          <p:cNvGrpSpPr/>
          <p:nvPr/>
        </p:nvGrpSpPr>
        <p:grpSpPr>
          <a:xfrm>
            <a:off x="195263" y="3861048"/>
            <a:ext cx="3224609" cy="2952502"/>
            <a:chOff x="195263" y="3861048"/>
            <a:chExt cx="3224609" cy="2952502"/>
          </a:xfrm>
        </p:grpSpPr>
        <p:cxnSp>
          <p:nvCxnSpPr>
            <p:cNvPr id="31" name="AutoShape 25"/>
            <p:cNvCxnSpPr>
              <a:cxnSpLocks noChangeShapeType="1"/>
              <a:stCxn id="30" idx="4"/>
              <a:endCxn id="38" idx="0"/>
            </p:cNvCxnSpPr>
            <p:nvPr/>
          </p:nvCxnSpPr>
          <p:spPr bwMode="auto">
            <a:xfrm flipH="1">
              <a:off x="963589" y="4638352"/>
              <a:ext cx="884683" cy="6414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30" idx="4"/>
              <a:endCxn id="42" idx="0"/>
            </p:cNvCxnSpPr>
            <p:nvPr/>
          </p:nvCxnSpPr>
          <p:spPr bwMode="auto">
            <a:xfrm>
              <a:off x="1848272" y="4638352"/>
              <a:ext cx="838349" cy="6438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1" name="Grouper 100"/>
            <p:cNvGrpSpPr/>
            <p:nvPr/>
          </p:nvGrpSpPr>
          <p:grpSpPr>
            <a:xfrm>
              <a:off x="1619672" y="4178771"/>
              <a:ext cx="457200" cy="459581"/>
              <a:chOff x="1979712" y="4034755"/>
              <a:chExt cx="457200" cy="459581"/>
            </a:xfrm>
          </p:grpSpPr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1979712" y="403713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Text Box 108"/>
              <p:cNvSpPr txBox="1">
                <a:spLocks noChangeArrowheads="1"/>
              </p:cNvSpPr>
              <p:nvPr/>
            </p:nvSpPr>
            <p:spPr bwMode="auto">
              <a:xfrm>
                <a:off x="2030394" y="403475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tx2"/>
                    </a:solidFill>
                  </a:rPr>
                  <a:t>5</a:t>
                </a:r>
                <a:endParaRPr lang="en-US" altLang="fr-FR" sz="2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4" name="Grouper 33"/>
            <p:cNvGrpSpPr/>
            <p:nvPr/>
          </p:nvGrpSpPr>
          <p:grpSpPr>
            <a:xfrm>
              <a:off x="195263" y="5279851"/>
              <a:ext cx="1486222" cy="1533699"/>
              <a:chOff x="1293962" y="2480320"/>
              <a:chExt cx="1486222" cy="1533699"/>
            </a:xfrm>
          </p:grpSpPr>
          <p:sp>
            <p:nvSpPr>
              <p:cNvPr id="35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36" name="AutoShape 25"/>
              <p:cNvCxnSpPr>
                <a:cxnSpLocks noChangeShapeType="1"/>
                <a:stCxn id="35" idx="4"/>
              </p:cNvCxnSpPr>
              <p:nvPr/>
            </p:nvCxnSpPr>
            <p:spPr bwMode="auto">
              <a:xfrm flipH="1">
                <a:off x="14907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26"/>
              <p:cNvCxnSpPr>
                <a:cxnSpLocks noChangeShapeType="1"/>
                <a:stCxn id="35" idx="4"/>
              </p:cNvCxnSpPr>
              <p:nvPr/>
            </p:nvCxnSpPr>
            <p:spPr bwMode="auto">
              <a:xfrm>
                <a:off x="20622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tx2"/>
                    </a:solidFill>
                  </a:rPr>
                  <a:t>2</a:t>
                </a:r>
                <a:endParaRPr lang="en-US" altLang="fr-FR" sz="2400" dirty="0">
                  <a:solidFill>
                    <a:schemeClr val="tx2"/>
                  </a:solidFill>
                </a:endParaRPr>
              </a:p>
            </p:txBody>
          </p:sp>
          <p:graphicFrame>
            <p:nvGraphicFramePr>
              <p:cNvPr id="39" name="Obje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4895555"/>
                  </p:ext>
                </p:extLst>
              </p:nvPr>
            </p:nvGraphicFramePr>
            <p:xfrm>
              <a:off x="1293962" y="3633019"/>
              <a:ext cx="3492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7" name="Equation" r:id="rId12" imgW="139700" imgH="152400" progId="Equation.DSMT4">
                      <p:embed/>
                    </p:oleObj>
                  </mc:Choice>
                  <mc:Fallback>
                    <p:oleObj name="Equation" r:id="rId12" imgW="1397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293962" y="3633019"/>
                            <a:ext cx="34925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621313"/>
                  </p:ext>
                </p:extLst>
              </p:nvPr>
            </p:nvGraphicFramePr>
            <p:xfrm>
              <a:off x="2462684" y="3632250"/>
              <a:ext cx="3175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8" name="Equation" r:id="rId14" imgW="127000" imgH="152400" progId="Equation.DSMT4">
                      <p:embed/>
                    </p:oleObj>
                  </mc:Choice>
                  <mc:Fallback>
                    <p:oleObj name="Equation" r:id="rId14" imgW="1270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2462684" y="3632250"/>
                            <a:ext cx="3175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" name="Grouper 40"/>
            <p:cNvGrpSpPr/>
            <p:nvPr/>
          </p:nvGrpSpPr>
          <p:grpSpPr>
            <a:xfrm>
              <a:off x="1933972" y="5279851"/>
              <a:ext cx="1485900" cy="1533525"/>
              <a:chOff x="1309638" y="2480320"/>
              <a:chExt cx="1485900" cy="1533525"/>
            </a:xfrm>
          </p:grpSpPr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>
                <a:off x="1833687" y="248270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43" name="AutoShape 25"/>
              <p:cNvCxnSpPr>
                <a:cxnSpLocks noChangeShapeType="1"/>
                <a:stCxn id="42" idx="4"/>
              </p:cNvCxnSpPr>
              <p:nvPr/>
            </p:nvCxnSpPr>
            <p:spPr bwMode="auto">
              <a:xfrm flipH="1">
                <a:off x="14907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26"/>
              <p:cNvCxnSpPr>
                <a:cxnSpLocks noChangeShapeType="1"/>
                <a:stCxn id="42" idx="4"/>
              </p:cNvCxnSpPr>
              <p:nvPr/>
            </p:nvCxnSpPr>
            <p:spPr bwMode="auto">
              <a:xfrm>
                <a:off x="2062287" y="2939901"/>
                <a:ext cx="571500" cy="65643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Text Box 108"/>
              <p:cNvSpPr txBox="1">
                <a:spLocks noChangeArrowheads="1"/>
              </p:cNvSpPr>
              <p:nvPr/>
            </p:nvSpPr>
            <p:spPr bwMode="auto">
              <a:xfrm>
                <a:off x="1884369" y="2480320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graphicFrame>
            <p:nvGraphicFramePr>
              <p:cNvPr id="46" name="Obje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2097169"/>
                  </p:ext>
                </p:extLst>
              </p:nvPr>
            </p:nvGraphicFramePr>
            <p:xfrm>
              <a:off x="1309638" y="3632845"/>
              <a:ext cx="3175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09" name="Equation" r:id="rId16" imgW="127000" imgH="152400" progId="Equation.DSMT4">
                      <p:embed/>
                    </p:oleObj>
                  </mc:Choice>
                  <mc:Fallback>
                    <p:oleObj name="Equation" r:id="rId16" imgW="1270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309638" y="3632845"/>
                            <a:ext cx="3175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074936"/>
                  </p:ext>
                </p:extLst>
              </p:nvPr>
            </p:nvGraphicFramePr>
            <p:xfrm>
              <a:off x="2446288" y="3632845"/>
              <a:ext cx="3492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10" name="Equation" r:id="rId18" imgW="139700" imgH="152400" progId="Equation.DSMT4">
                      <p:embed/>
                    </p:oleObj>
                  </mc:Choice>
                  <mc:Fallback>
                    <p:oleObj name="Equation" r:id="rId18" imgW="1397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446288" y="3632845"/>
                            <a:ext cx="34925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39" name="Connecteur droit avec flèche 138"/>
            <p:cNvCxnSpPr/>
            <p:nvPr/>
          </p:nvCxnSpPr>
          <p:spPr bwMode="auto">
            <a:xfrm flipH="1">
              <a:off x="1827685" y="3861048"/>
              <a:ext cx="8011" cy="308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8" name="Grouper 157"/>
          <p:cNvGrpSpPr/>
          <p:nvPr/>
        </p:nvGrpSpPr>
        <p:grpSpPr>
          <a:xfrm>
            <a:off x="7380312" y="2060848"/>
            <a:ext cx="1761356" cy="1367408"/>
            <a:chOff x="7380312" y="2060848"/>
            <a:chExt cx="1761356" cy="1367408"/>
          </a:xfrm>
        </p:grpSpPr>
        <p:cxnSp>
          <p:nvCxnSpPr>
            <p:cNvPr id="153" name="Connecteur droit avec flèche 152"/>
            <p:cNvCxnSpPr/>
            <p:nvPr/>
          </p:nvCxnSpPr>
          <p:spPr bwMode="auto">
            <a:xfrm flipH="1" flipV="1">
              <a:off x="7380312" y="2204864"/>
              <a:ext cx="14436" cy="122339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54" name="ZoneTexte 153"/>
            <p:cNvSpPr txBox="1"/>
            <p:nvPr/>
          </p:nvSpPr>
          <p:spPr>
            <a:xfrm>
              <a:off x="7519709" y="2060848"/>
              <a:ext cx="1621959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plus grand</a:t>
              </a:r>
            </a:p>
          </p:txBody>
        </p:sp>
      </p:grpSp>
      <p:grpSp>
        <p:nvGrpSpPr>
          <p:cNvPr id="157" name="Grouper 156"/>
          <p:cNvGrpSpPr/>
          <p:nvPr/>
        </p:nvGrpSpPr>
        <p:grpSpPr>
          <a:xfrm>
            <a:off x="7380312" y="3501752"/>
            <a:ext cx="1555921" cy="1223392"/>
            <a:chOff x="7380312" y="3501752"/>
            <a:chExt cx="1555921" cy="1223392"/>
          </a:xfrm>
        </p:grpSpPr>
        <p:cxnSp>
          <p:nvCxnSpPr>
            <p:cNvPr id="155" name="Connecteur droit avec flèche 154"/>
            <p:cNvCxnSpPr/>
            <p:nvPr/>
          </p:nvCxnSpPr>
          <p:spPr bwMode="auto">
            <a:xfrm flipH="1" flipV="1">
              <a:off x="7380312" y="3501752"/>
              <a:ext cx="14436" cy="122339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6" name="ZoneTexte 155"/>
            <p:cNvSpPr txBox="1"/>
            <p:nvPr/>
          </p:nvSpPr>
          <p:spPr>
            <a:xfrm>
              <a:off x="7519709" y="4176082"/>
              <a:ext cx="1416524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plus petit</a:t>
              </a:r>
            </a:p>
          </p:txBody>
        </p:sp>
      </p:grpSp>
      <p:graphicFrame>
        <p:nvGraphicFramePr>
          <p:cNvPr id="159" name="Obje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92147"/>
              </p:ext>
            </p:extLst>
          </p:nvPr>
        </p:nvGraphicFramePr>
        <p:xfrm>
          <a:off x="4011613" y="3264024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1" name="Equation" r:id="rId20" imgW="127000" imgH="152400" progId="Equation.DSMT4">
                  <p:embed/>
                </p:oleObj>
              </mc:Choice>
              <mc:Fallback>
                <p:oleObj name="Equation" r:id="rId20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11613" y="3264024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40352" y="2564904"/>
            <a:ext cx="8989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40352" y="3501008"/>
            <a:ext cx="804575" cy="85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ZoneTexte 180"/>
          <p:cNvSpPr txBox="1"/>
          <p:nvPr/>
        </p:nvSpPr>
        <p:spPr>
          <a:xfrm>
            <a:off x="7224175" y="4941168"/>
            <a:ext cx="1689886" cy="468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réversible !</a:t>
            </a:r>
          </a:p>
        </p:txBody>
      </p:sp>
      <p:grpSp>
        <p:nvGrpSpPr>
          <p:cNvPr id="189" name="Grouper 188"/>
          <p:cNvGrpSpPr/>
          <p:nvPr/>
        </p:nvGrpSpPr>
        <p:grpSpPr>
          <a:xfrm>
            <a:off x="1547664" y="3865116"/>
            <a:ext cx="3035449" cy="2929508"/>
            <a:chOff x="1547664" y="3865116"/>
            <a:chExt cx="3035449" cy="2929508"/>
          </a:xfrm>
        </p:grpSpPr>
        <p:cxnSp>
          <p:nvCxnSpPr>
            <p:cNvPr id="190" name="AutoShape 25"/>
            <p:cNvCxnSpPr>
              <a:cxnSpLocks noChangeShapeType="1"/>
              <a:stCxn id="202" idx="4"/>
            </p:cNvCxnSpPr>
            <p:nvPr/>
          </p:nvCxnSpPr>
          <p:spPr bwMode="auto">
            <a:xfrm flipH="1">
              <a:off x="1547664" y="5716885"/>
              <a:ext cx="2795736" cy="6644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1" name="Grouper 190"/>
            <p:cNvGrpSpPr/>
            <p:nvPr/>
          </p:nvGrpSpPr>
          <p:grpSpPr>
            <a:xfrm>
              <a:off x="3610555" y="3865116"/>
              <a:ext cx="457200" cy="773236"/>
              <a:chOff x="3635896" y="3721100"/>
              <a:chExt cx="457200" cy="773236"/>
            </a:xfrm>
          </p:grpSpPr>
          <p:grpSp>
            <p:nvGrpSpPr>
              <p:cNvPr id="204" name="Grouper 203"/>
              <p:cNvGrpSpPr/>
              <p:nvPr/>
            </p:nvGrpSpPr>
            <p:grpSpPr>
              <a:xfrm>
                <a:off x="3635896" y="4034755"/>
                <a:ext cx="457200" cy="459581"/>
                <a:chOff x="3970784" y="4077072"/>
                <a:chExt cx="457200" cy="459581"/>
              </a:xfrm>
            </p:grpSpPr>
            <p:sp>
              <p:nvSpPr>
                <p:cNvPr id="206" name="Oval 23"/>
                <p:cNvSpPr>
                  <a:spLocks noChangeArrowheads="1"/>
                </p:cNvSpPr>
                <p:nvPr/>
              </p:nvSpPr>
              <p:spPr bwMode="auto">
                <a:xfrm>
                  <a:off x="3970784" y="4079453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021466" y="4077072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5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205" name="Connecteur droit avec flèche 204"/>
              <p:cNvCxnSpPr/>
              <p:nvPr/>
            </p:nvCxnSpPr>
            <p:spPr bwMode="auto">
              <a:xfrm flipH="1" flipV="1">
                <a:off x="3856112" y="3721100"/>
                <a:ext cx="3815" cy="316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192" name="Grouper 191"/>
            <p:cNvGrpSpPr/>
            <p:nvPr/>
          </p:nvGrpSpPr>
          <p:grpSpPr>
            <a:xfrm>
              <a:off x="4114800" y="5257304"/>
              <a:ext cx="457200" cy="459581"/>
              <a:chOff x="4834880" y="1052736"/>
              <a:chExt cx="457200" cy="459581"/>
            </a:xfrm>
          </p:grpSpPr>
          <p:sp>
            <p:nvSpPr>
              <p:cNvPr id="202" name="Oval 23"/>
              <p:cNvSpPr>
                <a:spLocks noChangeArrowheads="1"/>
              </p:cNvSpPr>
              <p:nvPr/>
            </p:nvSpPr>
            <p:spPr bwMode="auto">
              <a:xfrm>
                <a:off x="4834880" y="1055117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3" name="Text Box 108"/>
              <p:cNvSpPr txBox="1">
                <a:spLocks noChangeArrowheads="1"/>
              </p:cNvSpPr>
              <p:nvPr/>
            </p:nvSpPr>
            <p:spPr bwMode="auto">
              <a:xfrm>
                <a:off x="4885562" y="1052736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tx2"/>
                    </a:solidFill>
                  </a:rPr>
                  <a:t>2</a:t>
                </a:r>
                <a:endParaRPr lang="en-US" altLang="fr-FR" sz="24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93" name="AutoShape 25"/>
            <p:cNvCxnSpPr>
              <a:cxnSpLocks noChangeShapeType="1"/>
              <a:stCxn id="206" idx="4"/>
              <a:endCxn id="202" idx="0"/>
            </p:cNvCxnSpPr>
            <p:nvPr/>
          </p:nvCxnSpPr>
          <p:spPr bwMode="auto">
            <a:xfrm>
              <a:off x="3839155" y="4638352"/>
              <a:ext cx="504245" cy="6213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AutoShape 26"/>
            <p:cNvCxnSpPr>
              <a:cxnSpLocks noChangeShapeType="1"/>
              <a:stCxn id="200" idx="4"/>
            </p:cNvCxnSpPr>
            <p:nvPr/>
          </p:nvCxnSpPr>
          <p:spPr bwMode="auto">
            <a:xfrm>
              <a:off x="3576464" y="5716885"/>
              <a:ext cx="851520" cy="6644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AutoShape 26"/>
            <p:cNvCxnSpPr>
              <a:cxnSpLocks noChangeShapeType="1"/>
              <a:stCxn id="206" idx="4"/>
              <a:endCxn id="201" idx="0"/>
            </p:cNvCxnSpPr>
            <p:nvPr/>
          </p:nvCxnSpPr>
          <p:spPr bwMode="auto">
            <a:xfrm flipH="1">
              <a:off x="3576465" y="4638352"/>
              <a:ext cx="262690" cy="6189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6" name="Grouper 195"/>
            <p:cNvGrpSpPr/>
            <p:nvPr/>
          </p:nvGrpSpPr>
          <p:grpSpPr>
            <a:xfrm>
              <a:off x="3347864" y="5257304"/>
              <a:ext cx="457200" cy="459581"/>
              <a:chOff x="4834880" y="1052736"/>
              <a:chExt cx="457200" cy="459581"/>
            </a:xfrm>
          </p:grpSpPr>
          <p:sp>
            <p:nvSpPr>
              <p:cNvPr id="200" name="Oval 23"/>
              <p:cNvSpPr>
                <a:spLocks noChangeArrowheads="1"/>
              </p:cNvSpPr>
              <p:nvPr/>
            </p:nvSpPr>
            <p:spPr bwMode="auto">
              <a:xfrm>
                <a:off x="4834880" y="1055117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1" name="Text Box 108"/>
              <p:cNvSpPr txBox="1">
                <a:spLocks noChangeArrowheads="1"/>
              </p:cNvSpPr>
              <p:nvPr/>
            </p:nvSpPr>
            <p:spPr bwMode="auto">
              <a:xfrm>
                <a:off x="4885562" y="1052736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tx2"/>
                    </a:solidFill>
                  </a:rPr>
                  <a:t>2</a:t>
                </a:r>
                <a:endParaRPr lang="en-US" altLang="fr-FR" sz="24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97" name="AutoShape 26"/>
            <p:cNvCxnSpPr>
              <a:cxnSpLocks noChangeShapeType="1"/>
              <a:stCxn id="202" idx="4"/>
            </p:cNvCxnSpPr>
            <p:nvPr/>
          </p:nvCxnSpPr>
          <p:spPr bwMode="auto">
            <a:xfrm>
              <a:off x="4343400" y="5716885"/>
              <a:ext cx="84584" cy="6644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98" name="Objet 1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3221"/>
                </p:ext>
              </p:extLst>
            </p:nvPr>
          </p:nvGraphicFramePr>
          <p:xfrm>
            <a:off x="4265613" y="6413624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12" name="Equation" r:id="rId24" imgW="127000" imgH="152400" progId="Equation.DSMT4">
                    <p:embed/>
                  </p:oleObj>
                </mc:Choice>
                <mc:Fallback>
                  <p:oleObj name="Equation" r:id="rId24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265613" y="6413624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9" name="AutoShape 25"/>
            <p:cNvCxnSpPr>
              <a:cxnSpLocks noChangeShapeType="1"/>
              <a:stCxn id="200" idx="4"/>
            </p:cNvCxnSpPr>
            <p:nvPr/>
          </p:nvCxnSpPr>
          <p:spPr bwMode="auto">
            <a:xfrm flipH="1">
              <a:off x="1547664" y="5716885"/>
              <a:ext cx="2028800" cy="6644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1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0832" y="1628800"/>
            <a:ext cx="8661648" cy="245503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1. </a:t>
            </a:r>
            <a:r>
              <a:rPr lang="fr-FR" dirty="0" err="1" smtClean="0">
                <a:solidFill>
                  <a:srgbClr val="0000FF"/>
                </a:solidFill>
              </a:rPr>
              <a:t>Window</a:t>
            </a:r>
            <a:r>
              <a:rPr lang="fr-FR" dirty="0" smtClean="0">
                <a:solidFill>
                  <a:srgbClr val="0000FF"/>
                </a:solidFill>
              </a:rPr>
              <a:t>-permutation</a:t>
            </a:r>
            <a:r>
              <a:rPr lang="fr-FR" dirty="0" smtClean="0"/>
              <a:t>, </a:t>
            </a:r>
            <a:r>
              <a:rPr lang="fr-FR" dirty="0" err="1" smtClean="0"/>
              <a:t>Fujita</a:t>
            </a:r>
            <a:r>
              <a:rPr lang="fr-FR" dirty="0" smtClean="0"/>
              <a:t> </a:t>
            </a:r>
            <a:r>
              <a:rPr lang="fr-FR" i="1" dirty="0" err="1" smtClean="0"/>
              <a:t>et.al</a:t>
            </a:r>
            <a:r>
              <a:rPr lang="fr-FR" i="1" dirty="0" smtClean="0"/>
              <a:t>.</a:t>
            </a:r>
            <a:r>
              <a:rPr lang="fr-FR" dirty="0" smtClean="0"/>
              <a:t>, 1991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choisir une variable</a:t>
            </a:r>
            <a:r>
              <a:rPr lang="fr-FR" dirty="0" smtClean="0"/>
              <a:t> x</a:t>
            </a:r>
            <a:r>
              <a:rPr lang="fr-FR" baseline="-25000" dirty="0" smtClean="0"/>
              <a:t>i </a:t>
            </a:r>
            <a:r>
              <a:rPr lang="fr-FR" dirty="0" smtClean="0">
                <a:solidFill>
                  <a:srgbClr val="000000"/>
                </a:solidFill>
              </a:rPr>
              <a:t>, par exemple là où la largeur est grande</a:t>
            </a:r>
          </a:p>
          <a:p>
            <a:pPr lvl="2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</a:rPr>
              <a:t>choisir une </a:t>
            </a:r>
            <a:r>
              <a:rPr lang="fr-FR" sz="2000" dirty="0" smtClean="0"/>
              <a:t>fenêtre de 4-5 variables </a:t>
            </a:r>
            <a:r>
              <a:rPr lang="fr-FR" sz="2000" dirty="0" smtClean="0">
                <a:solidFill>
                  <a:srgbClr val="000000"/>
                </a:solidFill>
              </a:rPr>
              <a:t>autour de</a:t>
            </a:r>
            <a:r>
              <a:rPr lang="fr-FR" sz="2000" dirty="0" smtClean="0"/>
              <a:t> x</a:t>
            </a:r>
            <a:r>
              <a:rPr lang="fr-FR" sz="2000" baseline="-25000" dirty="0"/>
              <a:t>i </a:t>
            </a:r>
            <a:endParaRPr lang="fr-FR" sz="2000" dirty="0" smtClean="0"/>
          </a:p>
          <a:p>
            <a:pPr lvl="2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</a:rPr>
              <a:t>en combinant des transpositions, </a:t>
            </a:r>
            <a:r>
              <a:rPr lang="fr-FR" sz="2000" dirty="0" smtClean="0"/>
              <a:t>essayer toutes les permutations de la fenêtre</a:t>
            </a:r>
            <a:r>
              <a:rPr lang="fr-FR" sz="2000" dirty="0" smtClean="0">
                <a:solidFill>
                  <a:srgbClr val="000000"/>
                </a:solidFill>
              </a:rPr>
              <a:t>, choisir celle qui minimise le nombre de </a:t>
            </a:r>
            <a:r>
              <a:rPr lang="fr-FR" sz="2000" dirty="0" err="1" smtClean="0">
                <a:solidFill>
                  <a:srgbClr val="000000"/>
                </a:solidFill>
              </a:rPr>
              <a:t>noeuds</a:t>
            </a:r>
            <a:endParaRPr lang="fr-FR" sz="2000" dirty="0" smtClean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itérer ces opérations sur toutes les variables (ou jusqu’à plus soif)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méthode assez rapide, mais </a:t>
            </a:r>
            <a:r>
              <a:rPr lang="fr-FR" dirty="0" smtClean="0">
                <a:solidFill>
                  <a:srgbClr val="FF6600"/>
                </a:solidFill>
              </a:rPr>
              <a:t>trop locale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Deux méthodes dynamiques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230832" y="4149080"/>
            <a:ext cx="7992888" cy="21318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/>
              <a:t>2. </a:t>
            </a:r>
            <a:r>
              <a:rPr lang="fr-FR" dirty="0" err="1" smtClean="0">
                <a:solidFill>
                  <a:schemeClr val="tx2"/>
                </a:solidFill>
              </a:rPr>
              <a:t>Sifting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(criblage), R. </a:t>
            </a:r>
            <a:r>
              <a:rPr lang="fr-FR" dirty="0" err="1" smtClean="0"/>
              <a:t>Rudell</a:t>
            </a:r>
            <a:r>
              <a:rPr lang="fr-FR" dirty="0" smtClean="0"/>
              <a:t>, 1993 </a:t>
            </a:r>
          </a:p>
          <a:p>
            <a:pPr lvl="1">
              <a:buFontTx/>
              <a:buChar char="-"/>
            </a:pPr>
            <a:r>
              <a:rPr lang="fr-FR" dirty="0" smtClean="0"/>
              <a:t>criblage </a:t>
            </a:r>
            <a:r>
              <a:rPr lang="fr-FR" dirty="0" smtClean="0">
                <a:solidFill>
                  <a:srgbClr val="000000"/>
                </a:solidFill>
              </a:rPr>
              <a:t>d’une variable </a:t>
            </a:r>
            <a:r>
              <a:rPr lang="fr-FR" dirty="0" smtClean="0"/>
              <a:t>x</a:t>
            </a:r>
            <a:r>
              <a:rPr lang="fr-FR" baseline="-25000" dirty="0" smtClean="0"/>
              <a:t>i </a:t>
            </a:r>
            <a:r>
              <a:rPr lang="fr-FR" dirty="0" smtClean="0">
                <a:solidFill>
                  <a:srgbClr val="000000"/>
                </a:solidFill>
              </a:rPr>
              <a:t>par transpositions successives :               </a:t>
            </a:r>
            <a:r>
              <a:rPr lang="fr-FR" dirty="0" smtClean="0"/>
              <a:t>la descendre tout en bas </a:t>
            </a:r>
            <a:r>
              <a:rPr lang="fr-FR" dirty="0" smtClean="0">
                <a:solidFill>
                  <a:srgbClr val="000000"/>
                </a:solidFill>
              </a:rPr>
              <a:t>puis</a:t>
            </a:r>
            <a:r>
              <a:rPr lang="fr-FR" dirty="0" smtClean="0"/>
              <a:t> la monter tout en haut des BDDs.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garder la position qui a </a:t>
            </a:r>
            <a:r>
              <a:rPr lang="fr-FR" dirty="0" smtClean="0"/>
              <a:t>minimisé le nombre de </a:t>
            </a:r>
            <a:r>
              <a:rPr lang="fr-FR" dirty="0" err="1" smtClean="0"/>
              <a:t>noeuds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faire ça successivement </a:t>
            </a:r>
            <a:r>
              <a:rPr lang="fr-FR" dirty="0" smtClean="0"/>
              <a:t>pour toutes les variables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fr-FR" dirty="0" smtClean="0">
                <a:solidFill>
                  <a:srgbClr val="FF6600"/>
                </a:solidFill>
              </a:rPr>
              <a:t>plus lent</a:t>
            </a:r>
            <a:r>
              <a:rPr lang="fr-FR" dirty="0" smtClean="0">
                <a:solidFill>
                  <a:srgbClr val="000000"/>
                </a:solidFill>
              </a:rPr>
              <a:t>, n</a:t>
            </a:r>
            <a:r>
              <a:rPr lang="fr-FR" baseline="30000" dirty="0" smtClean="0">
                <a:solidFill>
                  <a:srgbClr val="000000"/>
                </a:solidFill>
              </a:rPr>
              <a:t>2 </a:t>
            </a:r>
            <a:r>
              <a:rPr lang="fr-FR" dirty="0" smtClean="0">
                <a:solidFill>
                  <a:srgbClr val="000000"/>
                </a:solidFill>
              </a:rPr>
              <a:t>transpositions si n variables, mais </a:t>
            </a:r>
            <a:r>
              <a:rPr lang="fr-FR" dirty="0" smtClean="0">
                <a:solidFill>
                  <a:schemeClr val="accent2"/>
                </a:solidFill>
              </a:rPr>
              <a:t>meilleurs résultats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592" y="980728"/>
            <a:ext cx="7387509" cy="43088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La transposition ne fait que des modifications locales</a:t>
            </a:r>
            <a:endParaRPr kumimoji="0" lang="fr-FR" sz="2400" b="1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895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65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Présentation général du cours 2016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Rappels sur la complexité algorithmique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Le calcul Booléen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Application des BDDs à la vérification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ZDDs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15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booléenne de sûreté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63918" y="1124744"/>
            <a:ext cx="2305438" cy="1224136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63917" y="1302847"/>
            <a:ext cx="2305438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Système réactif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(ou circuit)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96" y="1473098"/>
            <a:ext cx="1212191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entrées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452716" y="1412776"/>
            <a:ext cx="4527840" cy="576064"/>
            <a:chOff x="1452716" y="2060848"/>
            <a:chExt cx="4527840" cy="576064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>
              <a:off x="1452716" y="2060848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>
              <a:off x="1452717" y="2348880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>
              <a:off x="1452717" y="2636912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>
              <a:off x="4869354" y="2060848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>
              <a:off x="4869355" y="2348880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>
              <a:off x="4869355" y="2636912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ZoneTexte 15"/>
          <p:cNvSpPr txBox="1"/>
          <p:nvPr/>
        </p:nvSpPr>
        <p:spPr>
          <a:xfrm>
            <a:off x="6277252" y="1473097"/>
            <a:ext cx="1091966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sorties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5556144" y="2730153"/>
            <a:ext cx="1879041" cy="1440000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68498" y="3212976"/>
            <a:ext cx="1879040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Observateur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004046" y="1423612"/>
            <a:ext cx="558138" cy="1899104"/>
            <a:chOff x="5004046" y="2071684"/>
            <a:chExt cx="558138" cy="1899104"/>
          </a:xfrm>
        </p:grpSpPr>
        <p:cxnSp>
          <p:nvCxnSpPr>
            <p:cNvPr id="20" name="Connecteur en angle 19"/>
            <p:cNvCxnSpPr/>
            <p:nvPr/>
          </p:nvCxnSpPr>
          <p:spPr bwMode="auto">
            <a:xfrm rot="16200000" flipH="1">
              <a:off x="4333563" y="2742167"/>
              <a:ext cx="1899104" cy="558137"/>
            </a:xfrm>
            <a:prstGeom prst="bentConnector2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Connecteur en angle 20"/>
            <p:cNvCxnSpPr/>
            <p:nvPr/>
          </p:nvCxnSpPr>
          <p:spPr bwMode="auto">
            <a:xfrm rot="16200000" flipH="1">
              <a:off x="4630279" y="2861900"/>
              <a:ext cx="1440160" cy="414121"/>
            </a:xfrm>
            <a:prstGeom prst="bentConnector3">
              <a:avLst>
                <a:gd name="adj1" fmla="val 100180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en angle 21"/>
            <p:cNvCxnSpPr/>
            <p:nvPr/>
          </p:nvCxnSpPr>
          <p:spPr bwMode="auto">
            <a:xfrm rot="16200000" flipH="1">
              <a:off x="4929169" y="3012011"/>
              <a:ext cx="986960" cy="279070"/>
            </a:xfrm>
            <a:prstGeom prst="bentConnector3">
              <a:avLst>
                <a:gd name="adj1" fmla="val 100060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e 22"/>
          <p:cNvGrpSpPr/>
          <p:nvPr/>
        </p:nvGrpSpPr>
        <p:grpSpPr>
          <a:xfrm>
            <a:off x="1907704" y="1412776"/>
            <a:ext cx="3660794" cy="2453688"/>
            <a:chOff x="1907704" y="2060848"/>
            <a:chExt cx="3660794" cy="2453688"/>
          </a:xfrm>
        </p:grpSpPr>
        <p:cxnSp>
          <p:nvCxnSpPr>
            <p:cNvPr id="24" name="Connecteur en angle 23"/>
            <p:cNvCxnSpPr/>
            <p:nvPr/>
          </p:nvCxnSpPr>
          <p:spPr bwMode="auto">
            <a:xfrm>
              <a:off x="1907704" y="2060848"/>
              <a:ext cx="3660794" cy="2453688"/>
            </a:xfrm>
            <a:prstGeom prst="bentConnector3">
              <a:avLst>
                <a:gd name="adj1" fmla="val 1454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Connecteur en angle 24"/>
            <p:cNvCxnSpPr/>
            <p:nvPr/>
          </p:nvCxnSpPr>
          <p:spPr bwMode="auto">
            <a:xfrm>
              <a:off x="2123728" y="2347769"/>
              <a:ext cx="3439790" cy="1982512"/>
            </a:xfrm>
            <a:prstGeom prst="bentConnector3">
              <a:avLst>
                <a:gd name="adj1" fmla="val -165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onnecteur en angle 25"/>
            <p:cNvCxnSpPr/>
            <p:nvPr/>
          </p:nvCxnSpPr>
          <p:spPr bwMode="auto">
            <a:xfrm>
              <a:off x="2267744" y="2636912"/>
              <a:ext cx="3289676" cy="1519429"/>
            </a:xfrm>
            <a:prstGeom prst="bentConnector3">
              <a:avLst>
                <a:gd name="adj1" fmla="val -212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Connecteur droit avec flèche 27"/>
          <p:cNvCxnSpPr>
            <a:stCxn id="17" idx="3"/>
          </p:cNvCxnSpPr>
          <p:nvPr/>
        </p:nvCxnSpPr>
        <p:spPr bwMode="auto">
          <a:xfrm>
            <a:off x="7435185" y="3450153"/>
            <a:ext cx="1025247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7538881" y="2996952"/>
            <a:ext cx="73289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Bug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0407" y="4653136"/>
            <a:ext cx="8363187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Formul</a:t>
            </a:r>
            <a:r>
              <a:rPr lang="fr-FR" sz="2400" kern="0" dirty="0" smtClean="0"/>
              <a:t>e booléenne exprimant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que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Bug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n’est jamais émis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pour tout </a:t>
            </a:r>
            <a:r>
              <a:rPr lang="fr-FR" sz="2400" kern="0" dirty="0" smtClean="0">
                <a:solidFill>
                  <a:schemeClr val="accent4"/>
                </a:solidFill>
              </a:rPr>
              <a:t>état accessible R, O</a:t>
            </a:r>
            <a:r>
              <a:rPr lang="fr-FR" sz="2400" kern="0" dirty="0" smtClean="0"/>
              <a:t> et </a:t>
            </a:r>
            <a:r>
              <a:rPr lang="fr-FR" sz="2400" kern="0" dirty="0" smtClean="0">
                <a:solidFill>
                  <a:schemeClr val="tx2"/>
                </a:solidFill>
              </a:rPr>
              <a:t>toute entrée valide 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du couple système / observateur, le booléen </a:t>
            </a:r>
            <a:r>
              <a:rPr lang="fr-FR" sz="2400" kern="0" dirty="0" smtClean="0">
                <a:solidFill>
                  <a:srgbClr val="FF0000"/>
                </a:solidFill>
              </a:rPr>
              <a:t>Bug</a:t>
            </a:r>
            <a:r>
              <a:rPr lang="fr-FR" sz="2400" kern="0" dirty="0" smtClean="0"/>
              <a:t> est faux.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1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booléenne d’équivalence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63918" y="1124744"/>
            <a:ext cx="2305438" cy="1224136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97341" y="1510211"/>
            <a:ext cx="1638589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Système 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496" y="1473098"/>
            <a:ext cx="1212191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entrées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452716" y="1412776"/>
            <a:ext cx="4527840" cy="576064"/>
            <a:chOff x="1452716" y="2060848"/>
            <a:chExt cx="4527840" cy="576064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>
              <a:off x="1452716" y="2060848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>
              <a:off x="1452717" y="2348880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>
              <a:off x="1452717" y="2636912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>
              <a:off x="4869354" y="2060848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>
              <a:off x="4869355" y="2348880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>
              <a:off x="4869355" y="2636912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ZoneTexte 17"/>
          <p:cNvSpPr txBox="1"/>
          <p:nvPr/>
        </p:nvSpPr>
        <p:spPr>
          <a:xfrm>
            <a:off x="5959773" y="1928380"/>
            <a:ext cx="1281120" cy="84099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Compa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-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rateur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907704" y="1412776"/>
            <a:ext cx="656214" cy="2088232"/>
            <a:chOff x="1907704" y="2060848"/>
            <a:chExt cx="656214" cy="2088232"/>
          </a:xfrm>
        </p:grpSpPr>
        <p:cxnSp>
          <p:nvCxnSpPr>
            <p:cNvPr id="24" name="Connecteur en angle 23"/>
            <p:cNvCxnSpPr/>
            <p:nvPr/>
          </p:nvCxnSpPr>
          <p:spPr bwMode="auto">
            <a:xfrm rot="16200000" flipH="1">
              <a:off x="1187624" y="2780928"/>
              <a:ext cx="2088232" cy="648072"/>
            </a:xfrm>
            <a:prstGeom prst="bentConnector3">
              <a:avLst>
                <a:gd name="adj1" fmla="val 99946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Connecteur en angle 24"/>
            <p:cNvCxnSpPr>
              <a:endCxn id="31" idx="1"/>
            </p:cNvCxnSpPr>
            <p:nvPr/>
          </p:nvCxnSpPr>
          <p:spPr bwMode="auto">
            <a:xfrm rot="16200000" flipH="1">
              <a:off x="1587739" y="2884869"/>
              <a:ext cx="1512168" cy="440190"/>
            </a:xfrm>
            <a:prstGeom prst="bentConnector2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onnecteur en angle 25"/>
            <p:cNvCxnSpPr/>
            <p:nvPr/>
          </p:nvCxnSpPr>
          <p:spPr bwMode="auto">
            <a:xfrm rot="16200000" flipH="1">
              <a:off x="1947779" y="2956877"/>
              <a:ext cx="936104" cy="296174"/>
            </a:xfrm>
            <a:prstGeom prst="bentConnector3">
              <a:avLst>
                <a:gd name="adj1" fmla="val 100164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Connecteur droit avec flèche 27"/>
          <p:cNvCxnSpPr>
            <a:stCxn id="57" idx="3"/>
          </p:cNvCxnSpPr>
          <p:nvPr/>
        </p:nvCxnSpPr>
        <p:spPr bwMode="auto">
          <a:xfrm>
            <a:off x="7240893" y="2384884"/>
            <a:ext cx="1147531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7448211" y="1918735"/>
            <a:ext cx="73289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Bug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99196" y="4653136"/>
            <a:ext cx="8145608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Formul</a:t>
            </a:r>
            <a:r>
              <a:rPr lang="fr-FR" sz="2400" kern="0" dirty="0" smtClean="0"/>
              <a:t>e booléenne exprimant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que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Bug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n’est jamais émis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pour tout </a:t>
            </a:r>
            <a:r>
              <a:rPr lang="fr-FR" sz="2400" kern="0" dirty="0" smtClean="0">
                <a:solidFill>
                  <a:schemeClr val="accent4"/>
                </a:solidFill>
              </a:rPr>
              <a:t>état accessible R1, R2</a:t>
            </a:r>
            <a:r>
              <a:rPr lang="fr-FR" sz="2400" kern="0" dirty="0" smtClean="0"/>
              <a:t> et </a:t>
            </a:r>
            <a:r>
              <a:rPr lang="fr-FR" sz="2400" kern="0" dirty="0" smtClean="0">
                <a:solidFill>
                  <a:schemeClr val="tx2"/>
                </a:solidFill>
              </a:rPr>
              <a:t>toute entrée valide 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du couple de systèmes, le booléen </a:t>
            </a:r>
            <a:r>
              <a:rPr lang="fr-FR" sz="2400" kern="0" dirty="0" smtClean="0">
                <a:solidFill>
                  <a:srgbClr val="FF0000"/>
                </a:solidFill>
              </a:rPr>
              <a:t>Bug</a:t>
            </a:r>
            <a:r>
              <a:rPr lang="fr-FR" sz="2400" kern="0" dirty="0" smtClean="0"/>
              <a:t> est faux.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563918" y="2600908"/>
            <a:ext cx="2305438" cy="1224136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97342" y="2986375"/>
            <a:ext cx="1638589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Système 2</a:t>
            </a:r>
          </a:p>
        </p:txBody>
      </p:sp>
      <p:cxnSp>
        <p:nvCxnSpPr>
          <p:cNvPr id="54" name="Connecteur droit avec flèche 53"/>
          <p:cNvCxnSpPr/>
          <p:nvPr/>
        </p:nvCxnSpPr>
        <p:spPr bwMode="auto">
          <a:xfrm>
            <a:off x="4860032" y="2924944"/>
            <a:ext cx="1111201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cteur droit avec flèche 54"/>
          <p:cNvCxnSpPr/>
          <p:nvPr/>
        </p:nvCxnSpPr>
        <p:spPr bwMode="auto">
          <a:xfrm>
            <a:off x="4860033" y="3212976"/>
            <a:ext cx="1111201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Connecteur droit avec flèche 55"/>
          <p:cNvCxnSpPr/>
          <p:nvPr/>
        </p:nvCxnSpPr>
        <p:spPr bwMode="auto">
          <a:xfrm>
            <a:off x="4860033" y="3501008"/>
            <a:ext cx="1111201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à coins arrondis 56"/>
          <p:cNvSpPr/>
          <p:nvPr/>
        </p:nvSpPr>
        <p:spPr>
          <a:xfrm>
            <a:off x="5971233" y="1124744"/>
            <a:ext cx="1269660" cy="2520280"/>
          </a:xfrm>
          <a:prstGeom prst="roundRect">
            <a:avLst/>
          </a:prstGeom>
          <a:ln w="1905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 smtClean="0"/>
              <a:t>Vérification par calcul d’accessibilité (01/04/2015)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611560" y="4477023"/>
            <a:ext cx="7848872" cy="480131"/>
            <a:chOff x="611560" y="4477023"/>
            <a:chExt cx="7848872" cy="480131"/>
          </a:xfrm>
        </p:grpSpPr>
        <p:sp>
          <p:nvSpPr>
            <p:cNvPr id="66" name="ZoneTexte 65"/>
            <p:cNvSpPr txBox="1"/>
            <p:nvPr/>
          </p:nvSpPr>
          <p:spPr>
            <a:xfrm>
              <a:off x="611560" y="4477023"/>
              <a:ext cx="4256293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Etats accessibles en 1 coup : 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762270" y="4477023"/>
              <a:ext cx="3698162" cy="477054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1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r>
                <a:rPr kumimoji="0" lang="fr-FR" sz="2400" b="0" i="0" u="none" strike="noStrike" kern="0" cap="none" spc="0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fr-FR" altLang="fr-FR" sz="2400" b="1" dirty="0" smtClean="0">
                  <a:solidFill>
                    <a:srgbClr val="000000"/>
                  </a:solidFill>
                  <a:sym typeface="Symbol"/>
                </a:rPr>
                <a:t>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0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∪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N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(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E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,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kumimoji="0" lang="fr-FR" sz="2400" i="0" u="none" strike="noStrike" kern="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107504" y="4975911"/>
            <a:ext cx="7475118" cy="485412"/>
            <a:chOff x="107504" y="4975911"/>
            <a:chExt cx="7475118" cy="485412"/>
          </a:xfrm>
        </p:grpSpPr>
        <p:sp>
          <p:nvSpPr>
            <p:cNvPr id="69" name="ZoneTexte 68"/>
            <p:cNvSpPr txBox="1"/>
            <p:nvPr/>
          </p:nvSpPr>
          <p:spPr>
            <a:xfrm>
              <a:off x="107504" y="4975911"/>
              <a:ext cx="4761240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Etats accessibles en n+1 coups : 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760348" y="4984269"/>
              <a:ext cx="2822274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1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r>
                <a:rPr kumimoji="0" lang="fr-FR" sz="2400" b="0" i="0" u="none" strike="noStrike" kern="0" cap="none" spc="0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r>
                <a:rPr kumimoji="0" lang="fr-FR" sz="2400" b="0" i="0" u="none" strike="noStrike" kern="0" cap="none" spc="0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/>
                </a:rPr>
                <a:t>1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fr-FR" altLang="fr-FR" sz="2400" dirty="0">
                  <a:solidFill>
                    <a:srgbClr val="000000"/>
                  </a:solidFill>
                  <a:sym typeface="Symbol"/>
                </a:rPr>
                <a:t>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n </a:t>
              </a:r>
              <a:r>
                <a:rPr lang="fr-FR" sz="2400" kern="0" dirty="0">
                  <a:solidFill>
                    <a:srgbClr val="000000"/>
                  </a:solidFill>
                </a:rPr>
                <a:t>∪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N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(</a:t>
              </a:r>
              <a:r>
                <a:rPr lang="fr-FR" altLang="fr-FR" sz="2400" i="1" dirty="0" err="1" smtClean="0">
                  <a:solidFill>
                    <a:srgbClr val="000000"/>
                  </a:solidFill>
                  <a:sym typeface="Symbol"/>
                </a:rPr>
                <a:t>E</a:t>
              </a:r>
              <a:r>
                <a:rPr lang="fr-FR" altLang="fr-FR" sz="2400" dirty="0" err="1" smtClean="0">
                  <a:solidFill>
                    <a:srgbClr val="000000"/>
                  </a:solidFill>
                  <a:sym typeface="Symbol"/>
                </a:rPr>
                <a:t>,</a:t>
              </a:r>
              <a:r>
                <a:rPr lang="fr-FR" altLang="fr-FR" sz="2400" i="1" dirty="0" err="1" smtClean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fr-FR" sz="2400" kern="0" baseline="-25000" dirty="0" err="1" smtClean="0">
                  <a:solidFill>
                    <a:srgbClr val="000000"/>
                  </a:solidFill>
                </a:rPr>
                <a:t>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kumimoji="0" lang="fr-FR" sz="2400" i="0" u="none" strike="noStrike" kern="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2872685" y="5483157"/>
            <a:ext cx="3301548" cy="485412"/>
            <a:chOff x="2872685" y="5532799"/>
            <a:chExt cx="3301548" cy="485412"/>
          </a:xfrm>
        </p:grpSpPr>
        <p:sp>
          <p:nvSpPr>
            <p:cNvPr id="86" name="ZoneTexte 85"/>
            <p:cNvSpPr txBox="1"/>
            <p:nvPr/>
          </p:nvSpPr>
          <p:spPr>
            <a:xfrm>
              <a:off x="2872685" y="5532799"/>
              <a:ext cx="1996059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Test d’arrêt : 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4760348" y="5541157"/>
              <a:ext cx="1413885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1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r>
                <a:rPr kumimoji="0" lang="fr-FR" sz="2400" b="0" i="0" u="none" strike="noStrike" kern="0" cap="none" spc="0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r>
                <a:rPr kumimoji="0" lang="fr-FR" sz="2400" b="0" i="0" u="none" strike="noStrike" kern="0" cap="none" spc="0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/>
                </a:rPr>
                <a:t>1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fr-FR" altLang="fr-FR" sz="2400" dirty="0">
                  <a:solidFill>
                    <a:srgbClr val="000000"/>
                  </a:solidFill>
                  <a:sym typeface="Symbol"/>
                </a:rPr>
                <a:t></a:t>
              </a:r>
              <a:r>
                <a:rPr lang="fr-FR" altLang="fr-FR" sz="2400" dirty="0" smtClean="0">
                  <a:solidFill>
                    <a:srgbClr val="000000"/>
                  </a:solidFill>
                  <a:sym typeface="Symbol"/>
                </a:rPr>
                <a:t> A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n</a:t>
              </a:r>
              <a:endParaRPr kumimoji="0" lang="fr-FR" sz="2400" i="0" u="none" strike="noStrike" kern="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2051720" y="5982046"/>
            <a:ext cx="3820940" cy="744970"/>
            <a:chOff x="2051720" y="6033918"/>
            <a:chExt cx="3820940" cy="744970"/>
          </a:xfrm>
        </p:grpSpPr>
        <p:sp>
          <p:nvSpPr>
            <p:cNvPr id="88" name="ZoneTexte 87"/>
            <p:cNvSpPr txBox="1"/>
            <p:nvPr/>
          </p:nvSpPr>
          <p:spPr>
            <a:xfrm>
              <a:off x="2054583" y="6033918"/>
              <a:ext cx="2733441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Etats accessibles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: 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742511" y="6042276"/>
              <a:ext cx="1076488" cy="736612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1" u="none" strike="noStrike" kern="0" cap="none" spc="0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lang="fr-FR" altLang="fr-FR" sz="2400" dirty="0">
                  <a:solidFill>
                    <a:srgbClr val="000000"/>
                  </a:solidFill>
                  <a:sym typeface="Symbol"/>
                </a:rPr>
                <a:t></a:t>
              </a:r>
              <a:r>
                <a:rPr lang="fr-FR" altLang="fr-FR" sz="2400" b="1" dirty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n</a:t>
              </a:r>
              <a:endParaRPr lang="fr-FR" sz="2400" kern="0" baseline="-25000" dirty="0">
                <a:solidFill>
                  <a:srgbClr val="000000"/>
                </a:solidFill>
              </a:endParaRP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400" i="0" u="none" strike="noStrike" kern="0" cap="none" spc="0" normalizeH="0" baseline="-2500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à coins arrondis 94"/>
            <p:cNvSpPr/>
            <p:nvPr/>
          </p:nvSpPr>
          <p:spPr>
            <a:xfrm>
              <a:off x="3248721" y="6042276"/>
              <a:ext cx="2623939" cy="471773"/>
            </a:xfrm>
            <a:prstGeom prst="round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  <p:sp>
          <p:nvSpPr>
            <p:cNvPr id="96" name="Rectangle à coins arrondis 95"/>
            <p:cNvSpPr/>
            <p:nvPr/>
          </p:nvSpPr>
          <p:spPr>
            <a:xfrm>
              <a:off x="2051720" y="6065753"/>
              <a:ext cx="3744417" cy="471773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2980933" y="2924944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2980933" y="3229744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85533" y="907132"/>
            <a:ext cx="2895600" cy="17609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 flipH="1">
            <a:off x="941512" y="3382144"/>
            <a:ext cx="2039421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V="1">
            <a:off x="922019" y="1867440"/>
            <a:ext cx="19493" cy="1499791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931764" y="1881416"/>
            <a:ext cx="771747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3285734" y="3382144"/>
            <a:ext cx="20425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 flipH="1" flipV="1">
            <a:off x="5328233" y="1901535"/>
            <a:ext cx="0" cy="1480609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 flipH="1">
            <a:off x="4581133" y="1922174"/>
            <a:ext cx="7471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179512" y="1418171"/>
            <a:ext cx="152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5" name="Group 20"/>
          <p:cNvGrpSpPr>
            <a:grpSpLocks/>
          </p:cNvGrpSpPr>
          <p:nvPr/>
        </p:nvGrpSpPr>
        <p:grpSpPr bwMode="auto">
          <a:xfrm>
            <a:off x="1900698" y="1728849"/>
            <a:ext cx="1035050" cy="327025"/>
            <a:chOff x="1920" y="1152"/>
            <a:chExt cx="864" cy="303"/>
          </a:xfrm>
        </p:grpSpPr>
        <p:sp>
          <p:nvSpPr>
            <p:cNvPr id="106" name="Arc 21"/>
            <p:cNvSpPr>
              <a:spLocks/>
            </p:cNvSpPr>
            <p:nvPr/>
          </p:nvSpPr>
          <p:spPr bwMode="auto">
            <a:xfrm>
              <a:off x="2040" y="1152"/>
              <a:ext cx="77" cy="148"/>
            </a:xfrm>
            <a:custGeom>
              <a:avLst/>
              <a:gdLst>
                <a:gd name="G0" fmla="+- 284 0 0"/>
                <a:gd name="G1" fmla="+- 21600 0 0"/>
                <a:gd name="G2" fmla="+- 21600 0 0"/>
                <a:gd name="T0" fmla="*/ 0 w 21884"/>
                <a:gd name="T1" fmla="*/ 2 h 21600"/>
                <a:gd name="T2" fmla="*/ 21884 w 21884"/>
                <a:gd name="T3" fmla="*/ 21600 h 21600"/>
                <a:gd name="T4" fmla="*/ 284 w 218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4" h="21600" fill="none" extrusionOk="0">
                  <a:moveTo>
                    <a:pt x="-1" y="1"/>
                  </a:moveTo>
                  <a:cubicBezTo>
                    <a:pt x="94" y="0"/>
                    <a:pt x="189" y="-1"/>
                    <a:pt x="284" y="0"/>
                  </a:cubicBezTo>
                  <a:cubicBezTo>
                    <a:pt x="12213" y="0"/>
                    <a:pt x="21884" y="9670"/>
                    <a:pt x="21884" y="21600"/>
                  </a:cubicBezTo>
                </a:path>
                <a:path w="21884" h="21600" stroke="0" extrusionOk="0">
                  <a:moveTo>
                    <a:pt x="-1" y="1"/>
                  </a:moveTo>
                  <a:cubicBezTo>
                    <a:pt x="94" y="0"/>
                    <a:pt x="189" y="-1"/>
                    <a:pt x="284" y="0"/>
                  </a:cubicBezTo>
                  <a:cubicBezTo>
                    <a:pt x="12213" y="0"/>
                    <a:pt x="21884" y="9670"/>
                    <a:pt x="21884" y="21600"/>
                  </a:cubicBezTo>
                  <a:lnTo>
                    <a:pt x="284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Arc 22"/>
            <p:cNvSpPr>
              <a:spLocks/>
            </p:cNvSpPr>
            <p:nvPr/>
          </p:nvSpPr>
          <p:spPr bwMode="auto">
            <a:xfrm>
              <a:off x="2036" y="1152"/>
              <a:ext cx="537" cy="160"/>
            </a:xfrm>
            <a:custGeom>
              <a:avLst/>
              <a:gdLst>
                <a:gd name="G0" fmla="+- 40 0 0"/>
                <a:gd name="G1" fmla="+- 21600 0 0"/>
                <a:gd name="G2" fmla="+- 21600 0 0"/>
                <a:gd name="T0" fmla="*/ 0 w 21640"/>
                <a:gd name="T1" fmla="*/ 0 h 21600"/>
                <a:gd name="T2" fmla="*/ 21640 w 21640"/>
                <a:gd name="T3" fmla="*/ 21600 h 21600"/>
                <a:gd name="T4" fmla="*/ 40 w 216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0" h="21600" fill="none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</a:path>
                <a:path w="21640" h="21600" stroke="0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  <a:lnTo>
                    <a:pt x="40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Arc 23"/>
            <p:cNvSpPr>
              <a:spLocks/>
            </p:cNvSpPr>
            <p:nvPr/>
          </p:nvSpPr>
          <p:spPr bwMode="auto">
            <a:xfrm>
              <a:off x="2072" y="1295"/>
              <a:ext cx="508" cy="1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Arc 24"/>
            <p:cNvSpPr>
              <a:spLocks/>
            </p:cNvSpPr>
            <p:nvPr/>
          </p:nvSpPr>
          <p:spPr bwMode="auto">
            <a:xfrm>
              <a:off x="2040" y="1295"/>
              <a:ext cx="76" cy="1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2076" y="1231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>
              <a:off x="2076" y="1375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1920" y="1231"/>
              <a:ext cx="1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>
              <a:off x="1920" y="1375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>
              <a:off x="2580" y="1303"/>
              <a:ext cx="2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5" name="Group 30"/>
          <p:cNvGrpSpPr>
            <a:grpSpLocks/>
          </p:cNvGrpSpPr>
          <p:nvPr/>
        </p:nvGrpSpPr>
        <p:grpSpPr bwMode="auto">
          <a:xfrm>
            <a:off x="3376706" y="1687574"/>
            <a:ext cx="1025525" cy="368300"/>
            <a:chOff x="3768" y="2736"/>
            <a:chExt cx="856" cy="344"/>
          </a:xfrm>
        </p:grpSpPr>
        <p:sp>
          <p:nvSpPr>
            <p:cNvPr id="116" name="Line 31"/>
            <p:cNvSpPr>
              <a:spLocks noChangeShapeType="1"/>
            </p:cNvSpPr>
            <p:nvPr/>
          </p:nvSpPr>
          <p:spPr bwMode="auto">
            <a:xfrm>
              <a:off x="3984" y="3080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3984" y="2736"/>
              <a:ext cx="3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3984" y="2736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Arc 34"/>
            <p:cNvSpPr>
              <a:spLocks/>
            </p:cNvSpPr>
            <p:nvPr/>
          </p:nvSpPr>
          <p:spPr bwMode="auto">
            <a:xfrm>
              <a:off x="4320" y="2896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Arc 35"/>
            <p:cNvSpPr>
              <a:spLocks/>
            </p:cNvSpPr>
            <p:nvPr/>
          </p:nvSpPr>
          <p:spPr bwMode="auto">
            <a:xfrm>
              <a:off x="4320" y="2896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Arc 36"/>
            <p:cNvSpPr>
              <a:spLocks/>
            </p:cNvSpPr>
            <p:nvPr/>
          </p:nvSpPr>
          <p:spPr bwMode="auto">
            <a:xfrm>
              <a:off x="4320" y="2737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Arc 37"/>
            <p:cNvSpPr>
              <a:spLocks/>
            </p:cNvSpPr>
            <p:nvPr/>
          </p:nvSpPr>
          <p:spPr bwMode="auto">
            <a:xfrm>
              <a:off x="4320" y="2737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3912" y="2976"/>
              <a:ext cx="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Oval 39"/>
            <p:cNvSpPr>
              <a:spLocks noChangeArrowheads="1"/>
            </p:cNvSpPr>
            <p:nvPr/>
          </p:nvSpPr>
          <p:spPr bwMode="auto">
            <a:xfrm>
              <a:off x="3876" y="2788"/>
              <a:ext cx="92" cy="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Line 40"/>
            <p:cNvSpPr>
              <a:spLocks noChangeShapeType="1"/>
            </p:cNvSpPr>
            <p:nvPr/>
          </p:nvSpPr>
          <p:spPr bwMode="auto">
            <a:xfrm>
              <a:off x="4488" y="290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Line 41"/>
            <p:cNvSpPr>
              <a:spLocks noChangeShapeType="1"/>
            </p:cNvSpPr>
            <p:nvPr/>
          </p:nvSpPr>
          <p:spPr bwMode="auto">
            <a:xfrm>
              <a:off x="3772" y="2833"/>
              <a:ext cx="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42"/>
            <p:cNvSpPr>
              <a:spLocks noChangeShapeType="1"/>
            </p:cNvSpPr>
            <p:nvPr/>
          </p:nvSpPr>
          <p:spPr bwMode="auto">
            <a:xfrm>
              <a:off x="3768" y="2976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8" name="Group 43"/>
          <p:cNvGrpSpPr>
            <a:grpSpLocks/>
          </p:cNvGrpSpPr>
          <p:nvPr/>
        </p:nvGrpSpPr>
        <p:grpSpPr bwMode="auto">
          <a:xfrm>
            <a:off x="2716065" y="2124596"/>
            <a:ext cx="939800" cy="368300"/>
            <a:chOff x="3840" y="2160"/>
            <a:chExt cx="784" cy="344"/>
          </a:xfrm>
        </p:grpSpPr>
        <p:sp>
          <p:nvSpPr>
            <p:cNvPr id="129" name="Line 44"/>
            <p:cNvSpPr>
              <a:spLocks noChangeShapeType="1"/>
            </p:cNvSpPr>
            <p:nvPr/>
          </p:nvSpPr>
          <p:spPr bwMode="auto">
            <a:xfrm>
              <a:off x="3984" y="2504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Line 45"/>
            <p:cNvSpPr>
              <a:spLocks noChangeShapeType="1"/>
            </p:cNvSpPr>
            <p:nvPr/>
          </p:nvSpPr>
          <p:spPr bwMode="auto">
            <a:xfrm>
              <a:off x="3984" y="2160"/>
              <a:ext cx="3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Line 46"/>
            <p:cNvSpPr>
              <a:spLocks noChangeShapeType="1"/>
            </p:cNvSpPr>
            <p:nvPr/>
          </p:nvSpPr>
          <p:spPr bwMode="auto">
            <a:xfrm>
              <a:off x="3984" y="21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47"/>
            <p:cNvSpPr>
              <a:spLocks/>
            </p:cNvSpPr>
            <p:nvPr/>
          </p:nvSpPr>
          <p:spPr bwMode="auto">
            <a:xfrm>
              <a:off x="4320" y="2320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48"/>
            <p:cNvSpPr>
              <a:spLocks/>
            </p:cNvSpPr>
            <p:nvPr/>
          </p:nvSpPr>
          <p:spPr bwMode="auto">
            <a:xfrm>
              <a:off x="4320" y="2320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Arc 49"/>
            <p:cNvSpPr>
              <a:spLocks/>
            </p:cNvSpPr>
            <p:nvPr/>
          </p:nvSpPr>
          <p:spPr bwMode="auto">
            <a:xfrm>
              <a:off x="4320" y="2161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Arc 50"/>
            <p:cNvSpPr>
              <a:spLocks/>
            </p:cNvSpPr>
            <p:nvPr/>
          </p:nvSpPr>
          <p:spPr bwMode="auto">
            <a:xfrm>
              <a:off x="4320" y="2161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Line 51"/>
            <p:cNvSpPr>
              <a:spLocks noChangeShapeType="1"/>
            </p:cNvSpPr>
            <p:nvPr/>
          </p:nvSpPr>
          <p:spPr bwMode="auto">
            <a:xfrm>
              <a:off x="3840" y="2256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Line 52"/>
            <p:cNvSpPr>
              <a:spLocks noChangeShapeType="1"/>
            </p:cNvSpPr>
            <p:nvPr/>
          </p:nvSpPr>
          <p:spPr bwMode="auto">
            <a:xfrm>
              <a:off x="3840" y="2400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Line 53"/>
            <p:cNvSpPr>
              <a:spLocks noChangeShapeType="1"/>
            </p:cNvSpPr>
            <p:nvPr/>
          </p:nvSpPr>
          <p:spPr bwMode="auto">
            <a:xfrm>
              <a:off x="4488" y="2328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9" name="Text Box 54"/>
          <p:cNvSpPr txBox="1">
            <a:spLocks noChangeArrowheads="1"/>
          </p:cNvSpPr>
          <p:nvPr/>
        </p:nvSpPr>
        <p:spPr bwMode="auto">
          <a:xfrm>
            <a:off x="2091876" y="863246"/>
            <a:ext cx="1949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altLang="fr-FR" sz="2400" dirty="0" smtClean="0">
                <a:solidFill>
                  <a:srgbClr val="000000"/>
                </a:solidFill>
              </a:rPr>
              <a:t>logique</a:t>
            </a:r>
          </a:p>
          <a:p>
            <a:pPr algn="ctr"/>
            <a:r>
              <a:rPr lang="fr-FR" altLang="fr-FR" sz="2400" dirty="0" smtClean="0">
                <a:solidFill>
                  <a:srgbClr val="000000"/>
                </a:solidFill>
              </a:rPr>
              <a:t>combinatoire</a:t>
            </a: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2980933" y="353528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1" name="ZoneTexte 140"/>
          <p:cNvSpPr txBox="1"/>
          <p:nvPr/>
        </p:nvSpPr>
        <p:spPr>
          <a:xfrm>
            <a:off x="2483768" y="2914030"/>
            <a:ext cx="466117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3433759" y="3461087"/>
            <a:ext cx="236785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registres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 smtClean="0"/>
              <a:t>,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n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539552" y="4005064"/>
            <a:ext cx="4745948" cy="477054"/>
            <a:chOff x="475562" y="4437112"/>
            <a:chExt cx="4745948" cy="477054"/>
          </a:xfrm>
        </p:grpSpPr>
        <p:sp>
          <p:nvSpPr>
            <p:cNvPr id="83" name="ZoneTexte 82"/>
            <p:cNvSpPr txBox="1"/>
            <p:nvPr/>
          </p:nvSpPr>
          <p:spPr>
            <a:xfrm>
              <a:off x="475562" y="4437112"/>
              <a:ext cx="4239261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Entrées légales </a:t>
              </a:r>
              <a:r>
                <a:rPr lang="fr-FR" sz="2400" i="1" kern="0" dirty="0" smtClean="0"/>
                <a:t>E</a:t>
              </a:r>
              <a:r>
                <a:rPr lang="fr-FR" sz="2400" kern="0" dirty="0" smtClean="0"/>
                <a:t>, é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tat initial : </a:t>
              </a: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4690243" y="4437112"/>
              <a:ext cx="531267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altLang="fr-FR" sz="2400" i="1" dirty="0" smtClean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0</a:t>
              </a:r>
              <a:endParaRPr kumimoji="0" lang="fr-FR" sz="2400" i="0" u="none" strike="noStrike" kern="0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Line 16"/>
          <p:cNvSpPr>
            <a:spLocks noChangeShapeType="1"/>
          </p:cNvSpPr>
          <p:nvPr/>
        </p:nvSpPr>
        <p:spPr bwMode="auto">
          <a:xfrm>
            <a:off x="4581133" y="1418171"/>
            <a:ext cx="1524000" cy="0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6156176" y="1159682"/>
            <a:ext cx="30678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accent1"/>
                </a:solidFill>
              </a:rPr>
              <a:t>Bug</a:t>
            </a:r>
            <a:r>
              <a:rPr lang="fr-FR" sz="1200" i="1" kern="0" dirty="0" smtClean="0">
                <a:solidFill>
                  <a:schemeClr val="accent1"/>
                </a:solidFill>
              </a:rPr>
              <a:t> </a:t>
            </a:r>
            <a:r>
              <a:rPr lang="fr-FR" sz="2400" kern="0" dirty="0" smtClean="0">
                <a:solidFill>
                  <a:srgbClr val="000000"/>
                </a:solidFill>
              </a:rPr>
              <a:t>(</a:t>
            </a:r>
            <a:r>
              <a:rPr lang="fr-FR" sz="2400" i="1" kern="0" dirty="0" smtClean="0">
                <a:solidFill>
                  <a:srgbClr val="000000"/>
                </a:solidFill>
              </a:rPr>
              <a:t>x</a:t>
            </a:r>
            <a:r>
              <a:rPr lang="fr-FR" sz="2400" kern="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000" kern="0" dirty="0">
                <a:solidFill>
                  <a:srgbClr val="000000"/>
                </a:solidFill>
                <a:sym typeface="Symbol"/>
              </a:rPr>
              <a:t></a:t>
            </a:r>
            <a:r>
              <a:rPr lang="fr-FR" sz="2400" i="1" kern="0" dirty="0">
                <a:solidFill>
                  <a:srgbClr val="000000"/>
                </a:solidFill>
              </a:rPr>
              <a:t>,x</a:t>
            </a:r>
            <a:r>
              <a:rPr lang="fr-FR" sz="2400" kern="0" baseline="-25000" dirty="0">
                <a:solidFill>
                  <a:srgbClr val="000000"/>
                </a:solidFill>
              </a:rPr>
              <a:t>m</a:t>
            </a:r>
            <a:r>
              <a:rPr lang="fr-FR" sz="2400" kern="0" dirty="0">
                <a:solidFill>
                  <a:srgbClr val="000000"/>
                </a:solidFill>
              </a:rPr>
              <a:t>,</a:t>
            </a:r>
            <a:r>
              <a:rPr lang="fr-FR" sz="2400" i="1" kern="0" dirty="0" smtClean="0">
                <a:solidFill>
                  <a:srgbClr val="000000"/>
                </a:solidFill>
              </a:rPr>
              <a:t>r</a:t>
            </a:r>
            <a:r>
              <a:rPr lang="fr-FR" sz="2400" kern="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400" kern="0" dirty="0" smtClean="0">
                <a:solidFill>
                  <a:srgbClr val="000000"/>
                </a:solidFill>
                <a:sym typeface="Symbol"/>
              </a:rPr>
              <a:t></a:t>
            </a:r>
            <a:r>
              <a:rPr lang="fr-FR" sz="2400" i="1" kern="0" dirty="0">
                <a:solidFill>
                  <a:srgbClr val="000000"/>
                </a:solidFill>
              </a:rPr>
              <a:t>,</a:t>
            </a:r>
            <a:r>
              <a:rPr lang="fr-FR" sz="2400" kern="0" dirty="0">
                <a:solidFill>
                  <a:srgbClr val="000000"/>
                </a:solidFill>
              </a:rPr>
              <a:t>r</a:t>
            </a:r>
            <a:r>
              <a:rPr lang="fr-FR" sz="2400" kern="0" baseline="-25000" dirty="0">
                <a:solidFill>
                  <a:srgbClr val="000000"/>
                </a:solidFill>
              </a:rPr>
              <a:t>n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  <a:endParaRPr lang="fr-FR" sz="2400" kern="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436096" y="1988840"/>
            <a:ext cx="2742459" cy="125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N</a:t>
            </a:r>
            <a:r>
              <a:rPr lang="fr-FR" sz="2400" kern="0" dirty="0" smtClean="0"/>
              <a:t>(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/>
              <a:t>x</a:t>
            </a:r>
            <a:r>
              <a:rPr lang="fr-FR" sz="2400" kern="0" baseline="-25000" dirty="0"/>
              <a:t>m</a:t>
            </a:r>
            <a:r>
              <a:rPr lang="fr-FR" sz="2400" kern="0" dirty="0"/>
              <a:t>,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400" kern="0" dirty="0" smtClean="0">
                <a:sym typeface="Symbol"/>
              </a:rPr>
              <a:t> </a:t>
            </a:r>
            <a:r>
              <a:rPr lang="fr-FR" sz="24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/>
              <a:t>r</a:t>
            </a:r>
            <a:r>
              <a:rPr lang="fr-FR" sz="2400" i="1" kern="0" baseline="-25000" dirty="0"/>
              <a:t>n</a:t>
            </a:r>
            <a:r>
              <a:rPr lang="fr-FR" sz="2400" kern="0" dirty="0" smtClean="0"/>
              <a:t>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prochain état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des registres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863714"/>
            <a:ext cx="16424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E</a:t>
            </a:r>
            <a:r>
              <a:rPr lang="fr-FR" sz="2400" kern="0" dirty="0" smtClean="0"/>
              <a:t>(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m</a:t>
            </a:r>
            <a:r>
              <a:rPr lang="fr-FR" sz="2400" kern="0" dirty="0" smtClean="0"/>
              <a:t>)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277643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836712"/>
            <a:ext cx="8507288" cy="2958245"/>
          </a:xfrm>
        </p:spPr>
        <p:txBody>
          <a:bodyPr/>
          <a:lstStyle/>
          <a:p>
            <a:r>
              <a:rPr lang="fr-FR" dirty="0" smtClean="0"/>
              <a:t>Fournir des algorithmes </a:t>
            </a:r>
            <a:r>
              <a:rPr lang="fr-FR" dirty="0" smtClean="0">
                <a:solidFill>
                  <a:schemeClr val="accent3"/>
                </a:solidFill>
              </a:rPr>
              <a:t>automatiques</a:t>
            </a:r>
            <a:r>
              <a:rPr lang="fr-FR" dirty="0" smtClean="0"/>
              <a:t> pour résoudre les questions posées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algorithmes </a:t>
            </a:r>
            <a:r>
              <a:rPr lang="fr-FR" dirty="0" smtClean="0">
                <a:solidFill>
                  <a:schemeClr val="accent4"/>
                </a:solidFill>
              </a:rPr>
              <a:t>énumératifs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smtClean="0"/>
              <a:t>: explorer explicitement l’espace pour trouver les solutions ou montrer leur absence (</a:t>
            </a:r>
            <a:r>
              <a:rPr lang="fr-FR" dirty="0" smtClean="0">
                <a:solidFill>
                  <a:schemeClr val="accent4"/>
                </a:solidFill>
              </a:rPr>
              <a:t>exhaustivement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A54D00"/>
                </a:solidFill>
              </a:rPr>
              <a:t>aléatoirement</a:t>
            </a:r>
            <a:r>
              <a:rPr lang="fr-FR" dirty="0" smtClean="0"/>
              <a:t>, etc.)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algorithmes </a:t>
            </a:r>
            <a:r>
              <a:rPr lang="fr-FR" dirty="0" smtClean="0">
                <a:solidFill>
                  <a:srgbClr val="C83296"/>
                </a:solidFill>
              </a:rPr>
              <a:t>déductifs</a:t>
            </a:r>
            <a:r>
              <a:rPr lang="fr-FR" dirty="0" smtClean="0"/>
              <a:t> : s’appuyer sur la logique et les théories mathématiques </a:t>
            </a:r>
            <a:r>
              <a:rPr lang="fr-FR" dirty="0" smtClean="0">
                <a:solidFill>
                  <a:schemeClr val="accent3"/>
                </a:solidFill>
              </a:rPr>
              <a:t>décidables</a:t>
            </a:r>
            <a:r>
              <a:rPr lang="fr-FR" dirty="0" smtClean="0"/>
              <a:t> (ou semi-décidables), de </a:t>
            </a:r>
            <a:r>
              <a:rPr lang="fr-FR" dirty="0" smtClean="0">
                <a:solidFill>
                  <a:srgbClr val="C83296"/>
                </a:solidFill>
              </a:rPr>
              <a:t>complexité raisonnable</a:t>
            </a:r>
            <a:r>
              <a:rPr lang="fr-FR" dirty="0" smtClean="0"/>
              <a:t>, surtout dans les </a:t>
            </a:r>
            <a:r>
              <a:rPr lang="fr-FR" dirty="0" smtClean="0">
                <a:solidFill>
                  <a:srgbClr val="C83296"/>
                </a:solidFill>
              </a:rPr>
              <a:t>« cas pratiques ».</a:t>
            </a:r>
            <a:endParaRPr lang="fr-FR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</a:t>
            </a:r>
            <a:r>
              <a:rPr lang="fr-FR" dirty="0" smtClean="0"/>
              <a:t>érification automatique : quel est l’objectif ?</a:t>
            </a:r>
            <a:endParaRPr lang="fr-FR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23528" y="3884342"/>
            <a:ext cx="8507288" cy="12008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Ne pas demander de compétence particulière à l’utilisateur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sinon celle de pouvoir exprimer son problème dans les formalismes fournis → </a:t>
            </a:r>
            <a:r>
              <a:rPr lang="fr-FR" dirty="0" smtClean="0">
                <a:solidFill>
                  <a:schemeClr val="accent3"/>
                </a:solidFill>
              </a:rPr>
              <a:t>ergonomie </a:t>
            </a:r>
            <a:r>
              <a:rPr lang="fr-FR" dirty="0" smtClean="0"/>
              <a:t>non triviale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5079" y="5229200"/>
            <a:ext cx="8447445" cy="125265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Un objectif hélas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intrinsèquement difficile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: prévoir le coût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Client : </a:t>
            </a:r>
            <a:r>
              <a:rPr lang="fr-FR" sz="2400" kern="0" dirty="0" smtClean="0">
                <a:solidFill>
                  <a:schemeClr val="tx2"/>
                </a:solidFill>
              </a:rPr>
              <a:t>Quelle ressources dois-je allouer pour ce problème?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Fournisseur :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Ahem</a:t>
            </a:r>
            <a:r>
              <a:rPr lang="fr-FR" sz="2400" kern="0" dirty="0" smtClean="0">
                <a:solidFill>
                  <a:schemeClr val="bg1">
                    <a:lumMod val="50000"/>
                  </a:schemeClr>
                </a:solidFill>
              </a:rPr>
              <a:t>... On ne le </a:t>
            </a:r>
            <a:r>
              <a:rPr lang="fr-FR" sz="2400" kern="0" smtClean="0">
                <a:solidFill>
                  <a:schemeClr val="bg1">
                    <a:lumMod val="50000"/>
                  </a:schemeClr>
                </a:solidFill>
              </a:rPr>
              <a:t>saura qu’après</a:t>
            </a:r>
            <a:r>
              <a:rPr lang="fr-FR" sz="2400" kern="0" dirty="0" smtClean="0">
                <a:solidFill>
                  <a:schemeClr val="bg1">
                    <a:lumMod val="50000"/>
                  </a:schemeClr>
                </a:solidFill>
              </a:rPr>
              <a:t>....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270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Vision Booléenne des calculs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152091"/>
              </p:ext>
            </p:extLst>
          </p:nvPr>
        </p:nvGraphicFramePr>
        <p:xfrm>
          <a:off x="343098" y="1319857"/>
          <a:ext cx="777398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0" name="Equation" r:id="rId3" imgW="3987800" imgH="711200" progId="Equation.DSMT4">
                  <p:embed/>
                </p:oleObj>
              </mc:Choice>
              <mc:Fallback>
                <p:oleObj name="Equation" r:id="rId3" imgW="39878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098" y="1319857"/>
                        <a:ext cx="7773988" cy="138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r 10"/>
          <p:cNvGrpSpPr/>
          <p:nvPr/>
        </p:nvGrpSpPr>
        <p:grpSpPr>
          <a:xfrm>
            <a:off x="179512" y="4251631"/>
            <a:ext cx="9160942" cy="1409617"/>
            <a:chOff x="19570" y="4077072"/>
            <a:chExt cx="9160942" cy="1409617"/>
          </a:xfrm>
        </p:grpSpPr>
        <p:sp>
          <p:nvSpPr>
            <p:cNvPr id="7" name="Espace réservé du contenu 67"/>
            <p:cNvSpPr txBox="1">
              <a:spLocks/>
            </p:cNvSpPr>
            <p:nvPr/>
          </p:nvSpPr>
          <p:spPr>
            <a:xfrm>
              <a:off x="19570" y="4077072"/>
              <a:ext cx="9160942" cy="1409617"/>
            </a:xfrm>
            <a:prstGeom prst="rect">
              <a:avLst/>
            </a:prstGeom>
          </p:spPr>
          <p:txBody>
            <a:bodyPr/>
            <a:lstStyle>
              <a:lvl1pPr marL="182880" indent="-27432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/>
                  </a:solidFill>
                  <a:latin typeface="+mn-lt"/>
                </a:defRPr>
              </a:lvl2pPr>
              <a:lvl3pPr marL="1143000" indent="-22860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800">
                  <a:solidFill>
                    <a:schemeClr val="tx2"/>
                  </a:solidFill>
                  <a:latin typeface="+mn-lt"/>
                </a:defRPr>
              </a:lvl3pPr>
              <a:lvl4pPr marL="1600200" indent="-22860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2"/>
                  </a:solidFill>
                  <a:latin typeface="+mn-lt"/>
                </a:defRPr>
              </a:lvl4pPr>
              <a:lvl5pPr marL="2057400" indent="-22860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 baseline="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37700" indent="0">
                <a:buNone/>
              </a:pPr>
              <a:r>
                <a:rPr lang="fr-FR" u="sng" kern="0" dirty="0" smtClean="0"/>
                <a:t>Formule à vérifier pour que </a:t>
              </a:r>
              <a:r>
                <a:rPr lang="fr-FR" u="sng" kern="0" dirty="0" smtClean="0">
                  <a:solidFill>
                    <a:schemeClr val="accent1"/>
                  </a:solidFill>
                </a:rPr>
                <a:t>Bug</a:t>
              </a:r>
              <a:r>
                <a:rPr lang="fr-FR" u="sng" kern="0" dirty="0" smtClean="0"/>
                <a:t> ne passe jamais à </a:t>
              </a:r>
              <a:r>
                <a:rPr lang="fr-FR" u="sng" kern="0" dirty="0" smtClean="0">
                  <a:solidFill>
                    <a:schemeClr val="accent3"/>
                  </a:solidFill>
                </a:rPr>
                <a:t>1</a:t>
              </a:r>
              <a:r>
                <a:rPr lang="fr-FR" u="sng" kern="0" dirty="0" smtClean="0"/>
                <a:t> :</a:t>
              </a:r>
              <a:endParaRPr lang="fr-FR" u="sng" kern="0" dirty="0" smtClean="0">
                <a:solidFill>
                  <a:schemeClr val="accent3"/>
                </a:solidFill>
              </a:endParaRPr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662051"/>
                </p:ext>
              </p:extLst>
            </p:nvPr>
          </p:nvGraphicFramePr>
          <p:xfrm>
            <a:off x="1112838" y="4797301"/>
            <a:ext cx="42402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1" name="Equation" r:id="rId5" imgW="2019300" imgH="215900" progId="Equation.DSMT4">
                    <p:embed/>
                  </p:oleObj>
                </mc:Choice>
                <mc:Fallback>
                  <p:oleObj name="Equation" r:id="rId5" imgW="20193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12838" y="4797301"/>
                          <a:ext cx="4240212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Espace réservé du contenu 67"/>
          <p:cNvSpPr txBox="1">
            <a:spLocks/>
          </p:cNvSpPr>
          <p:nvPr/>
        </p:nvSpPr>
        <p:spPr>
          <a:xfrm>
            <a:off x="163586" y="692696"/>
            <a:ext cx="9160942" cy="1409617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205200"/>
            <a:r>
              <a:rPr lang="fr-FR" u="sng" kern="0" dirty="0" smtClean="0"/>
              <a:t>Calcul des images directes :</a:t>
            </a:r>
            <a:endParaRPr lang="fr-FR" u="sng" kern="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940237"/>
              </p:ext>
            </p:extLst>
          </p:nvPr>
        </p:nvGraphicFramePr>
        <p:xfrm>
          <a:off x="377587" y="2536660"/>
          <a:ext cx="871696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2" name="Equation" r:id="rId7" imgW="4470400" imgH="914400" progId="Equation.DSMT4">
                  <p:embed/>
                </p:oleObj>
              </mc:Choice>
              <mc:Fallback>
                <p:oleObj name="Equation" r:id="rId7" imgW="44704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587" y="2536660"/>
                        <a:ext cx="8716962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13371" y="1367770"/>
            <a:ext cx="301735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⦁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3371" y="2519898"/>
            <a:ext cx="301735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⦁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3371" y="4332710"/>
            <a:ext cx="301735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⦁</a:t>
            </a:r>
          </a:p>
        </p:txBody>
      </p:sp>
    </p:spTree>
    <p:extLst>
      <p:ext uri="{BB962C8B-B14F-4D97-AF65-F5344CB8AC3E}">
        <p14:creationId xmlns:p14="http://schemas.microsoft.com/office/powerpoint/2010/main" val="354137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908720"/>
            <a:ext cx="7931224" cy="1329595"/>
          </a:xfrm>
        </p:spPr>
        <p:txBody>
          <a:bodyPr/>
          <a:lstStyle/>
          <a:p>
            <a:r>
              <a:rPr lang="fr-FR" dirty="0" smtClean="0"/>
              <a:t>Si </a:t>
            </a:r>
            <a:r>
              <a:rPr lang="fr-FR" i="1" dirty="0" smtClean="0">
                <a:solidFill>
                  <a:schemeClr val="accent1"/>
                </a:solidFill>
              </a:rPr>
              <a:t>Bug</a:t>
            </a:r>
            <a:r>
              <a:rPr lang="fr-FR" dirty="0" smtClean="0"/>
              <a:t> peut valoir 1, il faut trouver un contre-exemple en forme de suites d’entrées conduisant au bug.</a:t>
            </a:r>
          </a:p>
          <a:p>
            <a:r>
              <a:rPr lang="fr-FR" dirty="0" smtClean="0"/>
              <a:t>Ici il faut calculer des images réciproques d’ensembles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de contre-exemple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19157"/>
              </p:ext>
            </p:extLst>
          </p:nvPr>
        </p:nvGraphicFramePr>
        <p:xfrm>
          <a:off x="241300" y="2565400"/>
          <a:ext cx="8831263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6" name="Equation" r:id="rId3" imgW="4648200" imgH="1473200" progId="Equation.DSMT4">
                  <p:embed/>
                </p:oleObj>
              </mc:Choice>
              <mc:Fallback>
                <p:oleObj name="Equation" r:id="rId3" imgW="4648200" imgH="14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2565400"/>
                        <a:ext cx="8831263" cy="279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16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77054"/>
          </a:xfrm>
        </p:spPr>
        <p:txBody>
          <a:bodyPr/>
          <a:lstStyle/>
          <a:p>
            <a:r>
              <a:rPr lang="fr-FR" dirty="0" smtClean="0"/>
              <a:t>Ils sont définissables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quantificateurs (</a:t>
            </a:r>
            <a:r>
              <a:rPr lang="fr-FR" dirty="0" err="1" smtClean="0"/>
              <a:t>Coudert</a:t>
            </a:r>
            <a:r>
              <a:rPr lang="fr-FR" dirty="0" smtClean="0"/>
              <a:t> &amp; Madre)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57455"/>
              </p:ext>
            </p:extLst>
          </p:nvPr>
        </p:nvGraphicFramePr>
        <p:xfrm>
          <a:off x="981944" y="1340768"/>
          <a:ext cx="38846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69" name="Equation" r:id="rId3" imgW="1689100" imgH="508000" progId="Equation.DSMT4">
                  <p:embed/>
                </p:oleObj>
              </mc:Choice>
              <mc:Fallback>
                <p:oleObj name="Equation" r:id="rId3" imgW="1689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944" y="1340768"/>
                        <a:ext cx="3884612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er 14"/>
          <p:cNvGrpSpPr/>
          <p:nvPr/>
        </p:nvGrpSpPr>
        <p:grpSpPr>
          <a:xfrm>
            <a:off x="323528" y="2564904"/>
            <a:ext cx="8229600" cy="2020119"/>
            <a:chOff x="323528" y="2564904"/>
            <a:chExt cx="8229600" cy="2020119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688159"/>
                </p:ext>
              </p:extLst>
            </p:nvPr>
          </p:nvGraphicFramePr>
          <p:xfrm>
            <a:off x="1022226" y="3068960"/>
            <a:ext cx="7448550" cy="151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70" name="Equation" r:id="rId5" imgW="3238500" imgH="660400" progId="Equation.DSMT4">
                    <p:embed/>
                  </p:oleObj>
                </mc:Choice>
                <mc:Fallback>
                  <p:oleObj name="Equation" r:id="rId5" imgW="3238500" imgH="660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2226" y="3068960"/>
                          <a:ext cx="7448550" cy="1516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Espace réservé du contenu 6"/>
            <p:cNvSpPr txBox="1">
              <a:spLocks/>
            </p:cNvSpPr>
            <p:nvPr/>
          </p:nvSpPr>
          <p:spPr>
            <a:xfrm>
              <a:off x="323528" y="2564904"/>
              <a:ext cx="82296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01168" indent="-201168" algn="l" rtl="0" eaLnBrk="1" fontAlgn="base" hangingPunct="1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/>
                  </a:solidFill>
                  <a:latin typeface="+mn-lt"/>
                </a:defRPr>
              </a:lvl2pPr>
              <a:lvl3pPr marL="73152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800" b="0">
                  <a:solidFill>
                    <a:schemeClr val="tx2"/>
                  </a:solidFill>
                  <a:latin typeface="+mn-lt"/>
                </a:defRPr>
              </a:lvl3pPr>
              <a:lvl4pPr marL="100584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2"/>
                  </a:solidFill>
                  <a:latin typeface="+mn-lt"/>
                </a:defRPr>
              </a:lvl4pPr>
              <a:lvl5pPr marL="128016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 baseline="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fr-FR" dirty="0" smtClean="0"/>
                <a:t>Mais potentiellement explosifs</a:t>
              </a:r>
              <a:endParaRPr lang="fr-FR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43508" y="4797152"/>
            <a:ext cx="8856984" cy="1728192"/>
            <a:chOff x="179512" y="4797152"/>
            <a:chExt cx="8856984" cy="1728192"/>
          </a:xfrm>
        </p:grpSpPr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309642"/>
                </p:ext>
              </p:extLst>
            </p:nvPr>
          </p:nvGraphicFramePr>
          <p:xfrm>
            <a:off x="334454" y="4911725"/>
            <a:ext cx="8528050" cy="145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71" name="Equation" r:id="rId7" imgW="3708400" imgH="635000" progId="Equation.DSMT4">
                    <p:embed/>
                  </p:oleObj>
                </mc:Choice>
                <mc:Fallback>
                  <p:oleObj name="Equation" r:id="rId7" imgW="3708400" imgH="63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4454" y="4911725"/>
                          <a:ext cx="8528050" cy="145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à coins arrondis 12"/>
            <p:cNvSpPr/>
            <p:nvPr/>
          </p:nvSpPr>
          <p:spPr>
            <a:xfrm>
              <a:off x="179512" y="4797152"/>
              <a:ext cx="8856984" cy="1728192"/>
            </a:xfrm>
            <a:prstGeom prst="roundRect">
              <a:avLst/>
            </a:prstGeom>
            <a:ln w="28575" cmpd="sng">
              <a:solidFill>
                <a:schemeClr val="accent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71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994792" cy="1184276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77054"/>
          </a:xfrm>
        </p:spPr>
        <p:txBody>
          <a:bodyPr/>
          <a:lstStyle/>
          <a:p>
            <a:r>
              <a:rPr lang="fr-FR" dirty="0" smtClean="0"/>
              <a:t>Images directes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Images efficaces (</a:t>
            </a:r>
            <a:r>
              <a:rPr lang="fr-FR" dirty="0" err="1" smtClean="0"/>
              <a:t>Coudert</a:t>
            </a:r>
            <a:r>
              <a:rPr lang="fr-FR" dirty="0" smtClean="0"/>
              <a:t> &amp; Madre)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61563"/>
              </p:ext>
            </p:extLst>
          </p:nvPr>
        </p:nvGraphicFramePr>
        <p:xfrm>
          <a:off x="1260921" y="1527175"/>
          <a:ext cx="77755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8" name="Equation" r:id="rId4" imgW="3987800" imgH="749300" progId="Equation.DSMT4">
                  <p:embed/>
                </p:oleObj>
              </mc:Choice>
              <mc:Fallback>
                <p:oleObj name="Equation" r:id="rId4" imgW="39878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0921" y="1527175"/>
                        <a:ext cx="777557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331640" y="3284984"/>
            <a:ext cx="6530303" cy="468329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Opérateur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restric</a:t>
            </a:r>
            <a:r>
              <a:rPr lang="fr-FR" sz="2400" kern="0" dirty="0" err="1" smtClean="0">
                <a:solidFill>
                  <a:schemeClr val="tx2"/>
                </a:solidFill>
              </a:rPr>
              <a:t>t</a:t>
            </a:r>
            <a:r>
              <a:rPr lang="fr-FR" sz="2400" kern="0" dirty="0" smtClean="0"/>
              <a:t>, cf. séminaire de J-C. Madre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>
          <a:xfrm>
            <a:off x="395536" y="4149080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Images réciproques : pas détaillées ici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39083" y="5165160"/>
            <a:ext cx="5265834" cy="85612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Tout cela est bien sûr automatique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joyeusement  ignoré de l’utilisateur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02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06539"/>
          </a:xfrm>
        </p:spPr>
        <p:txBody>
          <a:bodyPr/>
          <a:lstStyle/>
          <a:p>
            <a:r>
              <a:rPr lang="fr-FR" dirty="0" smtClean="0"/>
              <a:t>Faire des calculs BDDs de point fixe analogues mais en </a:t>
            </a:r>
          </a:p>
          <a:p>
            <a:pPr marL="0" indent="0">
              <a:buNone/>
            </a:pPr>
            <a:r>
              <a:rPr lang="fr-FR" dirty="0" smtClean="0"/>
              <a:t>  logique à trois valeurs </a:t>
            </a:r>
            <a:r>
              <a:rPr lang="fr-FR" dirty="0" smtClean="0">
                <a:solidFill>
                  <a:srgbClr val="9933F0"/>
                </a:solidFill>
              </a:rPr>
              <a:t>⊥</a:t>
            </a:r>
            <a:r>
              <a:rPr lang="fr-FR" dirty="0" smtClean="0"/>
              <a:t>,</a:t>
            </a:r>
            <a:r>
              <a:rPr lang="fr-FR" dirty="0" smtClean="0">
                <a:solidFill>
                  <a:srgbClr val="9933F0"/>
                </a:solidFill>
              </a:rPr>
              <a:t> 0</a:t>
            </a:r>
            <a:r>
              <a:rPr lang="fr-FR" dirty="0" smtClean="0">
                <a:solidFill>
                  <a:srgbClr val="000000"/>
                </a:solidFill>
              </a:rPr>
              <a:t>,</a:t>
            </a:r>
            <a:r>
              <a:rPr lang="fr-FR" dirty="0" smtClean="0">
                <a:solidFill>
                  <a:srgbClr val="9933F0"/>
                </a:solidFill>
              </a:rPr>
              <a:t> </a:t>
            </a:r>
            <a:r>
              <a:rPr lang="fr-FR" dirty="0" smtClean="0">
                <a:solidFill>
                  <a:schemeClr val="accent5"/>
                </a:solidFill>
              </a:rPr>
              <a:t>1</a:t>
            </a:r>
            <a:r>
              <a:rPr lang="fr-FR" dirty="0" smtClean="0"/>
              <a:t>, ce qui est équivalent à la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propagation des valeurs en logique constructive</a:t>
            </a:r>
            <a:endParaRPr lang="fr-FR" dirty="0">
              <a:solidFill>
                <a:srgbClr val="C83296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Calcul de la constructivité d’un circuit</a:t>
            </a:r>
            <a:br>
              <a:rPr lang="fr-FR" dirty="0" smtClean="0"/>
            </a:br>
            <a:r>
              <a:rPr lang="fr-FR" dirty="0" smtClean="0"/>
              <a:t> (26 mars 2014)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67544" y="2924944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Pour cela, travailler avec des </a:t>
            </a:r>
            <a:r>
              <a:rPr lang="fr-FR" dirty="0" smtClean="0">
                <a:solidFill>
                  <a:srgbClr val="9933F0"/>
                </a:solidFill>
              </a:rPr>
              <a:t>paires de booléens </a:t>
            </a:r>
            <a:r>
              <a:rPr lang="fr-FR" dirty="0" smtClean="0"/>
              <a:t>(</a:t>
            </a:r>
            <a:r>
              <a:rPr lang="fr-FR" i="1" dirty="0" err="1" smtClean="0"/>
              <a:t>d</a:t>
            </a:r>
            <a:r>
              <a:rPr lang="fr-FR" dirty="0" err="1" smtClean="0"/>
              <a:t>,</a:t>
            </a:r>
            <a:r>
              <a:rPr lang="fr-FR" i="1" dirty="0" err="1" smtClean="0"/>
              <a:t>v</a:t>
            </a:r>
            <a:r>
              <a:rPr lang="fr-FR" dirty="0" smtClean="0"/>
              <a:t>), avec </a:t>
            </a:r>
            <a:r>
              <a:rPr lang="fr-FR" dirty="0">
                <a:solidFill>
                  <a:srgbClr val="9933F0"/>
                </a:solidFill>
              </a:rPr>
              <a:t>⊥ </a:t>
            </a:r>
            <a:r>
              <a:rPr lang="fr-FR" dirty="0" smtClean="0">
                <a:solidFill>
                  <a:srgbClr val="9933F0"/>
                </a:solidFill>
              </a:rPr>
              <a:t>= </a:t>
            </a:r>
            <a:r>
              <a:rPr lang="fr-FR" dirty="0" smtClean="0"/>
              <a:t>(</a:t>
            </a:r>
            <a:r>
              <a:rPr lang="fr-FR" dirty="0" smtClean="0">
                <a:solidFill>
                  <a:schemeClr val="accent3"/>
                </a:solidFill>
              </a:rPr>
              <a:t>0</a:t>
            </a:r>
            <a:r>
              <a:rPr lang="fr-FR" dirty="0" smtClean="0"/>
              <a:t>,</a:t>
            </a:r>
            <a:r>
              <a:rPr lang="fr-FR" dirty="0" smtClean="0">
                <a:solidFill>
                  <a:srgbClr val="C83296"/>
                </a:solidFill>
              </a:rPr>
              <a:t>0</a:t>
            </a:r>
            <a:r>
              <a:rPr lang="fr-FR" dirty="0" smtClean="0"/>
              <a:t>), </a:t>
            </a:r>
            <a:r>
              <a:rPr lang="fr-FR" dirty="0" smtClean="0">
                <a:solidFill>
                  <a:srgbClr val="9933F0"/>
                </a:solidFill>
              </a:rPr>
              <a:t>0 </a:t>
            </a:r>
            <a:r>
              <a:rPr lang="fr-FR" dirty="0">
                <a:solidFill>
                  <a:srgbClr val="9933F0"/>
                </a:solidFill>
              </a:rPr>
              <a:t>= </a:t>
            </a:r>
            <a:r>
              <a:rPr lang="fr-FR" dirty="0"/>
              <a:t>(</a:t>
            </a:r>
            <a:r>
              <a:rPr lang="fr-FR" dirty="0">
                <a:solidFill>
                  <a:srgbClr val="C83296"/>
                </a:solidFill>
              </a:rPr>
              <a:t>1,0</a:t>
            </a:r>
            <a:r>
              <a:rPr lang="fr-FR" dirty="0" smtClean="0"/>
              <a:t>) et </a:t>
            </a:r>
            <a:r>
              <a:rPr lang="fr-FR" dirty="0"/>
              <a:t>, </a:t>
            </a:r>
            <a:r>
              <a:rPr lang="fr-FR" dirty="0" smtClean="0">
                <a:solidFill>
                  <a:srgbClr val="9933F0"/>
                </a:solidFill>
              </a:rPr>
              <a:t>1 </a:t>
            </a:r>
            <a:r>
              <a:rPr lang="fr-FR" dirty="0">
                <a:solidFill>
                  <a:srgbClr val="9933F0"/>
                </a:solidFill>
              </a:rPr>
              <a:t>= </a:t>
            </a:r>
            <a:r>
              <a:rPr lang="fr-FR" dirty="0"/>
              <a:t>(</a:t>
            </a:r>
            <a:r>
              <a:rPr lang="fr-FR" dirty="0" smtClean="0">
                <a:solidFill>
                  <a:srgbClr val="C83296"/>
                </a:solidFill>
              </a:rPr>
              <a:t>1,1</a:t>
            </a:r>
            <a:r>
              <a:rPr lang="fr-FR" dirty="0" smtClean="0"/>
              <a:t>)</a:t>
            </a:r>
            <a:endParaRPr lang="fr-FR" dirty="0">
              <a:solidFill>
                <a:srgbClr val="C8329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4149080"/>
            <a:ext cx="8242461" cy="217341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Implémenté dans le compilateur Esterel v5, option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–causal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Pour un circuit cyclique, permet la vérification formelle,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permet de construire un circuit acyclique équivalent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Usage majeur chez Dassault Aviation,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cf. séminaire de E. </a:t>
            </a:r>
            <a:r>
              <a:rPr lang="fr-FR" sz="2400" kern="0" dirty="0" err="1" smtClean="0"/>
              <a:t>Ledinot</a:t>
            </a:r>
            <a:r>
              <a:rPr lang="fr-FR" sz="2400" kern="0" dirty="0" smtClean="0"/>
              <a:t> du 16 avril 2013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158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65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général du cours 2016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Rappels sur la complexité algorithmique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calcul Booléen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Exemple d’applications des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 err="1" smtClean="0"/>
              <a:t>ZDDs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Conclusion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18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085888"/>
            <a:ext cx="8229600" cy="428732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Shin-</a:t>
            </a:r>
            <a:r>
              <a:rPr lang="en-US" dirty="0" err="1">
                <a:solidFill>
                  <a:schemeClr val="tx2"/>
                </a:solidFill>
              </a:rPr>
              <a:t>ichi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Minato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  <a:r>
              <a:rPr lang="fr-FR" dirty="0" smtClean="0"/>
              <a:t> 1993 : les mêmes diagrammes, mais avec un autre sémantique. </a:t>
            </a:r>
          </a:p>
          <a:p>
            <a:r>
              <a:rPr lang="fr-FR" dirty="0"/>
              <a:t>Représentation efficace </a:t>
            </a:r>
            <a:r>
              <a:rPr lang="fr-FR" dirty="0">
                <a:solidFill>
                  <a:schemeClr val="accent4"/>
                </a:solidFill>
              </a:rPr>
              <a:t>d’ensembles de parties d’ensembles</a:t>
            </a:r>
            <a:r>
              <a:rPr lang="fr-FR" dirty="0"/>
              <a:t>, supprimant beaucoup de flèches vers 0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256032" lvl="1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chemeClr val="tx2"/>
                </a:solidFill>
              </a:rPr>
              <a:t>Très efficace quand les 0 sont nombreux</a:t>
            </a:r>
            <a:r>
              <a:rPr lang="fr-FR" dirty="0" smtClean="0"/>
              <a:t>, et évitent l’apparition des variables inutiles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ZDDs</a:t>
            </a:r>
            <a:r>
              <a:rPr lang="fr-FR" dirty="0" smtClean="0"/>
              <a:t> : </a:t>
            </a:r>
            <a:r>
              <a:rPr lang="en-US" dirty="0" smtClean="0"/>
              <a:t>Zero-Suppressed Decision Diagrams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857557" y="5517232"/>
            <a:ext cx="7428887" cy="95470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7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Les mêmes graphes, les mêmes algorith</a:t>
            </a:r>
            <a:r>
              <a:rPr lang="fr-FR" sz="2800" kern="0" dirty="0" smtClean="0"/>
              <a:t>mes,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mais des </a:t>
            </a:r>
            <a:r>
              <a:rPr lang="fr-FR" sz="2800" kern="0" dirty="0" smtClean="0"/>
              <a:t>applications  différentes !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87822"/>
              </p:ext>
            </p:extLst>
          </p:nvPr>
        </p:nvGraphicFramePr>
        <p:xfrm>
          <a:off x="1139825" y="2979217"/>
          <a:ext cx="56546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" name="Equation" r:id="rId3" imgW="2692400" imgH="660400" progId="Equation.DSMT4">
                  <p:embed/>
                </p:oleObj>
              </mc:Choice>
              <mc:Fallback>
                <p:oleObj name="Equation" r:id="rId3" imgW="2692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825" y="2979217"/>
                        <a:ext cx="5654675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15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Codage d’ensembles de parties (D. Knuth)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1187624" y="908720"/>
            <a:ext cx="1825352" cy="2043757"/>
            <a:chOff x="1630016" y="2105323"/>
            <a:chExt cx="1825352" cy="2043757"/>
          </a:xfrm>
        </p:grpSpPr>
        <p:sp>
          <p:nvSpPr>
            <p:cNvPr id="31" name="Ellipse 30"/>
            <p:cNvSpPr/>
            <p:nvPr/>
          </p:nvSpPr>
          <p:spPr>
            <a:xfrm>
              <a:off x="1774032" y="2393355"/>
              <a:ext cx="1512168" cy="1440160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2301516" y="2105323"/>
              <a:ext cx="457200" cy="459581"/>
              <a:chOff x="2123728" y="2249339"/>
              <a:chExt cx="457200" cy="459581"/>
            </a:xfrm>
          </p:grpSpPr>
          <p:sp>
            <p:nvSpPr>
              <p:cNvPr id="9" name="Oval 23"/>
              <p:cNvSpPr>
                <a:spLocks noChangeArrowheads="1"/>
              </p:cNvSpPr>
              <p:nvPr/>
            </p:nvSpPr>
            <p:spPr bwMode="auto">
              <a:xfrm>
                <a:off x="2123728" y="225172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Text Box 108"/>
              <p:cNvSpPr txBox="1">
                <a:spLocks noChangeArrowheads="1"/>
              </p:cNvSpPr>
              <p:nvPr/>
            </p:nvSpPr>
            <p:spPr bwMode="auto">
              <a:xfrm>
                <a:off x="2174410" y="2249339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/>
                  <a:t>1</a:t>
                </a:r>
                <a:endParaRPr lang="en-US" altLang="fr-FR" sz="2400" dirty="0"/>
              </a:p>
            </p:txBody>
          </p:sp>
        </p:grpSp>
        <p:grpSp>
          <p:nvGrpSpPr>
            <p:cNvPr id="32" name="Grouper 31"/>
            <p:cNvGrpSpPr/>
            <p:nvPr/>
          </p:nvGrpSpPr>
          <p:grpSpPr>
            <a:xfrm>
              <a:off x="2301516" y="3689499"/>
              <a:ext cx="457200" cy="459581"/>
              <a:chOff x="2123728" y="3833515"/>
              <a:chExt cx="457200" cy="459581"/>
            </a:xfrm>
          </p:grpSpPr>
          <p:sp>
            <p:nvSpPr>
              <p:cNvPr id="12" name="Oval 23"/>
              <p:cNvSpPr>
                <a:spLocks noChangeArrowheads="1"/>
              </p:cNvSpPr>
              <p:nvPr/>
            </p:nvSpPr>
            <p:spPr bwMode="auto">
              <a:xfrm>
                <a:off x="2123728" y="383589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Text Box 108"/>
              <p:cNvSpPr txBox="1">
                <a:spLocks noChangeArrowheads="1"/>
              </p:cNvSpPr>
              <p:nvPr/>
            </p:nvSpPr>
            <p:spPr bwMode="auto">
              <a:xfrm>
                <a:off x="2174410" y="383351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/>
                  <a:t>4</a:t>
                </a:r>
                <a:endParaRPr lang="en-US" altLang="fr-FR" sz="2400" dirty="0"/>
              </a:p>
            </p:txBody>
          </p:sp>
        </p:grp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2998168" y="3232299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108"/>
            <p:cNvSpPr txBox="1">
              <a:spLocks noChangeArrowheads="1"/>
            </p:cNvSpPr>
            <p:nvPr/>
          </p:nvSpPr>
          <p:spPr bwMode="auto">
            <a:xfrm>
              <a:off x="3048850" y="322991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/>
                <a:t>3</a:t>
              </a:r>
              <a:endParaRPr lang="en-US" altLang="fr-FR" sz="2400" dirty="0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998168" y="25397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08"/>
            <p:cNvSpPr txBox="1">
              <a:spLocks noChangeArrowheads="1"/>
            </p:cNvSpPr>
            <p:nvPr/>
          </p:nvSpPr>
          <p:spPr bwMode="auto">
            <a:xfrm>
              <a:off x="3048850" y="2537371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/>
                <a:t>2</a:t>
              </a:r>
              <a:endParaRPr lang="en-US" altLang="fr-FR" sz="2400" dirty="0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1630016" y="3232299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08"/>
            <p:cNvSpPr txBox="1">
              <a:spLocks noChangeArrowheads="1"/>
            </p:cNvSpPr>
            <p:nvPr/>
          </p:nvSpPr>
          <p:spPr bwMode="auto">
            <a:xfrm>
              <a:off x="1680698" y="322991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/>
                <a:t>5</a:t>
              </a:r>
              <a:endParaRPr lang="en-US" altLang="fr-FR" sz="2400" dirty="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630016" y="25397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Text Box 108"/>
            <p:cNvSpPr txBox="1">
              <a:spLocks noChangeArrowheads="1"/>
            </p:cNvSpPr>
            <p:nvPr/>
          </p:nvSpPr>
          <p:spPr bwMode="auto">
            <a:xfrm>
              <a:off x="1680698" y="2537371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/>
                <a:t>6</a:t>
              </a:r>
              <a:endParaRPr lang="en-US" altLang="fr-FR" sz="2400" dirty="0"/>
            </a:p>
          </p:txBody>
        </p:sp>
      </p:grpSp>
      <p:sp>
        <p:nvSpPr>
          <p:cNvPr id="35" name="Espace réservé du contenu 1"/>
          <p:cNvSpPr txBox="1">
            <a:spLocks/>
          </p:cNvSpPr>
          <p:nvPr/>
        </p:nvSpPr>
        <p:spPr>
          <a:xfrm>
            <a:off x="287016" y="3140968"/>
            <a:ext cx="8856984" cy="9417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tx2"/>
                </a:solidFill>
              </a:rPr>
              <a:t>Ensemble indépendant : </a:t>
            </a:r>
            <a:r>
              <a:rPr lang="fr-FR" dirty="0" smtClean="0"/>
              <a:t>pas d’arc entre deux éléments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Noyau : </a:t>
            </a:r>
            <a:r>
              <a:rPr lang="fr-FR" dirty="0" smtClean="0"/>
              <a:t>ensemble indépendant maximal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486333" y="5013176"/>
            <a:ext cx="4171334" cy="47705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Cf. Knuth vol.4, 7.1.4, page ?</a:t>
            </a: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93767"/>
              </p:ext>
            </p:extLst>
          </p:nvPr>
        </p:nvGraphicFramePr>
        <p:xfrm>
          <a:off x="3707904" y="1556792"/>
          <a:ext cx="4876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2" name="Equation" r:id="rId3" imgW="2120900" imgH="241300" progId="Equation.DSMT4">
                  <p:embed/>
                </p:oleObj>
              </mc:Choice>
              <mc:Fallback>
                <p:oleObj name="Equation" r:id="rId3" imgW="2120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1556792"/>
                        <a:ext cx="487680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8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Codage d’ensembles de </a:t>
            </a:r>
            <a:r>
              <a:rPr lang="fr-FR" dirty="0" smtClean="0"/>
              <a:t>parties (D. Knuth)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1187624" y="908720"/>
            <a:ext cx="1825352" cy="2043757"/>
            <a:chOff x="1630016" y="2105323"/>
            <a:chExt cx="1825352" cy="2043757"/>
          </a:xfrm>
        </p:grpSpPr>
        <p:sp>
          <p:nvSpPr>
            <p:cNvPr id="31" name="Ellipse 30"/>
            <p:cNvSpPr/>
            <p:nvPr/>
          </p:nvSpPr>
          <p:spPr>
            <a:xfrm>
              <a:off x="1774032" y="2393355"/>
              <a:ext cx="1512168" cy="1440160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2301516" y="2105323"/>
              <a:ext cx="457200" cy="459581"/>
              <a:chOff x="2123728" y="2249339"/>
              <a:chExt cx="457200" cy="459581"/>
            </a:xfrm>
          </p:grpSpPr>
          <p:sp>
            <p:nvSpPr>
              <p:cNvPr id="9" name="Oval 23"/>
              <p:cNvSpPr>
                <a:spLocks noChangeArrowheads="1"/>
              </p:cNvSpPr>
              <p:nvPr/>
            </p:nvSpPr>
            <p:spPr bwMode="auto">
              <a:xfrm>
                <a:off x="2123728" y="225172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Text Box 108"/>
              <p:cNvSpPr txBox="1">
                <a:spLocks noChangeArrowheads="1"/>
              </p:cNvSpPr>
              <p:nvPr/>
            </p:nvSpPr>
            <p:spPr bwMode="auto">
              <a:xfrm>
                <a:off x="2174410" y="2249339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1"/>
                    </a:solidFill>
                  </a:rPr>
                  <a:t>1</a:t>
                </a:r>
                <a:endParaRPr lang="en-US" altLang="fr-FR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2" name="Grouper 31"/>
            <p:cNvGrpSpPr/>
            <p:nvPr/>
          </p:nvGrpSpPr>
          <p:grpSpPr>
            <a:xfrm>
              <a:off x="2301516" y="3689499"/>
              <a:ext cx="457200" cy="459581"/>
              <a:chOff x="2123728" y="3833515"/>
              <a:chExt cx="457200" cy="459581"/>
            </a:xfrm>
          </p:grpSpPr>
          <p:sp>
            <p:nvSpPr>
              <p:cNvPr id="12" name="Oval 23"/>
              <p:cNvSpPr>
                <a:spLocks noChangeArrowheads="1"/>
              </p:cNvSpPr>
              <p:nvPr/>
            </p:nvSpPr>
            <p:spPr bwMode="auto">
              <a:xfrm>
                <a:off x="2123728" y="383589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Text Box 108"/>
              <p:cNvSpPr txBox="1">
                <a:spLocks noChangeArrowheads="1"/>
              </p:cNvSpPr>
              <p:nvPr/>
            </p:nvSpPr>
            <p:spPr bwMode="auto">
              <a:xfrm>
                <a:off x="2174410" y="383351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tx2"/>
                    </a:solidFill>
                  </a:rPr>
                  <a:t>4</a:t>
                </a:r>
                <a:endParaRPr lang="en-US" altLang="fr-FR" sz="24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2998168" y="3232299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108"/>
            <p:cNvSpPr txBox="1">
              <a:spLocks noChangeArrowheads="1"/>
            </p:cNvSpPr>
            <p:nvPr/>
          </p:nvSpPr>
          <p:spPr bwMode="auto">
            <a:xfrm>
              <a:off x="3048850" y="322991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FF0000"/>
                  </a:solidFill>
                </a:rPr>
                <a:t>3</a:t>
              </a:r>
              <a:endParaRPr lang="en-US" alt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998168" y="25397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08"/>
            <p:cNvSpPr txBox="1">
              <a:spLocks noChangeArrowheads="1"/>
            </p:cNvSpPr>
            <p:nvPr/>
          </p:nvSpPr>
          <p:spPr bwMode="auto">
            <a:xfrm>
              <a:off x="3048850" y="2537371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chemeClr val="tx2"/>
                  </a:solidFill>
                </a:rPr>
                <a:t>2</a:t>
              </a:r>
              <a:endParaRPr lang="en-US" altLang="fr-FR" sz="2400" dirty="0">
                <a:solidFill>
                  <a:schemeClr val="tx2"/>
                </a:solidFill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1630016" y="3232299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08"/>
            <p:cNvSpPr txBox="1">
              <a:spLocks noChangeArrowheads="1"/>
            </p:cNvSpPr>
            <p:nvPr/>
          </p:nvSpPr>
          <p:spPr bwMode="auto">
            <a:xfrm>
              <a:off x="1680698" y="3229918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rgbClr val="FF0000"/>
                  </a:solidFill>
                </a:rPr>
                <a:t>5</a:t>
              </a:r>
              <a:endParaRPr lang="en-US" alt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630016" y="25397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Text Box 108"/>
            <p:cNvSpPr txBox="1">
              <a:spLocks noChangeArrowheads="1"/>
            </p:cNvSpPr>
            <p:nvPr/>
          </p:nvSpPr>
          <p:spPr bwMode="auto">
            <a:xfrm>
              <a:off x="1680698" y="2537371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chemeClr val="tx2"/>
                  </a:solidFill>
                </a:rPr>
                <a:t>6</a:t>
              </a:r>
              <a:endParaRPr lang="en-US" altLang="fr-FR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5" name="Espace réservé du contenu 1"/>
          <p:cNvSpPr txBox="1">
            <a:spLocks/>
          </p:cNvSpPr>
          <p:nvPr/>
        </p:nvSpPr>
        <p:spPr>
          <a:xfrm>
            <a:off x="287016" y="3140968"/>
            <a:ext cx="8856984" cy="9417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tx2"/>
                </a:solidFill>
              </a:rPr>
              <a:t>Ensemble indépendant : </a:t>
            </a:r>
            <a:r>
              <a:rPr lang="fr-FR" dirty="0" smtClean="0"/>
              <a:t>pas d’arc entre deux éléments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Noyau : </a:t>
            </a:r>
            <a:r>
              <a:rPr lang="fr-FR" dirty="0" smtClean="0"/>
              <a:t>ensemble indépendant maximal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598455" y="4221163"/>
            <a:ext cx="4216558" cy="2403475"/>
            <a:chOff x="1598455" y="4221163"/>
            <a:chExt cx="4216558" cy="2403475"/>
          </a:xfrm>
        </p:grpSpPr>
        <p:graphicFrame>
          <p:nvGraphicFramePr>
            <p:cNvPr id="26" name="Obje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853965"/>
                </p:ext>
              </p:extLst>
            </p:nvPr>
          </p:nvGraphicFramePr>
          <p:xfrm>
            <a:off x="3328988" y="4221163"/>
            <a:ext cx="2486025" cy="240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38" name="Equation" r:id="rId3" imgW="1130300" imgH="1092200" progId="Equation.DSMT4">
                    <p:embed/>
                  </p:oleObj>
                </mc:Choice>
                <mc:Fallback>
                  <p:oleObj name="Equation" r:id="rId3" imgW="1130300" imgH="1092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28988" y="4221163"/>
                          <a:ext cx="2486025" cy="2403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ZoneTexte 1"/>
            <p:cNvSpPr txBox="1"/>
            <p:nvPr/>
          </p:nvSpPr>
          <p:spPr>
            <a:xfrm>
              <a:off x="1598455" y="5157192"/>
              <a:ext cx="1245353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Noyau :</a:t>
              </a:r>
            </a:p>
          </p:txBody>
        </p:sp>
        <p:cxnSp>
          <p:nvCxnSpPr>
            <p:cNvPr id="8" name="Connecteur droit 7"/>
            <p:cNvCxnSpPr/>
            <p:nvPr/>
          </p:nvCxnSpPr>
          <p:spPr bwMode="auto">
            <a:xfrm>
              <a:off x="3059832" y="4365104"/>
              <a:ext cx="0" cy="216024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95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Noyau : </a:t>
            </a:r>
            <a:r>
              <a:rPr lang="fr-FR" i="0" dirty="0" smtClean="0"/>
              <a:t>{ </a:t>
            </a:r>
            <a:r>
              <a:rPr lang="fr-FR" i="0" dirty="0"/>
              <a:t>{1,3,5}, </a:t>
            </a:r>
            <a:r>
              <a:rPr lang="fr-FR" i="0" dirty="0" smtClean="0"/>
              <a:t>{1,4</a:t>
            </a:r>
            <a:r>
              <a:rPr lang="fr-FR" i="0" dirty="0"/>
              <a:t>}, {2,4,6}, {2,5}, {3,6} }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77891" y="908720"/>
            <a:ext cx="4824536" cy="5795773"/>
            <a:chOff x="4139952" y="908720"/>
            <a:chExt cx="4824536" cy="5795773"/>
          </a:xfrm>
        </p:grpSpPr>
        <p:pic>
          <p:nvPicPr>
            <p:cNvPr id="185" name="Image 1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9952" y="1052736"/>
              <a:ext cx="4824536" cy="4871377"/>
            </a:xfrm>
            <a:prstGeom prst="rect">
              <a:avLst/>
            </a:prstGeom>
          </p:spPr>
        </p:pic>
        <p:sp>
          <p:nvSpPr>
            <p:cNvPr id="188" name="ZoneTexte 187"/>
            <p:cNvSpPr txBox="1"/>
            <p:nvPr/>
          </p:nvSpPr>
          <p:spPr>
            <a:xfrm>
              <a:off x="4271186" y="908720"/>
              <a:ext cx="834483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BDD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76056" y="5445224"/>
              <a:ext cx="3888432" cy="648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4499992" y="5645229"/>
              <a:ext cx="4020351" cy="1059264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Knuth vol.4, 7.1.4., fig. 12</a:t>
              </a:r>
              <a:r>
                <a:rPr lang="fr-FR" sz="2000" kern="0" dirty="0"/>
                <a:t> </a:t>
              </a:r>
              <a:r>
                <a:rPr lang="fr-FR" sz="2000" kern="0" dirty="0" smtClean="0"/>
                <a:t>p. 208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000" kern="0" dirty="0">
                  <a:solidFill>
                    <a:schemeClr val="bg1"/>
                  </a:solidFill>
                </a:rPr>
                <a:t>Knuth vol.4, 7.1.4</a:t>
              </a:r>
              <a:r>
                <a:rPr lang="fr-FR" sz="2000" kern="0" dirty="0" smtClean="0">
                  <a:solidFill>
                    <a:schemeClr val="bg1"/>
                  </a:solidFill>
                </a:rPr>
                <a:t>., </a:t>
              </a: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fig. 122 p. 249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000" b="1" kern="0" dirty="0" smtClean="0"/>
                <a:t>⟘</a:t>
              </a:r>
              <a:r>
                <a:rPr lang="fr-FR" sz="2000" kern="0" dirty="0" smtClean="0"/>
                <a:t>=</a:t>
              </a:r>
              <a:r>
                <a:rPr lang="fr-FR" sz="20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000" kern="0" dirty="0" smtClean="0"/>
                <a:t>, </a:t>
              </a:r>
              <a:r>
                <a:rPr lang="fr-FR" sz="2000" b="1" kern="0" dirty="0" smtClean="0"/>
                <a:t>⟙</a:t>
              </a: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= </a:t>
              </a: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solidFill>
                    <a:srgbClr val="C83296"/>
                  </a:solidFill>
                  <a:effectLst/>
                  <a:uLnTx/>
                  <a:uFillTx/>
                </a:rPr>
                <a:t>1</a:t>
              </a: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, implicitement partagés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04048" y="836712"/>
            <a:ext cx="4032448" cy="57606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>
              <a:solidFill>
                <a:schemeClr val="accent3"/>
              </a:solidFill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5266928" y="908720"/>
            <a:ext cx="3650704" cy="5472955"/>
            <a:chOff x="514400" y="908720"/>
            <a:chExt cx="3650704" cy="5472955"/>
          </a:xfrm>
        </p:grpSpPr>
        <p:cxnSp>
          <p:nvCxnSpPr>
            <p:cNvPr id="13" name="AutoShape 25"/>
            <p:cNvCxnSpPr>
              <a:cxnSpLocks noChangeShapeType="1"/>
              <a:endCxn id="66" idx="0"/>
            </p:cNvCxnSpPr>
            <p:nvPr/>
          </p:nvCxnSpPr>
          <p:spPr bwMode="auto">
            <a:xfrm flipH="1">
              <a:off x="1941985" y="1412776"/>
              <a:ext cx="372616" cy="3915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26"/>
            <p:cNvCxnSpPr>
              <a:cxnSpLocks noChangeShapeType="1"/>
              <a:stCxn id="67" idx="4"/>
              <a:endCxn id="63" idx="0"/>
            </p:cNvCxnSpPr>
            <p:nvPr/>
          </p:nvCxnSpPr>
          <p:spPr bwMode="auto">
            <a:xfrm>
              <a:off x="2450604" y="1440309"/>
              <a:ext cx="571500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" name="Grouper 16"/>
            <p:cNvGrpSpPr/>
            <p:nvPr/>
          </p:nvGrpSpPr>
          <p:grpSpPr>
            <a:xfrm>
              <a:off x="2222004" y="980728"/>
              <a:ext cx="457200" cy="459581"/>
              <a:chOff x="1527076" y="1196405"/>
              <a:chExt cx="457200" cy="459581"/>
            </a:xfrm>
          </p:grpSpPr>
          <p:sp>
            <p:nvSpPr>
              <p:cNvPr id="67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/>
                  <a:t>1</a:t>
                </a:r>
                <a:endParaRPr lang="en-US" altLang="fr-FR" sz="2400" dirty="0"/>
              </a:p>
            </p:txBody>
          </p:sp>
        </p:grpSp>
        <p:grpSp>
          <p:nvGrpSpPr>
            <p:cNvPr id="18" name="Grouper 17"/>
            <p:cNvGrpSpPr/>
            <p:nvPr/>
          </p:nvGrpSpPr>
          <p:grpSpPr>
            <a:xfrm>
              <a:off x="1713384" y="1804289"/>
              <a:ext cx="457200" cy="459581"/>
              <a:chOff x="1527076" y="1196405"/>
              <a:chExt cx="457200" cy="459581"/>
            </a:xfrm>
          </p:grpSpPr>
          <p:sp>
            <p:nvSpPr>
              <p:cNvPr id="65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2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2793504" y="2627850"/>
              <a:ext cx="457200" cy="459581"/>
              <a:chOff x="1527076" y="1196405"/>
              <a:chExt cx="457200" cy="459581"/>
            </a:xfrm>
          </p:grpSpPr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0" name="AutoShape 25"/>
            <p:cNvCxnSpPr>
              <a:cxnSpLocks noChangeShapeType="1"/>
              <a:stCxn id="65" idx="3"/>
              <a:endCxn id="62" idx="0"/>
            </p:cNvCxnSpPr>
            <p:nvPr/>
          </p:nvCxnSpPr>
          <p:spPr bwMode="auto">
            <a:xfrm flipH="1">
              <a:off x="1365921" y="2196915"/>
              <a:ext cx="414418" cy="430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" name="Grouper 20"/>
            <p:cNvGrpSpPr/>
            <p:nvPr/>
          </p:nvGrpSpPr>
          <p:grpSpPr>
            <a:xfrm>
              <a:off x="1137320" y="2627850"/>
              <a:ext cx="457200" cy="459581"/>
              <a:chOff x="1527076" y="1196405"/>
              <a:chExt cx="457200" cy="459581"/>
            </a:xfrm>
          </p:grpSpPr>
          <p:sp>
            <p:nvSpPr>
              <p:cNvPr id="61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1713384" y="3451411"/>
              <a:ext cx="457200" cy="459581"/>
              <a:chOff x="1527076" y="1196405"/>
              <a:chExt cx="457200" cy="459581"/>
            </a:xfrm>
          </p:grpSpPr>
          <p:sp>
            <p:nvSpPr>
              <p:cNvPr id="59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4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3" name="AutoShape 25"/>
            <p:cNvCxnSpPr>
              <a:cxnSpLocks noChangeShapeType="1"/>
              <a:stCxn id="61" idx="3"/>
            </p:cNvCxnSpPr>
            <p:nvPr/>
          </p:nvCxnSpPr>
          <p:spPr bwMode="auto">
            <a:xfrm flipH="1">
              <a:off x="730424" y="3020476"/>
              <a:ext cx="473851" cy="552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" name="Grouper 23"/>
            <p:cNvGrpSpPr/>
            <p:nvPr/>
          </p:nvGrpSpPr>
          <p:grpSpPr>
            <a:xfrm>
              <a:off x="1137320" y="5098533"/>
              <a:ext cx="457200" cy="459581"/>
              <a:chOff x="1527076" y="1196405"/>
              <a:chExt cx="457200" cy="459581"/>
            </a:xfrm>
          </p:grpSpPr>
          <p:sp>
            <p:nvSpPr>
              <p:cNvPr id="57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6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2098576" y="5922094"/>
              <a:ext cx="457200" cy="459581"/>
              <a:chOff x="1527076" y="1196405"/>
              <a:chExt cx="457200" cy="459581"/>
            </a:xfrm>
          </p:grpSpPr>
          <p:sp>
            <p:nvSpPr>
              <p:cNvPr id="55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1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26" name="AutoShape 26"/>
            <p:cNvCxnSpPr>
              <a:cxnSpLocks noChangeShapeType="1"/>
              <a:stCxn id="65" idx="4"/>
              <a:endCxn id="59" idx="0"/>
            </p:cNvCxnSpPr>
            <p:nvPr/>
          </p:nvCxnSpPr>
          <p:spPr bwMode="auto">
            <a:xfrm>
              <a:off x="1941984" y="2263870"/>
              <a:ext cx="0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6"/>
            <p:cNvCxnSpPr>
              <a:cxnSpLocks noChangeShapeType="1"/>
              <a:stCxn id="59" idx="4"/>
              <a:endCxn id="58" idx="0"/>
            </p:cNvCxnSpPr>
            <p:nvPr/>
          </p:nvCxnSpPr>
          <p:spPr bwMode="auto">
            <a:xfrm flipH="1">
              <a:off x="1365921" y="3910992"/>
              <a:ext cx="576063" cy="1187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6"/>
            <p:cNvCxnSpPr>
              <a:cxnSpLocks noChangeShapeType="1"/>
              <a:stCxn id="61" idx="4"/>
              <a:endCxn id="58" idx="0"/>
            </p:cNvCxnSpPr>
            <p:nvPr/>
          </p:nvCxnSpPr>
          <p:spPr bwMode="auto">
            <a:xfrm>
              <a:off x="1365920" y="3087431"/>
              <a:ext cx="1" cy="20111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5"/>
            <p:cNvCxnSpPr>
              <a:cxnSpLocks noChangeShapeType="1"/>
              <a:stCxn id="57" idx="3"/>
              <a:endCxn id="50" idx="0"/>
            </p:cNvCxnSpPr>
            <p:nvPr/>
          </p:nvCxnSpPr>
          <p:spPr bwMode="auto">
            <a:xfrm flipH="1">
              <a:off x="743001" y="5491159"/>
              <a:ext cx="461274" cy="430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6"/>
            <p:cNvCxnSpPr>
              <a:cxnSpLocks noChangeShapeType="1"/>
              <a:stCxn id="57" idx="5"/>
              <a:endCxn id="56" idx="0"/>
            </p:cNvCxnSpPr>
            <p:nvPr/>
          </p:nvCxnSpPr>
          <p:spPr bwMode="auto">
            <a:xfrm>
              <a:off x="1527565" y="5491159"/>
              <a:ext cx="799612" cy="430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" name="Grouper 30"/>
            <p:cNvGrpSpPr/>
            <p:nvPr/>
          </p:nvGrpSpPr>
          <p:grpSpPr>
            <a:xfrm>
              <a:off x="3657600" y="3451411"/>
              <a:ext cx="457200" cy="459581"/>
              <a:chOff x="1527076" y="1196405"/>
              <a:chExt cx="457200" cy="459581"/>
            </a:xfrm>
          </p:grpSpPr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4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" name="Grouper 31"/>
            <p:cNvGrpSpPr/>
            <p:nvPr/>
          </p:nvGrpSpPr>
          <p:grpSpPr>
            <a:xfrm>
              <a:off x="2806080" y="4274972"/>
              <a:ext cx="457200" cy="459581"/>
              <a:chOff x="1527076" y="1196405"/>
              <a:chExt cx="457200" cy="459581"/>
            </a:xfrm>
          </p:grpSpPr>
          <p:sp>
            <p:nvSpPr>
              <p:cNvPr id="51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5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3" name="AutoShape 25"/>
            <p:cNvCxnSpPr>
              <a:cxnSpLocks noChangeShapeType="1"/>
              <a:stCxn id="63" idx="5"/>
              <a:endCxn id="53" idx="1"/>
            </p:cNvCxnSpPr>
            <p:nvPr/>
          </p:nvCxnSpPr>
          <p:spPr bwMode="auto">
            <a:xfrm>
              <a:off x="3183749" y="3020476"/>
              <a:ext cx="540806" cy="5002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26"/>
            <p:cNvCxnSpPr>
              <a:cxnSpLocks noChangeShapeType="1"/>
              <a:stCxn id="63" idx="4"/>
              <a:endCxn id="51" idx="0"/>
            </p:cNvCxnSpPr>
            <p:nvPr/>
          </p:nvCxnSpPr>
          <p:spPr bwMode="auto">
            <a:xfrm>
              <a:off x="3022104" y="3087431"/>
              <a:ext cx="12576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5"/>
            <p:cNvCxnSpPr>
              <a:cxnSpLocks noChangeShapeType="1"/>
              <a:stCxn id="51" idx="4"/>
              <a:endCxn id="46" idx="0"/>
            </p:cNvCxnSpPr>
            <p:nvPr/>
          </p:nvCxnSpPr>
          <p:spPr bwMode="auto">
            <a:xfrm>
              <a:off x="3034680" y="4734553"/>
              <a:ext cx="12577" cy="1187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6"/>
            <p:cNvCxnSpPr>
              <a:cxnSpLocks noChangeShapeType="1"/>
              <a:stCxn id="51" idx="4"/>
              <a:endCxn id="55" idx="0"/>
            </p:cNvCxnSpPr>
            <p:nvPr/>
          </p:nvCxnSpPr>
          <p:spPr bwMode="auto">
            <a:xfrm flipH="1">
              <a:off x="2327176" y="4734553"/>
              <a:ext cx="707504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" name="Grouper 36"/>
            <p:cNvGrpSpPr/>
            <p:nvPr/>
          </p:nvGrpSpPr>
          <p:grpSpPr>
            <a:xfrm>
              <a:off x="514400" y="5922094"/>
              <a:ext cx="457200" cy="459581"/>
              <a:chOff x="1527076" y="1196405"/>
              <a:chExt cx="457200" cy="459581"/>
            </a:xfrm>
          </p:grpSpPr>
          <p:sp>
            <p:nvSpPr>
              <p:cNvPr id="49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0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38" name="Grouper 37"/>
            <p:cNvGrpSpPr/>
            <p:nvPr/>
          </p:nvGrpSpPr>
          <p:grpSpPr>
            <a:xfrm>
              <a:off x="3707904" y="5921747"/>
              <a:ext cx="457200" cy="459581"/>
              <a:chOff x="1552228" y="1240533"/>
              <a:chExt cx="457200" cy="459581"/>
            </a:xfrm>
          </p:grpSpPr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1552228" y="1242914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Text Box 108"/>
              <p:cNvSpPr txBox="1">
                <a:spLocks noChangeArrowheads="1"/>
              </p:cNvSpPr>
              <p:nvPr/>
            </p:nvSpPr>
            <p:spPr bwMode="auto">
              <a:xfrm>
                <a:off x="1602910" y="1240533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1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39" name="Grouper 38"/>
            <p:cNvGrpSpPr/>
            <p:nvPr/>
          </p:nvGrpSpPr>
          <p:grpSpPr>
            <a:xfrm>
              <a:off x="2818656" y="5922094"/>
              <a:ext cx="457200" cy="459581"/>
              <a:chOff x="1527076" y="1196405"/>
              <a:chExt cx="457200" cy="459581"/>
            </a:xfrm>
          </p:grpSpPr>
          <p:sp>
            <p:nvSpPr>
              <p:cNvPr id="45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0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40" name="AutoShape 25"/>
            <p:cNvCxnSpPr>
              <a:cxnSpLocks noChangeShapeType="1"/>
              <a:endCxn id="50" idx="0"/>
            </p:cNvCxnSpPr>
            <p:nvPr/>
          </p:nvCxnSpPr>
          <p:spPr bwMode="auto">
            <a:xfrm>
              <a:off x="730424" y="3573016"/>
              <a:ext cx="12577" cy="23490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25"/>
            <p:cNvCxnSpPr>
              <a:cxnSpLocks noChangeShapeType="1"/>
              <a:stCxn id="53" idx="4"/>
              <a:endCxn id="46" idx="0"/>
            </p:cNvCxnSpPr>
            <p:nvPr/>
          </p:nvCxnSpPr>
          <p:spPr bwMode="auto">
            <a:xfrm flipH="1">
              <a:off x="3047257" y="3910992"/>
              <a:ext cx="838943" cy="20111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ZoneTexte 41"/>
            <p:cNvSpPr txBox="1"/>
            <p:nvPr/>
          </p:nvSpPr>
          <p:spPr>
            <a:xfrm>
              <a:off x="946448" y="908720"/>
              <a:ext cx="817201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ZDD</a:t>
              </a:r>
            </a:p>
          </p:txBody>
        </p:sp>
        <p:cxnSp>
          <p:nvCxnSpPr>
            <p:cNvPr id="43" name="AutoShape 25"/>
            <p:cNvCxnSpPr>
              <a:cxnSpLocks noChangeShapeType="1"/>
              <a:stCxn id="59" idx="5"/>
            </p:cNvCxnSpPr>
            <p:nvPr/>
          </p:nvCxnSpPr>
          <p:spPr bwMode="auto">
            <a:xfrm>
              <a:off x="2103629" y="3844037"/>
              <a:ext cx="715027" cy="5210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26"/>
            <p:cNvCxnSpPr>
              <a:cxnSpLocks noChangeShapeType="1"/>
              <a:stCxn id="53" idx="4"/>
              <a:endCxn id="48" idx="0"/>
            </p:cNvCxnSpPr>
            <p:nvPr/>
          </p:nvCxnSpPr>
          <p:spPr bwMode="auto">
            <a:xfrm>
              <a:off x="3886200" y="3910992"/>
              <a:ext cx="50305" cy="201075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8551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764704"/>
            <a:ext cx="8820472" cy="2724336"/>
          </a:xfrm>
        </p:spPr>
        <p:txBody>
          <a:bodyPr/>
          <a:lstStyle/>
          <a:p>
            <a:r>
              <a:rPr lang="fr-FR" dirty="0" smtClean="0"/>
              <a:t>Une variété de théories décidables, avec des progrès majeurs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le </a:t>
            </a:r>
            <a:r>
              <a:rPr lang="fr-FR" dirty="0" smtClean="0">
                <a:solidFill>
                  <a:schemeClr val="accent3"/>
                </a:solidFill>
              </a:rPr>
              <a:t>calcul booléen</a:t>
            </a:r>
            <a:r>
              <a:rPr lang="fr-FR" dirty="0" smtClean="0"/>
              <a:t>, avec </a:t>
            </a:r>
            <a:r>
              <a:rPr lang="fr-FR" dirty="0" smtClean="0">
                <a:solidFill>
                  <a:srgbClr val="C83296"/>
                </a:solidFill>
              </a:rPr>
              <a:t>BDDs, </a:t>
            </a:r>
            <a:r>
              <a:rPr lang="fr-FR" dirty="0" err="1" smtClean="0">
                <a:solidFill>
                  <a:srgbClr val="C83296"/>
                </a:solidFill>
              </a:rPr>
              <a:t>ZDDs</a:t>
            </a:r>
            <a:r>
              <a:rPr lang="fr-FR" dirty="0" smtClean="0">
                <a:solidFill>
                  <a:srgbClr val="C83296"/>
                </a:solidFill>
              </a:rPr>
              <a:t>, </a:t>
            </a:r>
            <a:r>
              <a:rPr lang="fr-FR" dirty="0" smtClean="0">
                <a:solidFill>
                  <a:srgbClr val="0000FF"/>
                </a:solidFill>
              </a:rPr>
              <a:t>et algorithme</a:t>
            </a:r>
            <a:r>
              <a:rPr lang="fr-FR" dirty="0" smtClean="0"/>
              <a:t>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C83296"/>
                </a:solidFill>
              </a:rPr>
              <a:t>SAT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la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smtClean="0"/>
              <a:t>satisfaction modulo théories (</a:t>
            </a:r>
            <a:r>
              <a:rPr lang="fr-FR" dirty="0" smtClean="0">
                <a:solidFill>
                  <a:srgbClr val="C83296"/>
                </a:solidFill>
              </a:rPr>
              <a:t>SMT</a:t>
            </a:r>
            <a:r>
              <a:rPr lang="fr-FR" dirty="0" smtClean="0"/>
              <a:t>), mélange de logique booléenne et de théories décidables variées, rendues compatibles ente elles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les </a:t>
            </a:r>
            <a:r>
              <a:rPr lang="fr-FR" dirty="0" smtClean="0">
                <a:solidFill>
                  <a:schemeClr val="accent3"/>
                </a:solidFill>
              </a:rPr>
              <a:t>automates temporisés</a:t>
            </a:r>
            <a:r>
              <a:rPr lang="fr-FR" dirty="0" smtClean="0"/>
              <a:t>, pour les problèmes temps-réels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les </a:t>
            </a:r>
            <a:r>
              <a:rPr lang="fr-FR" dirty="0" smtClean="0">
                <a:solidFill>
                  <a:schemeClr val="accent4"/>
                </a:solidFill>
              </a:rPr>
              <a:t>explorateurs explicites</a:t>
            </a:r>
            <a:r>
              <a:rPr lang="fr-FR" dirty="0" smtClean="0"/>
              <a:t> (SPIN, CADP, etc.), bien adaptés aux algorithmes </a:t>
            </a:r>
            <a:r>
              <a:rPr lang="fr-FR" dirty="0" err="1" smtClean="0"/>
              <a:t>disribués</a:t>
            </a:r>
            <a:r>
              <a:rPr lang="fr-FR" dirty="0" smtClean="0"/>
              <a:t> et aux protocoles de communication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80528" y="44624"/>
            <a:ext cx="9505056" cy="1077218"/>
          </a:xfrm>
        </p:spPr>
        <p:txBody>
          <a:bodyPr/>
          <a:lstStyle/>
          <a:p>
            <a:r>
              <a:rPr lang="fr-FR" dirty="0"/>
              <a:t>V</a:t>
            </a:r>
            <a:r>
              <a:rPr lang="fr-FR" dirty="0" smtClean="0"/>
              <a:t>érification automatique : quels sont les moyens ?</a:t>
            </a:r>
            <a:endParaRPr lang="fr-FR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179512" y="3573016"/>
            <a:ext cx="8928992" cy="20010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Des communautés très actives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améliorations permanentes des algorithmes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constitutions de </a:t>
            </a:r>
            <a:r>
              <a:rPr lang="fr-FR" dirty="0" smtClean="0">
                <a:solidFill>
                  <a:srgbClr val="C83296"/>
                </a:solidFill>
              </a:rPr>
              <a:t>grandes librairies de benchmarks</a:t>
            </a:r>
            <a:r>
              <a:rPr lang="fr-FR" dirty="0" smtClean="0"/>
              <a:t> : difficiles, aléatoires, industriels,...</a:t>
            </a:r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rgbClr val="C83296"/>
                </a:solidFill>
              </a:rPr>
              <a:t>compétitions</a:t>
            </a:r>
            <a:r>
              <a:rPr lang="fr-FR" dirty="0" smtClean="0"/>
              <a:t> SAT, SMT, etc., majeures pour les progrès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47664" y="5661248"/>
            <a:ext cx="5779196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Un merveilleux domaine de recherche,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où il faut avoir l’algorithme dans la peau !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446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901184" y="4319128"/>
            <a:ext cx="5486448" cy="468329"/>
          </a:xfrm>
          <a:prstGeom prst="rect">
            <a:avLst/>
          </a:prstGeom>
          <a:ln w="28575" cmpd="sng">
            <a:noFill/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cache (                                                 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Construction récursive du ZDD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8600" y="908720"/>
            <a:ext cx="8686800" cy="461665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400" dirty="0" smtClean="0"/>
              <a:t>Noyau </a:t>
            </a:r>
            <a:r>
              <a:rPr lang="fr-FR" sz="2400" dirty="0" smtClean="0">
                <a:solidFill>
                  <a:schemeClr val="tx2"/>
                </a:solidFill>
              </a:rPr>
              <a:t>N</a:t>
            </a:r>
            <a:r>
              <a:rPr lang="fr-FR" sz="2400" dirty="0" smtClean="0"/>
              <a:t> : </a:t>
            </a:r>
            <a:r>
              <a:rPr lang="fr-FR" sz="2400" i="0" dirty="0" smtClean="0"/>
              <a:t>{ {1,3,5}, {1,4}, {2,4,6}, {2,5}, {3,6} } </a:t>
            </a:r>
            <a:endParaRPr lang="fr-FR" sz="2400" i="0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3133432" y="2924390"/>
            <a:ext cx="4822944" cy="1368152"/>
            <a:chOff x="3133432" y="2636358"/>
            <a:chExt cx="4822944" cy="1368152"/>
          </a:xfrm>
        </p:grpSpPr>
        <p:grpSp>
          <p:nvGrpSpPr>
            <p:cNvPr id="20" name="Grouper 19"/>
            <p:cNvGrpSpPr/>
            <p:nvPr/>
          </p:nvGrpSpPr>
          <p:grpSpPr>
            <a:xfrm>
              <a:off x="3133432" y="2636358"/>
              <a:ext cx="4822944" cy="1368152"/>
              <a:chOff x="2915816" y="2528623"/>
              <a:chExt cx="4822944" cy="1368152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4283968" y="2528623"/>
                <a:ext cx="3454792" cy="468329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none" tIns="18000" bIns="648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kumimoji="0" lang="fr-FR" sz="2400" b="0" i="0" u="none" strike="noStrike" kern="0" cap="none" spc="0" normalizeH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index </a:t>
                </a:r>
                <a:r>
                  <a:rPr kumimoji="0" lang="fr-FR" sz="2400" b="0" i="0" u="none" strike="noStrike" kern="0" cap="none" spc="0" normalizeH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mimimum</a:t>
                </a:r>
                <a:r>
                  <a:rPr kumimoji="0" lang="fr-FR" sz="2400" b="0" i="0" u="none" strike="noStrike" kern="0" cap="none" spc="0" normalizeH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présent</a:t>
                </a:r>
              </a:p>
            </p:txBody>
          </p:sp>
          <p:cxnSp>
            <p:nvCxnSpPr>
              <p:cNvPr id="8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2915816" y="2967352"/>
                <a:ext cx="732656" cy="92942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AutoShape 26"/>
              <p:cNvCxnSpPr>
                <a:cxnSpLocks noChangeShapeType="1"/>
                <a:stCxn id="10" idx="5"/>
              </p:cNvCxnSpPr>
              <p:nvPr/>
            </p:nvCxnSpPr>
            <p:spPr bwMode="auto">
              <a:xfrm>
                <a:off x="3946120" y="2927930"/>
                <a:ext cx="697888" cy="9688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3555875" y="2537685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3824173" y="2643039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/>
                <a:t>1</a:t>
              </a:r>
              <a:endParaRPr lang="en-US" altLang="fr-FR" sz="2400" dirty="0"/>
            </a:p>
          </p:txBody>
        </p:sp>
      </p:grpSp>
      <p:sp>
        <p:nvSpPr>
          <p:cNvPr id="18" name="Titre 1"/>
          <p:cNvSpPr txBox="1">
            <a:spLocks/>
          </p:cNvSpPr>
          <p:nvPr/>
        </p:nvSpPr>
        <p:spPr>
          <a:xfrm>
            <a:off x="1092696" y="1661899"/>
            <a:ext cx="695860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400" i="0" dirty="0" smtClean="0"/>
              <a:t>         enlever les 1 : </a:t>
            </a:r>
            <a:r>
              <a:rPr lang="fr-FR" sz="2400" dirty="0" smtClean="0">
                <a:solidFill>
                  <a:schemeClr val="tx2"/>
                </a:solidFill>
              </a:rPr>
              <a:t>N</a:t>
            </a:r>
            <a:r>
              <a:rPr lang="fr-FR" sz="1400" dirty="0" smtClean="0"/>
              <a:t> </a:t>
            </a:r>
            <a:r>
              <a:rPr lang="fr-FR" sz="2400" dirty="0" smtClean="0"/>
              <a:t>\</a:t>
            </a:r>
            <a:r>
              <a:rPr lang="fr-FR" sz="1400" dirty="0" smtClean="0"/>
              <a:t> </a:t>
            </a:r>
            <a:r>
              <a:rPr lang="fr-FR" sz="2400" dirty="0" smtClean="0"/>
              <a:t>1 = </a:t>
            </a:r>
            <a:r>
              <a:rPr lang="fr-FR" sz="2400" i="0" dirty="0" smtClean="0"/>
              <a:t>{ {3,5}, {4} }</a:t>
            </a:r>
          </a:p>
          <a:p>
            <a:r>
              <a:rPr lang="fr-FR" sz="2400" i="0" dirty="0" smtClean="0"/>
              <a:t>les parties sans 1 :  </a:t>
            </a:r>
            <a:r>
              <a:rPr lang="fr-FR" sz="2400" dirty="0">
                <a:solidFill>
                  <a:schemeClr val="tx2"/>
                </a:solidFill>
              </a:rPr>
              <a:t>N</a:t>
            </a:r>
            <a:r>
              <a:rPr lang="fr-FR" sz="1400" dirty="0"/>
              <a:t> </a:t>
            </a:r>
            <a:r>
              <a:rPr lang="fr-FR" sz="2400" b="1" i="0" dirty="0"/>
              <a:t>∌</a:t>
            </a:r>
            <a:r>
              <a:rPr lang="fr-FR" sz="1400" dirty="0" smtClean="0"/>
              <a:t> </a:t>
            </a:r>
            <a:r>
              <a:rPr lang="fr-FR" sz="2400" dirty="0" smtClean="0"/>
              <a:t>1 = </a:t>
            </a:r>
            <a:r>
              <a:rPr lang="fr-FR" sz="2400" i="0" dirty="0"/>
              <a:t>{ </a:t>
            </a:r>
            <a:r>
              <a:rPr lang="fr-FR" sz="2400" i="0" dirty="0" smtClean="0"/>
              <a:t>{</a:t>
            </a:r>
            <a:r>
              <a:rPr lang="fr-FR" sz="2400" i="0" dirty="0"/>
              <a:t>2,4,6}, {2,5}, {3,6} </a:t>
            </a:r>
            <a:r>
              <a:rPr lang="fr-FR" sz="2400" i="0" dirty="0" smtClean="0"/>
              <a:t>}</a:t>
            </a:r>
            <a:endParaRPr lang="fr-FR" sz="2400" b="1" i="0" dirty="0"/>
          </a:p>
        </p:txBody>
      </p:sp>
      <p:grpSp>
        <p:nvGrpSpPr>
          <p:cNvPr id="21" name="Grouper 20"/>
          <p:cNvGrpSpPr/>
          <p:nvPr/>
        </p:nvGrpSpPr>
        <p:grpSpPr>
          <a:xfrm>
            <a:off x="2125320" y="4328823"/>
            <a:ext cx="3788138" cy="468329"/>
            <a:chOff x="1907704" y="3933056"/>
            <a:chExt cx="3788138" cy="468329"/>
          </a:xfrm>
        </p:grpSpPr>
        <p:sp>
          <p:nvSpPr>
            <p:cNvPr id="17" name="ZoneTexte 16"/>
            <p:cNvSpPr txBox="1"/>
            <p:nvPr/>
          </p:nvSpPr>
          <p:spPr>
            <a:xfrm>
              <a:off x="1907704" y="3933056"/>
              <a:ext cx="1911551" cy="468329"/>
            </a:xfrm>
            <a:prstGeom prst="rect">
              <a:avLst/>
            </a:prstGeom>
            <a:ln w="28575" cmpd="sng">
              <a:noFill/>
            </a:ln>
          </p:spPr>
          <p:txBody>
            <a:bodyPr wrap="none" tIns="18000" bIns="648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ZDD (</a:t>
              </a:r>
              <a:r>
                <a:rPr lang="fr-FR" sz="2400" dirty="0">
                  <a:solidFill>
                    <a:schemeClr val="tx2"/>
                  </a:solidFill>
                </a:rPr>
                <a:t>N</a:t>
              </a:r>
              <a:r>
                <a:rPr lang="fr-FR" sz="2400" dirty="0"/>
                <a:t> </a:t>
              </a:r>
              <a:r>
                <a:rPr lang="fr-FR" sz="2400" b="1" dirty="0"/>
                <a:t>∌</a:t>
              </a:r>
              <a:r>
                <a:rPr lang="fr-FR" sz="2400" dirty="0" smtClean="0"/>
                <a:t> </a:t>
              </a:r>
              <a:r>
                <a:rPr lang="fr-FR" sz="2400" dirty="0"/>
                <a:t>1 </a:t>
              </a:r>
              <a:r>
                <a:rPr lang="fr-FR" sz="2400" dirty="0" smtClean="0"/>
                <a:t>)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923928" y="3933056"/>
              <a:ext cx="1771914" cy="468329"/>
            </a:xfrm>
            <a:prstGeom prst="rect">
              <a:avLst/>
            </a:prstGeom>
            <a:ln w="28575" cmpd="sng">
              <a:noFill/>
            </a:ln>
          </p:spPr>
          <p:txBody>
            <a:bodyPr wrap="none" tIns="18000" bIns="648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ZDD (</a:t>
              </a:r>
              <a:r>
                <a:rPr lang="fr-FR" sz="2400" dirty="0">
                  <a:solidFill>
                    <a:schemeClr val="tx2"/>
                  </a:solidFill>
                </a:rPr>
                <a:t>N</a:t>
              </a:r>
              <a:r>
                <a:rPr lang="fr-FR" sz="1400" dirty="0"/>
                <a:t> </a:t>
              </a:r>
              <a:r>
                <a:rPr lang="fr-FR" sz="2400" b="1" dirty="0" smtClean="0"/>
                <a:t>\</a:t>
              </a:r>
              <a:r>
                <a:rPr lang="fr-FR" sz="1400" dirty="0" smtClean="0"/>
                <a:t> </a:t>
              </a:r>
              <a:r>
                <a:rPr lang="fr-FR" sz="2400" dirty="0" smtClean="0"/>
                <a:t>1 )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10731" y="2065035"/>
            <a:ext cx="184666" cy="468329"/>
          </a:xfrm>
          <a:prstGeom prst="rect">
            <a:avLst/>
          </a:prstGeom>
          <a:ln w="28575" cmpd="sng">
            <a:noFill/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0713" y="5301208"/>
            <a:ext cx="7822574" cy="85612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D. Knuth :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ZDD = 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most beautiful structure in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32758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Noyau : </a:t>
            </a:r>
            <a:r>
              <a:rPr lang="fr-FR" i="0" dirty="0" smtClean="0"/>
              <a:t>{ </a:t>
            </a:r>
            <a:r>
              <a:rPr lang="fr-FR" i="0" dirty="0"/>
              <a:t>{1,3,5}, </a:t>
            </a:r>
            <a:r>
              <a:rPr lang="fr-FR" i="0" dirty="0" smtClean="0"/>
              <a:t>{1,4</a:t>
            </a:r>
            <a:r>
              <a:rPr lang="fr-FR" i="0" dirty="0"/>
              <a:t>}, {2,4,6}, {2,5}, {3,6} }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5266928" y="908720"/>
            <a:ext cx="3650704" cy="5472955"/>
            <a:chOff x="514400" y="908720"/>
            <a:chExt cx="3650704" cy="5472955"/>
          </a:xfrm>
        </p:grpSpPr>
        <p:cxnSp>
          <p:nvCxnSpPr>
            <p:cNvPr id="8" name="AutoShape 25"/>
            <p:cNvCxnSpPr>
              <a:cxnSpLocks noChangeShapeType="1"/>
              <a:endCxn id="25" idx="0"/>
            </p:cNvCxnSpPr>
            <p:nvPr/>
          </p:nvCxnSpPr>
          <p:spPr bwMode="auto">
            <a:xfrm flipH="1">
              <a:off x="1941985" y="1412776"/>
              <a:ext cx="372616" cy="3915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26"/>
            <p:cNvCxnSpPr>
              <a:cxnSpLocks noChangeShapeType="1"/>
              <a:stCxn id="7" idx="4"/>
              <a:endCxn id="28" idx="0"/>
            </p:cNvCxnSpPr>
            <p:nvPr/>
          </p:nvCxnSpPr>
          <p:spPr bwMode="auto">
            <a:xfrm>
              <a:off x="2450604" y="1440309"/>
              <a:ext cx="571500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" name="Grouper 21"/>
            <p:cNvGrpSpPr/>
            <p:nvPr/>
          </p:nvGrpSpPr>
          <p:grpSpPr>
            <a:xfrm>
              <a:off x="2222004" y="980728"/>
              <a:ext cx="457200" cy="459581"/>
              <a:chOff x="1527076" y="1196405"/>
              <a:chExt cx="457200" cy="459581"/>
            </a:xfrm>
          </p:grpSpPr>
          <p:sp>
            <p:nvSpPr>
              <p:cNvPr id="7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/>
                  <a:t>1</a:t>
                </a:r>
                <a:endParaRPr lang="en-US" altLang="fr-FR" sz="2400" dirty="0"/>
              </a:p>
            </p:txBody>
          </p:sp>
        </p:grpSp>
        <p:grpSp>
          <p:nvGrpSpPr>
            <p:cNvPr id="23" name="Grouper 22"/>
            <p:cNvGrpSpPr/>
            <p:nvPr/>
          </p:nvGrpSpPr>
          <p:grpSpPr>
            <a:xfrm>
              <a:off x="1713384" y="1804289"/>
              <a:ext cx="457200" cy="459581"/>
              <a:chOff x="1527076" y="1196405"/>
              <a:chExt cx="457200" cy="459581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2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" name="Grouper 26"/>
            <p:cNvGrpSpPr/>
            <p:nvPr/>
          </p:nvGrpSpPr>
          <p:grpSpPr>
            <a:xfrm>
              <a:off x="2793504" y="2627850"/>
              <a:ext cx="457200" cy="459581"/>
              <a:chOff x="1527076" y="1196405"/>
              <a:chExt cx="457200" cy="459581"/>
            </a:xfrm>
          </p:grpSpPr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3" name="AutoShape 25"/>
            <p:cNvCxnSpPr>
              <a:cxnSpLocks noChangeShapeType="1"/>
              <a:stCxn id="24" idx="3"/>
              <a:endCxn id="38" idx="0"/>
            </p:cNvCxnSpPr>
            <p:nvPr/>
          </p:nvCxnSpPr>
          <p:spPr bwMode="auto">
            <a:xfrm flipH="1">
              <a:off x="1365921" y="2196915"/>
              <a:ext cx="414418" cy="430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er 35"/>
            <p:cNvGrpSpPr/>
            <p:nvPr/>
          </p:nvGrpSpPr>
          <p:grpSpPr>
            <a:xfrm>
              <a:off x="1137320" y="2627850"/>
              <a:ext cx="457200" cy="459581"/>
              <a:chOff x="1527076" y="1196405"/>
              <a:chExt cx="457200" cy="459581"/>
            </a:xfrm>
          </p:grpSpPr>
          <p:sp>
            <p:nvSpPr>
              <p:cNvPr id="37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3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er 39"/>
            <p:cNvGrpSpPr/>
            <p:nvPr/>
          </p:nvGrpSpPr>
          <p:grpSpPr>
            <a:xfrm>
              <a:off x="1713384" y="3451411"/>
              <a:ext cx="457200" cy="459581"/>
              <a:chOff x="1527076" y="1196405"/>
              <a:chExt cx="457200" cy="459581"/>
            </a:xfrm>
          </p:grpSpPr>
          <p:sp>
            <p:nvSpPr>
              <p:cNvPr id="41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4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3" name="AutoShape 25"/>
            <p:cNvCxnSpPr>
              <a:cxnSpLocks noChangeShapeType="1"/>
              <a:stCxn id="37" idx="3"/>
            </p:cNvCxnSpPr>
            <p:nvPr/>
          </p:nvCxnSpPr>
          <p:spPr bwMode="auto">
            <a:xfrm flipH="1">
              <a:off x="730424" y="3020476"/>
              <a:ext cx="473851" cy="552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Grouper 48"/>
            <p:cNvGrpSpPr/>
            <p:nvPr/>
          </p:nvGrpSpPr>
          <p:grpSpPr>
            <a:xfrm>
              <a:off x="1137320" y="5098533"/>
              <a:ext cx="457200" cy="459581"/>
              <a:chOff x="1527076" y="1196405"/>
              <a:chExt cx="457200" cy="459581"/>
            </a:xfrm>
          </p:grpSpPr>
          <p:sp>
            <p:nvSpPr>
              <p:cNvPr id="50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6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2" name="Grouper 51"/>
            <p:cNvGrpSpPr/>
            <p:nvPr/>
          </p:nvGrpSpPr>
          <p:grpSpPr>
            <a:xfrm>
              <a:off x="2098576" y="5922094"/>
              <a:ext cx="457200" cy="459581"/>
              <a:chOff x="1527076" y="1196405"/>
              <a:chExt cx="457200" cy="459581"/>
            </a:xfrm>
          </p:grpSpPr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1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71" name="AutoShape 26"/>
            <p:cNvCxnSpPr>
              <a:cxnSpLocks noChangeShapeType="1"/>
              <a:stCxn id="24" idx="4"/>
              <a:endCxn id="41" idx="0"/>
            </p:cNvCxnSpPr>
            <p:nvPr/>
          </p:nvCxnSpPr>
          <p:spPr bwMode="auto">
            <a:xfrm>
              <a:off x="1941984" y="2263870"/>
              <a:ext cx="0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26"/>
            <p:cNvCxnSpPr>
              <a:cxnSpLocks noChangeShapeType="1"/>
              <a:stCxn id="41" idx="4"/>
              <a:endCxn id="51" idx="0"/>
            </p:cNvCxnSpPr>
            <p:nvPr/>
          </p:nvCxnSpPr>
          <p:spPr bwMode="auto">
            <a:xfrm flipH="1">
              <a:off x="1365921" y="3910992"/>
              <a:ext cx="576063" cy="1187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26"/>
            <p:cNvCxnSpPr>
              <a:cxnSpLocks noChangeShapeType="1"/>
              <a:stCxn id="37" idx="4"/>
              <a:endCxn id="51" idx="0"/>
            </p:cNvCxnSpPr>
            <p:nvPr/>
          </p:nvCxnSpPr>
          <p:spPr bwMode="auto">
            <a:xfrm>
              <a:off x="1365920" y="3087431"/>
              <a:ext cx="1" cy="20111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25"/>
            <p:cNvCxnSpPr>
              <a:cxnSpLocks noChangeShapeType="1"/>
              <a:stCxn id="50" idx="3"/>
              <a:endCxn id="150" idx="0"/>
            </p:cNvCxnSpPr>
            <p:nvPr/>
          </p:nvCxnSpPr>
          <p:spPr bwMode="auto">
            <a:xfrm flipH="1">
              <a:off x="743001" y="5491159"/>
              <a:ext cx="461274" cy="430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26"/>
            <p:cNvCxnSpPr>
              <a:cxnSpLocks noChangeShapeType="1"/>
              <a:stCxn id="50" idx="5"/>
              <a:endCxn id="54" idx="0"/>
            </p:cNvCxnSpPr>
            <p:nvPr/>
          </p:nvCxnSpPr>
          <p:spPr bwMode="auto">
            <a:xfrm>
              <a:off x="1527565" y="5491159"/>
              <a:ext cx="799612" cy="430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Grouper 99"/>
            <p:cNvGrpSpPr/>
            <p:nvPr/>
          </p:nvGrpSpPr>
          <p:grpSpPr>
            <a:xfrm>
              <a:off x="3657600" y="3451411"/>
              <a:ext cx="457200" cy="459581"/>
              <a:chOff x="1527076" y="1196405"/>
              <a:chExt cx="457200" cy="459581"/>
            </a:xfrm>
          </p:grpSpPr>
          <p:sp>
            <p:nvSpPr>
              <p:cNvPr id="101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4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" name="Grouper 102"/>
            <p:cNvGrpSpPr/>
            <p:nvPr/>
          </p:nvGrpSpPr>
          <p:grpSpPr>
            <a:xfrm>
              <a:off x="2806080" y="4274972"/>
              <a:ext cx="457200" cy="459581"/>
              <a:chOff x="1527076" y="1196405"/>
              <a:chExt cx="457200" cy="459581"/>
            </a:xfrm>
          </p:grpSpPr>
          <p:sp>
            <p:nvSpPr>
              <p:cNvPr id="104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rgbClr val="000000"/>
                    </a:solidFill>
                  </a:rPr>
                  <a:t>5</a:t>
                </a:r>
                <a:endParaRPr lang="en-US" altLang="fr-FR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9" name="AutoShape 25"/>
            <p:cNvCxnSpPr>
              <a:cxnSpLocks noChangeShapeType="1"/>
              <a:stCxn id="28" idx="5"/>
              <a:endCxn id="101" idx="1"/>
            </p:cNvCxnSpPr>
            <p:nvPr/>
          </p:nvCxnSpPr>
          <p:spPr bwMode="auto">
            <a:xfrm>
              <a:off x="3183749" y="3020476"/>
              <a:ext cx="540806" cy="5002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26"/>
            <p:cNvCxnSpPr>
              <a:cxnSpLocks noChangeShapeType="1"/>
              <a:stCxn id="28" idx="4"/>
              <a:endCxn id="104" idx="0"/>
            </p:cNvCxnSpPr>
            <p:nvPr/>
          </p:nvCxnSpPr>
          <p:spPr bwMode="auto">
            <a:xfrm>
              <a:off x="3022104" y="3087431"/>
              <a:ext cx="12576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25"/>
            <p:cNvCxnSpPr>
              <a:cxnSpLocks noChangeShapeType="1"/>
              <a:stCxn id="104" idx="4"/>
              <a:endCxn id="163" idx="0"/>
            </p:cNvCxnSpPr>
            <p:nvPr/>
          </p:nvCxnSpPr>
          <p:spPr bwMode="auto">
            <a:xfrm>
              <a:off x="3034680" y="4734553"/>
              <a:ext cx="12577" cy="1187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AutoShape 26"/>
            <p:cNvCxnSpPr>
              <a:cxnSpLocks noChangeShapeType="1"/>
              <a:stCxn id="104" idx="4"/>
              <a:endCxn id="53" idx="0"/>
            </p:cNvCxnSpPr>
            <p:nvPr/>
          </p:nvCxnSpPr>
          <p:spPr bwMode="auto">
            <a:xfrm flipH="1">
              <a:off x="2327176" y="4734553"/>
              <a:ext cx="707504" cy="1189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8" name="Grouper 147"/>
            <p:cNvGrpSpPr/>
            <p:nvPr/>
          </p:nvGrpSpPr>
          <p:grpSpPr>
            <a:xfrm>
              <a:off x="514400" y="5922094"/>
              <a:ext cx="457200" cy="459581"/>
              <a:chOff x="1527076" y="1196405"/>
              <a:chExt cx="457200" cy="459581"/>
            </a:xfrm>
          </p:grpSpPr>
          <p:sp>
            <p:nvSpPr>
              <p:cNvPr id="149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0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57" name="Grouper 156"/>
            <p:cNvGrpSpPr/>
            <p:nvPr/>
          </p:nvGrpSpPr>
          <p:grpSpPr>
            <a:xfrm>
              <a:off x="3707904" y="5921747"/>
              <a:ext cx="457200" cy="459581"/>
              <a:chOff x="1552228" y="1240533"/>
              <a:chExt cx="457200" cy="459581"/>
            </a:xfrm>
          </p:grpSpPr>
          <p:sp>
            <p:nvSpPr>
              <p:cNvPr id="158" name="Oval 23"/>
              <p:cNvSpPr>
                <a:spLocks noChangeArrowheads="1"/>
              </p:cNvSpPr>
              <p:nvPr/>
            </p:nvSpPr>
            <p:spPr bwMode="auto">
              <a:xfrm>
                <a:off x="1552228" y="1242914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" name="Text Box 108"/>
              <p:cNvSpPr txBox="1">
                <a:spLocks noChangeArrowheads="1"/>
              </p:cNvSpPr>
              <p:nvPr/>
            </p:nvSpPr>
            <p:spPr bwMode="auto">
              <a:xfrm>
                <a:off x="1602910" y="1240533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1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61" name="Grouper 160"/>
            <p:cNvGrpSpPr/>
            <p:nvPr/>
          </p:nvGrpSpPr>
          <p:grpSpPr>
            <a:xfrm>
              <a:off x="2818656" y="5922094"/>
              <a:ext cx="457200" cy="459581"/>
              <a:chOff x="1527076" y="1196405"/>
              <a:chExt cx="457200" cy="459581"/>
            </a:xfrm>
          </p:grpSpPr>
          <p:sp>
            <p:nvSpPr>
              <p:cNvPr id="162" name="Oval 23"/>
              <p:cNvSpPr>
                <a:spLocks noChangeArrowheads="1"/>
              </p:cNvSpPr>
              <p:nvPr/>
            </p:nvSpPr>
            <p:spPr bwMode="auto">
              <a:xfrm>
                <a:off x="1527076" y="1198786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" name="Text Box 108"/>
              <p:cNvSpPr txBox="1">
                <a:spLocks noChangeArrowheads="1"/>
              </p:cNvSpPr>
              <p:nvPr/>
            </p:nvSpPr>
            <p:spPr bwMode="auto">
              <a:xfrm>
                <a:off x="1577758" y="1196405"/>
                <a:ext cx="355837" cy="440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25200">
                <a:spAutoFit/>
              </a:bodyPr>
              <a:lstStyle/>
              <a:p>
                <a:r>
                  <a:rPr lang="en-US" altLang="fr-FR" sz="2400" dirty="0" smtClean="0">
                    <a:solidFill>
                      <a:schemeClr val="accent3"/>
                    </a:solidFill>
                  </a:rPr>
                  <a:t>0</a:t>
                </a:r>
                <a:endParaRPr lang="en-US" altLang="fr-FR" sz="24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166" name="AutoShape 25"/>
            <p:cNvCxnSpPr>
              <a:cxnSpLocks noChangeShapeType="1"/>
              <a:endCxn id="150" idx="0"/>
            </p:cNvCxnSpPr>
            <p:nvPr/>
          </p:nvCxnSpPr>
          <p:spPr bwMode="auto">
            <a:xfrm>
              <a:off x="730424" y="3573016"/>
              <a:ext cx="12577" cy="23490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AutoShape 25"/>
            <p:cNvCxnSpPr>
              <a:cxnSpLocks noChangeShapeType="1"/>
              <a:stCxn id="101" idx="4"/>
              <a:endCxn id="163" idx="0"/>
            </p:cNvCxnSpPr>
            <p:nvPr/>
          </p:nvCxnSpPr>
          <p:spPr bwMode="auto">
            <a:xfrm flipH="1">
              <a:off x="3047257" y="3910992"/>
              <a:ext cx="838943" cy="20111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" name="ZoneTexte 186"/>
            <p:cNvSpPr txBox="1"/>
            <p:nvPr/>
          </p:nvSpPr>
          <p:spPr>
            <a:xfrm>
              <a:off x="946448" y="908720"/>
              <a:ext cx="817201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ZDD</a:t>
              </a:r>
            </a:p>
          </p:txBody>
        </p:sp>
        <p:cxnSp>
          <p:nvCxnSpPr>
            <p:cNvPr id="63" name="AutoShape 25"/>
            <p:cNvCxnSpPr>
              <a:cxnSpLocks noChangeShapeType="1"/>
              <a:stCxn id="41" idx="5"/>
            </p:cNvCxnSpPr>
            <p:nvPr/>
          </p:nvCxnSpPr>
          <p:spPr bwMode="auto">
            <a:xfrm>
              <a:off x="2103629" y="3844037"/>
              <a:ext cx="715027" cy="5210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AutoShape 26"/>
            <p:cNvCxnSpPr>
              <a:cxnSpLocks noChangeShapeType="1"/>
              <a:stCxn id="101" idx="4"/>
              <a:endCxn id="159" idx="0"/>
            </p:cNvCxnSpPr>
            <p:nvPr/>
          </p:nvCxnSpPr>
          <p:spPr bwMode="auto">
            <a:xfrm>
              <a:off x="3886200" y="3910992"/>
              <a:ext cx="50305" cy="201075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er 15"/>
          <p:cNvGrpSpPr/>
          <p:nvPr/>
        </p:nvGrpSpPr>
        <p:grpSpPr>
          <a:xfrm>
            <a:off x="77891" y="908720"/>
            <a:ext cx="4824536" cy="5795773"/>
            <a:chOff x="4139952" y="908720"/>
            <a:chExt cx="4824536" cy="5795773"/>
          </a:xfrm>
        </p:grpSpPr>
        <p:pic>
          <p:nvPicPr>
            <p:cNvPr id="185" name="Image 1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9952" y="1052736"/>
              <a:ext cx="4824536" cy="4871377"/>
            </a:xfrm>
            <a:prstGeom prst="rect">
              <a:avLst/>
            </a:prstGeom>
          </p:spPr>
        </p:pic>
        <p:sp>
          <p:nvSpPr>
            <p:cNvPr id="188" name="ZoneTexte 187"/>
            <p:cNvSpPr txBox="1"/>
            <p:nvPr/>
          </p:nvSpPr>
          <p:spPr>
            <a:xfrm>
              <a:off x="4271186" y="908720"/>
              <a:ext cx="834483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BDD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76056" y="5445224"/>
              <a:ext cx="3888432" cy="6480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4499992" y="5645229"/>
              <a:ext cx="4045398" cy="1059264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Knuth vol.4, 7.1.4., fig. 12</a:t>
              </a:r>
              <a:r>
                <a:rPr lang="fr-FR" sz="2000" kern="0" dirty="0"/>
                <a:t> </a:t>
              </a:r>
              <a:r>
                <a:rPr lang="fr-FR" sz="2000" kern="0" dirty="0" smtClean="0"/>
                <a:t>p. 208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000" kern="0" dirty="0">
                  <a:solidFill>
                    <a:schemeClr val="bg1"/>
                  </a:solidFill>
                </a:rPr>
                <a:t>Knuth vol.4, 7.1.4</a:t>
              </a:r>
              <a:r>
                <a:rPr lang="fr-FR" sz="2000" kern="0" dirty="0" smtClean="0">
                  <a:solidFill>
                    <a:schemeClr val="bg1"/>
                  </a:solidFill>
                </a:rPr>
                <a:t>., </a:t>
              </a: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fig. 122 p. 249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000" b="1" kern="0" dirty="0"/>
                <a:t>⟘</a:t>
              </a:r>
              <a:r>
                <a:rPr lang="fr-FR" sz="2000" kern="0" dirty="0"/>
                <a:t>=</a:t>
              </a:r>
              <a:r>
                <a:rPr lang="fr-FR" sz="2000" kern="0" dirty="0">
                  <a:solidFill>
                    <a:schemeClr val="accent3"/>
                  </a:solidFill>
                </a:rPr>
                <a:t>0</a:t>
              </a:r>
              <a:r>
                <a:rPr lang="fr-FR" sz="2000" kern="0" dirty="0"/>
                <a:t>, </a:t>
              </a:r>
              <a:r>
                <a:rPr lang="fr-FR" sz="2000" b="1" kern="0" dirty="0"/>
                <a:t>⟙</a:t>
              </a:r>
              <a:r>
                <a:rPr lang="fr-FR" sz="2000" kern="0" dirty="0"/>
                <a:t>= </a:t>
              </a:r>
              <a:r>
                <a:rPr lang="fr-FR" sz="2000" kern="0" dirty="0">
                  <a:solidFill>
                    <a:srgbClr val="C83296"/>
                  </a:solidFill>
                </a:rPr>
                <a:t>1</a:t>
              </a:r>
              <a:r>
                <a:rPr lang="fr-FR" sz="2000" kern="0" dirty="0"/>
                <a:t>, implicitement </a:t>
              </a:r>
              <a:r>
                <a:rPr lang="fr-FR" sz="2000" kern="0" dirty="0" smtClean="0"/>
                <a:t>partagés</a:t>
              </a:r>
              <a:r>
                <a:rPr kumimoji="0" lang="fr-FR" sz="2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04048" y="836712"/>
            <a:ext cx="4032448" cy="57606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Ensembles indépendants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016759"/>
              </p:ext>
            </p:extLst>
          </p:nvPr>
        </p:nvGraphicFramePr>
        <p:xfrm>
          <a:off x="1589088" y="1700213"/>
          <a:ext cx="2457450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2" name="Equation" r:id="rId3" imgW="1117600" imgH="2032000" progId="Equation.DSMT4">
                  <p:embed/>
                </p:oleObj>
              </mc:Choice>
              <mc:Fallback>
                <p:oleObj name="Equation" r:id="rId3" imgW="1117600" imgH="203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088" y="1700213"/>
                        <a:ext cx="2457450" cy="447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886"/>
              </p:ext>
            </p:extLst>
          </p:nvPr>
        </p:nvGraphicFramePr>
        <p:xfrm>
          <a:off x="5148064" y="1700213"/>
          <a:ext cx="2233613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3" name="Equation" r:id="rId5" imgW="1016000" imgH="2032000" progId="Equation.DSMT4">
                  <p:embed/>
                </p:oleObj>
              </mc:Choice>
              <mc:Fallback>
                <p:oleObj name="Equation" r:id="rId5" imgW="1016000" imgH="203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1700213"/>
                        <a:ext cx="2233613" cy="447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1"/>
          <p:cNvSpPr txBox="1">
            <a:spLocks/>
          </p:cNvSpPr>
          <p:nvPr/>
        </p:nvSpPr>
        <p:spPr>
          <a:xfrm>
            <a:off x="287016" y="1007730"/>
            <a:ext cx="8856984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pas d’arc entre deux éléments</a:t>
            </a:r>
          </a:p>
        </p:txBody>
      </p:sp>
    </p:spTree>
    <p:extLst>
      <p:ext uri="{BB962C8B-B14F-4D97-AF65-F5344CB8AC3E}">
        <p14:creationId xmlns:p14="http://schemas.microsoft.com/office/powerpoint/2010/main" val="413164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12" y="908720"/>
            <a:ext cx="4734495" cy="46805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 cmpd="sng">
            <a:solidFill>
              <a:srgbClr val="FFFFFF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Ensembles indépendants</a:t>
            </a:r>
            <a:endParaRPr lang="fr-FR" i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695665" y="5645229"/>
            <a:ext cx="4020351" cy="7360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Knuth vol.4, 7.1.4., fig. 12</a:t>
            </a:r>
            <a:r>
              <a:rPr lang="fr-FR" sz="2000" kern="0" dirty="0"/>
              <a:t> </a:t>
            </a:r>
            <a:r>
              <a:rPr lang="fr-FR" sz="2000" kern="0" dirty="0" smtClean="0"/>
              <a:t>p. 208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>
                <a:solidFill>
                  <a:schemeClr val="bg1"/>
                </a:solidFill>
              </a:rPr>
              <a:t>Knuth vol.4, 7.1.4</a:t>
            </a:r>
            <a:r>
              <a:rPr lang="fr-FR" sz="2000" kern="0" dirty="0" smtClean="0">
                <a:solidFill>
                  <a:schemeClr val="bg1"/>
                </a:solidFill>
              </a:rPr>
              <a:t>., </a:t>
            </a:r>
            <a:r>
              <a:rPr kumimoji="0" lang="fr-FR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fig. 122 p. 249 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27301" y="935722"/>
            <a:ext cx="829722" cy="477054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BDD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6013592" y="908720"/>
            <a:ext cx="2662864" cy="5471427"/>
            <a:chOff x="6013592" y="908720"/>
            <a:chExt cx="2662864" cy="5471427"/>
          </a:xfrm>
        </p:grpSpPr>
        <p:grpSp>
          <p:nvGrpSpPr>
            <p:cNvPr id="6" name="Grouper 5"/>
            <p:cNvGrpSpPr/>
            <p:nvPr/>
          </p:nvGrpSpPr>
          <p:grpSpPr>
            <a:xfrm>
              <a:off x="6359624" y="979200"/>
              <a:ext cx="2316832" cy="5400947"/>
              <a:chOff x="598984" y="1196405"/>
              <a:chExt cx="2316832" cy="5400947"/>
            </a:xfrm>
          </p:grpSpPr>
          <p:cxnSp>
            <p:nvCxnSpPr>
              <p:cNvPr id="8" name="AutoShape 25"/>
              <p:cNvCxnSpPr>
                <a:cxnSpLocks noChangeShapeType="1"/>
                <a:stCxn id="7" idx="4"/>
                <a:endCxn id="24" idx="0"/>
              </p:cNvCxnSpPr>
              <p:nvPr/>
            </p:nvCxnSpPr>
            <p:spPr bwMode="auto">
              <a:xfrm flipH="1">
                <a:off x="1247056" y="1655986"/>
                <a:ext cx="508620" cy="33523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AutoShape 26"/>
              <p:cNvCxnSpPr>
                <a:cxnSpLocks noChangeShapeType="1"/>
                <a:stCxn id="7" idx="4"/>
                <a:endCxn id="28" idx="0"/>
              </p:cNvCxnSpPr>
              <p:nvPr/>
            </p:nvCxnSpPr>
            <p:spPr bwMode="auto">
              <a:xfrm>
                <a:off x="1755676" y="1655986"/>
                <a:ext cx="571500" cy="109979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" name="Grouper 21"/>
              <p:cNvGrpSpPr/>
              <p:nvPr/>
            </p:nvGrpSpPr>
            <p:grpSpPr>
              <a:xfrm>
                <a:off x="1527076" y="1196405"/>
                <a:ext cx="457200" cy="459581"/>
                <a:chOff x="1527076" y="1196405"/>
                <a:chExt cx="457200" cy="459581"/>
              </a:xfrm>
            </p:grpSpPr>
            <p:sp>
              <p:nvSpPr>
                <p:cNvPr id="7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1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3" name="Grouper 22"/>
              <p:cNvGrpSpPr/>
              <p:nvPr/>
            </p:nvGrpSpPr>
            <p:grpSpPr>
              <a:xfrm>
                <a:off x="1018456" y="1988840"/>
                <a:ext cx="457200" cy="459581"/>
                <a:chOff x="1527076" y="1196405"/>
                <a:chExt cx="457200" cy="459581"/>
              </a:xfrm>
            </p:grpSpPr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2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7" name="Grouper 26"/>
              <p:cNvGrpSpPr/>
              <p:nvPr/>
            </p:nvGrpSpPr>
            <p:grpSpPr>
              <a:xfrm>
                <a:off x="2098576" y="2753395"/>
                <a:ext cx="457200" cy="459581"/>
                <a:chOff x="1527076" y="1196405"/>
                <a:chExt cx="457200" cy="459581"/>
              </a:xfrm>
            </p:grpSpPr>
            <p:sp>
              <p:nvSpPr>
                <p:cNvPr id="28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3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33" name="AutoShape 25"/>
              <p:cNvCxnSpPr>
                <a:cxnSpLocks noChangeShapeType="1"/>
                <a:stCxn id="24" idx="4"/>
                <a:endCxn id="38" idx="0"/>
              </p:cNvCxnSpPr>
              <p:nvPr/>
            </p:nvCxnSpPr>
            <p:spPr bwMode="auto">
              <a:xfrm flipH="1">
                <a:off x="827585" y="2448421"/>
                <a:ext cx="419471" cy="30497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6" name="Grouper 35"/>
              <p:cNvGrpSpPr/>
              <p:nvPr/>
            </p:nvGrpSpPr>
            <p:grpSpPr>
              <a:xfrm>
                <a:off x="598984" y="2753395"/>
                <a:ext cx="457200" cy="459581"/>
                <a:chOff x="1527076" y="1196405"/>
                <a:chExt cx="457200" cy="459581"/>
              </a:xfrm>
            </p:grpSpPr>
            <p:sp>
              <p:nvSpPr>
                <p:cNvPr id="37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3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40" name="Grouper 39"/>
              <p:cNvGrpSpPr/>
              <p:nvPr/>
            </p:nvGrpSpPr>
            <p:grpSpPr>
              <a:xfrm>
                <a:off x="598984" y="3573016"/>
                <a:ext cx="457200" cy="459581"/>
                <a:chOff x="1527076" y="1196405"/>
                <a:chExt cx="457200" cy="459581"/>
              </a:xfrm>
            </p:grpSpPr>
            <p:sp>
              <p:nvSpPr>
                <p:cNvPr id="41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4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43" name="AutoShape 25"/>
              <p:cNvCxnSpPr>
                <a:cxnSpLocks noChangeShapeType="1"/>
              </p:cNvCxnSpPr>
              <p:nvPr/>
            </p:nvCxnSpPr>
            <p:spPr bwMode="auto">
              <a:xfrm>
                <a:off x="827584" y="3212976"/>
                <a:ext cx="0" cy="36242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6" name="Grouper 45"/>
              <p:cNvGrpSpPr/>
              <p:nvPr/>
            </p:nvGrpSpPr>
            <p:grpSpPr>
              <a:xfrm>
                <a:off x="598984" y="4437112"/>
                <a:ext cx="457200" cy="459581"/>
                <a:chOff x="1527076" y="1196405"/>
                <a:chExt cx="457200" cy="459581"/>
              </a:xfrm>
            </p:grpSpPr>
            <p:sp>
              <p:nvSpPr>
                <p:cNvPr id="47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5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49" name="Grouper 48"/>
              <p:cNvGrpSpPr/>
              <p:nvPr/>
            </p:nvGrpSpPr>
            <p:grpSpPr>
              <a:xfrm>
                <a:off x="598984" y="5273675"/>
                <a:ext cx="457200" cy="459581"/>
                <a:chOff x="1527076" y="1196405"/>
                <a:chExt cx="457200" cy="459581"/>
              </a:xfrm>
            </p:grpSpPr>
            <p:sp>
              <p:nvSpPr>
                <p:cNvPr id="50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6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52" name="Grouper 51"/>
              <p:cNvGrpSpPr/>
              <p:nvPr/>
            </p:nvGrpSpPr>
            <p:grpSpPr>
              <a:xfrm>
                <a:off x="1403648" y="6137771"/>
                <a:ext cx="457200" cy="459581"/>
                <a:chOff x="1527076" y="1196405"/>
                <a:chExt cx="457200" cy="459581"/>
              </a:xfrm>
            </p:grpSpPr>
            <p:sp>
              <p:nvSpPr>
                <p:cNvPr id="53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4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accent3"/>
                      </a:solidFill>
                    </a:rPr>
                    <a:t>1</a:t>
                  </a:r>
                  <a:endParaRPr lang="en-US" altLang="fr-FR" sz="2400" dirty="0">
                    <a:solidFill>
                      <a:schemeClr val="accent3"/>
                    </a:solidFill>
                  </a:endParaRPr>
                </a:p>
              </p:txBody>
            </p:sp>
          </p:grpSp>
          <p:cxnSp>
            <p:nvCxnSpPr>
              <p:cNvPr id="55" name="AutoShape 25"/>
              <p:cNvCxnSpPr>
                <a:cxnSpLocks noChangeShapeType="1"/>
              </p:cNvCxnSpPr>
              <p:nvPr/>
            </p:nvCxnSpPr>
            <p:spPr bwMode="auto">
              <a:xfrm>
                <a:off x="827584" y="4032597"/>
                <a:ext cx="0" cy="4068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25"/>
              <p:cNvCxnSpPr>
                <a:cxnSpLocks noChangeShapeType="1"/>
              </p:cNvCxnSpPr>
              <p:nvPr/>
            </p:nvCxnSpPr>
            <p:spPr bwMode="auto">
              <a:xfrm>
                <a:off x="827584" y="4896693"/>
                <a:ext cx="1" cy="37698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AutoShape 26"/>
              <p:cNvCxnSpPr>
                <a:cxnSpLocks noChangeShapeType="1"/>
                <a:stCxn id="24" idx="4"/>
              </p:cNvCxnSpPr>
              <p:nvPr/>
            </p:nvCxnSpPr>
            <p:spPr bwMode="auto">
              <a:xfrm>
                <a:off x="1247056" y="2448421"/>
                <a:ext cx="12576" cy="76455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AutoShape 26"/>
              <p:cNvCxnSpPr>
                <a:cxnSpLocks noChangeShapeType="1"/>
                <a:endCxn id="42" idx="0"/>
              </p:cNvCxnSpPr>
              <p:nvPr/>
            </p:nvCxnSpPr>
            <p:spPr bwMode="auto">
              <a:xfrm flipH="1">
                <a:off x="827585" y="3212976"/>
                <a:ext cx="432047" cy="3600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AutoShape 26"/>
              <p:cNvCxnSpPr>
                <a:cxnSpLocks noChangeShapeType="1"/>
                <a:stCxn id="37" idx="4"/>
              </p:cNvCxnSpPr>
              <p:nvPr/>
            </p:nvCxnSpPr>
            <p:spPr bwMode="auto">
              <a:xfrm>
                <a:off x="827584" y="3212976"/>
                <a:ext cx="432048" cy="64807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AutoShape 26"/>
              <p:cNvCxnSpPr>
                <a:cxnSpLocks noChangeShapeType="1"/>
                <a:endCxn id="47" idx="0"/>
              </p:cNvCxnSpPr>
              <p:nvPr/>
            </p:nvCxnSpPr>
            <p:spPr bwMode="auto">
              <a:xfrm flipH="1">
                <a:off x="827584" y="3861048"/>
                <a:ext cx="432048" cy="5784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AutoShape 26"/>
              <p:cNvCxnSpPr>
                <a:cxnSpLocks noChangeShapeType="1"/>
                <a:stCxn id="42" idx="2"/>
              </p:cNvCxnSpPr>
              <p:nvPr/>
            </p:nvCxnSpPr>
            <p:spPr bwMode="auto">
              <a:xfrm>
                <a:off x="827585" y="4013960"/>
                <a:ext cx="432047" cy="68997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AutoShape 26"/>
              <p:cNvCxnSpPr>
                <a:cxnSpLocks noChangeShapeType="1"/>
                <a:endCxn id="51" idx="0"/>
              </p:cNvCxnSpPr>
              <p:nvPr/>
            </p:nvCxnSpPr>
            <p:spPr bwMode="auto">
              <a:xfrm flipH="1">
                <a:off x="827585" y="4703936"/>
                <a:ext cx="432047" cy="56973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25"/>
              <p:cNvCxnSpPr>
                <a:cxnSpLocks noChangeShapeType="1"/>
              </p:cNvCxnSpPr>
              <p:nvPr/>
            </p:nvCxnSpPr>
            <p:spPr bwMode="auto">
              <a:xfrm>
                <a:off x="827584" y="5733256"/>
                <a:ext cx="216024" cy="3600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AutoShape 25"/>
              <p:cNvCxnSpPr>
                <a:cxnSpLocks noChangeShapeType="1"/>
                <a:endCxn id="54" idx="0"/>
              </p:cNvCxnSpPr>
              <p:nvPr/>
            </p:nvCxnSpPr>
            <p:spPr bwMode="auto">
              <a:xfrm>
                <a:off x="1043608" y="6093296"/>
                <a:ext cx="588641" cy="4447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AutoShape 26"/>
              <p:cNvCxnSpPr>
                <a:cxnSpLocks noChangeShapeType="1"/>
                <a:stCxn id="50" idx="4"/>
                <a:endCxn id="54" idx="0"/>
              </p:cNvCxnSpPr>
              <p:nvPr/>
            </p:nvCxnSpPr>
            <p:spPr bwMode="auto">
              <a:xfrm>
                <a:off x="827584" y="5733256"/>
                <a:ext cx="804665" cy="40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AutoShape 26"/>
              <p:cNvCxnSpPr>
                <a:cxnSpLocks noChangeShapeType="1"/>
                <a:stCxn id="47" idx="4"/>
                <a:endCxn id="53" idx="0"/>
              </p:cNvCxnSpPr>
              <p:nvPr/>
            </p:nvCxnSpPr>
            <p:spPr bwMode="auto">
              <a:xfrm>
                <a:off x="827584" y="4896693"/>
                <a:ext cx="804664" cy="124345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0" name="Grouper 99"/>
              <p:cNvGrpSpPr/>
              <p:nvPr/>
            </p:nvGrpSpPr>
            <p:grpSpPr>
              <a:xfrm>
                <a:off x="2111152" y="3573016"/>
                <a:ext cx="457200" cy="459581"/>
                <a:chOff x="1527076" y="1196405"/>
                <a:chExt cx="457200" cy="459581"/>
              </a:xfrm>
            </p:grpSpPr>
            <p:sp>
              <p:nvSpPr>
                <p:cNvPr id="101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4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3" name="Grouper 102"/>
              <p:cNvGrpSpPr/>
              <p:nvPr/>
            </p:nvGrpSpPr>
            <p:grpSpPr>
              <a:xfrm>
                <a:off x="2111152" y="4437112"/>
                <a:ext cx="457200" cy="459581"/>
                <a:chOff x="1527076" y="1196405"/>
                <a:chExt cx="457200" cy="459581"/>
              </a:xfrm>
            </p:grpSpPr>
            <p:sp>
              <p:nvSpPr>
                <p:cNvPr id="104" name="Oval 23"/>
                <p:cNvSpPr>
                  <a:spLocks noChangeArrowheads="1"/>
                </p:cNvSpPr>
                <p:nvPr/>
              </p:nvSpPr>
              <p:spPr bwMode="auto">
                <a:xfrm>
                  <a:off x="1527076" y="1198786"/>
                  <a:ext cx="457200" cy="457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77758" y="1196405"/>
                  <a:ext cx="355837" cy="440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25200">
                  <a:spAutoFit/>
                </a:bodyPr>
                <a:lstStyle/>
                <a:p>
                  <a:r>
                    <a:rPr lang="en-US" altLang="fr-FR" sz="2400" dirty="0" smtClean="0">
                      <a:solidFill>
                        <a:schemeClr val="tx2"/>
                      </a:solidFill>
                    </a:rPr>
                    <a:t>5</a:t>
                  </a:r>
                  <a:endParaRPr lang="en-US" altLang="fr-FR" sz="2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106" name="AutoShape 25"/>
              <p:cNvCxnSpPr>
                <a:cxnSpLocks noChangeShapeType="1"/>
              </p:cNvCxnSpPr>
              <p:nvPr/>
            </p:nvCxnSpPr>
            <p:spPr bwMode="auto">
              <a:xfrm>
                <a:off x="2339752" y="4032597"/>
                <a:ext cx="0" cy="4068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AutoShape 26"/>
              <p:cNvCxnSpPr>
                <a:cxnSpLocks noChangeShapeType="1"/>
                <a:endCxn id="104" idx="0"/>
              </p:cNvCxnSpPr>
              <p:nvPr/>
            </p:nvCxnSpPr>
            <p:spPr bwMode="auto">
              <a:xfrm flipH="1">
                <a:off x="2339752" y="3861048"/>
                <a:ext cx="432048" cy="5784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AutoShape 25"/>
              <p:cNvCxnSpPr>
                <a:cxnSpLocks noChangeShapeType="1"/>
                <a:endCxn id="102" idx="0"/>
              </p:cNvCxnSpPr>
              <p:nvPr/>
            </p:nvCxnSpPr>
            <p:spPr bwMode="auto">
              <a:xfrm>
                <a:off x="2339752" y="3212976"/>
                <a:ext cx="1" cy="3600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AutoShape 26"/>
              <p:cNvCxnSpPr>
                <a:cxnSpLocks noChangeShapeType="1"/>
                <a:stCxn id="28" idx="4"/>
              </p:cNvCxnSpPr>
              <p:nvPr/>
            </p:nvCxnSpPr>
            <p:spPr bwMode="auto">
              <a:xfrm>
                <a:off x="2327176" y="3212976"/>
                <a:ext cx="444624" cy="64807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AutoShape 25"/>
              <p:cNvCxnSpPr>
                <a:cxnSpLocks noChangeShapeType="1"/>
                <a:endCxn id="53" idx="0"/>
              </p:cNvCxnSpPr>
              <p:nvPr/>
            </p:nvCxnSpPr>
            <p:spPr bwMode="auto">
              <a:xfrm flipH="1">
                <a:off x="1632248" y="5301208"/>
                <a:ext cx="131440" cy="83894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AutoShape 26"/>
              <p:cNvCxnSpPr>
                <a:cxnSpLocks noChangeShapeType="1"/>
                <a:stCxn id="101" idx="4"/>
              </p:cNvCxnSpPr>
              <p:nvPr/>
            </p:nvCxnSpPr>
            <p:spPr bwMode="auto">
              <a:xfrm>
                <a:off x="2339752" y="4032597"/>
                <a:ext cx="576064" cy="76455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AutoShape 26"/>
              <p:cNvCxnSpPr>
                <a:cxnSpLocks noChangeShapeType="1"/>
                <a:endCxn id="53" idx="0"/>
              </p:cNvCxnSpPr>
              <p:nvPr/>
            </p:nvCxnSpPr>
            <p:spPr bwMode="auto">
              <a:xfrm flipH="1">
                <a:off x="1632248" y="4797152"/>
                <a:ext cx="1283568" cy="13430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AutoShape 25"/>
              <p:cNvCxnSpPr>
                <a:cxnSpLocks noChangeShapeType="1"/>
                <a:stCxn id="104" idx="4"/>
              </p:cNvCxnSpPr>
              <p:nvPr/>
            </p:nvCxnSpPr>
            <p:spPr bwMode="auto">
              <a:xfrm flipH="1">
                <a:off x="1763688" y="4896693"/>
                <a:ext cx="576064" cy="40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AutoShape 26"/>
              <p:cNvCxnSpPr>
                <a:cxnSpLocks noChangeShapeType="1"/>
                <a:stCxn id="104" idx="4"/>
                <a:endCxn id="53" idx="0"/>
              </p:cNvCxnSpPr>
              <p:nvPr/>
            </p:nvCxnSpPr>
            <p:spPr bwMode="auto">
              <a:xfrm flipH="1">
                <a:off x="1632248" y="4896693"/>
                <a:ext cx="707504" cy="124345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3" name="ZoneTexte 62"/>
            <p:cNvSpPr txBox="1"/>
            <p:nvPr/>
          </p:nvSpPr>
          <p:spPr>
            <a:xfrm>
              <a:off x="6013592" y="908720"/>
              <a:ext cx="817201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ZDD</a:t>
              </a:r>
            </a:p>
          </p:txBody>
        </p:sp>
      </p:grpSp>
      <p:grpSp>
        <p:nvGrpSpPr>
          <p:cNvPr id="67" name="Grouper 66"/>
          <p:cNvGrpSpPr/>
          <p:nvPr/>
        </p:nvGrpSpPr>
        <p:grpSpPr>
          <a:xfrm>
            <a:off x="8163352" y="5899683"/>
            <a:ext cx="457200" cy="459581"/>
            <a:chOff x="1527076" y="1196405"/>
            <a:chExt cx="457200" cy="459581"/>
          </a:xfrm>
        </p:grpSpPr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1527076" y="1198786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Text Box 108"/>
            <p:cNvSpPr txBox="1">
              <a:spLocks noChangeArrowheads="1"/>
            </p:cNvSpPr>
            <p:nvPr/>
          </p:nvSpPr>
          <p:spPr bwMode="auto">
            <a:xfrm>
              <a:off x="1577758" y="1196405"/>
              <a:ext cx="355837" cy="440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25200">
              <a:spAutoFit/>
            </a:bodyPr>
            <a:lstStyle/>
            <a:p>
              <a:r>
                <a:rPr lang="en-US" altLang="fr-FR" sz="2400" dirty="0" smtClean="0">
                  <a:solidFill>
                    <a:schemeClr val="accent3"/>
                  </a:solidFill>
                </a:rPr>
                <a:t>0</a:t>
              </a:r>
              <a:endParaRPr lang="en-US" altLang="fr-FR" sz="2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6559" y="908720"/>
            <a:ext cx="4633053" cy="46805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5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77054"/>
          </a:xfrm>
        </p:spPr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Impliquants premiers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575626"/>
              </p:ext>
            </p:extLst>
          </p:nvPr>
        </p:nvGraphicFramePr>
        <p:xfrm>
          <a:off x="684213" y="1358776"/>
          <a:ext cx="777081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4" name="Equation" r:id="rId3" imgW="4318000" imgH="1028700" progId="Equation.DSMT4">
                  <p:embed/>
                </p:oleObj>
              </mc:Choice>
              <mc:Fallback>
                <p:oleObj name="Equation" r:id="rId3" imgW="43180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358776"/>
                        <a:ext cx="7770812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7"/>
          <p:cNvSpPr txBox="1">
            <a:spLocks/>
          </p:cNvSpPr>
          <p:nvPr/>
        </p:nvSpPr>
        <p:spPr>
          <a:xfrm>
            <a:off x="395536" y="3383994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Lucida Grande"/>
              <a:buChar char="→"/>
            </a:pPr>
            <a:r>
              <a:rPr lang="fr-FR" dirty="0" smtClean="0"/>
              <a:t> Minimisation des expressions logiques dans les circuits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395536" y="3961287"/>
            <a:ext cx="8229600" cy="11238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Lucida Grande"/>
              <a:buChar char="→"/>
            </a:pPr>
            <a:r>
              <a:rPr lang="fr-FR" dirty="0" smtClean="0">
                <a:solidFill>
                  <a:srgbClr val="000000"/>
                </a:solidFill>
              </a:rPr>
              <a:t>Analyse de défaillances </a:t>
            </a:r>
            <a:r>
              <a:rPr lang="fr-FR" dirty="0" smtClean="0"/>
              <a:t>: si A </a:t>
            </a:r>
            <a:r>
              <a:rPr lang="fr-FR" dirty="0"/>
              <a:t>d</a:t>
            </a:r>
            <a:r>
              <a:rPr lang="fr-FR" dirty="0" smtClean="0"/>
              <a:t>ésigne une panne, </a:t>
            </a:r>
          </a:p>
          <a:p>
            <a:pPr lvl="1"/>
            <a:r>
              <a:rPr lang="fr-FR" dirty="0" smtClean="0"/>
              <a:t> les impliquants premiers sont les causes élémentaires de la panne</a:t>
            </a:r>
          </a:p>
          <a:p>
            <a:pPr lvl="1"/>
            <a:r>
              <a:rPr lang="fr-FR" dirty="0" smtClean="0"/>
              <a:t> leur calcul peut être étendu aux probabilités de pannes</a:t>
            </a:r>
            <a:endParaRPr lang="fr-FR" dirty="0"/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395536" y="5157192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Lucida Grande"/>
              <a:buChar char="→"/>
            </a:pPr>
            <a:r>
              <a:rPr lang="fr-FR" dirty="0" smtClean="0"/>
              <a:t> Recherche d’associations fréquentes (</a:t>
            </a:r>
            <a:r>
              <a:rPr lang="fr-FR" i="1" dirty="0" smtClean="0"/>
              <a:t>pattern</a:t>
            </a:r>
            <a:r>
              <a:rPr lang="fr-FR" dirty="0" smtClean="0"/>
              <a:t>s) en    </a:t>
            </a:r>
          </a:p>
          <a:p>
            <a:pPr>
              <a:spcBef>
                <a:spcPts val="0"/>
              </a:spcBef>
              <a:buFont typeface="Lucida Grande"/>
              <a:buChar char="→"/>
            </a:pP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dirty="0" smtClean="0"/>
              <a:t>analyse de  données (</a:t>
            </a:r>
            <a:r>
              <a:rPr lang="fr-FR" i="1" dirty="0" smtClean="0"/>
              <a:t>Bigdata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537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 smtClean="0"/>
              <a:t>Calcul des impliquants premiers (</a:t>
            </a:r>
            <a:r>
              <a:rPr lang="fr-FR" dirty="0" err="1" smtClean="0"/>
              <a:t>Reusch</a:t>
            </a:r>
            <a:r>
              <a:rPr lang="fr-FR" dirty="0" smtClean="0"/>
              <a:t> 1975)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284984"/>
            <a:ext cx="9422771" cy="1243926"/>
          </a:xfrm>
          <a:prstGeom prst="rect">
            <a:avLst/>
          </a:prstGeom>
          <a:ln w="28575" cmpd="sng">
            <a:noFill/>
          </a:ln>
        </p:spPr>
        <p:txBody>
          <a:bodyPr wrap="none" tIns="18000" bIns="64800" rtlCol="0">
            <a:spAutoFit/>
          </a:bodyPr>
          <a:lstStyle/>
          <a:p>
            <a:pPr marL="216000" indent="-216000" fontAlgn="base">
              <a:lnSpc>
                <a:spcPct val="105000"/>
              </a:lnSpc>
              <a:spcAft>
                <a:spcPct val="0"/>
              </a:spcAft>
              <a:buFont typeface="Arial"/>
              <a:buChar char="•"/>
            </a:pPr>
            <a:r>
              <a:rPr lang="fr-FR" sz="2400" kern="0" dirty="0" smtClean="0"/>
              <a:t> </a:t>
            </a:r>
            <a:r>
              <a:rPr lang="fr-FR" sz="2400" kern="0" dirty="0"/>
              <a:t>L</a:t>
            </a:r>
            <a:r>
              <a:rPr lang="fr-FR" sz="2400" kern="0" dirty="0" smtClean="0"/>
              <a:t>es impliquants étant des sous–ensembles de littéraux,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→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les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ZDDs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sont idéaux pour ces opérations ensemblistes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FFFFFF"/>
                </a:solidFill>
              </a:rPr>
              <a:t>→ </a:t>
            </a:r>
            <a:r>
              <a:rPr lang="fr-FR" sz="2400" kern="0" dirty="0" smtClean="0"/>
              <a:t>(+ recherche de tous les impliquants premiers contenant y, etc.)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4776" y="4941168"/>
            <a:ext cx="6616114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BDDs et </a:t>
            </a:r>
            <a:r>
              <a:rPr lang="fr-FR" sz="2400" kern="0" dirty="0" err="1"/>
              <a:t>ZDDs</a:t>
            </a:r>
            <a:r>
              <a:rPr lang="fr-FR" sz="2400" kern="0" dirty="0"/>
              <a:t> ont la même machine de </a:t>
            </a:r>
            <a:r>
              <a:rPr lang="fr-FR" sz="2400" kern="0" dirty="0" smtClean="0"/>
              <a:t>calcul,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réalisent des opérations bien différentes !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144000" y="980728"/>
            <a:ext cx="8856000" cy="2052000"/>
            <a:chOff x="108488" y="980728"/>
            <a:chExt cx="8856000" cy="2052000"/>
          </a:xfrm>
        </p:grpSpPr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206837"/>
                </p:ext>
              </p:extLst>
            </p:nvPr>
          </p:nvGraphicFramePr>
          <p:xfrm>
            <a:off x="189913" y="1125538"/>
            <a:ext cx="8763000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33" name="Equation" r:id="rId3" imgW="4381500" imgH="914400" progId="Equation.DSMT4">
                    <p:embed/>
                  </p:oleObj>
                </mc:Choice>
                <mc:Fallback>
                  <p:oleObj name="Equation" r:id="rId3" imgW="4381500" imgH="914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9913" y="1125538"/>
                          <a:ext cx="8763000" cy="182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à coins arrondis 9"/>
            <p:cNvSpPr/>
            <p:nvPr/>
          </p:nvSpPr>
          <p:spPr>
            <a:xfrm>
              <a:off x="108488" y="980728"/>
              <a:ext cx="8856000" cy="2052000"/>
            </a:xfrm>
            <a:prstGeom prst="roundRect">
              <a:avLst/>
            </a:prstGeom>
            <a:ln w="28575" cmpd="sng">
              <a:solidFill>
                <a:schemeClr val="accent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endParaRPr lang="fr-FR" sz="2400" kern="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8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69168" y="908720"/>
            <a:ext cx="8686800" cy="3191643"/>
          </a:xfrm>
        </p:spPr>
        <p:txBody>
          <a:bodyPr/>
          <a:lstStyle/>
          <a:p>
            <a:r>
              <a:rPr lang="fr-FR" dirty="0" smtClean="0"/>
              <a:t>*</a:t>
            </a:r>
            <a:r>
              <a:rPr lang="fr-FR" dirty="0" err="1" smtClean="0"/>
              <a:t>DDs</a:t>
            </a:r>
            <a:r>
              <a:rPr lang="fr-FR" dirty="0" smtClean="0"/>
              <a:t> : une structure de données novatrice adaptée au calcul Booléen et à de nombreux problèmes combinatoires</a:t>
            </a:r>
          </a:p>
          <a:p>
            <a:pPr lvl="1"/>
            <a:r>
              <a:rPr lang="fr-FR" sz="2400" dirty="0" smtClean="0"/>
              <a:t> BDDs : </a:t>
            </a:r>
            <a:r>
              <a:rPr lang="fr-FR" sz="2400" dirty="0" smtClean="0">
                <a:solidFill>
                  <a:schemeClr val="tx1"/>
                </a:solidFill>
              </a:rPr>
              <a:t>fonctions Booléennes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 err="1" smtClean="0"/>
              <a:t>ZDDs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rgbClr val="000000"/>
                </a:solidFill>
              </a:rPr>
              <a:t>parties d’ensembles</a:t>
            </a:r>
          </a:p>
          <a:p>
            <a:pPr lvl="1"/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BMDs</a:t>
            </a:r>
            <a:r>
              <a:rPr lang="fr-FR" sz="2400" dirty="0" smtClean="0">
                <a:solidFill>
                  <a:srgbClr val="000000"/>
                </a:solidFill>
              </a:rPr>
              <a:t>  (Bryant) : multiplieurs</a:t>
            </a:r>
          </a:p>
          <a:p>
            <a:pPr lvl="1"/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IDDs</a:t>
            </a:r>
            <a:r>
              <a:rPr lang="fr-FR" sz="2400" dirty="0" smtClean="0">
                <a:solidFill>
                  <a:srgbClr val="000000"/>
                </a:solidFill>
              </a:rPr>
              <a:t> (Vuillemin) : très grands nombres creux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 err="1" smtClean="0"/>
              <a:t>QuadTrees</a:t>
            </a:r>
            <a:r>
              <a:rPr lang="fr-FR" sz="2400" dirty="0" smtClean="0">
                <a:solidFill>
                  <a:srgbClr val="000000"/>
                </a:solidFill>
              </a:rPr>
              <a:t> en géométrie</a:t>
            </a:r>
          </a:p>
          <a:p>
            <a:pPr lvl="1"/>
            <a:r>
              <a:rPr lang="fr-FR" sz="2400" dirty="0" smtClean="0">
                <a:solidFill>
                  <a:srgbClr val="000000"/>
                </a:solidFill>
              </a:rPr>
              <a:t>..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107504" y="4149080"/>
            <a:ext cx="8856984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D’excellentes implémentations en accès libre (CUDD, Boulder)</a:t>
            </a: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107504" y="4797152"/>
            <a:ext cx="8856984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Mais maintenant supplantée par les solveurs Booléens pour le la satisfaction Booléenne (problème SAT)...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6999" y="5920887"/>
            <a:ext cx="7050002" cy="53244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72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→ Soyez-là au prochain cours / séminaire !</a:t>
            </a:r>
          </a:p>
        </p:txBody>
      </p:sp>
    </p:spTree>
    <p:extLst>
      <p:ext uri="{BB962C8B-B14F-4D97-AF65-F5344CB8AC3E}">
        <p14:creationId xmlns:p14="http://schemas.microsoft.com/office/powerpoint/2010/main" val="265598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historiques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620688"/>
            <a:ext cx="8127289" cy="190821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C. Y. Lee</a:t>
            </a:r>
            <a:r>
              <a:rPr lang="fr-FR" dirty="0"/>
              <a:t>. </a:t>
            </a:r>
            <a:r>
              <a:rPr lang="fr-FR" i="1" dirty="0" err="1" smtClean="0"/>
              <a:t>Representation</a:t>
            </a:r>
            <a:r>
              <a:rPr lang="fr-FR" i="1" dirty="0" smtClean="0"/>
              <a:t> </a:t>
            </a:r>
            <a:r>
              <a:rPr lang="fr-FR" i="1" dirty="0"/>
              <a:t>of </a:t>
            </a:r>
            <a:r>
              <a:rPr lang="fr-FR" i="1" dirty="0" err="1"/>
              <a:t>Switching</a:t>
            </a:r>
            <a:r>
              <a:rPr lang="fr-FR" i="1" dirty="0"/>
              <a:t> Circuits by </a:t>
            </a:r>
            <a:r>
              <a:rPr lang="fr-FR" i="1" dirty="0" err="1"/>
              <a:t>Binary-Decision</a:t>
            </a:r>
            <a:r>
              <a:rPr lang="fr-FR" i="1" dirty="0"/>
              <a:t> </a:t>
            </a:r>
            <a:r>
              <a:rPr lang="fr-FR" i="1" dirty="0" smtClean="0"/>
              <a:t>Programs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Bell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Journal, 38:985–999, 1959. 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S. </a:t>
            </a:r>
            <a:r>
              <a:rPr lang="fr-FR" dirty="0">
                <a:solidFill>
                  <a:schemeClr val="tx2"/>
                </a:solidFill>
              </a:rPr>
              <a:t>B. </a:t>
            </a:r>
            <a:r>
              <a:rPr lang="fr-FR" dirty="0" err="1">
                <a:solidFill>
                  <a:schemeClr val="tx2"/>
                </a:solidFill>
              </a:rPr>
              <a:t>Akers</a:t>
            </a:r>
            <a:r>
              <a:rPr lang="fr-FR" dirty="0"/>
              <a:t>. </a:t>
            </a:r>
            <a:r>
              <a:rPr lang="fr-FR" i="1" dirty="0" err="1"/>
              <a:t>Binary</a:t>
            </a:r>
            <a:r>
              <a:rPr lang="fr-FR" i="1" dirty="0"/>
              <a:t> </a:t>
            </a:r>
            <a:r>
              <a:rPr lang="fr-FR" i="1" dirty="0" err="1"/>
              <a:t>Decision</a:t>
            </a:r>
            <a:r>
              <a:rPr lang="fr-FR" i="1" dirty="0"/>
              <a:t> </a:t>
            </a:r>
            <a:r>
              <a:rPr lang="fr-FR" i="1" dirty="0" err="1" smtClean="0"/>
              <a:t>Diagrams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smtClean="0"/>
              <a:t>IEEE </a:t>
            </a:r>
            <a:r>
              <a:rPr lang="fr-FR" dirty="0"/>
              <a:t>Transactions on Computers, C-27(6):509–516, </a:t>
            </a:r>
            <a:r>
              <a:rPr lang="fr-FR" dirty="0" err="1"/>
              <a:t>June</a:t>
            </a:r>
            <a:r>
              <a:rPr lang="fr-FR" dirty="0"/>
              <a:t> 1978. </a:t>
            </a:r>
            <a:endParaRPr lang="fr-FR" dirty="0" smtClean="0"/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R. </a:t>
            </a:r>
            <a:r>
              <a:rPr lang="fr-FR" dirty="0">
                <a:solidFill>
                  <a:schemeClr val="tx2"/>
                </a:solidFill>
              </a:rPr>
              <a:t>T. </a:t>
            </a:r>
            <a:r>
              <a:rPr lang="fr-FR" dirty="0" smtClean="0">
                <a:solidFill>
                  <a:schemeClr val="tx2"/>
                </a:solidFill>
              </a:rPr>
              <a:t>Boute</a:t>
            </a:r>
            <a:r>
              <a:rPr lang="fr-FR" dirty="0" smtClean="0"/>
              <a:t>. </a:t>
            </a:r>
            <a:r>
              <a:rPr lang="fr-FR" i="1" dirty="0" smtClean="0"/>
              <a:t>The </a:t>
            </a:r>
            <a:r>
              <a:rPr lang="fr-FR" i="1" dirty="0" err="1"/>
              <a:t>Binary</a:t>
            </a:r>
            <a:r>
              <a:rPr lang="fr-FR" i="1" dirty="0"/>
              <a:t> </a:t>
            </a:r>
            <a:r>
              <a:rPr lang="fr-FR" i="1" dirty="0" err="1"/>
              <a:t>Decision</a:t>
            </a:r>
            <a:r>
              <a:rPr lang="fr-FR" i="1" dirty="0"/>
              <a:t> Machine as a programmable </a:t>
            </a:r>
            <a:r>
              <a:rPr lang="fr-FR" i="1" dirty="0" err="1" smtClean="0"/>
              <a:t>controller</a:t>
            </a:r>
            <a:r>
              <a:rPr lang="fr-FR" dirty="0" smtClean="0"/>
              <a:t>. </a:t>
            </a:r>
          </a:p>
          <a:p>
            <a:r>
              <a:rPr lang="fr-FR" dirty="0" smtClean="0"/>
              <a:t>EUROMICRO </a:t>
            </a:r>
            <a:r>
              <a:rPr lang="fr-FR" dirty="0"/>
              <a:t>Newsletter, Vol. 1(2):16–22, </a:t>
            </a:r>
            <a:r>
              <a:rPr lang="fr-FR" dirty="0" err="1"/>
              <a:t>January</a:t>
            </a:r>
            <a:r>
              <a:rPr lang="fr-FR" dirty="0"/>
              <a:t> 1976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2636912"/>
            <a:ext cx="9282349" cy="38902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 smtClean="0">
                <a:solidFill>
                  <a:schemeClr val="tx2"/>
                </a:solidFill>
              </a:rPr>
              <a:t>R. E</a:t>
            </a:r>
            <a:r>
              <a:rPr lang="fr-FR" dirty="0">
                <a:solidFill>
                  <a:schemeClr val="tx2"/>
                </a:solidFill>
              </a:rPr>
              <a:t>. Bryant</a:t>
            </a:r>
            <a:r>
              <a:rPr lang="fr-FR" dirty="0" smtClean="0"/>
              <a:t>. </a:t>
            </a:r>
            <a:r>
              <a:rPr lang="fr-FR" dirty="0" smtClean="0">
                <a:hlinkClick r:id="rId2"/>
              </a:rPr>
              <a:t>Graph-</a:t>
            </a:r>
            <a:r>
              <a:rPr lang="fr-FR" dirty="0" err="1" smtClean="0">
                <a:hlinkClick r:id="rId2"/>
              </a:rPr>
              <a:t>Based</a:t>
            </a:r>
            <a:r>
              <a:rPr lang="fr-FR" dirty="0" smtClean="0">
                <a:hlinkClick r:id="rId2"/>
              </a:rPr>
              <a:t> </a:t>
            </a:r>
            <a:r>
              <a:rPr lang="fr-FR" dirty="0" err="1">
                <a:hlinkClick r:id="rId2"/>
              </a:rPr>
              <a:t>Algorithms</a:t>
            </a:r>
            <a:r>
              <a:rPr lang="fr-FR" dirty="0">
                <a:hlinkClick r:id="rId2"/>
              </a:rPr>
              <a:t> for </a:t>
            </a:r>
            <a:r>
              <a:rPr lang="fr-FR" dirty="0" err="1">
                <a:hlinkClick r:id="rId2"/>
              </a:rPr>
              <a:t>Boolean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Function</a:t>
            </a:r>
            <a:r>
              <a:rPr lang="fr-FR" dirty="0">
                <a:hlinkClick r:id="rId2"/>
              </a:rPr>
              <a:t> </a:t>
            </a:r>
            <a:r>
              <a:rPr lang="fr-FR" dirty="0" smtClean="0">
                <a:hlinkClick r:id="rId2"/>
              </a:rPr>
              <a:t>Manipulation</a:t>
            </a:r>
            <a:r>
              <a:rPr lang="fr-FR" dirty="0" smtClean="0"/>
              <a:t>.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 smtClean="0"/>
              <a:t>IEEE </a:t>
            </a:r>
            <a:r>
              <a:rPr lang="fr-FR" dirty="0"/>
              <a:t>Transactions on Computers, C-35(8):677–691, 1986. </a:t>
            </a:r>
            <a:endParaRPr lang="fr-FR" dirty="0" smtClean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tx2"/>
                </a:solidFill>
              </a:rPr>
              <a:t>J-P. Billon.</a:t>
            </a:r>
            <a:r>
              <a:rPr lang="fr-FR" dirty="0" smtClean="0"/>
              <a:t> </a:t>
            </a:r>
            <a:r>
              <a:rPr lang="fr-FR" i="1" dirty="0" err="1" smtClean="0"/>
              <a:t>Perfect</a:t>
            </a:r>
            <a:r>
              <a:rPr lang="fr-FR" i="1" dirty="0" smtClean="0"/>
              <a:t> Normal </a:t>
            </a:r>
            <a:r>
              <a:rPr lang="fr-FR" i="1" dirty="0" err="1" smtClean="0"/>
              <a:t>Forms</a:t>
            </a:r>
            <a:r>
              <a:rPr lang="fr-FR" i="1" dirty="0" smtClean="0"/>
              <a:t> for </a:t>
            </a:r>
            <a:r>
              <a:rPr lang="fr-FR" i="1" dirty="0" err="1" smtClean="0"/>
              <a:t>Discrete</a:t>
            </a:r>
            <a:r>
              <a:rPr lang="fr-FR" i="1" dirty="0" smtClean="0"/>
              <a:t> </a:t>
            </a:r>
            <a:r>
              <a:rPr lang="fr-FR" i="1" dirty="0" err="1" smtClean="0"/>
              <a:t>Functions</a:t>
            </a:r>
            <a:r>
              <a:rPr lang="fr-FR" i="1" dirty="0" smtClean="0"/>
              <a:t>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 smtClean="0"/>
              <a:t>Bull </a:t>
            </a:r>
            <a:r>
              <a:rPr lang="fr-FR" dirty="0" err="1" smtClean="0"/>
              <a:t>Research</a:t>
            </a:r>
            <a:r>
              <a:rPr lang="fr-FR" dirty="0" smtClean="0"/>
              <a:t> Report 87019, 1987.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tx2"/>
                </a:solidFill>
              </a:rPr>
              <a:t>J-P.  Billon, J-C. Madre</a:t>
            </a:r>
            <a:r>
              <a:rPr lang="fr-FR" dirty="0" smtClean="0"/>
              <a:t>. </a:t>
            </a:r>
            <a:r>
              <a:rPr lang="fr-FR" i="1" dirty="0" smtClean="0"/>
              <a:t>Original Concepts of PRIAM, an </a:t>
            </a:r>
            <a:r>
              <a:rPr lang="fr-FR" i="1" dirty="0" err="1" smtClean="0"/>
              <a:t>Industrial</a:t>
            </a:r>
            <a:r>
              <a:rPr lang="fr-FR" i="1" dirty="0" smtClean="0"/>
              <a:t> </a:t>
            </a:r>
            <a:r>
              <a:rPr lang="fr-FR" i="1" dirty="0" err="1" smtClean="0"/>
              <a:t>Tool</a:t>
            </a:r>
            <a:r>
              <a:rPr lang="fr-FR" i="1" dirty="0" smtClean="0"/>
              <a:t> for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dirty="0"/>
              <a:t> </a:t>
            </a:r>
            <a:r>
              <a:rPr lang="fr-FR" i="1" dirty="0" smtClean="0"/>
              <a:t>                                      Efficient </a:t>
            </a:r>
            <a:r>
              <a:rPr lang="fr-FR" i="1" dirty="0" err="1" smtClean="0"/>
              <a:t>Formal</a:t>
            </a:r>
            <a:r>
              <a:rPr lang="fr-FR" i="1" dirty="0" smtClean="0"/>
              <a:t> </a:t>
            </a:r>
            <a:r>
              <a:rPr lang="fr-FR" i="1" dirty="0" err="1" smtClean="0"/>
              <a:t>Verification</a:t>
            </a:r>
            <a:r>
              <a:rPr lang="fr-FR" i="1" dirty="0" smtClean="0"/>
              <a:t> of </a:t>
            </a:r>
            <a:r>
              <a:rPr lang="fr-FR" i="1" dirty="0" err="1" smtClean="0"/>
              <a:t>Combinational</a:t>
            </a:r>
            <a:r>
              <a:rPr lang="fr-FR" i="1" dirty="0" smtClean="0"/>
              <a:t> Circuits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 smtClean="0"/>
              <a:t>In </a:t>
            </a:r>
            <a:r>
              <a:rPr lang="fr-FR" i="1" dirty="0" smtClean="0"/>
              <a:t>The Fusion of Hardware Design and </a:t>
            </a:r>
            <a:r>
              <a:rPr lang="fr-FR" i="1" dirty="0" err="1" smtClean="0"/>
              <a:t>Verification</a:t>
            </a:r>
            <a:r>
              <a:rPr lang="fr-FR" dirty="0" smtClean="0"/>
              <a:t>, G,. </a:t>
            </a:r>
            <a:r>
              <a:rPr lang="fr-FR" dirty="0" err="1" smtClean="0"/>
              <a:t>Milne</a:t>
            </a:r>
            <a:r>
              <a:rPr lang="fr-FR" dirty="0" smtClean="0"/>
              <a:t> Editor, </a:t>
            </a:r>
            <a:r>
              <a:rPr lang="fr-FR" dirty="0" err="1" smtClean="0"/>
              <a:t>North</a:t>
            </a:r>
            <a:r>
              <a:rPr lang="fr-FR" dirty="0" smtClean="0"/>
              <a:t>-Holland 1988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dirty="0">
                <a:solidFill>
                  <a:schemeClr val="tx2"/>
                </a:solidFill>
              </a:rPr>
              <a:t>K. S. </a:t>
            </a:r>
            <a:r>
              <a:rPr lang="fr-FR" dirty="0" err="1">
                <a:solidFill>
                  <a:schemeClr val="tx2"/>
                </a:solidFill>
              </a:rPr>
              <a:t>Brace</a:t>
            </a:r>
            <a:r>
              <a:rPr lang="fr-FR" dirty="0">
                <a:solidFill>
                  <a:schemeClr val="tx2"/>
                </a:solidFill>
              </a:rPr>
              <a:t>, R. L. </a:t>
            </a:r>
            <a:r>
              <a:rPr lang="fr-FR" dirty="0" err="1">
                <a:solidFill>
                  <a:schemeClr val="tx2"/>
                </a:solidFill>
              </a:rPr>
              <a:t>Rudell</a:t>
            </a:r>
            <a:r>
              <a:rPr lang="fr-FR" dirty="0">
                <a:solidFill>
                  <a:schemeClr val="tx2"/>
                </a:solidFill>
              </a:rPr>
              <a:t> and R. E. Bryant</a:t>
            </a:r>
            <a:r>
              <a:rPr lang="fr-FR" dirty="0"/>
              <a:t>. "</a:t>
            </a:r>
            <a:r>
              <a:rPr lang="fr-FR" dirty="0">
                <a:hlinkClick r:id="rId3"/>
              </a:rPr>
              <a:t>Efficient </a:t>
            </a:r>
            <a:r>
              <a:rPr lang="fr-FR" dirty="0" err="1">
                <a:hlinkClick r:id="rId3"/>
              </a:rPr>
              <a:t>Implementation</a:t>
            </a:r>
            <a:r>
              <a:rPr lang="fr-FR" dirty="0">
                <a:hlinkClick r:id="rId3"/>
              </a:rPr>
              <a:t> of a BDD Package"</a:t>
            </a:r>
            <a:r>
              <a:rPr lang="fr-FR" dirty="0"/>
              <a:t>.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/>
              <a:t>In </a:t>
            </a:r>
            <a:r>
              <a:rPr lang="fr-FR" dirty="0" err="1"/>
              <a:t>Proceedings</a:t>
            </a:r>
            <a:r>
              <a:rPr lang="fr-FR" dirty="0"/>
              <a:t> of the 27th ACM/IEEE Design Automation </a:t>
            </a:r>
            <a:r>
              <a:rPr lang="fr-FR" dirty="0" err="1"/>
              <a:t>Conference</a:t>
            </a:r>
            <a:r>
              <a:rPr lang="fr-FR" dirty="0"/>
              <a:t> (DAC 1990),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/>
              <a:t>pages 40–45. IEEE Computer Society </a:t>
            </a:r>
            <a:r>
              <a:rPr lang="fr-FR" dirty="0" err="1"/>
              <a:t>Press</a:t>
            </a:r>
            <a:r>
              <a:rPr lang="fr-FR" dirty="0"/>
              <a:t>, 1990. 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tx2"/>
                </a:solidFill>
              </a:rPr>
              <a:t>R</a:t>
            </a:r>
            <a:r>
              <a:rPr lang="fr-FR" dirty="0">
                <a:solidFill>
                  <a:schemeClr val="tx2"/>
                </a:solidFill>
              </a:rPr>
              <a:t>. E. </a:t>
            </a:r>
            <a:r>
              <a:rPr lang="fr-FR" dirty="0" smtClean="0">
                <a:solidFill>
                  <a:schemeClr val="tx2"/>
                </a:solidFill>
              </a:rPr>
              <a:t>Bryant</a:t>
            </a:r>
            <a:r>
              <a:rPr lang="fr-FR" dirty="0" smtClean="0"/>
              <a:t>. </a:t>
            </a:r>
            <a:r>
              <a:rPr lang="fr-FR" dirty="0" err="1" smtClean="0"/>
              <a:t>Symbolic</a:t>
            </a:r>
            <a:r>
              <a:rPr lang="fr-FR" dirty="0" smtClean="0"/>
              <a:t> </a:t>
            </a:r>
            <a:r>
              <a:rPr lang="fr-FR" dirty="0" err="1"/>
              <a:t>Boolean</a:t>
            </a:r>
            <a:r>
              <a:rPr lang="fr-FR" dirty="0"/>
              <a:t> Manipulation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Ordered</a:t>
            </a:r>
            <a:r>
              <a:rPr lang="fr-FR" dirty="0"/>
              <a:t> </a:t>
            </a:r>
            <a:r>
              <a:rPr lang="fr-FR" dirty="0" err="1"/>
              <a:t>Binary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 smtClean="0"/>
              <a:t>Diagrams</a:t>
            </a:r>
            <a:r>
              <a:rPr lang="fr-FR" dirty="0" smtClean="0"/>
              <a:t>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dirty="0" smtClean="0"/>
              <a:t>ACM </a:t>
            </a:r>
            <a:r>
              <a:rPr lang="fr-FR" dirty="0" err="1"/>
              <a:t>Computing</a:t>
            </a:r>
            <a:r>
              <a:rPr lang="fr-FR" dirty="0"/>
              <a:t> </a:t>
            </a:r>
            <a:r>
              <a:rPr lang="fr-FR" dirty="0" err="1"/>
              <a:t>Surveys</a:t>
            </a:r>
            <a:r>
              <a:rPr lang="fr-FR" dirty="0"/>
              <a:t>, Vol. 24, No. 3 (</a:t>
            </a:r>
            <a:r>
              <a:rPr lang="fr-FR" dirty="0" err="1"/>
              <a:t>September</a:t>
            </a:r>
            <a:r>
              <a:rPr lang="fr-FR" dirty="0"/>
              <a:t>, 1992), pp. 293–318.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990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modernes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4449886"/>
            <a:ext cx="8280920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D. Knuth. </a:t>
            </a:r>
            <a:r>
              <a:rPr lang="en-US" i="1" dirty="0" smtClean="0"/>
              <a:t>The Art of Computer Programming, Vol. 4 : Combinatorial Algorithms</a:t>
            </a:r>
          </a:p>
          <a:p>
            <a:r>
              <a:rPr lang="en-US" i="1" dirty="0" smtClean="0"/>
              <a:t>                 Section 7.1.4 : Binary Decision Diagrams</a:t>
            </a:r>
            <a:endParaRPr lang="en-US" dirty="0" smtClean="0"/>
          </a:p>
          <a:p>
            <a:r>
              <a:rPr lang="fr-FR" dirty="0" smtClean="0"/>
              <a:t>Addison Wesley, 2014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3977635"/>
            <a:ext cx="1265090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La bible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872191"/>
            <a:ext cx="8544868" cy="227985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M. Fujita, Y. </a:t>
            </a:r>
            <a:r>
              <a:rPr lang="en-US" dirty="0" err="1" smtClean="0">
                <a:solidFill>
                  <a:schemeClr val="tx2"/>
                </a:solidFill>
              </a:rPr>
              <a:t>Matsunaga</a:t>
            </a:r>
            <a:r>
              <a:rPr lang="en-US" dirty="0" smtClean="0">
                <a:solidFill>
                  <a:schemeClr val="tx2"/>
                </a:solidFill>
              </a:rPr>
              <a:t>, and T. </a:t>
            </a:r>
            <a:r>
              <a:rPr lang="en-US" dirty="0" err="1" smtClean="0">
                <a:solidFill>
                  <a:schemeClr val="tx2"/>
                </a:solidFill>
              </a:rPr>
              <a:t>Kakuda</a:t>
            </a:r>
            <a:r>
              <a:rPr lang="en-US" dirty="0" smtClean="0"/>
              <a:t>. </a:t>
            </a:r>
            <a:r>
              <a:rPr lang="en-US" i="1" dirty="0" smtClean="0"/>
              <a:t>On Variable Ordering for Binary Decision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Diagrams for the application of Multi-Level Logic Synthesis.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dirty="0" smtClean="0"/>
              <a:t>Proc</a:t>
            </a:r>
            <a:r>
              <a:rPr lang="en-US" dirty="0"/>
              <a:t>. </a:t>
            </a:r>
            <a:r>
              <a:rPr lang="en-US" i="1" dirty="0"/>
              <a:t>EDAC’91, </a:t>
            </a:r>
            <a:r>
              <a:rPr lang="en-US" dirty="0"/>
              <a:t>European Design Automation Conference 1991.</a:t>
            </a:r>
            <a:endParaRPr lang="en-US" b="1" dirty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R. </a:t>
            </a:r>
            <a:r>
              <a:rPr lang="en-US" dirty="0" err="1" smtClean="0">
                <a:solidFill>
                  <a:schemeClr val="tx2"/>
                </a:solidFill>
              </a:rPr>
              <a:t>Rudell</a:t>
            </a:r>
            <a:r>
              <a:rPr lang="en-US" dirty="0" smtClean="0"/>
              <a:t>. </a:t>
            </a:r>
            <a:r>
              <a:rPr lang="en-US" i="1" dirty="0" smtClean="0"/>
              <a:t>Dynamic Variable Ordering for Ordered Binary Decision Diagrams.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dirty="0" smtClean="0"/>
              <a:t>Proc. </a:t>
            </a:r>
            <a:r>
              <a:rPr lang="en-US" i="1" dirty="0" smtClean="0"/>
              <a:t>ICCAD’93</a:t>
            </a:r>
            <a:r>
              <a:rPr lang="en-US" dirty="0" smtClean="0"/>
              <a:t>, International Conference of on Computer-Aided Design 1993.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Shin-</a:t>
            </a:r>
            <a:r>
              <a:rPr lang="en-US" dirty="0" err="1" smtClean="0">
                <a:solidFill>
                  <a:schemeClr val="tx2"/>
                </a:solidFill>
              </a:rPr>
              <a:t>ichi</a:t>
            </a:r>
            <a:r>
              <a:rPr lang="en-US" dirty="0" smtClean="0">
                <a:solidFill>
                  <a:schemeClr val="tx2"/>
                </a:solidFill>
              </a:rPr>
              <a:t> Minato</a:t>
            </a:r>
            <a:r>
              <a:rPr lang="en-US" dirty="0" smtClean="0"/>
              <a:t>. </a:t>
            </a:r>
            <a:r>
              <a:rPr lang="en-US" i="1" dirty="0" smtClean="0"/>
              <a:t>Zero-Suppressed Binary Decision Diagrams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Proc</a:t>
            </a:r>
            <a:r>
              <a:rPr lang="en-US" dirty="0" smtClean="0">
                <a:solidFill>
                  <a:srgbClr val="000000"/>
                </a:solidFill>
              </a:rPr>
              <a:t> DAC’1993, Design Automation Conference, 1993, pp. 272-277</a:t>
            </a:r>
          </a:p>
        </p:txBody>
      </p:sp>
    </p:spTree>
    <p:extLst>
      <p:ext uri="{BB962C8B-B14F-4D97-AF65-F5344CB8AC3E}">
        <p14:creationId xmlns:p14="http://schemas.microsoft.com/office/powerpoint/2010/main" val="159600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 des cours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158824" y="781050"/>
            <a:ext cx="8229600" cy="735013"/>
          </a:xfrm>
          <a:prstGeom prst="rect">
            <a:avLst/>
          </a:prstGeom>
        </p:spPr>
        <p:txBody>
          <a:bodyPr/>
          <a:lstStyle/>
          <a:p>
            <a:pPr marL="201600" indent="-201600"/>
            <a:r>
              <a:rPr lang="fr-FR" sz="2000" dirty="0" smtClean="0"/>
              <a:t>Cours 2, 09/03/2016 : </a:t>
            </a:r>
            <a:r>
              <a:rPr lang="fr-FR" sz="2000" dirty="0" smtClean="0">
                <a:solidFill>
                  <a:schemeClr val="tx2"/>
                </a:solidFill>
              </a:rPr>
              <a:t>les BDDs (</a:t>
            </a:r>
            <a:r>
              <a:rPr lang="fr-FR" sz="2000" dirty="0" err="1" smtClean="0">
                <a:solidFill>
                  <a:schemeClr val="tx2"/>
                </a:solidFill>
              </a:rPr>
              <a:t>Binary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Decision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Diagrams</a:t>
            </a:r>
            <a:r>
              <a:rPr lang="fr-FR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/>
              <a:t>   Séminaire par </a:t>
            </a:r>
            <a:r>
              <a:rPr lang="fr-FR" sz="2000" dirty="0" smtClean="0">
                <a:solidFill>
                  <a:schemeClr val="accent3"/>
                </a:solidFill>
              </a:rPr>
              <a:t>J-C Madre </a:t>
            </a:r>
            <a:r>
              <a:rPr lang="fr-FR" sz="2000" dirty="0" smtClean="0"/>
              <a:t>et </a:t>
            </a:r>
            <a:r>
              <a:rPr lang="fr-FR" sz="2000" dirty="0" smtClean="0">
                <a:solidFill>
                  <a:srgbClr val="C83296"/>
                </a:solidFill>
              </a:rPr>
              <a:t>P. </a:t>
            </a:r>
            <a:r>
              <a:rPr lang="fr-FR" sz="2000" dirty="0" err="1" smtClean="0">
                <a:solidFill>
                  <a:srgbClr val="C83296"/>
                </a:solidFill>
              </a:rPr>
              <a:t>Vuillod</a:t>
            </a:r>
            <a:r>
              <a:rPr lang="fr-FR" sz="2000" dirty="0">
                <a:solidFill>
                  <a:srgbClr val="C83296"/>
                </a:solidFill>
              </a:rPr>
              <a:t>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00FF"/>
                </a:solidFill>
              </a:rPr>
              <a:t>les BDDs en CAO de circuits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79512" y="1685950"/>
            <a:ext cx="8229600" cy="7360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Cours 3, 16/03/2016 : </a:t>
            </a:r>
            <a:r>
              <a:rPr lang="fr-FR" sz="2000" dirty="0" smtClean="0">
                <a:solidFill>
                  <a:schemeClr val="tx2"/>
                </a:solidFill>
              </a:rPr>
              <a:t>SAT, la satisfaction Booléenne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2000" dirty="0" smtClean="0"/>
              <a:t>   Séminaire par </a:t>
            </a:r>
            <a:r>
              <a:rPr lang="fr-FR" sz="2000" dirty="0" smtClean="0">
                <a:solidFill>
                  <a:srgbClr val="C83296"/>
                </a:solidFill>
              </a:rPr>
              <a:t>L. Simon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00FF"/>
                </a:solidFill>
              </a:rPr>
              <a:t>Victoires contre des problèmes difficiles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179512" y="2591276"/>
            <a:ext cx="8229600" cy="7360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Cours 4, 23/03/2016 : </a:t>
            </a:r>
            <a:r>
              <a:rPr lang="fr-FR" sz="2000" dirty="0" smtClean="0">
                <a:solidFill>
                  <a:schemeClr val="tx2"/>
                </a:solidFill>
              </a:rPr>
              <a:t>SMT, la satisfaction modulo théories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2000" dirty="0" smtClean="0"/>
              <a:t>   Séminaire par </a:t>
            </a:r>
            <a:r>
              <a:rPr lang="fr-FR" sz="2000" dirty="0" smtClean="0">
                <a:solidFill>
                  <a:srgbClr val="C83296"/>
                </a:solidFill>
              </a:rPr>
              <a:t>S. </a:t>
            </a:r>
            <a:r>
              <a:rPr lang="fr-FR" sz="2000" dirty="0" err="1" smtClean="0">
                <a:solidFill>
                  <a:srgbClr val="C83296"/>
                </a:solidFill>
              </a:rPr>
              <a:t>Conchon</a:t>
            </a:r>
            <a:r>
              <a:rPr lang="fr-FR" sz="2000" dirty="0" smtClean="0">
                <a:solidFill>
                  <a:srgbClr val="C83296"/>
                </a:solidFill>
              </a:rPr>
              <a:t>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00FF"/>
                </a:solidFill>
              </a:rPr>
              <a:t>Le démonstrateur ALT-ERGO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79512" y="3496602"/>
            <a:ext cx="8856984" cy="7360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Cours 5, 30/03/2016 : </a:t>
            </a:r>
            <a:r>
              <a:rPr lang="fr-FR" sz="2000" dirty="0">
                <a:solidFill>
                  <a:schemeClr val="tx2"/>
                </a:solidFill>
              </a:rPr>
              <a:t>La vérification de systèmes </a:t>
            </a:r>
            <a:r>
              <a:rPr lang="fr-FR" sz="2000" dirty="0" smtClean="0">
                <a:solidFill>
                  <a:schemeClr val="tx2"/>
                </a:solidFill>
              </a:rPr>
              <a:t>temporels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  </a:t>
            </a:r>
            <a:r>
              <a:rPr lang="fr-FR" sz="2000" dirty="0" smtClean="0"/>
              <a:t>Séminaire par </a:t>
            </a:r>
            <a:r>
              <a:rPr lang="fr-FR" sz="2000" dirty="0">
                <a:solidFill>
                  <a:srgbClr val="C83296"/>
                </a:solidFill>
              </a:rPr>
              <a:t>K. Larsen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00FF"/>
                </a:solidFill>
              </a:rPr>
              <a:t>Real-time model </a:t>
            </a:r>
            <a:r>
              <a:rPr lang="fr-FR" sz="2000" dirty="0" err="1" smtClean="0">
                <a:solidFill>
                  <a:srgbClr val="0000FF"/>
                </a:solidFill>
              </a:rPr>
              <a:t>checking</a:t>
            </a:r>
            <a:r>
              <a:rPr lang="fr-FR" sz="2000" dirty="0" smtClean="0">
                <a:solidFill>
                  <a:srgbClr val="0000FF"/>
                </a:solidFill>
              </a:rPr>
              <a:t> of </a:t>
            </a:r>
            <a:r>
              <a:rPr lang="fr-FR" sz="2000" dirty="0" err="1" smtClean="0">
                <a:solidFill>
                  <a:srgbClr val="0000FF"/>
                </a:solidFill>
              </a:rPr>
              <a:t>embedded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systems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179512" y="4478872"/>
            <a:ext cx="9361040" cy="7360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Cours 6, 06/04/2016 : </a:t>
            </a:r>
            <a:r>
              <a:rPr lang="fr-FR" sz="2000" dirty="0" smtClean="0">
                <a:solidFill>
                  <a:schemeClr val="tx2"/>
                </a:solidFill>
              </a:rPr>
              <a:t>La vérification par énumération explicite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 </a:t>
            </a:r>
            <a:r>
              <a:rPr lang="fr-FR" sz="2000" dirty="0" smtClean="0"/>
              <a:t>  Séminaire par </a:t>
            </a:r>
            <a:r>
              <a:rPr lang="fr-FR" sz="2000" dirty="0" smtClean="0">
                <a:solidFill>
                  <a:srgbClr val="C83296"/>
                </a:solidFill>
              </a:rPr>
              <a:t>S. Delaune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00FF"/>
                </a:solidFill>
              </a:rPr>
              <a:t>Vérifier les protocoles cryptographiques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179512" y="5461144"/>
            <a:ext cx="9361040" cy="10592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Cours 7, 13/04/2016 : Réponses aux questions de l’année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/>
              <a:t>   Séminaire par </a:t>
            </a:r>
            <a:r>
              <a:rPr lang="fr-FR" sz="2000" dirty="0" smtClean="0">
                <a:solidFill>
                  <a:srgbClr val="C83296"/>
                </a:solidFill>
              </a:rPr>
              <a:t>C. Keller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0000FF"/>
                </a:solidFill>
              </a:rPr>
              <a:t>Combiner assistants de preuve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  Séminaire </a:t>
            </a:r>
            <a:r>
              <a:rPr lang="fr-FR" sz="2000" dirty="0">
                <a:solidFill>
                  <a:schemeClr val="bg1"/>
                </a:solidFill>
              </a:rPr>
              <a:t>par C. Keller : </a:t>
            </a:r>
            <a:r>
              <a:rPr lang="fr-FR" sz="2000" dirty="0" smtClean="0">
                <a:solidFill>
                  <a:srgbClr val="0000FF"/>
                </a:solidFill>
              </a:rPr>
              <a:t>et démonstrateurs automatiques</a:t>
            </a:r>
            <a:endParaRPr lang="fr-F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7768" y="1484784"/>
            <a:ext cx="8748464" cy="197900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Présents et internautes, </a:t>
            </a:r>
            <a:r>
              <a:rPr lang="fr-FR" sz="2400" kern="0" dirty="0" smtClean="0">
                <a:solidFill>
                  <a:srgbClr val="0000FF"/>
                </a:solidFill>
              </a:rPr>
              <a:t>envoyez vos questions par courriel </a:t>
            </a:r>
            <a:r>
              <a:rPr lang="fr-FR" sz="2400" kern="0" dirty="0" smtClean="0"/>
              <a:t>à</a:t>
            </a:r>
          </a:p>
          <a:p>
            <a:pPr algn="ctr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kumimoji="0" lang="fr-FR" sz="2400" b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2"/>
              </a:rPr>
              <a:t>gerard.berry@college-de-france</a:t>
            </a:r>
            <a:r>
              <a:rPr lang="fr-FR" sz="2400" kern="0" dirty="0" smtClean="0">
                <a:solidFill>
                  <a:srgbClr val="000000"/>
                </a:solidFill>
                <a:hlinkClick r:id="rId2"/>
              </a:rPr>
              <a:t>.fr</a:t>
            </a:r>
            <a:endParaRPr lang="fr-FR" sz="2400" kern="0" dirty="0" smtClean="0">
              <a:solidFill>
                <a:srgbClr val="000000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kumimoji="0" lang="fr-FR" sz="2400" b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même si vous étiez dans la salle.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Et, s’il vous plaît, </a:t>
            </a:r>
            <a:r>
              <a:rPr lang="fr-FR" sz="2400" kern="0" dirty="0" smtClean="0">
                <a:solidFill>
                  <a:schemeClr val="accent1"/>
                </a:solidFill>
              </a:rPr>
              <a:t>n’attendez pas les derniers </a:t>
            </a:r>
            <a:r>
              <a:rPr lang="fr-FR" sz="2400" kern="0" dirty="0" smtClean="0">
                <a:solidFill>
                  <a:srgbClr val="FF0000"/>
                </a:solidFill>
              </a:rPr>
              <a:t>jours !</a:t>
            </a:r>
            <a:endParaRPr kumimoji="0" lang="fr-FR" sz="2400" b="0" u="none" strike="noStrike" kern="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908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655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général du cours 2016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Rappels sur la complexité algorithmique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Le calcul Booléen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BDDs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Application des BDDs à la vérification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ZDDs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Conclusion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1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39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A54D00"/>
      </a:accent4>
      <a:accent5>
        <a:srgbClr val="9933F0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ctr" fontAlgn="base">
          <a:lnSpc>
            <a:spcPct val="105000"/>
          </a:lnSpc>
          <a:spcAft>
            <a:spcPct val="0"/>
          </a:spcAft>
          <a:defRPr sz="2400" kern="0" dirty="0">
            <a:solidFill>
              <a:schemeClr val="accent3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28575" cmpd="sng">
          <a:noFill/>
        </a:ln>
      </a:spPr>
      <a:bodyPr wrap="none" tIns="18000" bIns="64800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kumimoji="0" sz="2400" b="0" i="0" u="none" strike="noStrike" kern="0" cap="none" spc="0" normalizeH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67292</TotalTime>
  <Words>4818</Words>
  <Application>Microsoft Macintosh PowerPoint</Application>
  <PresentationFormat>Présentation à l'écran (4:3)</PresentationFormat>
  <Paragraphs>989</Paragraphs>
  <Slides>68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68</vt:i4>
      </vt:variant>
    </vt:vector>
  </HeadingPairs>
  <TitlesOfParts>
    <vt:vector size="71" baseType="lpstr">
      <vt:lpstr>Berry-2014</vt:lpstr>
      <vt:lpstr>Equation</vt:lpstr>
      <vt:lpstr>MathType 6.0 Equation</vt:lpstr>
      <vt:lpstr>Algorithmes et structures de données  pour la vérification formelle</vt:lpstr>
      <vt:lpstr>Agenda</vt:lpstr>
      <vt:lpstr>Rappel : premier cours à Rennes !</vt:lpstr>
      <vt:lpstr>Vérification automatique : quelle est la question ?</vt:lpstr>
      <vt:lpstr>Vérification automatique : quel est l’objectif ?</vt:lpstr>
      <vt:lpstr>Vérification automatique : quels sont les moyens ?</vt:lpstr>
      <vt:lpstr>Déroulé des cours</vt:lpstr>
      <vt:lpstr>Présentation PowerPoint</vt:lpstr>
      <vt:lpstr>Agenda</vt:lpstr>
      <vt:lpstr>Rappels sur la complexité algorithmique</vt:lpstr>
      <vt:lpstr>Rappels sur la complexité algorithmique</vt:lpstr>
      <vt:lpstr>Deux grandes conjectures</vt:lpstr>
      <vt:lpstr>Mais « pire cas » ne veut pas dire toujours !</vt:lpstr>
      <vt:lpstr>Agenda</vt:lpstr>
      <vt:lpstr>Le calcul booléen</vt:lpstr>
      <vt:lpstr>Lois de la conjonction et de la disjonction</vt:lpstr>
      <vt:lpstr>Lois de la négation</vt:lpstr>
      <vt:lpstr>Forme normale négative (NNF)</vt:lpstr>
      <vt:lpstr>Forme normale conjonctive (CNF)</vt:lpstr>
      <vt:lpstr>Opérateurs dérivés, décomposition de Shannon</vt:lpstr>
      <vt:lpstr>Arbre de Shannon = forme normale unique</vt:lpstr>
      <vt:lpstr>Agenda</vt:lpstr>
      <vt:lpstr>Suppression des nœuds redondants</vt:lpstr>
      <vt:lpstr>Suppression des nœuds redondants</vt:lpstr>
      <vt:lpstr>Suppression des nœuds redondants</vt:lpstr>
      <vt:lpstr>Partage des sous-arbres identiques</vt:lpstr>
      <vt:lpstr>Partage des sous-arbres identiques</vt:lpstr>
      <vt:lpstr>Partage des sous-arbres identiques</vt:lpstr>
      <vt:lpstr>Partage des sous-arbres identiques</vt:lpstr>
      <vt:lpstr>Partage des sous-arbres identiques</vt:lpstr>
      <vt:lpstr>ROBDD = Reduced Ordered Binary Decision Diagrams</vt:lpstr>
      <vt:lpstr>L’invention des BDDs</vt:lpstr>
      <vt:lpstr>Eléments de complexité</vt:lpstr>
      <vt:lpstr>Négation récursive avec mémo-fonction</vt:lpstr>
      <vt:lpstr>Négation récursive avec mémo-fonction</vt:lpstr>
      <vt:lpstr>Opérations binaires récursives</vt:lpstr>
      <vt:lpstr>Opérations binaires récursives</vt:lpstr>
      <vt:lpstr>Structures de données pour le partage</vt:lpstr>
      <vt:lpstr>Implémentation d’un opérateur binaire</vt:lpstr>
      <vt:lpstr>Le partage est généralisé à tous les BDDs</vt:lpstr>
      <vt:lpstr>Mais forte dépendance à l’ordre des variables</vt:lpstr>
      <vt:lpstr>Méthodes de choix d’ordre / réordonnancement</vt:lpstr>
      <vt:lpstr>Réordonnancement dynamique</vt:lpstr>
      <vt:lpstr>Mais il faut aussi créer / supprimer des nœuds !</vt:lpstr>
      <vt:lpstr>Deux méthodes dynamiques</vt:lpstr>
      <vt:lpstr>Agenda</vt:lpstr>
      <vt:lpstr>Vérification booléenne de sûreté</vt:lpstr>
      <vt:lpstr>Vérification booléenne d’équivalence</vt:lpstr>
      <vt:lpstr>Vérification par calcul d’accessibilité (01/04/2015)</vt:lpstr>
      <vt:lpstr>Vision Booléenne des calculs</vt:lpstr>
      <vt:lpstr>Calcul de contre-exemple</vt:lpstr>
      <vt:lpstr>Les quantificateurs (Coudert &amp; Madre)</vt:lpstr>
      <vt:lpstr>Images efficaces (Coudert &amp; Madre)</vt:lpstr>
      <vt:lpstr>Calcul de la constructivité d’un circuit  (26 mars 2014)</vt:lpstr>
      <vt:lpstr>Agenda</vt:lpstr>
      <vt:lpstr>Les ZDDs : Zero-Suppressed Decision Diagrams</vt:lpstr>
      <vt:lpstr>Codage d’ensembles de parties (D. Knuth)</vt:lpstr>
      <vt:lpstr>Codage d’ensembles de parties (D. Knuth)</vt:lpstr>
      <vt:lpstr>Noyau : { {1,3,5}, {1,4}, {2,4,6}, {2,5}, {3,6} } </vt:lpstr>
      <vt:lpstr>Construction récursive du ZDD</vt:lpstr>
      <vt:lpstr>Noyau : { {1,3,5}, {1,4}, {2,4,6}, {2,5}, {3,6} } </vt:lpstr>
      <vt:lpstr>Ensembles indépendants</vt:lpstr>
      <vt:lpstr>Ensembles indépendants</vt:lpstr>
      <vt:lpstr>Impliquants premiers</vt:lpstr>
      <vt:lpstr>Calcul des impliquants premiers (Reusch 1975)</vt:lpstr>
      <vt:lpstr>Conclusion</vt:lpstr>
      <vt:lpstr>Références historiques</vt:lpstr>
      <vt:lpstr>Références modernes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Gérard Berry</cp:lastModifiedBy>
  <cp:revision>1591</cp:revision>
  <dcterms:created xsi:type="dcterms:W3CDTF">2013-10-07T21:20:29Z</dcterms:created>
  <dcterms:modified xsi:type="dcterms:W3CDTF">2016-03-30T09:47:34Z</dcterms:modified>
</cp:coreProperties>
</file>