
<file path=[Content_Types].xml><?xml version="1.0" encoding="utf-8"?>
<Types xmlns="http://schemas.openxmlformats.org/package/2006/content-types">
  <Default ContentType="image/png" Extension="png"/>
  <Default ContentType="image/svg+xml" Extension="svg"/>
  <Default ContentType="image/jpeg" Extension="jpeg"/>
  <Default ContentType="application/vnd.openxmlformats-package.relationships+xml" Extension="rels"/>
  <Default ContentType="application/xml" Extension="xml"/>
  <Default ContentType="image/vnd.ms-photo" Extension="wdp"/>
  <Default ContentType="image/tiff" Extension="tiff"/>
  <Default ContentType="image/tiff" Extension="tif"/>
  <Default ContentType="application/vnd.openxmlformats-officedocument.spreadsheetml.sheet" Extension="xlsx"/>
  <Default ContentType="image/jpeg" Extension="JPG"/>
  <Default ContentType="video/mp4" Extension="mp4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slide+xml" PartName="/ppt/slides/slide69.xml"/>
  <Override ContentType="application/vnd.openxmlformats-officedocument.presentationml.slide+xml" PartName="/ppt/slides/slide70.xml"/>
  <Override ContentType="application/vnd.openxmlformats-officedocument.presentationml.slide+xml" PartName="/ppt/slides/slide71.xml"/>
  <Override ContentType="application/vnd.openxmlformats-officedocument.presentationml.slide+xml" PartName="/ppt/slides/slide72.xml"/>
  <Override ContentType="application/vnd.openxmlformats-officedocument.presentationml.slide+xml" PartName="/ppt/slides/slide73.xml"/>
  <Override ContentType="application/vnd.openxmlformats-officedocument.presentationml.slide+xml" PartName="/ppt/slides/slide74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77.xml"/>
  <Override ContentType="application/vnd.openxmlformats-officedocument.presentationml.slide+xml" PartName="/ppt/slides/slide78.xml"/>
  <Override ContentType="application/vnd.openxmlformats-officedocument.presentationml.slide+xml" PartName="/ppt/slides/slide79.xml"/>
  <Override ContentType="application/vnd.openxmlformats-officedocument.presentationml.slide+xml" PartName="/ppt/slides/slide80.xml"/>
  <Override ContentType="application/vnd.openxmlformats-officedocument.presentationml.slide+xml" PartName="/ppt/slides/slide81.xml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theme+xml" PartName="/ppt/theme/theme2.xml"/>
  <Override ContentType="application/vnd.openxmlformats-officedocument.presentationml.notesSlide+xml" PartName="/ppt/notesSlides/notesSlide1.xml"/>
  <Override ContentType="image/jpeg" PartName="/ppt/media/image42.tif"/>
  <Override ContentType="application/vnd.openxmlformats-officedocument.drawingml.chart+xml" PartName="/ppt/charts/chart1.xml"/>
  <Override ContentType="application/vnd.ms-office.chartstyle+xml" PartName="/ppt/charts/style1.xml"/>
  <Override ContentType="application/vnd.ms-office.chartcolorstyle+xml" PartName="/ppt/charts/colors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app.xml" Type="http://schemas.openxmlformats.org/officeDocument/2006/relationships/extended-properties"/><Relationship Id="rId2" Target="docProps/core.xml" Type="http://schemas.openxmlformats.org/package/2006/relationships/metadata/core-properties"/><Relationship Id="rId1" Target="ppt/presentation.xml" Type="http://schemas.openxmlformats.org/officeDocument/2006/relationships/officeDocument"/><Relationship Id="rId4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3"/>
  </p:notesMasterIdLst>
  <p:sldIdLst>
    <p:sldId id="670" r:id="rId2"/>
    <p:sldId id="691" r:id="rId3"/>
    <p:sldId id="674" r:id="rId4"/>
    <p:sldId id="264" r:id="rId5"/>
    <p:sldId id="645" r:id="rId6"/>
    <p:sldId id="666" r:id="rId7"/>
    <p:sldId id="634" r:id="rId8"/>
    <p:sldId id="687" r:id="rId9"/>
    <p:sldId id="456" r:id="rId10"/>
    <p:sldId id="648" r:id="rId11"/>
    <p:sldId id="429" r:id="rId12"/>
    <p:sldId id="434" r:id="rId13"/>
    <p:sldId id="695" r:id="rId14"/>
    <p:sldId id="431" r:id="rId15"/>
    <p:sldId id="652" r:id="rId16"/>
    <p:sldId id="598" r:id="rId17"/>
    <p:sldId id="433" r:id="rId18"/>
    <p:sldId id="649" r:id="rId19"/>
    <p:sldId id="696" r:id="rId20"/>
    <p:sldId id="632" r:id="rId21"/>
    <p:sldId id="453" r:id="rId22"/>
    <p:sldId id="451" r:id="rId23"/>
    <p:sldId id="452" r:id="rId24"/>
    <p:sldId id="676" r:id="rId25"/>
    <p:sldId id="689" r:id="rId26"/>
    <p:sldId id="597" r:id="rId27"/>
    <p:sldId id="650" r:id="rId28"/>
    <p:sldId id="621" r:id="rId29"/>
    <p:sldId id="623" r:id="rId30"/>
    <p:sldId id="622" r:id="rId31"/>
    <p:sldId id="655" r:id="rId32"/>
    <p:sldId id="647" r:id="rId33"/>
    <p:sldId id="656" r:id="rId34"/>
    <p:sldId id="550" r:id="rId35"/>
    <p:sldId id="624" r:id="rId36"/>
    <p:sldId id="600" r:id="rId37"/>
    <p:sldId id="391" r:id="rId38"/>
    <p:sldId id="439" r:id="rId39"/>
    <p:sldId id="462" r:id="rId40"/>
    <p:sldId id="697" r:id="rId41"/>
    <p:sldId id="625" r:id="rId42"/>
    <p:sldId id="628" r:id="rId43"/>
    <p:sldId id="486" r:id="rId44"/>
    <p:sldId id="630" r:id="rId45"/>
    <p:sldId id="660" r:id="rId46"/>
    <p:sldId id="659" r:id="rId47"/>
    <p:sldId id="629" r:id="rId48"/>
    <p:sldId id="448" r:id="rId49"/>
    <p:sldId id="690" r:id="rId50"/>
    <p:sldId id="700" r:id="rId51"/>
    <p:sldId id="636" r:id="rId52"/>
    <p:sldId id="668" r:id="rId53"/>
    <p:sldId id="610" r:id="rId54"/>
    <p:sldId id="662" r:id="rId55"/>
    <p:sldId id="681" r:id="rId56"/>
    <p:sldId id="682" r:id="rId57"/>
    <p:sldId id="651" r:id="rId58"/>
    <p:sldId id="684" r:id="rId59"/>
    <p:sldId id="685" r:id="rId60"/>
    <p:sldId id="693" r:id="rId61"/>
    <p:sldId id="639" r:id="rId62"/>
    <p:sldId id="637" r:id="rId63"/>
    <p:sldId id="638" r:id="rId64"/>
    <p:sldId id="686" r:id="rId65"/>
    <p:sldId id="661" r:id="rId66"/>
    <p:sldId id="258" r:id="rId67"/>
    <p:sldId id="257" r:id="rId68"/>
    <p:sldId id="678" r:id="rId69"/>
    <p:sldId id="698" r:id="rId70"/>
    <p:sldId id="692" r:id="rId71"/>
    <p:sldId id="699" r:id="rId72"/>
    <p:sldId id="405" r:id="rId73"/>
    <p:sldId id="702" r:id="rId74"/>
    <p:sldId id="669" r:id="rId75"/>
    <p:sldId id="665" r:id="rId76"/>
    <p:sldId id="701" r:id="rId77"/>
    <p:sldId id="703" r:id="rId78"/>
    <p:sldId id="635" r:id="rId79"/>
    <p:sldId id="527" r:id="rId80"/>
    <p:sldId id="533" r:id="rId81"/>
    <p:sldId id="675" r:id="rId8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246"/>
    <p:restoredTop sz="94704"/>
  </p:normalViewPr>
  <p:slideViewPr>
    <p:cSldViewPr snapToGrid="0" snapToObjects="1">
      <p:cViewPr varScale="1">
        <p:scale>
          <a:sx n="114" d="100"/>
          <a:sy n="114" d="100"/>
        </p:scale>
        <p:origin x="9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Feuil1!$C$1</c:f>
              <c:strCache>
                <c:ptCount val="1"/>
                <c:pt idx="0">
                  <c:v>pourcentage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Feuil1!$A$2:$A$6</c:f>
              <c:strCache>
                <c:ptCount val="5"/>
                <c:pt idx="0">
                  <c:v>distorsion</c:v>
                </c:pt>
                <c:pt idx="1">
                  <c:v>asymétrie</c:v>
                </c:pt>
                <c:pt idx="2">
                  <c:v>microcalcifications</c:v>
                </c:pt>
                <c:pt idx="3">
                  <c:v>masse</c:v>
                </c:pt>
                <c:pt idx="4">
                  <c:v>adénopathie</c:v>
                </c:pt>
              </c:strCache>
            </c:strRef>
          </c:cat>
          <c:val>
            <c:numRef>
              <c:f>Feuil1!$C$2:$C$6</c:f>
              <c:numCache>
                <c:formatCode>General</c:formatCode>
                <c:ptCount val="5"/>
                <c:pt idx="0">
                  <c:v>13</c:v>
                </c:pt>
                <c:pt idx="1">
                  <c:v>7</c:v>
                </c:pt>
                <c:pt idx="2">
                  <c:v>35</c:v>
                </c:pt>
                <c:pt idx="3">
                  <c:v>42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84-144F-99BD-613A91A4FA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91442128"/>
        <c:axId val="474931536"/>
      </c:barChart>
      <c:catAx>
        <c:axId val="991442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74931536"/>
        <c:crosses val="autoZero"/>
        <c:auto val="0"/>
        <c:lblAlgn val="ctr"/>
        <c:lblOffset val="100"/>
        <c:noMultiLvlLbl val="0"/>
      </c:catAx>
      <c:valAx>
        <c:axId val="474931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rgbClr val="00B05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10" b="0" i="0" u="none" strike="noStrike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91442128"/>
        <c:crosses val="autoZero"/>
        <c:crossBetween val="between"/>
      </c:valAx>
      <c:spPr>
        <a:noFill/>
        <a:ln>
          <a:solidFill>
            <a:srgbClr val="00B050"/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310" baseline="0"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/>
    </cs:fontRef>
    <cs:defRPr sz="1330" kern="1200"/>
  </cs:axisTitle>
  <cs:category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/>
    </cs:fontRef>
    <cs:defRPr sz="1197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/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/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/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/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/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5E823-F5E5-A945-9C1D-DD251E91A3D0}" type="datetimeFigureOut">
              <a:rPr lang="fr-FR" smtClean="0"/>
              <a:t>29/04/2019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961165-C398-3645-9883-B62243CF80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2060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538836" y="9119358"/>
            <a:ext cx="2708252" cy="48041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9406" tIns="39703" rIns="79406" bIns="39703"/>
          <a:lstStyle>
            <a:lvl1pPr eaLnBrk="0">
              <a:tabLst>
                <a:tab pos="628635" algn="l"/>
                <a:tab pos="1257270" algn="l"/>
                <a:tab pos="1885904" algn="l"/>
                <a:tab pos="2514539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 eaLnBrk="0">
              <a:tabLst>
                <a:tab pos="628635" algn="l"/>
                <a:tab pos="1257270" algn="l"/>
                <a:tab pos="1885904" algn="l"/>
                <a:tab pos="2514539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>
              <a:tabLst>
                <a:tab pos="628635" algn="l"/>
                <a:tab pos="1257270" algn="l"/>
                <a:tab pos="1885904" algn="l"/>
                <a:tab pos="2514539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>
              <a:tabLst>
                <a:tab pos="628635" algn="l"/>
                <a:tab pos="1257270" algn="l"/>
                <a:tab pos="1885904" algn="l"/>
                <a:tab pos="2514539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>
              <a:tabLst>
                <a:tab pos="628635" algn="l"/>
                <a:tab pos="1257270" algn="l"/>
                <a:tab pos="1885904" algn="l"/>
                <a:tab pos="2514539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183679" indent="-198516" defTabSz="39014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28635" algn="l"/>
                <a:tab pos="1257270" algn="l"/>
                <a:tab pos="1885904" algn="l"/>
                <a:tab pos="2514539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580711" indent="-198516" defTabSz="39014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28635" algn="l"/>
                <a:tab pos="1257270" algn="l"/>
                <a:tab pos="1885904" algn="l"/>
                <a:tab pos="2514539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2977744" indent="-198516" defTabSz="39014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28635" algn="l"/>
                <a:tab pos="1257270" algn="l"/>
                <a:tab pos="1885904" algn="l"/>
                <a:tab pos="2514539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374776" indent="-198516" defTabSz="39014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28635" algn="l"/>
                <a:tab pos="1257270" algn="l"/>
                <a:tab pos="1885904" algn="l"/>
                <a:tab pos="2514539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eaLnBrk="1"/>
            <a:fld id="{3E44184B-4DED-9C4C-81D8-94B92B7AED67}" type="slidenum">
              <a:rPr lang="fr-FR">
                <a:solidFill>
                  <a:srgbClr val="000000"/>
                </a:solidFill>
                <a:latin typeface="Times New Roman" charset="0"/>
                <a:cs typeface="Lucida Sans Unicode" charset="0"/>
              </a:rPr>
              <a:pPr eaLnBrk="1"/>
              <a:t>13</a:t>
            </a:fld>
            <a:endParaRPr lang="fr-FR">
              <a:solidFill>
                <a:srgbClr val="000000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51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5488" y="730250"/>
            <a:ext cx="4795837" cy="35988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24578" y="4560392"/>
            <a:ext cx="4999245" cy="432089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fr-FR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174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e l'image des diapositives 1">
            <a:extLst>
              <a:ext uri="{FF2B5EF4-FFF2-40B4-BE49-F238E27FC236}">
                <a16:creationId xmlns:a16="http://schemas.microsoft.com/office/drawing/2014/main" id="{CD90DE04-37C1-B74E-A3A9-C5C8302515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Espace réservé des commentaires 2">
            <a:extLst>
              <a:ext uri="{FF2B5EF4-FFF2-40B4-BE49-F238E27FC236}">
                <a16:creationId xmlns:a16="http://schemas.microsoft.com/office/drawing/2014/main" id="{DCC0E6B5-2FF1-424B-8D9E-F33A162AE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35962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425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Espace réservé de l'image des diapositives 1">
            <a:extLst>
              <a:ext uri="{FF2B5EF4-FFF2-40B4-BE49-F238E27FC236}">
                <a16:creationId xmlns:a16="http://schemas.microsoft.com/office/drawing/2014/main" id="{2DD7AADB-7826-8240-9CF4-E805F41F9D5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2" name="Espace réservé des commentaires 2">
            <a:extLst>
              <a:ext uri="{FF2B5EF4-FFF2-40B4-BE49-F238E27FC236}">
                <a16:creationId xmlns:a16="http://schemas.microsoft.com/office/drawing/2014/main" id="{18201BCA-B785-DF49-AC8D-8E66FD34EC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>
                <a:ea typeface="ＭＳ Ｐゴシック" panose="020B0600070205080204" pitchFamily="34" charset="-128"/>
              </a:rPr>
              <a:t>Rattrapé en deuxième lecture</a:t>
            </a:r>
          </a:p>
        </p:txBody>
      </p:sp>
    </p:spTree>
    <p:extLst>
      <p:ext uri="{BB962C8B-B14F-4D97-AF65-F5344CB8AC3E}">
        <p14:creationId xmlns:p14="http://schemas.microsoft.com/office/powerpoint/2010/main" val="23484282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Espace réservé de l'image des diapositives 1">
            <a:extLst>
              <a:ext uri="{FF2B5EF4-FFF2-40B4-BE49-F238E27FC236}">
                <a16:creationId xmlns:a16="http://schemas.microsoft.com/office/drawing/2014/main" id="{6D9D936D-B486-A045-BDE6-F556BFBF132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Espace réservé des commentaires 2">
            <a:extLst>
              <a:ext uri="{FF2B5EF4-FFF2-40B4-BE49-F238E27FC236}">
                <a16:creationId xmlns:a16="http://schemas.microsoft.com/office/drawing/2014/main" id="{C3131E11-9C95-134A-A7CA-F3BFD8D67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>
                <a:ea typeface="ＭＳ Ｐゴシック" panose="020B0600070205080204" pitchFamily="34" charset="-128"/>
              </a:rPr>
              <a:t>Non vue par le lecteur rattrapé par le cad</a:t>
            </a:r>
          </a:p>
        </p:txBody>
      </p:sp>
    </p:spTree>
    <p:extLst>
      <p:ext uri="{BB962C8B-B14F-4D97-AF65-F5344CB8AC3E}">
        <p14:creationId xmlns:p14="http://schemas.microsoft.com/office/powerpoint/2010/main" val="1820634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Espace réservé de l'image des diapositives 1">
            <a:extLst>
              <a:ext uri="{FF2B5EF4-FFF2-40B4-BE49-F238E27FC236}">
                <a16:creationId xmlns:a16="http://schemas.microsoft.com/office/drawing/2014/main" id="{0CEB9A39-EE51-464D-8B96-5B5C14A79E3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8" name="Espace réservé des commentaires 2">
            <a:extLst>
              <a:ext uri="{FF2B5EF4-FFF2-40B4-BE49-F238E27FC236}">
                <a16:creationId xmlns:a16="http://schemas.microsoft.com/office/drawing/2014/main" id="{723A23BF-47F1-9344-9C49-BD1EBBF75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6091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2590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ce réservé de l'image des diapositives 1">
            <a:extLst>
              <a:ext uri="{FF2B5EF4-FFF2-40B4-BE49-F238E27FC236}">
                <a16:creationId xmlns:a16="http://schemas.microsoft.com/office/drawing/2014/main" id="{EC591533-A9D9-E04A-9AB3-A732CAA00D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Espace réservé des commentaires 2">
            <a:extLst>
              <a:ext uri="{FF2B5EF4-FFF2-40B4-BE49-F238E27FC236}">
                <a16:creationId xmlns:a16="http://schemas.microsoft.com/office/drawing/2014/main" id="{3E3DD60D-36E1-C24B-8A3C-0CC1F6020A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41609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ce réservé de l'image des diapositives 1">
            <a:extLst>
              <a:ext uri="{FF2B5EF4-FFF2-40B4-BE49-F238E27FC236}">
                <a16:creationId xmlns:a16="http://schemas.microsoft.com/office/drawing/2014/main" id="{2A68030B-3E9C-C947-853C-F6A295CC4A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Espace réservé des commentaires 2">
            <a:extLst>
              <a:ext uri="{FF2B5EF4-FFF2-40B4-BE49-F238E27FC236}">
                <a16:creationId xmlns:a16="http://schemas.microsoft.com/office/drawing/2014/main" id="{C4BC0FF3-6E1B-6449-8DB3-59998A8AC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30954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ce réservé de l'image des diapositives 1">
            <a:extLst>
              <a:ext uri="{FF2B5EF4-FFF2-40B4-BE49-F238E27FC236}">
                <a16:creationId xmlns:a16="http://schemas.microsoft.com/office/drawing/2014/main" id="{A0303B83-DE86-2442-8AA4-FA28EC0866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Espace réservé des commentaires 2">
            <a:extLst>
              <a:ext uri="{FF2B5EF4-FFF2-40B4-BE49-F238E27FC236}">
                <a16:creationId xmlns:a16="http://schemas.microsoft.com/office/drawing/2014/main" id="{B436B808-4D8C-B94F-937D-16AF90AE8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62400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2655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e l'image des diapositives 1">
            <a:extLst>
              <a:ext uri="{FF2B5EF4-FFF2-40B4-BE49-F238E27FC236}">
                <a16:creationId xmlns:a16="http://schemas.microsoft.com/office/drawing/2014/main" id="{E794003C-EF1E-324D-8605-607D7D34C7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Espace réservé des commentaires 2">
            <a:extLst>
              <a:ext uri="{FF2B5EF4-FFF2-40B4-BE49-F238E27FC236}">
                <a16:creationId xmlns:a16="http://schemas.microsoft.com/office/drawing/2014/main" id="{D4E2A490-4C1A-0F45-AED2-69D5EF3E9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89349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5760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8816D0-6A9C-0D46-859F-7CDCE65EF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CC4B50E-B5DF-DF47-BDEF-BC1BBE7635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544A6E-A572-0340-BFBB-69DC20352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9F452-BDE0-534A-9AB2-C8D98ED35822}" type="datetimeFigureOut">
              <a:rPr lang="fr-FR" smtClean="0"/>
              <a:t>29/04/2019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4EFFC35-95A3-0145-A1EC-2C0D6318C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F47F69-5B81-9A49-990C-FB7D72FEA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59A8C-7948-D049-82C6-03E755595F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7855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E0CC3E-14A0-914A-838F-1D6C6AF2B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E00645F-DC03-6444-AFA7-D302F10700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7BA5DD-8A87-964A-95CE-DE8C6D7AC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9F452-BDE0-534A-9AB2-C8D98ED35822}" type="datetimeFigureOut">
              <a:rPr lang="fr-FR" smtClean="0"/>
              <a:t>29/04/2019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EDF952-6489-9944-9D45-8C32D5220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EC862F-9C51-C34C-B6B9-DDD435628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59A8C-7948-D049-82C6-03E755595F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8878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7E72874-153D-1F42-BD5E-3DAB450CA9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9FA6DE2-746E-1E42-8C2B-2DB079D0A2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B81112-9B9B-B947-8E18-2BD281716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9F452-BDE0-534A-9AB2-C8D98ED35822}" type="datetimeFigureOut">
              <a:rPr lang="fr-FR" smtClean="0"/>
              <a:t>29/04/2019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B313A3-4E2D-9A43-A6CB-7CD706F9A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C6F6C6-B208-9F45-B443-86076602C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59A8C-7948-D049-82C6-03E755595F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937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- No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27188" y="219456"/>
            <a:ext cx="8997696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and Content – No Rule Layout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7FD2-EEE1-4653-A3ED-EC06E26685F5}" type="datetime4">
              <a:rPr lang="en-US" smtClean="0"/>
              <a:t>April 29, 2019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A5BD-C011-4A45-AA3A-201790FB7F2B}" type="slidenum">
              <a:rPr lang="en-CA" smtClean="0"/>
              <a:t>‹N°›</a:t>
            </a:fld>
            <a:endParaRPr lang="en-CA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627188" y="1133856"/>
            <a:ext cx="9004300" cy="338328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400" b="1"/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1627188" y="1847088"/>
            <a:ext cx="9004300" cy="4343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23594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5E7B7B-DBC1-9C4C-B22C-CB8F0B960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500EF6-9D5D-FE40-8D69-87BE4CDF4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AF6BC6-43A2-D94A-A037-0824EBBB4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9F452-BDE0-534A-9AB2-C8D98ED35822}" type="datetimeFigureOut">
              <a:rPr lang="fr-FR" smtClean="0"/>
              <a:t>29/04/2019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A7A18E-3611-D549-8CA5-DFD8AD69C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2869BA-3FCE-7842-A398-1D0DB19E1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59A8C-7948-D049-82C6-03E755595F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280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DA0197-E7D7-5E40-B34F-FD0949FB4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F9FB129-29BA-2C4A-93A9-D4BC09AB5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9800E9-9761-6846-9AF6-6FC437B29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9F452-BDE0-534A-9AB2-C8D98ED35822}" type="datetimeFigureOut">
              <a:rPr lang="fr-FR" smtClean="0"/>
              <a:t>29/04/2019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B9F606-F9D9-754A-BC06-B6072988C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22D6D1-93AD-FB45-9633-7838D7740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59A8C-7948-D049-82C6-03E755595F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1681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6227FC-C35E-5040-A67F-10907A187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3F8977-1491-B142-BC12-09F70C2FE8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5372C53-9EAE-CB40-AFA9-EA9321C6A9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9F39353-1852-8A48-B270-A62FF8C60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9F452-BDE0-534A-9AB2-C8D98ED35822}" type="datetimeFigureOut">
              <a:rPr lang="fr-FR" smtClean="0"/>
              <a:t>29/04/2019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C41287F-E5C6-E344-8CA9-6BCCB4529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AE3EFF4-C12B-8041-9FCF-5F26E9541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59A8C-7948-D049-82C6-03E755595F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415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977E55-6797-4549-840A-D5410DD40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03927FF-CC18-AA45-8566-CE0185474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D6CE236-141B-7348-9916-B2C3002CF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A66D7CE-6EE1-7B4E-8F80-1522609C4E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9920854-4CD5-0C40-A9C3-4C3C7188A3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5BDF00B-94CE-0848-847C-6B792AF60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9F452-BDE0-534A-9AB2-C8D98ED35822}" type="datetimeFigureOut">
              <a:rPr lang="fr-FR" smtClean="0"/>
              <a:t>29/04/2019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0B22432-CED4-DE48-8BDF-AAFE0C7CB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786EE36-26C5-4D4E-9A9D-2FEA47A51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59A8C-7948-D049-82C6-03E755595F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2144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9E3905-AF33-7242-8102-A778534C2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D5937A4-A9E8-1646-9C65-A9E8A46F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9F452-BDE0-534A-9AB2-C8D98ED35822}" type="datetimeFigureOut">
              <a:rPr lang="fr-FR" smtClean="0"/>
              <a:t>29/04/2019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310836-75E7-B544-A303-31D0D0FDA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9D5F6B2-750B-AF4A-8224-C57A234F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59A8C-7948-D049-82C6-03E755595F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6970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B5E9998-12CF-324B-BB57-8D3A674FE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9F452-BDE0-534A-9AB2-C8D98ED35822}" type="datetimeFigureOut">
              <a:rPr lang="fr-FR" smtClean="0"/>
              <a:t>29/04/2019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8714300-4F78-7142-9B51-F4ADDB21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EBE573-43EA-154A-8400-B9F3E41E7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59A8C-7948-D049-82C6-03E755595F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8574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719548-DF8D-DE42-825F-6C191B169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1D59A4-0AC9-234E-8B19-3FB6351C2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8114A48-0807-AC48-A8C7-38FD24F02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34B0A08-180F-5444-BAA7-82F18CCA0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9F452-BDE0-534A-9AB2-C8D98ED35822}" type="datetimeFigureOut">
              <a:rPr lang="fr-FR" smtClean="0"/>
              <a:t>29/04/2019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810CD0D-5AD1-1D40-B2DB-A1556DB67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661D7D5-3D8F-D549-8CE9-491AC8581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59A8C-7948-D049-82C6-03E755595F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0151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AF8643-E30D-5945-8A2E-7E0DE97D6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0AFB9DA-74EF-1D49-82ED-16401838E6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C3C036-9639-DD41-AAC1-57F39B3B2A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97574DC-A5C7-1E44-9C3F-CFEC617A8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9F452-BDE0-534A-9AB2-C8D98ED35822}" type="datetimeFigureOut">
              <a:rPr lang="fr-FR" smtClean="0"/>
              <a:t>29/04/2019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5057F03-AE79-8647-8F3F-91F27045B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BAFCF9-2EDC-CF41-BDC1-960FEA5A9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59A8C-7948-D049-82C6-03E755595F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4134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2E2F6ED-13A9-054F-810B-26FCC4DFB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ACA72B-577C-1849-AA72-8D132BCC3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EAD94E-0BF4-8648-A5A7-50A00C580F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9F452-BDE0-534A-9AB2-C8D98ED35822}" type="datetimeFigureOut">
              <a:rPr lang="fr-FR" smtClean="0"/>
              <a:t>29/04/2019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A093D6-606E-CD44-A6B0-2FD89EA8AD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4A34AF-65BB-844D-A51F-C14901E35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59A8C-7948-D049-82C6-03E755595F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3413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3" Target="../media/hdphoto1.wdp" Type="http://schemas.microsoft.com/office/2007/relationships/hdphoto"/><Relationship Id="rId2" Target="../media/image1.jpeg" Type="http://schemas.openxmlformats.org/officeDocument/2006/relationships/image"/><Relationship Id="rId1" Target="../slideLayouts/slideLayout1.xml" Type="http://schemas.openxmlformats.org/officeDocument/2006/relationships/slideLayout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 ?><Relationships xmlns="http://schemas.openxmlformats.org/package/2006/relationships"><Relationship Id="rId3" Target="../media/image34.jpeg" Type="http://schemas.openxmlformats.org/officeDocument/2006/relationships/image"/><Relationship Id="rId2" Target="../media/image33.jpeg" Type="http://schemas.openxmlformats.org/officeDocument/2006/relationships/image"/><Relationship Id="rId1" Target="../slideLayouts/slideLayout7.xml" Type="http://schemas.openxmlformats.org/officeDocument/2006/relationships/slideLayout"/><Relationship Id="rId4" Target="../media/hdphoto5.wdp" Type="http://schemas.microsoft.com/office/2007/relationships/hdphoto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4.xml.rels><?xml version="1.0" encoding="UTF-8" standalone="yes" ?><Relationships xmlns="http://schemas.openxmlformats.org/package/2006/relationships"><Relationship Id="rId3" Target="../media/image38.png" Type="http://schemas.openxmlformats.org/officeDocument/2006/relationships/image"/><Relationship Id="rId2" Target="../media/image3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 ?><Relationships xmlns="http://schemas.openxmlformats.org/package/2006/relationships"><Relationship Id="rId3" Target="../media/image40.jpeg" Type="http://schemas.openxmlformats.org/officeDocument/2006/relationships/image"/><Relationship Id="rId2" Target="../media/image3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 ?><Relationships xmlns="http://schemas.openxmlformats.org/package/2006/relationships"><Relationship Id="rId3" Target="../media/hdphoto6.wdp" Type="http://schemas.microsoft.com/office/2007/relationships/hdphoto"/><Relationship Id="rId2" Target="../media/image4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 ?><Relationships xmlns="http://schemas.openxmlformats.org/package/2006/relationships"><Relationship Id="rId3" Target="../media/hdphoto7.wdp" Type="http://schemas.microsoft.com/office/2007/relationships/hdphoto"/><Relationship Id="rId2" Target="../media/image47.jpeg" Type="http://schemas.openxmlformats.org/officeDocument/2006/relationships/image"/><Relationship Id="rId1" Target="../slideLayouts/slideLayout12.xml" Type="http://schemas.openxmlformats.org/officeDocument/2006/relationships/slideLayout"/><Relationship Id="rId5" Target="../media/hdphoto8.wdp" Type="http://schemas.microsoft.com/office/2007/relationships/hdphoto"/><Relationship Id="rId4" Target="../media/image48.jpeg" Type="http://schemas.openxmlformats.org/officeDocument/2006/relationships/image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 ?><Relationships xmlns="http://schemas.openxmlformats.org/package/2006/relationships"><Relationship Id="rId3" Target="../media/image53.jpeg" Type="http://schemas.openxmlformats.org/officeDocument/2006/relationships/image"/><Relationship Id="rId2" Target="../notesSlides/notesSlide2.xml" Type="http://schemas.openxmlformats.org/officeDocument/2006/relationships/notesSlide"/><Relationship Id="rId1" Target="../slideLayouts/slideLayout7.xml" Type="http://schemas.openxmlformats.org/officeDocument/2006/relationships/slideLayout"/><Relationship Id="rId5" Target="../media/image55.png" Type="http://schemas.openxmlformats.org/officeDocument/2006/relationships/image"/><Relationship Id="rId4" Target="../media/image54.jpeg" Type="http://schemas.openxmlformats.org/officeDocument/2006/relationships/image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entrez/query.fcgi?db=pubmed&amp;cmd=Search&amp;itool=pubmed_AbstractPlus&amp;term=%22Yang+SK%22%5bAuthor%5d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entrez/query.fcgi?cmd=Retrieve&amp;db=pubmed&amp;dopt=Abstract&amp;list_uids=16244252&amp;query_hl=3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 ?><Relationships xmlns="http://schemas.openxmlformats.org/package/2006/relationships"><Relationship Id="rId3" Target="../media/image63.jpeg" Type="http://schemas.openxmlformats.org/officeDocument/2006/relationships/image"/><Relationship Id="rId2" Target="../media/image62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59.xml.rels><?xml version="1.0" encoding="UTF-8" standalone="yes" ?><Relationships xmlns="http://schemas.openxmlformats.org/package/2006/relationships"><Relationship Id="rId3" Target="../media/image78.jpeg" Type="http://schemas.openxmlformats.org/officeDocument/2006/relationships/image"/><Relationship Id="rId2" Target="../media/image77.jpe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81.jpeg" Type="http://schemas.openxmlformats.org/officeDocument/2006/relationships/image"/><Relationship Id="rId5" Target="../media/image80.jpeg" Type="http://schemas.openxmlformats.org/officeDocument/2006/relationships/image"/><Relationship Id="rId4" Target="../media/image79.png" Type="http://schemas.openxmlformats.org/officeDocument/2006/relationships/image"/></Relationships>
</file>

<file path=ppt/slides/_rels/slide6.xml.rels><?xml version="1.0" encoding="UTF-8" standalone="yes" ?><Relationships xmlns="http://schemas.openxmlformats.org/package/2006/relationships"><Relationship Id="rId3" Target="../media/image5.jpeg" Type="http://schemas.openxmlformats.org/officeDocument/2006/relationships/image"/><Relationship Id="rId2" Target="../media/image4.JPG" Type="http://schemas.openxmlformats.org/officeDocument/2006/relationships/image"/><Relationship Id="rId1" Target="../slideLayouts/slideLayout7.xml" Type="http://schemas.openxmlformats.org/officeDocument/2006/relationships/slideLayout"/><Relationship Id="rId4" Target="../media/hdphoto4.wdp" Type="http://schemas.microsoft.com/office/2007/relationships/hdphoto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?term=Toledano%20AY%5BAuthor%5D&amp;cauthor=true&amp;cauthor_uid=29153373" TargetMode="External"/><Relationship Id="rId3" Type="http://schemas.openxmlformats.org/officeDocument/2006/relationships/hyperlink" Target="https://www.ncbi.nlm.nih.gov/pubmed/?term=Balleyguier%20C%5BAuthor%5D&amp;cauthor=true&amp;cauthor_uid=29153373" TargetMode="External"/><Relationship Id="rId7" Type="http://schemas.openxmlformats.org/officeDocument/2006/relationships/hyperlink" Target="https://www.ncbi.nlm.nih.gov/pubmed/?term=Cohen-Scali%20F%5BAuthor%5D&amp;cauthor=true&amp;cauthor_uid=29153373" TargetMode="External"/><Relationship Id="rId2" Type="http://schemas.openxmlformats.org/officeDocument/2006/relationships/hyperlink" Target="https://www.ncbi.nlm.nih.gov/pubmed/2915337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ubmed/?term=Toubiana%20PR%5BAuthor%5D&amp;cauthor=true&amp;cauthor_uid=29153373" TargetMode="External"/><Relationship Id="rId5" Type="http://schemas.openxmlformats.org/officeDocument/2006/relationships/hyperlink" Target="https://www.ncbi.nlm.nih.gov/pubmed/?term=Levy%20L%5BAuthor%5D&amp;cauthor=true&amp;cauthor_uid=29153373" TargetMode="External"/><Relationship Id="rId4" Type="http://schemas.openxmlformats.org/officeDocument/2006/relationships/hyperlink" Target="https://www.ncbi.nlm.nih.gov/pubmed/?term=Arfi-Rouche%20J%5BAuthor%5D&amp;cauthor=true&amp;cauthor_uid=29153373" TargetMode="External"/><Relationship Id="rId9" Type="http://schemas.openxmlformats.org/officeDocument/2006/relationships/hyperlink" Target="https://www.ncbi.nlm.nih.gov/pubmed/?term=Boyer%20B%5BAuthor%5D&amp;cauthor=true&amp;cauthor_uid=29153373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 ?><Relationships xmlns="http://schemas.openxmlformats.org/package/2006/relationships"><Relationship Id="rId3" Target="../media/image87.jpeg" Type="http://schemas.openxmlformats.org/officeDocument/2006/relationships/image"/><Relationship Id="rId2" Target="../media/image86.jpe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89.jpeg" Type="http://schemas.openxmlformats.org/officeDocument/2006/relationships/image"/><Relationship Id="rId5" Target="../media/hdphoto10.wdp" Type="http://schemas.microsoft.com/office/2007/relationships/hdphoto"/><Relationship Id="rId4" Target="../media/image88.jpeg" Type="http://schemas.openxmlformats.org/officeDocument/2006/relationships/image"/></Relationships>
</file>

<file path=ppt/slides/_rels/slide69.xml.rels><?xml version="1.0" encoding="UTF-8" standalone="yes" ?><Relationships xmlns="http://schemas.openxmlformats.org/package/2006/relationships"><Relationship Id="rId2" Target="../media/image9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 ?><Relationships xmlns="http://schemas.openxmlformats.org/package/2006/relationships"><Relationship Id="rId2" Target="../media/image3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8.xml.rels><?xml version="1.0" encoding="UTF-8" standalone="yes" ?><Relationships xmlns="http://schemas.openxmlformats.org/package/2006/relationships"><Relationship Id="rId8" Target="../media/image12.png" Type="http://schemas.openxmlformats.org/officeDocument/2006/relationships/image"/><Relationship Id="rId13" Target="../media/image17.png" Type="http://schemas.openxmlformats.org/officeDocument/2006/relationships/image"/><Relationship Id="rId18" Target="../media/image22.png" Type="http://schemas.openxmlformats.org/officeDocument/2006/relationships/image"/><Relationship Id="rId26" Target="../media/image30.png" Type="http://schemas.openxmlformats.org/officeDocument/2006/relationships/image"/><Relationship Id="rId3" Target="../media/image7.png" Type="http://schemas.openxmlformats.org/officeDocument/2006/relationships/image"/><Relationship Id="rId21" Target="../media/image25.png" Type="http://schemas.openxmlformats.org/officeDocument/2006/relationships/image"/><Relationship Id="rId7" Target="../media/image11.png" Type="http://schemas.openxmlformats.org/officeDocument/2006/relationships/image"/><Relationship Id="rId12" Target="../media/image16.png" Type="http://schemas.openxmlformats.org/officeDocument/2006/relationships/image"/><Relationship Id="rId17" Target="../media/image21.png" Type="http://schemas.openxmlformats.org/officeDocument/2006/relationships/image"/><Relationship Id="rId25" Target="../media/image29.png" Type="http://schemas.openxmlformats.org/officeDocument/2006/relationships/image"/><Relationship Id="rId2" Target="../media/image6.png" Type="http://schemas.openxmlformats.org/officeDocument/2006/relationships/image"/><Relationship Id="rId16" Target="../media/image20.png" Type="http://schemas.openxmlformats.org/officeDocument/2006/relationships/image"/><Relationship Id="rId20" Target="../media/image24.png" Type="http://schemas.openxmlformats.org/officeDocument/2006/relationships/image"/><Relationship Id="rId1" Target="../slideLayouts/slideLayout2.xml" Type="http://schemas.openxmlformats.org/officeDocument/2006/relationships/slideLayout"/><Relationship Id="rId6" Target="../media/image10.png" Type="http://schemas.openxmlformats.org/officeDocument/2006/relationships/image"/><Relationship Id="rId11" Target="../media/image15.png" Type="http://schemas.openxmlformats.org/officeDocument/2006/relationships/image"/><Relationship Id="rId24" Target="../media/image28.png" Type="http://schemas.openxmlformats.org/officeDocument/2006/relationships/image"/><Relationship Id="rId5" Target="../media/image9.png" Type="http://schemas.openxmlformats.org/officeDocument/2006/relationships/image"/><Relationship Id="rId15" Target="../media/image19.png" Type="http://schemas.openxmlformats.org/officeDocument/2006/relationships/image"/><Relationship Id="rId23" Target="../media/image27.png" Type="http://schemas.openxmlformats.org/officeDocument/2006/relationships/image"/><Relationship Id="rId28" Target="../media/image32.png" Type="http://schemas.openxmlformats.org/officeDocument/2006/relationships/image"/><Relationship Id="rId10" Target="../media/image14.png" Type="http://schemas.openxmlformats.org/officeDocument/2006/relationships/image"/><Relationship Id="rId19" Target="../media/image23.png" Type="http://schemas.openxmlformats.org/officeDocument/2006/relationships/image"/><Relationship Id="rId4" Target="../media/image8.png" Type="http://schemas.openxmlformats.org/officeDocument/2006/relationships/image"/><Relationship Id="rId9" Target="../media/image13.png" Type="http://schemas.openxmlformats.org/officeDocument/2006/relationships/image"/><Relationship Id="rId14" Target="../media/image18.png" Type="http://schemas.openxmlformats.org/officeDocument/2006/relationships/image"/><Relationship Id="rId22" Target="../media/image26.png" Type="http://schemas.openxmlformats.org/officeDocument/2006/relationships/image"/><Relationship Id="rId27" Target="../media/image31.png" Type="http://schemas.openxmlformats.org/officeDocument/2006/relationships/image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81.xml.rels><?xml version="1.0" encoding="UTF-8" standalone="yes" ?><Relationships xmlns="http://schemas.openxmlformats.org/package/2006/relationships"><Relationship Id="rId3" Target="../media/image101.jpeg" Type="http://schemas.openxmlformats.org/officeDocument/2006/relationships/image"/><Relationship Id="rId2" Target="../media/image100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51F357-EB1E-4D4F-A991-448B885149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9069" y="-385762"/>
            <a:ext cx="9144000" cy="2387600"/>
          </a:xfrm>
        </p:spPr>
        <p:txBody>
          <a:bodyPr/>
          <a:lstStyle/>
          <a:p>
            <a:r>
              <a:rPr lang="fr-FR" dirty="0"/>
              <a:t>Aide au diagnostic en mammographie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3F95C8B-29B4-6D44-BA83-064EB7669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9069" y="2282903"/>
            <a:ext cx="9144000" cy="1655762"/>
          </a:xfrm>
        </p:spPr>
        <p:txBody>
          <a:bodyPr/>
          <a:lstStyle/>
          <a:p>
            <a:r>
              <a:rPr lang="fr-FR" dirty="0">
                <a:solidFill>
                  <a:srgbClr val="002060"/>
                </a:solidFill>
              </a:rPr>
              <a:t>De la détection assistée par ordinateur à l’intelligence artificielle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D524E74-5863-CC47-800C-F5BC4C9E4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 contrast="-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0387" y="3093428"/>
            <a:ext cx="3847718" cy="3600450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92605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108795-C74E-0847-80AB-A9EFE0ADC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Erreurs des lecteurs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69D5E5-596B-9B45-8F38-2EAAD9AE7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Erreur de détection</a:t>
            </a:r>
          </a:p>
          <a:p>
            <a:r>
              <a:rPr lang="fr-FR" dirty="0"/>
              <a:t>Erreur d’interprétation</a:t>
            </a:r>
          </a:p>
        </p:txBody>
      </p:sp>
    </p:spTree>
    <p:extLst>
      <p:ext uri="{BB962C8B-B14F-4D97-AF65-F5344CB8AC3E}">
        <p14:creationId xmlns:p14="http://schemas.microsoft.com/office/powerpoint/2010/main" val="437913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588083-5FB9-A046-A959-5FCF16BA8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Rappel : 4 formes de cancers</a:t>
            </a:r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ABC7AC56-FD48-E846-A66F-5A286461E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Masses 66%</a:t>
            </a:r>
          </a:p>
          <a:p>
            <a:r>
              <a:rPr lang="fr-FR" dirty="0" err="1">
                <a:solidFill>
                  <a:schemeClr val="accent2"/>
                </a:solidFill>
              </a:rPr>
              <a:t>Microcalcifications</a:t>
            </a:r>
            <a:r>
              <a:rPr lang="fr-FR" dirty="0">
                <a:solidFill>
                  <a:schemeClr val="accent2"/>
                </a:solidFill>
              </a:rPr>
              <a:t> 25%</a:t>
            </a:r>
          </a:p>
          <a:p>
            <a:r>
              <a:rPr lang="fr-FR" dirty="0"/>
              <a:t>Images subtiles 9%</a:t>
            </a:r>
          </a:p>
          <a:p>
            <a:pPr lvl="1"/>
            <a:r>
              <a:rPr lang="fr-FR" dirty="0"/>
              <a:t>Distorsions 6%</a:t>
            </a:r>
          </a:p>
          <a:p>
            <a:pPr lvl="1"/>
            <a:r>
              <a:rPr lang="fr-FR" dirty="0"/>
              <a:t>Asymétries 3%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8AE5EB1-87B7-AE44-B56F-8FEF42215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7FD2-EEE1-4653-A3ED-EC06E26685F5}" type="datetime4">
              <a:rPr lang="en-US" smtClean="0"/>
              <a:t>April 29, 2019</a:t>
            </a:fld>
            <a:endParaRPr lang="en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DADDAEC-760E-F948-8FC7-E2F9ED28E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Presentation Title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20EF6C3-259F-F94B-A147-1810E02AA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A5BD-C011-4A45-AA3A-201790FB7F2B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5492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\\Sigmanet\BOYER\sein\Images Mammo\montpellier\BELLENCONTRE^GILBERTE^^^.MG.6294.1.006.JPG">
            <a:extLst>
              <a:ext uri="{FF2B5EF4-FFF2-40B4-BE49-F238E27FC236}">
                <a16:creationId xmlns:a16="http://schemas.microsoft.com/office/drawing/2014/main" id="{3F27E07E-196E-9B44-9BC5-90A9FE0C7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0"/>
          <a:stretch>
            <a:fillRect/>
          </a:stretch>
        </p:blipFill>
        <p:spPr bwMode="auto">
          <a:xfrm>
            <a:off x="304800" y="29028"/>
            <a:ext cx="41148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11BA70B-4085-EE48-B869-00DEF3C49C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8000"/>
                    </a14:imgEffect>
                  </a14:imgLayer>
                </a14:imgProps>
              </a:ext>
            </a:extLst>
          </a:blip>
          <a:srcRect t="2843" r="14605"/>
          <a:stretch/>
        </p:blipFill>
        <p:spPr>
          <a:xfrm>
            <a:off x="5100707" y="218660"/>
            <a:ext cx="4114800" cy="648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47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6"/>
          <a:stretch/>
        </p:blipFill>
        <p:spPr bwMode="auto">
          <a:xfrm>
            <a:off x="2207568" y="3818"/>
            <a:ext cx="3523016" cy="682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11614" b="8638"/>
          <a:stretch/>
        </p:blipFill>
        <p:spPr bwMode="auto">
          <a:xfrm>
            <a:off x="6240017" y="-20833"/>
            <a:ext cx="3556135" cy="688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8608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FA67140-B93C-4C4A-8C25-847194B9550A}"/>
              </a:ext>
            </a:extLst>
          </p:cNvPr>
          <p:cNvSpPr/>
          <p:nvPr/>
        </p:nvSpPr>
        <p:spPr>
          <a:xfrm>
            <a:off x="532194" y="212900"/>
            <a:ext cx="39815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2 Foyers de </a:t>
            </a:r>
            <a:r>
              <a:rPr lang="fr-FR" sz="2400" dirty="0" err="1"/>
              <a:t>microcalcifications</a:t>
            </a:r>
            <a:endParaRPr lang="fr-FR" sz="2400" dirty="0"/>
          </a:p>
        </p:txBody>
      </p:sp>
      <p:pic>
        <p:nvPicPr>
          <p:cNvPr id="3" name="Image 2" descr="Une image contenant nature&#10;&#10;&#10;&#10;Description générée automatiquement">
            <a:extLst>
              <a:ext uri="{FF2B5EF4-FFF2-40B4-BE49-F238E27FC236}">
                <a16:creationId xmlns:a16="http://schemas.microsoft.com/office/drawing/2014/main" id="{14E5A656-C39D-5A46-BE47-A910A2253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075" y="1021520"/>
            <a:ext cx="4321037" cy="5900211"/>
          </a:xfrm>
          <a:prstGeom prst="rect">
            <a:avLst/>
          </a:prstGeom>
        </p:spPr>
      </p:pic>
      <p:pic>
        <p:nvPicPr>
          <p:cNvPr id="5" name="Image 1">
            <a:extLst>
              <a:ext uri="{FF2B5EF4-FFF2-40B4-BE49-F238E27FC236}">
                <a16:creationId xmlns:a16="http://schemas.microsoft.com/office/drawing/2014/main" id="{4EEFF556-4D75-F44B-AFBE-DB66B7A9F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4" t="37917" r="-1752" b="22263"/>
          <a:stretch>
            <a:fillRect/>
          </a:stretch>
        </p:blipFill>
        <p:spPr bwMode="auto">
          <a:xfrm>
            <a:off x="6436369" y="0"/>
            <a:ext cx="59055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5497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BBD466-2E82-E549-AFC1-5C113D7EB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Images subtiles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75EAB8-7D14-5742-98C4-70568DDF2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Distorsions</a:t>
            </a:r>
          </a:p>
          <a:p>
            <a:r>
              <a:rPr lang="fr-FR" dirty="0"/>
              <a:t>Asymétries</a:t>
            </a:r>
          </a:p>
        </p:txBody>
      </p:sp>
    </p:spTree>
    <p:extLst>
      <p:ext uri="{BB962C8B-B14F-4D97-AF65-F5344CB8AC3E}">
        <p14:creationId xmlns:p14="http://schemas.microsoft.com/office/powerpoint/2010/main" val="1867815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nimal, branchiopode, invertébré&#10;&#10;&#10;&#10;Description générée automatiquement">
            <a:extLst>
              <a:ext uri="{FF2B5EF4-FFF2-40B4-BE49-F238E27FC236}">
                <a16:creationId xmlns:a16="http://schemas.microsoft.com/office/drawing/2014/main" id="{AB764C3E-D402-AD4D-9563-7CE58AB26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762" y="0"/>
            <a:ext cx="3821951" cy="6803474"/>
          </a:xfrm>
          <a:prstGeom prst="rect">
            <a:avLst/>
          </a:prstGeom>
        </p:spPr>
      </p:pic>
      <p:pic>
        <p:nvPicPr>
          <p:cNvPr id="5" name="Image 4" descr="Une image contenant intérieur, assis, photo, noir&#10;&#10;&#10;&#10;Description générée automatiquement">
            <a:extLst>
              <a:ext uri="{FF2B5EF4-FFF2-40B4-BE49-F238E27FC236}">
                <a16:creationId xmlns:a16="http://schemas.microsoft.com/office/drawing/2014/main" id="{D493C32A-852A-834F-BB82-B875FAA904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87" r="49247" b="-2654"/>
          <a:stretch/>
        </p:blipFill>
        <p:spPr>
          <a:xfrm>
            <a:off x="7570575" y="0"/>
            <a:ext cx="3550506" cy="68948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8B5F33-34AC-DE49-A49E-DC7B0F677ECB}"/>
              </a:ext>
            </a:extLst>
          </p:cNvPr>
          <p:cNvSpPr/>
          <p:nvPr/>
        </p:nvSpPr>
        <p:spPr>
          <a:xfrm>
            <a:off x="589518" y="287039"/>
            <a:ext cx="18256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3 distorsions </a:t>
            </a:r>
          </a:p>
        </p:txBody>
      </p:sp>
    </p:spTree>
    <p:extLst>
      <p:ext uri="{BB962C8B-B14F-4D97-AF65-F5344CB8AC3E}">
        <p14:creationId xmlns:p14="http://schemas.microsoft.com/office/powerpoint/2010/main" val="3017211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4BB98D-6A8D-8145-B3E5-1A5DEC5E1160}"/>
              </a:ext>
            </a:extLst>
          </p:cNvPr>
          <p:cNvSpPr/>
          <p:nvPr/>
        </p:nvSpPr>
        <p:spPr>
          <a:xfrm>
            <a:off x="621970" y="486718"/>
            <a:ext cx="1391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4 Asymétries</a:t>
            </a:r>
          </a:p>
        </p:txBody>
      </p:sp>
      <p:pic>
        <p:nvPicPr>
          <p:cNvPr id="5" name="Image 4" descr="Une image contenant film radiographique&#10;&#10;Description générée automatiquement">
            <a:extLst>
              <a:ext uri="{FF2B5EF4-FFF2-40B4-BE49-F238E27FC236}">
                <a16:creationId xmlns:a16="http://schemas.microsoft.com/office/drawing/2014/main" id="{90134777-3923-F744-BDEC-812ABE7C2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844" y="0"/>
            <a:ext cx="6888756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94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film radiographique&#10;&#10;Description générée automatiquement">
            <a:extLst>
              <a:ext uri="{FF2B5EF4-FFF2-40B4-BE49-F238E27FC236}">
                <a16:creationId xmlns:a16="http://schemas.microsoft.com/office/drawing/2014/main" id="{DA48A817-6303-8B4C-87F5-B1C19D301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61889" cy="6591300"/>
          </a:xfrm>
          <a:prstGeom prst="rect">
            <a:avLst/>
          </a:prstGeom>
        </p:spPr>
      </p:pic>
      <p:pic>
        <p:nvPicPr>
          <p:cNvPr id="7" name="Image 6" descr="Une image contenant film radiographique&#10;&#10;Description générée automatiquement">
            <a:extLst>
              <a:ext uri="{FF2B5EF4-FFF2-40B4-BE49-F238E27FC236}">
                <a16:creationId xmlns:a16="http://schemas.microsoft.com/office/drawing/2014/main" id="{6627A008-7A4A-314E-A6E6-DE48006FE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844" y="0"/>
            <a:ext cx="6888756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05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108795-C74E-0847-80AB-A9EFE0ADC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 erreurs des lecteurs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69D5E5-596B-9B45-8F38-2EAAD9AE7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Conséquences</a:t>
            </a:r>
          </a:p>
          <a:p>
            <a:pPr marL="0" indent="0">
              <a:buNone/>
            </a:pPr>
            <a:endParaRPr lang="fr-FR" dirty="0"/>
          </a:p>
          <a:p>
            <a:pPr lvl="1"/>
            <a:r>
              <a:rPr lang="fr-FR" dirty="0"/>
              <a:t>Cancers d’intervalle</a:t>
            </a:r>
          </a:p>
          <a:p>
            <a:pPr lvl="1"/>
            <a:r>
              <a:rPr lang="fr-FR" dirty="0"/>
              <a:t>Cancers manqués </a:t>
            </a:r>
          </a:p>
        </p:txBody>
      </p:sp>
    </p:spTree>
    <p:extLst>
      <p:ext uri="{BB962C8B-B14F-4D97-AF65-F5344CB8AC3E}">
        <p14:creationId xmlns:p14="http://schemas.microsoft.com/office/powerpoint/2010/main" val="2097944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BA39A6-0A6C-4147-B771-45E41D598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Aide au diagnostic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AB701F-F471-0E44-A4E7-8CC37C733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Pourquoi ?</a:t>
            </a:r>
          </a:p>
          <a:p>
            <a:r>
              <a:rPr lang="fr-FR" dirty="0"/>
              <a:t>Comment ?</a:t>
            </a:r>
          </a:p>
          <a:p>
            <a:r>
              <a:rPr lang="fr-FR" dirty="0"/>
              <a:t>Quelle place par rapport au radiologue ?</a:t>
            </a:r>
          </a:p>
          <a:p>
            <a:r>
              <a:rPr lang="fr-FR" dirty="0"/>
              <a:t>Peut-elle nuire au radiologue ?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393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7D4363-54E5-F24D-8A9E-A67D99DF4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Cancer </a:t>
            </a:r>
            <a:r>
              <a:rPr lang="fr-FR" dirty="0">
                <a:solidFill>
                  <a:schemeClr val="accent2"/>
                </a:solidFill>
              </a:rPr>
              <a:t>d’intervalle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76046A0-03FF-C246-9240-3BB96AC755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5D49CA6-EC02-DB48-BFED-3A8882EC02B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Lésion </a:t>
            </a:r>
            <a:r>
              <a:rPr lang="fr-FR" dirty="0">
                <a:solidFill>
                  <a:schemeClr val="accent2"/>
                </a:solidFill>
              </a:rPr>
              <a:t>palpable</a:t>
            </a:r>
            <a:r>
              <a:rPr lang="fr-FR" dirty="0"/>
              <a:t> apparaissant </a:t>
            </a:r>
            <a:r>
              <a:rPr lang="fr-FR" dirty="0">
                <a:solidFill>
                  <a:schemeClr val="accent2"/>
                </a:solidFill>
              </a:rPr>
              <a:t>entre deux dépistages</a:t>
            </a:r>
          </a:p>
          <a:p>
            <a:r>
              <a:rPr lang="fr-FR" dirty="0">
                <a:solidFill>
                  <a:schemeClr val="accent2"/>
                </a:solidFill>
              </a:rPr>
              <a:t>30% cas : </a:t>
            </a:r>
            <a:r>
              <a:rPr lang="fr-FR" dirty="0"/>
              <a:t>visible sur la mammographie précédente</a:t>
            </a:r>
          </a:p>
        </p:txBody>
      </p:sp>
    </p:spTree>
    <p:extLst>
      <p:ext uri="{BB962C8B-B14F-4D97-AF65-F5344CB8AC3E}">
        <p14:creationId xmlns:p14="http://schemas.microsoft.com/office/powerpoint/2010/main" val="3098289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2" descr="C:\Documents and Settings\bruno\Mes documents\sein\cancers manques\cascb\Cas 2 oblique 2002.jpg">
            <a:extLst>
              <a:ext uri="{FF2B5EF4-FFF2-40B4-BE49-F238E27FC236}">
                <a16:creationId xmlns:a16="http://schemas.microsoft.com/office/drawing/2014/main" id="{9DF2EB16-1CC6-E542-BE6D-B5E90A885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6" b="7777"/>
          <a:stretch>
            <a:fillRect/>
          </a:stretch>
        </p:blipFill>
        <p:spPr bwMode="auto">
          <a:xfrm>
            <a:off x="1524000" y="0"/>
            <a:ext cx="4781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9555" name="Picture 3" descr="C:\Documents and Settings\bruno\Mes documents\sein\cancers manques\cascb\Cas 2 face 2002b.jpg">
            <a:extLst>
              <a:ext uri="{FF2B5EF4-FFF2-40B4-BE49-F238E27FC236}">
                <a16:creationId xmlns:a16="http://schemas.microsoft.com/office/drawing/2014/main" id="{A7296E35-D216-DA46-AB13-E653442DB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" r="-2811"/>
          <a:stretch>
            <a:fillRect/>
          </a:stretch>
        </p:blipFill>
        <p:spPr bwMode="auto">
          <a:xfrm>
            <a:off x="6019800" y="0"/>
            <a:ext cx="4648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062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6" name="Picture 2" descr="C:\Documents and Settings\bruno\Mes documents\sein\cancers manques\cascb\Cas 2 oblique 2000c.jpg">
            <a:extLst>
              <a:ext uri="{FF2B5EF4-FFF2-40B4-BE49-F238E27FC236}">
                <a16:creationId xmlns:a16="http://schemas.microsoft.com/office/drawing/2014/main" id="{ADBEA0AA-9B52-7043-A7B0-3EA14A512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638"/>
            <a:ext cx="9144000" cy="676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07" name="Rectangle 3">
            <a:extLst>
              <a:ext uri="{FF2B5EF4-FFF2-40B4-BE49-F238E27FC236}">
                <a16:creationId xmlns:a16="http://schemas.microsoft.com/office/drawing/2014/main" id="{4614F79E-6A8A-514B-B8AF-3D73EE672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228600"/>
            <a:ext cx="88392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fr-FR" altLang="fr-FR" sz="4400">
                <a:solidFill>
                  <a:srgbClr val="FAFD00"/>
                </a:solidFill>
              </a:rPr>
              <a:t>Anomalie jugée bénigne</a:t>
            </a:r>
          </a:p>
        </p:txBody>
      </p:sp>
    </p:spTree>
    <p:extLst>
      <p:ext uri="{BB962C8B-B14F-4D97-AF65-F5344CB8AC3E}">
        <p14:creationId xmlns:p14="http://schemas.microsoft.com/office/powerpoint/2010/main" val="146766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7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7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 descr="C:\Documents and Settings\bruno\Mes documents\sein\cancers manques\cascb\Cas 2 face 2000c.jpg">
            <a:extLst>
              <a:ext uri="{FF2B5EF4-FFF2-40B4-BE49-F238E27FC236}">
                <a16:creationId xmlns:a16="http://schemas.microsoft.com/office/drawing/2014/main" id="{DA44DCC9-DD39-4C48-8F36-4CF5FAB34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34" b="1183"/>
          <a:stretch>
            <a:fillRect/>
          </a:stretch>
        </p:blipFill>
        <p:spPr bwMode="auto">
          <a:xfrm>
            <a:off x="1371600" y="0"/>
            <a:ext cx="9448800" cy="676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3C8F837A-2F68-E945-88E5-56EBC53B9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9231" y="137380"/>
            <a:ext cx="1075184" cy="1105266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fr-FR" altLang="fr-FR" dirty="0"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37842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7D4363-54E5-F24D-8A9E-A67D99DF4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Cancer </a:t>
            </a:r>
            <a:r>
              <a:rPr lang="fr-FR" dirty="0">
                <a:solidFill>
                  <a:schemeClr val="accent2"/>
                </a:solidFill>
              </a:rPr>
              <a:t>manqué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76046A0-03FF-C246-9240-3BB96AC755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5D49CA6-EC02-DB48-BFED-3A8882EC02B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Lésion </a:t>
            </a:r>
            <a:r>
              <a:rPr lang="fr-FR" dirty="0">
                <a:solidFill>
                  <a:schemeClr val="accent2"/>
                </a:solidFill>
              </a:rPr>
              <a:t>découverte </a:t>
            </a:r>
            <a:r>
              <a:rPr lang="fr-FR" dirty="0"/>
              <a:t>lors d’un dépistage</a:t>
            </a:r>
          </a:p>
          <a:p>
            <a:r>
              <a:rPr lang="fr-FR" dirty="0">
                <a:solidFill>
                  <a:schemeClr val="accent2"/>
                </a:solidFill>
              </a:rPr>
              <a:t>30% cas : </a:t>
            </a:r>
            <a:r>
              <a:rPr lang="fr-FR" dirty="0"/>
              <a:t>visible sur la mammographie précédente</a:t>
            </a:r>
          </a:p>
        </p:txBody>
      </p:sp>
    </p:spTree>
    <p:extLst>
      <p:ext uri="{BB962C8B-B14F-4D97-AF65-F5344CB8AC3E}">
        <p14:creationId xmlns:p14="http://schemas.microsoft.com/office/powerpoint/2010/main" val="4149488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C70BB5E-BD71-FD47-8FD3-9A2B0325E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4841" y="-5564"/>
            <a:ext cx="3996647" cy="6858000"/>
          </a:xfrm>
          <a:prstGeom prst="rect">
            <a:avLst/>
          </a:prstGeom>
        </p:spPr>
      </p:pic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0B9E2923-FF14-0349-8D6B-2D93B46829C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2452" y="-1"/>
            <a:ext cx="3597965" cy="6852437"/>
          </a:xfr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098A9F5-FBB2-E744-8077-4CFA21021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982" y="2167394"/>
            <a:ext cx="1336431" cy="1380744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9404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3268C7-F0E4-C347-9627-FE897318B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680" y="548680"/>
            <a:ext cx="7043738" cy="1181100"/>
          </a:xfrm>
        </p:spPr>
        <p:txBody>
          <a:bodyPr>
            <a:normAutofit fontScale="90000"/>
          </a:bodyPr>
          <a:lstStyle/>
          <a:p>
            <a:r>
              <a:rPr lang="fr-FR" dirty="0"/>
              <a:t>Sémiologie des cancers manqués</a:t>
            </a:r>
            <a:br>
              <a:rPr lang="fr-FR" dirty="0"/>
            </a:br>
            <a:r>
              <a:rPr lang="fr-FR" dirty="0"/>
              <a:t>2014-2017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070278F9-9CB9-1942-9561-F2A4B9F434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2981439"/>
              </p:ext>
            </p:extLst>
          </p:nvPr>
        </p:nvGraphicFramePr>
        <p:xfrm>
          <a:off x="1919536" y="2708920"/>
          <a:ext cx="8496944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4274C7DF-2CB5-734A-A0A2-111D4C03251B}"/>
              </a:ext>
            </a:extLst>
          </p:cNvPr>
          <p:cNvSpPr txBox="1"/>
          <p:nvPr/>
        </p:nvSpPr>
        <p:spPr>
          <a:xfrm>
            <a:off x="5836508" y="1988517"/>
            <a:ext cx="5904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accent2"/>
                </a:solidFill>
              </a:rPr>
              <a:t>Erreur d’interprétation </a:t>
            </a:r>
            <a:r>
              <a:rPr lang="fr-FR" sz="2400" dirty="0"/>
              <a:t>&gt;&gt; Erreur de détection</a:t>
            </a:r>
          </a:p>
        </p:txBody>
      </p:sp>
    </p:spTree>
    <p:extLst>
      <p:ext uri="{BB962C8B-B14F-4D97-AF65-F5344CB8AC3E}">
        <p14:creationId xmlns:p14="http://schemas.microsoft.com/office/powerpoint/2010/main" val="19394475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78274A-E625-9940-A2CD-12C674798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Remèdes aux « erreurs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54F429-29F0-9541-B64A-115BD13E4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Double</a:t>
            </a:r>
            <a:r>
              <a:rPr lang="fr-FR" dirty="0"/>
              <a:t> lecture</a:t>
            </a:r>
          </a:p>
          <a:p>
            <a:pPr marL="0" indent="0">
              <a:buNone/>
            </a:pPr>
            <a:endParaRPr lang="fr-FR" dirty="0"/>
          </a:p>
          <a:p>
            <a:pPr lvl="1"/>
            <a:r>
              <a:rPr lang="fr-FR" dirty="0"/>
              <a:t>Programmes de dépistage</a:t>
            </a:r>
          </a:p>
          <a:p>
            <a:pPr lvl="1"/>
            <a:r>
              <a:rPr lang="fr-FR" dirty="0">
                <a:solidFill>
                  <a:schemeClr val="accent2"/>
                </a:solidFill>
              </a:rPr>
              <a:t>6-20% </a:t>
            </a:r>
            <a:r>
              <a:rPr lang="fr-FR" dirty="0"/>
              <a:t>cancers « rattrapés »</a:t>
            </a:r>
          </a:p>
          <a:p>
            <a:pPr marL="457200" lvl="1" indent="0">
              <a:buNone/>
            </a:pPr>
            <a:endParaRPr lang="fr-FR" dirty="0"/>
          </a:p>
        </p:txBody>
      </p:sp>
      <p:pic>
        <p:nvPicPr>
          <p:cNvPr id="4" name="Picture 8" descr="\\Sigmanet\BOYER\sein\Images Mammo\objets\double.jpg">
            <a:extLst>
              <a:ext uri="{FF2B5EF4-FFF2-40B4-BE49-F238E27FC236}">
                <a16:creationId xmlns:a16="http://schemas.microsoft.com/office/drawing/2014/main" id="{5679151B-B37F-3B40-9C1C-41ECB0A4A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010" y="1790700"/>
            <a:ext cx="19812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\\Sigmanet\BOYER\sein\Images Mammo\objets\double.jpg">
            <a:extLst>
              <a:ext uri="{FF2B5EF4-FFF2-40B4-BE49-F238E27FC236}">
                <a16:creationId xmlns:a16="http://schemas.microsoft.com/office/drawing/2014/main" id="{1451403B-3E08-6645-BFFD-B3883DB92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410" y="1790700"/>
            <a:ext cx="19812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3287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46547DC-EE30-B84C-8D7E-0715043AD2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50"/>
          <a:stretch/>
        </p:blipFill>
        <p:spPr>
          <a:xfrm rot="5400000">
            <a:off x="2904531" y="383158"/>
            <a:ext cx="6722443" cy="5956126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37554D02-759F-DD44-B4BA-BD6B5F942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912" y="2765938"/>
            <a:ext cx="648072" cy="64807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9137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DE3908B-2D52-CF47-84C9-9437F87797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12200"/>
          <a:stretch/>
        </p:blipFill>
        <p:spPr>
          <a:xfrm rot="5400000">
            <a:off x="3048886" y="-121238"/>
            <a:ext cx="6886317" cy="7128792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5458515D-069A-1949-B934-362184A22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920" y="1124744"/>
            <a:ext cx="648072" cy="64807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fr-FR" altLang="fr-FR" dirty="0"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4004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E251ED-3013-D14F-882E-B074D4836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Pourquoi</a:t>
            </a:r>
            <a:r>
              <a:rPr lang="fr-FR" dirty="0"/>
              <a:t> « aider » le radiologue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5C7D45-A942-CB4F-A49D-B4B7BB2D0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Améliorer sa sensibilité ?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10778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71064CF-8144-DA44-9AED-38C242E08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" t="51001" r="3429" b="399"/>
          <a:stretch/>
        </p:blipFill>
        <p:spPr>
          <a:xfrm rot="5400000">
            <a:off x="4456483" y="2022927"/>
            <a:ext cx="6770253" cy="270146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54CEFB6-54CE-D44B-8CD5-45A3F02BD4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00" r="13250"/>
          <a:stretch/>
        </p:blipFill>
        <p:spPr>
          <a:xfrm rot="5400000">
            <a:off x="1397007" y="1898358"/>
            <a:ext cx="6805699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375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0D0FFA-870E-2B47-8BAF-AD9E6E169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Inconvénients de la double lecture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6D2421-658E-344D-B50E-916D571A9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Coût </a:t>
            </a:r>
          </a:p>
          <a:p>
            <a:r>
              <a:rPr lang="fr-FR" dirty="0"/>
              <a:t>Organisation lourde</a:t>
            </a:r>
          </a:p>
          <a:p>
            <a:r>
              <a:rPr lang="fr-FR" dirty="0"/>
              <a:t>Retard d’interprétation</a:t>
            </a:r>
          </a:p>
          <a:p>
            <a:endParaRPr lang="fr-FR" dirty="0"/>
          </a:p>
          <a:p>
            <a:r>
              <a:rPr lang="fr-FR" dirty="0"/>
              <a:t>Remplacer le deuxième lecteur ?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38676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0A611A-4932-AE49-B27D-BB08C4290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Objectifs </a:t>
            </a:r>
            <a:r>
              <a:rPr lang="fr-FR" dirty="0">
                <a:solidFill>
                  <a:schemeClr val="accent2"/>
                </a:solidFill>
              </a:rPr>
              <a:t>initiaux</a:t>
            </a:r>
            <a:r>
              <a:rPr lang="fr-FR" dirty="0"/>
              <a:t> de l’aide informatisée 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D1E506-7DC4-8C45-9633-892B5D955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Aide à la détection</a:t>
            </a:r>
          </a:p>
          <a:p>
            <a:r>
              <a:rPr lang="fr-FR" dirty="0"/>
              <a:t>Marquer les zones </a:t>
            </a:r>
            <a:r>
              <a:rPr lang="fr-FR" dirty="0">
                <a:solidFill>
                  <a:schemeClr val="accent2"/>
                </a:solidFill>
              </a:rPr>
              <a:t>suspectes</a:t>
            </a:r>
          </a:p>
          <a:p>
            <a:r>
              <a:rPr lang="fr-FR" dirty="0"/>
              <a:t>Diminuer les erreurs de </a:t>
            </a:r>
            <a:r>
              <a:rPr lang="fr-FR" dirty="0">
                <a:solidFill>
                  <a:schemeClr val="accent2"/>
                </a:solidFill>
              </a:rPr>
              <a:t>détection</a:t>
            </a:r>
            <a:endParaRPr lang="fr-FR" dirty="0"/>
          </a:p>
          <a:p>
            <a:pPr lvl="1"/>
            <a:r>
              <a:rPr lang="fr-FR" dirty="0"/>
              <a:t>Cancers détectés plus tôt</a:t>
            </a:r>
          </a:p>
          <a:p>
            <a:pPr lvl="1"/>
            <a:r>
              <a:rPr lang="fr-FR" dirty="0"/>
              <a:t>Traitements moins lourds</a:t>
            </a:r>
          </a:p>
          <a:p>
            <a:pPr marL="457200" lvl="1" indent="0">
              <a:buNone/>
            </a:pPr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44936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166E5E-8E86-1A4F-B8B3-5C664756B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Comment ?</a:t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>Principes du CAD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E789A0-27F6-CD4E-BAA0-8FBC73D59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15442"/>
            <a:ext cx="10515600" cy="4351338"/>
          </a:xfrm>
        </p:spPr>
        <p:txBody>
          <a:bodyPr/>
          <a:lstStyle/>
          <a:p>
            <a:r>
              <a:rPr lang="fr-FR" dirty="0"/>
              <a:t>Réseaux neuronaux</a:t>
            </a:r>
          </a:p>
          <a:p>
            <a:r>
              <a:rPr lang="fr-FR" dirty="0"/>
              <a:t>Segmentation des images</a:t>
            </a:r>
          </a:p>
          <a:p>
            <a:r>
              <a:rPr lang="fr-FR" dirty="0"/>
              <a:t>Analyse : densité, contours, forme</a:t>
            </a:r>
          </a:p>
          <a:p>
            <a:r>
              <a:rPr lang="fr-FR" dirty="0"/>
              <a:t>Comparaison à une base de données pathologique</a:t>
            </a:r>
          </a:p>
          <a:p>
            <a:endParaRPr lang="fr-FR" dirty="0"/>
          </a:p>
          <a:p>
            <a:r>
              <a:rPr lang="fr-FR" dirty="0"/>
              <a:t>Compenser les erreurs humaines</a:t>
            </a:r>
          </a:p>
        </p:txBody>
      </p:sp>
    </p:spTree>
    <p:extLst>
      <p:ext uri="{BB962C8B-B14F-4D97-AF65-F5344CB8AC3E}">
        <p14:creationId xmlns:p14="http://schemas.microsoft.com/office/powerpoint/2010/main" val="257257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onsole CAD">
            <a:extLst>
              <a:ext uri="{FF2B5EF4-FFF2-40B4-BE49-F238E27FC236}">
                <a16:creationId xmlns:a16="http://schemas.microsoft.com/office/drawing/2014/main" id="{F766B11B-F798-3049-9EA0-3FDEEC6D0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4" y="3213101"/>
            <a:ext cx="3405187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3">
            <a:extLst>
              <a:ext uri="{FF2B5EF4-FFF2-40B4-BE49-F238E27FC236}">
                <a16:creationId xmlns:a16="http://schemas.microsoft.com/office/drawing/2014/main" id="{F7B254A2-1BCC-2246-8511-9F176485D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1600" y="342900"/>
            <a:ext cx="7043738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fr-FR" altLang="fr-FR" sz="4400" b="1">
              <a:solidFill>
                <a:srgbClr val="FF9933"/>
              </a:solidFill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F006DA6F-72CA-2448-91BF-E633C2DAD7AD}"/>
              </a:ext>
            </a:extLst>
          </p:cNvPr>
          <p:cNvSpPr txBox="1">
            <a:spLocks/>
          </p:cNvSpPr>
          <p:nvPr/>
        </p:nvSpPr>
        <p:spPr>
          <a:xfrm>
            <a:off x="2166938" y="142875"/>
            <a:ext cx="7929562" cy="11811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fr-FR" sz="4400" b="1" kern="0" dirty="0">
                <a:latin typeface="+mj-lt"/>
                <a:ea typeface="+mj-ea"/>
                <a:cs typeface="+mj-cs"/>
              </a:rPr>
              <a:t>2 Comment </a:t>
            </a:r>
            <a:r>
              <a:rPr lang="fr-FR" sz="4400" b="1" kern="0" dirty="0">
                <a:solidFill>
                  <a:srgbClr val="FF9900"/>
                </a:solidFill>
                <a:latin typeface="+mj-lt"/>
                <a:ea typeface="+mj-ea"/>
                <a:cs typeface="+mj-cs"/>
              </a:rPr>
              <a:t>fonctionne</a:t>
            </a:r>
            <a:r>
              <a:rPr lang="fr-FR" sz="4400" b="1" kern="0" dirty="0">
                <a:latin typeface="+mj-lt"/>
                <a:ea typeface="+mj-ea"/>
                <a:cs typeface="+mj-cs"/>
              </a:rPr>
              <a:t> le CAD ?</a:t>
            </a:r>
          </a:p>
        </p:txBody>
      </p:sp>
      <p:pic>
        <p:nvPicPr>
          <p:cNvPr id="7" name="Image 6" descr="mammomatinspiration.tif">
            <a:extLst>
              <a:ext uri="{FF2B5EF4-FFF2-40B4-BE49-F238E27FC236}">
                <a16:creationId xmlns:a16="http://schemas.microsoft.com/office/drawing/2014/main" id="{F36A736E-0C7A-1249-A600-DBEF55BBC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4" t="20404" r="17747" b="6384"/>
          <a:stretch>
            <a:fillRect/>
          </a:stretch>
        </p:blipFill>
        <p:spPr bwMode="auto">
          <a:xfrm>
            <a:off x="1774826" y="3068639"/>
            <a:ext cx="2017713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42C75530-A3B4-9F49-921C-6D694DBAAFE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08438" y="4581525"/>
            <a:ext cx="792162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7510833-602B-7940-A950-31C13F2632C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67438" y="4581525"/>
            <a:ext cx="792162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e 13">
            <a:extLst>
              <a:ext uri="{FF2B5EF4-FFF2-40B4-BE49-F238E27FC236}">
                <a16:creationId xmlns:a16="http://schemas.microsoft.com/office/drawing/2014/main" id="{7137B2A7-4F22-E44C-9F3D-5945C38FB46E}"/>
              </a:ext>
            </a:extLst>
          </p:cNvPr>
          <p:cNvGrpSpPr>
            <a:grpSpLocks/>
          </p:cNvGrpSpPr>
          <p:nvPr/>
        </p:nvGrpSpPr>
        <p:grpSpPr bwMode="auto">
          <a:xfrm>
            <a:off x="4872039" y="3113088"/>
            <a:ext cx="1152525" cy="3124200"/>
            <a:chOff x="3347864" y="3113584"/>
            <a:chExt cx="1152128" cy="3123728"/>
          </a:xfrm>
        </p:grpSpPr>
        <p:pic>
          <p:nvPicPr>
            <p:cNvPr id="38922" name="Picture 6">
              <a:extLst>
                <a:ext uri="{FF2B5EF4-FFF2-40B4-BE49-F238E27FC236}">
                  <a16:creationId xmlns:a16="http://schemas.microsoft.com/office/drawing/2014/main" id="{E9C5CA0D-5BBA-D84F-ACD1-896E7F5565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" t="11438" r="87450" b="45860"/>
            <a:stretch>
              <a:fillRect/>
            </a:stretch>
          </p:blipFill>
          <p:spPr bwMode="auto">
            <a:xfrm>
              <a:off x="3347864" y="3113584"/>
              <a:ext cx="1152128" cy="3123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3" name="ZoneTexte 11">
              <a:extLst>
                <a:ext uri="{FF2B5EF4-FFF2-40B4-BE49-F238E27FC236}">
                  <a16:creationId xmlns:a16="http://schemas.microsoft.com/office/drawing/2014/main" id="{17290B18-F598-7E4E-A808-8894C23087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7864" y="5775647"/>
              <a:ext cx="1152128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800">
                  <a:solidFill>
                    <a:srgbClr val="FAFD00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4800">
                  <a:solidFill>
                    <a:srgbClr val="FAFD00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4800">
                  <a:solidFill>
                    <a:srgbClr val="FAFD00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4800">
                  <a:solidFill>
                    <a:srgbClr val="FAFD00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4800">
                  <a:solidFill>
                    <a:srgbClr val="FAFD00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rgbClr val="FAFD00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rgbClr val="FAFD00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rgbClr val="FAFD00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rgbClr val="FAFD00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2400" b="1" dirty="0">
                  <a:solidFill>
                    <a:schemeClr val="tx1"/>
                  </a:solidFill>
                </a:rPr>
                <a:t>CAD</a:t>
              </a: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8B0058BC-DA6A-B04D-8D0C-B282398A2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9339" y="2133600"/>
            <a:ext cx="275272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000" b="1">
                <a:solidFill>
                  <a:srgbClr val="FFFFFF"/>
                </a:solidFill>
              </a:rPr>
              <a:t>Affichage </a:t>
            </a:r>
            <a:r>
              <a:rPr lang="fr-FR" altLang="fr-FR" sz="2000" b="1">
                <a:solidFill>
                  <a:srgbClr val="FF9933"/>
                </a:solidFill>
              </a:rPr>
              <a:t>en temps réel</a:t>
            </a:r>
          </a:p>
          <a:p>
            <a:pPr eaLnBrk="1" hangingPunct="1"/>
            <a:endParaRPr lang="fr-FR" altLang="fr-FR" sz="200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3C2675D-1DB4-F043-BE22-53196392B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314" y="1916113"/>
            <a:ext cx="22494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2000" b="1" dirty="0">
                <a:solidFill>
                  <a:schemeClr val="tx1"/>
                </a:solidFill>
              </a:rPr>
              <a:t>Analyse </a:t>
            </a:r>
          </a:p>
          <a:p>
            <a:pPr algn="ctr" eaLnBrk="1" hangingPunct="1"/>
            <a:r>
              <a:rPr lang="fr-FR" altLang="fr-FR" sz="2000" b="1" dirty="0">
                <a:solidFill>
                  <a:schemeClr val="tx1"/>
                </a:solidFill>
              </a:rPr>
              <a:t>des données brutes</a:t>
            </a:r>
          </a:p>
          <a:p>
            <a:pPr algn="ctr" eaLnBrk="1" hangingPunct="1"/>
            <a:endParaRPr lang="fr-FR" altLang="fr-FR" sz="2000" dirty="0"/>
          </a:p>
        </p:txBody>
      </p:sp>
    </p:spTree>
    <p:extLst>
      <p:ext uri="{BB962C8B-B14F-4D97-AF65-F5344CB8AC3E}">
        <p14:creationId xmlns:p14="http://schemas.microsoft.com/office/powerpoint/2010/main" val="164472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bifocal">
            <a:extLst>
              <a:ext uri="{FF2B5EF4-FFF2-40B4-BE49-F238E27FC236}">
                <a16:creationId xmlns:a16="http://schemas.microsoft.com/office/drawing/2014/main" id="{0E4ED4C2-F7DE-104F-9AA4-6A0C511DD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9474" b="11578"/>
          <a:stretch>
            <a:fillRect/>
          </a:stretch>
        </p:blipFill>
        <p:spPr bwMode="auto">
          <a:xfrm>
            <a:off x="2438400" y="0"/>
            <a:ext cx="7315200" cy="6888163"/>
          </a:xfrm>
          <a:prstGeom prst="rect">
            <a:avLst/>
          </a:prstGeom>
          <a:noFill/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3B495FF-051C-8C46-8054-5C194682DFB2}"/>
              </a:ext>
            </a:extLst>
          </p:cNvPr>
          <p:cNvSpPr txBox="1">
            <a:spLocks noChangeArrowheads="1"/>
          </p:cNvSpPr>
          <p:nvPr/>
        </p:nvSpPr>
        <p:spPr>
          <a:xfrm>
            <a:off x="3601278" y="-23812"/>
            <a:ext cx="7043738" cy="11811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chemeClr val="bg1"/>
                </a:solidFill>
              </a:rPr>
              <a:t>Deux types de marques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F89F45E5-7C0B-394D-8C8F-D91222626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504" y="190500"/>
            <a:ext cx="976313" cy="76200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4400" dirty="0"/>
              <a:t>R 2</a:t>
            </a:r>
          </a:p>
        </p:txBody>
      </p:sp>
    </p:spTree>
    <p:extLst>
      <p:ext uri="{BB962C8B-B14F-4D97-AF65-F5344CB8AC3E}">
        <p14:creationId xmlns:p14="http://schemas.microsoft.com/office/powerpoint/2010/main" val="22197749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50" descr="figure2b">
            <a:extLst>
              <a:ext uri="{FF2B5EF4-FFF2-40B4-BE49-F238E27FC236}">
                <a16:creationId xmlns:a16="http://schemas.microsoft.com/office/drawing/2014/main" id="{4C6113D7-DD73-4649-860D-D272D2740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7319" y="168275"/>
            <a:ext cx="3840163" cy="6400800"/>
          </a:xfrm>
          <a:prstGeom prst="rect">
            <a:avLst/>
          </a:prstGeom>
          <a:noFill/>
        </p:spPr>
      </p:pic>
      <p:pic>
        <p:nvPicPr>
          <p:cNvPr id="5" name="Picture 2051" descr="figure1b">
            <a:extLst>
              <a:ext uri="{FF2B5EF4-FFF2-40B4-BE49-F238E27FC236}">
                <a16:creationId xmlns:a16="http://schemas.microsoft.com/office/drawing/2014/main" id="{AD530A7E-8E52-BF44-9653-F05E0C2DB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/>
          </a:blip>
          <a:srcRect t="9891" b="9891"/>
          <a:stretch>
            <a:fillRect/>
          </a:stretch>
        </p:blipFill>
        <p:spPr bwMode="auto">
          <a:xfrm>
            <a:off x="2137719" y="168275"/>
            <a:ext cx="4330700" cy="6324600"/>
          </a:xfrm>
          <a:prstGeom prst="rect">
            <a:avLst/>
          </a:prstGeom>
          <a:noFill/>
        </p:spPr>
      </p:pic>
      <p:sp>
        <p:nvSpPr>
          <p:cNvPr id="6" name="Text Box 13">
            <a:extLst>
              <a:ext uri="{FF2B5EF4-FFF2-40B4-BE49-F238E27FC236}">
                <a16:creationId xmlns:a16="http://schemas.microsoft.com/office/drawing/2014/main" id="{5F6136B0-DCF8-AE44-8622-87CB997D0973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232890" y="168275"/>
            <a:ext cx="1561628" cy="701731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FR" sz="4400" dirty="0" err="1"/>
              <a:t>Icad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41539308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60" name="Rectangle 103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2 Quelles sont les performances du CAD ?</a:t>
            </a:r>
            <a:br>
              <a:rPr lang="fr-FR"/>
            </a:br>
            <a:endParaRPr lang="fr-FR"/>
          </a:p>
        </p:txBody>
      </p:sp>
      <p:sp>
        <p:nvSpPr>
          <p:cNvPr id="253961" name="Rectangle 103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Etudes rétrospectives</a:t>
            </a:r>
          </a:p>
          <a:p>
            <a:pPr lvl="1"/>
            <a:r>
              <a:rPr lang="fr-FR" dirty="0"/>
              <a:t>Cancers prouvés</a:t>
            </a:r>
          </a:p>
          <a:p>
            <a:pPr lvl="1"/>
            <a:endParaRPr lang="fr-FR" dirty="0"/>
          </a:p>
          <a:p>
            <a:r>
              <a:rPr lang="fr-FR" dirty="0"/>
              <a:t>Etudes prospectives</a:t>
            </a:r>
          </a:p>
          <a:p>
            <a:pPr lvl="1"/>
            <a:r>
              <a:rPr lang="fr-FR" dirty="0"/>
              <a:t>Performances sans et avec CAD</a:t>
            </a:r>
          </a:p>
        </p:txBody>
      </p:sp>
    </p:spTree>
    <p:extLst>
      <p:ext uri="{BB962C8B-B14F-4D97-AF65-F5344CB8AC3E}">
        <p14:creationId xmlns:p14="http://schemas.microsoft.com/office/powerpoint/2010/main" val="40155273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1">
            <a:extLst>
              <a:ext uri="{FF2B5EF4-FFF2-40B4-BE49-F238E27FC236}">
                <a16:creationId xmlns:a16="http://schemas.microsoft.com/office/drawing/2014/main" id="{FD4E10C2-B31E-0A4A-8EDB-6D70EEAE4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Etudes rétrospectives</a:t>
            </a:r>
          </a:p>
        </p:txBody>
      </p:sp>
      <p:sp>
        <p:nvSpPr>
          <p:cNvPr id="13315" name="Espace réservé du contenu 2">
            <a:extLst>
              <a:ext uri="{FF2B5EF4-FFF2-40B4-BE49-F238E27FC236}">
                <a16:creationId xmlns:a16="http://schemas.microsoft.com/office/drawing/2014/main" id="{A0EA70E6-12A1-704F-8C62-E15B072FA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600" y="2057401"/>
            <a:ext cx="7112000" cy="3871913"/>
          </a:xfrm>
        </p:spPr>
        <p:txBody>
          <a:bodyPr>
            <a:normAutofit lnSpcReduction="10000"/>
          </a:bodyPr>
          <a:lstStyle/>
          <a:p>
            <a:r>
              <a:rPr lang="fr-FR" altLang="fr-FR" sz="2400" dirty="0"/>
              <a:t>103 cancers</a:t>
            </a:r>
          </a:p>
          <a:p>
            <a:pPr lvl="1"/>
            <a:r>
              <a:rPr lang="fr-FR" altLang="fr-FR" dirty="0">
                <a:solidFill>
                  <a:srgbClr val="FF9933"/>
                </a:solidFill>
              </a:rPr>
              <a:t>44</a:t>
            </a:r>
            <a:r>
              <a:rPr lang="fr-FR" altLang="fr-FR" dirty="0"/>
              <a:t> / 44 </a:t>
            </a:r>
            <a:r>
              <a:rPr lang="fr-FR" altLang="fr-FR" dirty="0" err="1"/>
              <a:t>microcalcifications</a:t>
            </a:r>
            <a:endParaRPr lang="fr-FR" altLang="fr-FR" dirty="0"/>
          </a:p>
          <a:p>
            <a:pPr lvl="1"/>
            <a:r>
              <a:rPr lang="fr-FR" altLang="fr-FR" dirty="0">
                <a:solidFill>
                  <a:srgbClr val="FF9933"/>
                </a:solidFill>
              </a:rPr>
              <a:t>23</a:t>
            </a:r>
            <a:r>
              <a:rPr lang="fr-FR" altLang="fr-FR" dirty="0"/>
              <a:t> / 23 masse + micro</a:t>
            </a:r>
          </a:p>
          <a:p>
            <a:pPr lvl="1"/>
            <a:r>
              <a:rPr lang="fr-FR" altLang="fr-FR" dirty="0">
                <a:solidFill>
                  <a:srgbClr val="FF9933"/>
                </a:solidFill>
              </a:rPr>
              <a:t>32</a:t>
            </a:r>
            <a:r>
              <a:rPr lang="fr-FR" altLang="fr-FR" dirty="0"/>
              <a:t> / 36 masses</a:t>
            </a:r>
          </a:p>
          <a:p>
            <a:pPr lvl="1"/>
            <a:endParaRPr lang="fr-FR" altLang="fr-FR" dirty="0"/>
          </a:p>
          <a:p>
            <a:r>
              <a:rPr lang="fr-FR" altLang="fr-FR" sz="2400" dirty="0"/>
              <a:t>100 mammographies normales</a:t>
            </a:r>
          </a:p>
          <a:p>
            <a:pPr lvl="1"/>
            <a:r>
              <a:rPr lang="fr-FR" altLang="fr-FR" dirty="0"/>
              <a:t>1,8 marques / patiente </a:t>
            </a:r>
          </a:p>
          <a:p>
            <a:pPr lvl="1"/>
            <a:r>
              <a:rPr lang="fr-FR" altLang="fr-FR" dirty="0">
                <a:solidFill>
                  <a:srgbClr val="FF9933"/>
                </a:solidFill>
              </a:rPr>
              <a:t>360</a:t>
            </a:r>
            <a:r>
              <a:rPr lang="fr-FR" altLang="fr-FR" dirty="0"/>
              <a:t> marques pour </a:t>
            </a:r>
            <a:r>
              <a:rPr lang="fr-FR" altLang="fr-FR" dirty="0">
                <a:solidFill>
                  <a:srgbClr val="FF9933"/>
                </a:solidFill>
              </a:rPr>
              <a:t>1</a:t>
            </a:r>
            <a:r>
              <a:rPr lang="fr-FR" altLang="fr-FR" dirty="0"/>
              <a:t> cancer</a:t>
            </a:r>
          </a:p>
          <a:p>
            <a:pPr>
              <a:buFont typeface="Monotype Sorts" pitchFamily="2" charset="2"/>
              <a:buNone/>
            </a:pPr>
            <a:endParaRPr lang="fr-FR" altLang="fr-FR" sz="1600" dirty="0">
              <a:hlinkClick r:id="rId3" tooltip="Click to search for citations by this author."/>
            </a:endParaRPr>
          </a:p>
          <a:p>
            <a:r>
              <a:rPr lang="fr-FR" altLang="fr-FR" sz="1600" dirty="0">
                <a:hlinkClick r:id="rId3" tooltip="Click to search for citations by this author."/>
              </a:rPr>
              <a:t>Yang SK </a:t>
            </a:r>
            <a:r>
              <a:rPr lang="fr-FR" altLang="fr-FR" sz="1600" dirty="0"/>
              <a:t> </a:t>
            </a:r>
            <a:r>
              <a:rPr lang="fr-FR" altLang="fr-FR" sz="1600" dirty="0">
                <a:solidFill>
                  <a:schemeClr val="accent1"/>
                </a:solidFill>
              </a:rPr>
              <a:t>Screening </a:t>
            </a:r>
            <a:r>
              <a:rPr lang="fr-FR" altLang="fr-FR" sz="1600" dirty="0" err="1">
                <a:solidFill>
                  <a:schemeClr val="accent1"/>
                </a:solidFill>
              </a:rPr>
              <a:t>Mammography-detected</a:t>
            </a:r>
            <a:r>
              <a:rPr lang="fr-FR" altLang="fr-FR" sz="1600" dirty="0">
                <a:solidFill>
                  <a:schemeClr val="accent1"/>
                </a:solidFill>
              </a:rPr>
              <a:t> Cancers: </a:t>
            </a:r>
            <a:r>
              <a:rPr lang="fr-FR" altLang="fr-FR" sz="1600" dirty="0" err="1">
                <a:solidFill>
                  <a:schemeClr val="accent1"/>
                </a:solidFill>
              </a:rPr>
              <a:t>Sensitivity</a:t>
            </a:r>
            <a:r>
              <a:rPr lang="fr-FR" altLang="fr-FR" sz="1600" dirty="0">
                <a:solidFill>
                  <a:schemeClr val="accent1"/>
                </a:solidFill>
              </a:rPr>
              <a:t> of a CAD System </a:t>
            </a:r>
            <a:r>
              <a:rPr lang="fr-FR" altLang="fr-FR" sz="1600" dirty="0" err="1">
                <a:solidFill>
                  <a:schemeClr val="accent1"/>
                </a:solidFill>
              </a:rPr>
              <a:t>Applied</a:t>
            </a:r>
            <a:r>
              <a:rPr lang="fr-FR" altLang="fr-FR" sz="1600" dirty="0">
                <a:solidFill>
                  <a:schemeClr val="accent1"/>
                </a:solidFill>
              </a:rPr>
              <a:t> to Full-Field Digital </a:t>
            </a:r>
            <a:r>
              <a:rPr lang="fr-FR" altLang="fr-FR" sz="1600" dirty="0" err="1">
                <a:solidFill>
                  <a:schemeClr val="accent1"/>
                </a:solidFill>
              </a:rPr>
              <a:t>Mammograms</a:t>
            </a:r>
            <a:r>
              <a:rPr lang="fr-FR" altLang="fr-FR" sz="1600" dirty="0">
                <a:solidFill>
                  <a:schemeClr val="accent1"/>
                </a:solidFill>
              </a:rPr>
              <a:t>. </a:t>
            </a:r>
            <a:r>
              <a:rPr lang="fr-FR" altLang="fr-FR" sz="1600" dirty="0" err="1">
                <a:solidFill>
                  <a:schemeClr val="accent1"/>
                </a:solidFill>
              </a:rPr>
              <a:t>Radiology</a:t>
            </a:r>
            <a:r>
              <a:rPr lang="fr-FR" altLang="fr-FR" sz="1600" dirty="0">
                <a:solidFill>
                  <a:schemeClr val="accent1"/>
                </a:solidFill>
              </a:rPr>
              <a:t> 2007</a:t>
            </a:r>
          </a:p>
          <a:p>
            <a:pPr lvl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3134258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2717DA58-F7AB-8247-A671-4D19734F3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8264" y="0"/>
            <a:ext cx="7043737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r-FR" altLang="fr-FR" sz="4400" b="1" dirty="0">
                <a:solidFill>
                  <a:schemeClr val="tx1"/>
                </a:solidFill>
              </a:rPr>
              <a:t>CAD et cancers </a:t>
            </a:r>
            <a:r>
              <a:rPr lang="fr-FR" altLang="fr-FR" sz="4400" b="1" dirty="0">
                <a:solidFill>
                  <a:schemeClr val="accent2"/>
                </a:solidFill>
              </a:rPr>
              <a:t>manqués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C15E38E5-A56F-524F-AEC3-9C1E7A21A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8263" y="1219200"/>
            <a:ext cx="711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n"/>
            </a:pPr>
            <a:endParaRPr lang="fr-FR" altLang="fr-FR" sz="2800" b="1" dirty="0">
              <a:solidFill>
                <a:srgbClr val="FFFFFF"/>
              </a:solidFill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n"/>
            </a:pPr>
            <a:r>
              <a:rPr lang="fr-FR" altLang="fr-F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115 cancers manqués / 1083 cancers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–"/>
            </a:pPr>
            <a:r>
              <a:rPr lang="fr-FR" altLang="fr-FR" sz="2800" b="1" dirty="0">
                <a:solidFill>
                  <a:schemeClr val="tx1"/>
                </a:solidFill>
              </a:rPr>
              <a:t>Cancers manqués :</a:t>
            </a:r>
          </a:p>
          <a:p>
            <a:pPr lvl="2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»"/>
            </a:pPr>
            <a:r>
              <a:rPr lang="fr-FR" altLang="fr-FR" sz="2400" b="1" dirty="0">
                <a:solidFill>
                  <a:schemeClr val="tx1"/>
                </a:solidFill>
              </a:rPr>
              <a:t>70% : masses</a:t>
            </a:r>
          </a:p>
          <a:p>
            <a:pPr lvl="2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»"/>
            </a:pPr>
            <a:r>
              <a:rPr lang="fr-FR" altLang="fr-FR" sz="2400" b="1" dirty="0">
                <a:solidFill>
                  <a:schemeClr val="tx1"/>
                </a:solidFill>
              </a:rPr>
              <a:t>30% : </a:t>
            </a:r>
            <a:r>
              <a:rPr lang="fr-FR" altLang="fr-FR" sz="2400" b="1" dirty="0" err="1">
                <a:solidFill>
                  <a:schemeClr val="tx1"/>
                </a:solidFill>
              </a:rPr>
              <a:t>microcalcifications</a:t>
            </a:r>
            <a:endParaRPr lang="fr-FR" altLang="fr-FR" sz="2400" b="1" dirty="0">
              <a:solidFill>
                <a:schemeClr val="tx1"/>
              </a:solidFill>
            </a:endParaRPr>
          </a:p>
          <a:p>
            <a:pPr lvl="1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–"/>
            </a:pPr>
            <a:r>
              <a:rPr lang="fr-FR" altLang="fr-FR" sz="2800" b="1" dirty="0">
                <a:solidFill>
                  <a:schemeClr val="tx1"/>
                </a:solidFill>
              </a:rPr>
              <a:t>CAD : détection de 88 / 115   = </a:t>
            </a:r>
            <a:r>
              <a:rPr lang="fr-FR" altLang="fr-FR" sz="2800" b="1" dirty="0">
                <a:solidFill>
                  <a:schemeClr val="accent2"/>
                </a:solidFill>
              </a:rPr>
              <a:t>77 %</a:t>
            </a:r>
          </a:p>
          <a:p>
            <a:pPr lvl="2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»"/>
            </a:pPr>
            <a:r>
              <a:rPr lang="fr-FR" altLang="fr-FR" sz="2400" b="1" dirty="0">
                <a:solidFill>
                  <a:schemeClr val="tx1"/>
                </a:solidFill>
              </a:rPr>
              <a:t>86% calcifications</a:t>
            </a:r>
          </a:p>
          <a:p>
            <a:pPr lvl="2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»"/>
            </a:pPr>
            <a:r>
              <a:rPr lang="fr-FR" altLang="fr-FR" sz="2400" b="1" dirty="0">
                <a:solidFill>
                  <a:schemeClr val="tx1"/>
                </a:solidFill>
              </a:rPr>
              <a:t>70% masses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n"/>
            </a:pPr>
            <a:endParaRPr lang="fr-FR" altLang="fr-FR" sz="2800" b="1" dirty="0">
              <a:solidFill>
                <a:srgbClr val="FFFFFF"/>
              </a:solidFill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n"/>
            </a:pPr>
            <a:endParaRPr lang="fr-FR" altLang="fr-FR" sz="2800" b="1" dirty="0">
              <a:solidFill>
                <a:srgbClr val="FFFFFF"/>
              </a:solidFill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n"/>
            </a:pPr>
            <a:endParaRPr lang="fr-FR" altLang="fr-FR" sz="2800" b="1" dirty="0">
              <a:solidFill>
                <a:srgbClr val="FFFFFF"/>
              </a:solidFill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n"/>
            </a:pPr>
            <a:endParaRPr lang="fr-FR" altLang="fr-FR" sz="2800" b="1" dirty="0">
              <a:solidFill>
                <a:srgbClr val="FFFFFF"/>
              </a:solidFill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n"/>
            </a:pPr>
            <a:endParaRPr lang="fr-FR" altLang="fr-FR" sz="2800" b="1" dirty="0">
              <a:solidFill>
                <a:srgbClr val="FFFFFF"/>
              </a:solidFill>
            </a:endParaRPr>
          </a:p>
        </p:txBody>
      </p:sp>
      <p:sp>
        <p:nvSpPr>
          <p:cNvPr id="20484" name="Text Box 4">
            <a:extLst>
              <a:ext uri="{FF2B5EF4-FFF2-40B4-BE49-F238E27FC236}">
                <a16:creationId xmlns:a16="http://schemas.microsoft.com/office/drawing/2014/main" id="{A78C5393-E8D1-9B4A-8801-BE588B374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2188" y="6248400"/>
            <a:ext cx="5429250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r-FR" altLang="fr-FR" sz="2400" dirty="0" err="1">
                <a:solidFill>
                  <a:schemeClr val="accent1"/>
                </a:solidFill>
              </a:rPr>
              <a:t>Birdwell</a:t>
            </a:r>
            <a:r>
              <a:rPr lang="fr-FR" altLang="fr-FR" sz="2400" dirty="0">
                <a:solidFill>
                  <a:schemeClr val="accent1"/>
                </a:solidFill>
              </a:rPr>
              <a:t> R. </a:t>
            </a:r>
            <a:r>
              <a:rPr lang="fr-FR" altLang="fr-FR" sz="2400" dirty="0" err="1">
                <a:solidFill>
                  <a:schemeClr val="accent1"/>
                </a:solidFill>
              </a:rPr>
              <a:t>Radiology</a:t>
            </a:r>
            <a:r>
              <a:rPr lang="fr-FR" altLang="fr-FR" sz="2400" dirty="0">
                <a:solidFill>
                  <a:schemeClr val="accent1"/>
                </a:solidFill>
              </a:rPr>
              <a:t> 2001;219 : 192-202</a:t>
            </a:r>
          </a:p>
        </p:txBody>
      </p:sp>
    </p:spTree>
    <p:extLst>
      <p:ext uri="{BB962C8B-B14F-4D97-AF65-F5344CB8AC3E}">
        <p14:creationId xmlns:p14="http://schemas.microsoft.com/office/powerpoint/2010/main" val="1953157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0639DEBE-2073-C94A-B8FA-35B48B11A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Limites de la mammographie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E312F54-F4DD-6240-BC4E-8751CCBA7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146A8-A192-4F5D-A963-F694E58B90FD}" type="datetime4">
              <a:rPr lang="en-US" smtClean="0"/>
              <a:t>April 29, 2019</a:t>
            </a:fld>
            <a:endParaRPr lang="en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E8F312E-9BCA-9749-BFF3-9264887B1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Presentation Title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6B1461-8D85-AD46-B2F9-0CDA3D15D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A5BD-C011-4A45-AA3A-201790FB7F2B}" type="slidenum">
              <a:rPr lang="en-CA" smtClean="0"/>
              <a:t>4</a:t>
            </a:fld>
            <a:endParaRPr lang="en-CA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5B7D3A1-E965-2544-A91B-DD727E4C84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E7E289DC-0880-2E42-9421-8D8C5FF941B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Techniques : Superpositions</a:t>
            </a:r>
          </a:p>
          <a:p>
            <a:r>
              <a:rPr lang="fr-FR" dirty="0"/>
              <a:t>Faible taux d’examens anormaux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r>
              <a:rPr lang="fr-FR" dirty="0"/>
              <a:t>Erreurs </a:t>
            </a:r>
            <a:r>
              <a:rPr lang="fr-FR"/>
              <a:t>de lecture</a:t>
            </a:r>
            <a:endParaRPr lang="fr-FR" dirty="0"/>
          </a:p>
          <a:p>
            <a:pPr marL="457200" lvl="1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05896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6C8BF5-AF0C-4E48-9880-833DDA772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Etudes prospectives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2EB544-DEFA-A444-8598-2F5F42A81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20% cancers « rattrapés » par le CAD</a:t>
            </a:r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844F72FE-2A23-834B-A726-DC69E6D27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7431" y="3752555"/>
            <a:ext cx="5485861" cy="52322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800">
                <a:solidFill>
                  <a:srgbClr val="FAFD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800">
                <a:solidFill>
                  <a:srgbClr val="FAFD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800">
                <a:solidFill>
                  <a:srgbClr val="FAFD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800">
                <a:solidFill>
                  <a:srgbClr val="FAFD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800">
                <a:solidFill>
                  <a:srgbClr val="FAFD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2800" dirty="0" err="1">
                <a:solidFill>
                  <a:schemeClr val="tx1"/>
                </a:solidFill>
              </a:rPr>
              <a:t>Freer</a:t>
            </a:r>
            <a:r>
              <a:rPr lang="fr-FR" altLang="fr-FR" sz="2800" dirty="0">
                <a:solidFill>
                  <a:schemeClr val="tx1"/>
                </a:solidFill>
              </a:rPr>
              <a:t>, </a:t>
            </a:r>
            <a:r>
              <a:rPr lang="fr-FR" altLang="fr-FR" sz="2800" dirty="0" err="1">
                <a:solidFill>
                  <a:schemeClr val="tx1"/>
                </a:solidFill>
              </a:rPr>
              <a:t>Radiology</a:t>
            </a:r>
            <a:r>
              <a:rPr lang="fr-FR" altLang="fr-FR" sz="2800" dirty="0">
                <a:solidFill>
                  <a:schemeClr val="tx1"/>
                </a:solidFill>
              </a:rPr>
              <a:t> 2001, 220(3):781-6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D50D550-61BB-7044-860D-8C5217829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7430" y="4578391"/>
            <a:ext cx="69866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800">
                <a:solidFill>
                  <a:srgbClr val="FAFD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800">
                <a:solidFill>
                  <a:srgbClr val="FAFD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800">
                <a:solidFill>
                  <a:srgbClr val="FAFD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800">
                <a:solidFill>
                  <a:srgbClr val="FAFD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800">
                <a:solidFill>
                  <a:srgbClr val="FAFD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Cupples</a:t>
            </a:r>
            <a:r>
              <a:rPr lang="en-GB" alt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TE, </a:t>
            </a:r>
            <a:r>
              <a:rPr lang="de-DE" alt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J </a:t>
            </a:r>
            <a:r>
              <a:rPr lang="de-DE" alt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Roentgenol</a:t>
            </a:r>
            <a:r>
              <a:rPr lang="de-DE" alt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2005 ;185: 944-50</a:t>
            </a:r>
            <a:endParaRPr lang="fr-FR" altLang="fr-F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4126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0EB616-4AAC-4141-8823-78BA2383D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Développement aux USA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4FDE75-7575-124C-8401-58A3C0FC9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25554" cy="4351338"/>
          </a:xfrm>
        </p:spPr>
        <p:txBody>
          <a:bodyPr/>
          <a:lstStyle/>
          <a:p>
            <a:r>
              <a:rPr lang="fr-FR" dirty="0"/>
              <a:t>Approbation FDA 1998</a:t>
            </a:r>
          </a:p>
          <a:p>
            <a:r>
              <a:rPr lang="fr-FR" dirty="0"/>
              <a:t>Plaintes pour </a:t>
            </a:r>
            <a:r>
              <a:rPr lang="fr-FR" dirty="0">
                <a:solidFill>
                  <a:schemeClr val="accent2"/>
                </a:solidFill>
              </a:rPr>
              <a:t>non détection </a:t>
            </a:r>
            <a:r>
              <a:rPr lang="fr-FR" dirty="0"/>
              <a:t>fréquentes</a:t>
            </a:r>
          </a:p>
          <a:p>
            <a:r>
              <a:rPr lang="fr-FR" dirty="0"/>
              <a:t>Financement du CAD par les compagnies d’assurance : 7-20 $/patiente </a:t>
            </a:r>
          </a:p>
          <a:p>
            <a:r>
              <a:rPr lang="fr-FR" dirty="0"/>
              <a:t>2008 : 75% installations équipées en CAD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C5E4BA3-81CB-1045-9AA4-9E44DC00C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1845" y="0"/>
            <a:ext cx="2951955" cy="295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446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8CE329-2287-4F43-86AA-BFB5B8206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Dépistage organisé</a:t>
            </a:r>
            <a:br>
              <a:rPr lang="fr-FR" dirty="0"/>
            </a:br>
            <a:r>
              <a:rPr lang="fr-FR" dirty="0"/>
              <a:t>	</a:t>
            </a:r>
            <a:r>
              <a:rPr lang="fr-FR" sz="4000" dirty="0"/>
              <a:t>Remplacement du 2</a:t>
            </a:r>
            <a:r>
              <a:rPr lang="fr-FR" sz="4000" baseline="30000" dirty="0"/>
              <a:t>ème</a:t>
            </a:r>
            <a:r>
              <a:rPr lang="fr-FR" sz="4000" dirty="0"/>
              <a:t> lecteur ?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E88FC70-1473-0A4D-9EE7-02AB009F5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160413" y="2453269"/>
            <a:ext cx="4084892" cy="2725505"/>
          </a:xfrm>
        </p:spPr>
      </p:pic>
    </p:spTree>
    <p:extLst>
      <p:ext uri="{BB962C8B-B14F-4D97-AF65-F5344CB8AC3E}">
        <p14:creationId xmlns:p14="http://schemas.microsoft.com/office/powerpoint/2010/main" val="23423340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oneTexte 1">
            <a:extLst>
              <a:ext uri="{FF2B5EF4-FFF2-40B4-BE49-F238E27FC236}">
                <a16:creationId xmlns:a16="http://schemas.microsoft.com/office/drawing/2014/main" id="{A1653628-8CA4-244F-B743-095BB4B79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0226" y="6149976"/>
            <a:ext cx="7597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2000" dirty="0">
                <a:solidFill>
                  <a:srgbClr val="0070C0"/>
                </a:solidFill>
              </a:rPr>
              <a:t>Gilbert FJ, Astley SM.,</a:t>
            </a:r>
            <a:r>
              <a:rPr lang="en-US" altLang="fr-FR" sz="2000" dirty="0" err="1">
                <a:solidFill>
                  <a:srgbClr val="0070C0"/>
                </a:solidFill>
              </a:rPr>
              <a:t>Gillan</a:t>
            </a:r>
            <a:r>
              <a:rPr lang="en-US" altLang="fr-FR" sz="2000" dirty="0">
                <a:solidFill>
                  <a:srgbClr val="0070C0"/>
                </a:solidFill>
              </a:rPr>
              <a:t> M, et al. N </a:t>
            </a:r>
            <a:r>
              <a:rPr lang="en-US" altLang="fr-FR" sz="2000" dirty="0" err="1">
                <a:solidFill>
                  <a:srgbClr val="0070C0"/>
                </a:solidFill>
              </a:rPr>
              <a:t>engl</a:t>
            </a:r>
            <a:r>
              <a:rPr lang="en-US" altLang="fr-FR" sz="2000" dirty="0">
                <a:solidFill>
                  <a:srgbClr val="0070C0"/>
                </a:solidFill>
              </a:rPr>
              <a:t> j med 2008 : 359;1675-84</a:t>
            </a:r>
            <a:endParaRPr lang="fr-FR" altLang="fr-FR" sz="2000" dirty="0">
              <a:solidFill>
                <a:srgbClr val="0070C0"/>
              </a:solidFill>
            </a:endParaRPr>
          </a:p>
          <a:p>
            <a:pPr eaLnBrk="1" hangingPunct="1"/>
            <a:endParaRPr lang="fr-FR" altLang="fr-FR" sz="2000" dirty="0"/>
          </a:p>
        </p:txBody>
      </p:sp>
      <p:sp>
        <p:nvSpPr>
          <p:cNvPr id="28675" name="Espace réservé du contenu 3">
            <a:extLst>
              <a:ext uri="{FF2B5EF4-FFF2-40B4-BE49-F238E27FC236}">
                <a16:creationId xmlns:a16="http://schemas.microsoft.com/office/drawing/2014/main" id="{82CC2B6D-24F8-6D47-87A3-AB6A25C65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5719" y="3009107"/>
            <a:ext cx="7112000" cy="2967037"/>
          </a:xfrm>
        </p:spPr>
        <p:txBody>
          <a:bodyPr/>
          <a:lstStyle/>
          <a:p>
            <a:r>
              <a:rPr lang="fr-FR" altLang="fr-FR" dirty="0"/>
              <a:t>28204 femmes 50-70 ans</a:t>
            </a:r>
          </a:p>
          <a:p>
            <a:r>
              <a:rPr lang="fr-FR" alt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Double lecture </a:t>
            </a:r>
            <a:r>
              <a:rPr lang="fr-FR" altLang="fr-FR" dirty="0"/>
              <a:t>/ </a:t>
            </a:r>
            <a:r>
              <a:rPr lang="fr-FR" altLang="fr-FR" dirty="0">
                <a:solidFill>
                  <a:srgbClr val="FF9900"/>
                </a:solidFill>
              </a:rPr>
              <a:t>Lecture + CAD</a:t>
            </a:r>
          </a:p>
          <a:p>
            <a:r>
              <a:rPr lang="fr-FR" altLang="fr-FR" dirty="0"/>
              <a:t>227 cancers</a:t>
            </a:r>
          </a:p>
          <a:p>
            <a:r>
              <a:rPr lang="fr-FR" alt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198 DL </a:t>
            </a:r>
            <a:r>
              <a:rPr lang="fr-FR" altLang="fr-FR" dirty="0"/>
              <a:t>/ </a:t>
            </a:r>
            <a:r>
              <a:rPr lang="fr-FR" altLang="fr-FR" dirty="0">
                <a:solidFill>
                  <a:srgbClr val="FF9900"/>
                </a:solidFill>
              </a:rPr>
              <a:t>199 + CAD </a:t>
            </a:r>
          </a:p>
          <a:p>
            <a:r>
              <a:rPr lang="fr-FR" altLang="fr-FR" dirty="0">
                <a:solidFill>
                  <a:srgbClr val="FF9900"/>
                </a:solidFill>
              </a:rPr>
              <a:t>Rappel augmenté avec CAD</a:t>
            </a:r>
          </a:p>
        </p:txBody>
      </p:sp>
      <p:pic>
        <p:nvPicPr>
          <p:cNvPr id="28676" name="Picture 2">
            <a:extLst>
              <a:ext uri="{FF2B5EF4-FFF2-40B4-BE49-F238E27FC236}">
                <a16:creationId xmlns:a16="http://schemas.microsoft.com/office/drawing/2014/main" id="{97487E85-1C65-B344-A0F4-0910C5E81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" t="23438" r="4785" b="29688"/>
          <a:stretch>
            <a:fillRect/>
          </a:stretch>
        </p:blipFill>
        <p:spPr bwMode="auto">
          <a:xfrm>
            <a:off x="2381250" y="1"/>
            <a:ext cx="7500938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7959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590800" y="1676400"/>
            <a:ext cx="7112000" cy="4267200"/>
          </a:xfrm>
          <a:noFill/>
          <a:ln/>
        </p:spPr>
        <p:txBody>
          <a:bodyPr/>
          <a:lstStyle/>
          <a:p>
            <a:r>
              <a:rPr lang="fr-FR" dirty="0"/>
              <a:t>6111 mammographies</a:t>
            </a:r>
          </a:p>
          <a:p>
            <a:r>
              <a:rPr lang="fr-FR" dirty="0"/>
              <a:t>1er lecteur : 90,2 %</a:t>
            </a:r>
          </a:p>
          <a:p>
            <a:r>
              <a:rPr lang="fr-FR" dirty="0"/>
              <a:t>Lecteur + </a:t>
            </a:r>
            <a:r>
              <a:rPr lang="fr-FR" dirty="0" err="1"/>
              <a:t>Cad</a:t>
            </a:r>
            <a:r>
              <a:rPr lang="fr-FR" dirty="0"/>
              <a:t> : Sensibilité       </a:t>
            </a:r>
            <a:r>
              <a:rPr lang="fr-FR" dirty="0">
                <a:solidFill>
                  <a:srgbClr val="FF9933"/>
                </a:solidFill>
              </a:rPr>
              <a:t>1,3%</a:t>
            </a:r>
          </a:p>
          <a:p>
            <a:r>
              <a:rPr lang="fr-FR" dirty="0">
                <a:solidFill>
                  <a:srgbClr val="FF9933"/>
                </a:solidFill>
              </a:rPr>
              <a:t>Double lecture : sensibilité 	8%</a:t>
            </a:r>
          </a:p>
          <a:p>
            <a:r>
              <a:rPr lang="fr-FR" dirty="0"/>
              <a:t>7/9 cancers </a:t>
            </a:r>
            <a:r>
              <a:rPr lang="fr-FR" dirty="0">
                <a:solidFill>
                  <a:srgbClr val="FF9933"/>
                </a:solidFill>
              </a:rPr>
              <a:t>non retenus</a:t>
            </a:r>
          </a:p>
          <a:p>
            <a:pPr marL="0" indent="0">
              <a:buNone/>
            </a:pPr>
            <a:endParaRPr lang="fr-FR" dirty="0">
              <a:solidFill>
                <a:srgbClr val="FF9933"/>
              </a:solidFill>
            </a:endParaRPr>
          </a:p>
          <a:p>
            <a:pPr>
              <a:buFont typeface="Monotype Sorts" pitchFamily="2" charset="2"/>
              <a:buNone/>
            </a:pP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304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Comparaison double lecture / lecteur + CAD</a:t>
            </a:r>
          </a:p>
        </p:txBody>
      </p:sp>
      <p:sp>
        <p:nvSpPr>
          <p:cNvPr id="304133" name="Rectangle 5"/>
          <p:cNvSpPr>
            <a:spLocks noChangeArrowheads="1"/>
          </p:cNvSpPr>
          <p:nvPr/>
        </p:nvSpPr>
        <p:spPr bwMode="auto">
          <a:xfrm>
            <a:off x="5486400" y="5791201"/>
            <a:ext cx="4876800" cy="954107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sz="1400" dirty="0">
                <a:latin typeface="Arial" charset="0"/>
                <a:cs typeface="Arial" charset="0"/>
                <a:hlinkClick r:id="rId3"/>
              </a:rPr>
              <a:t>Khoo LA, Taylor P, Given-Wilson RM.</a:t>
            </a:r>
            <a:r>
              <a:rPr lang="en-GB" sz="1400" dirty="0">
                <a:latin typeface="Arial" charset="0"/>
                <a:cs typeface="Arial" charset="0"/>
              </a:rPr>
              <a:t> </a:t>
            </a:r>
          </a:p>
          <a:p>
            <a:pPr algn="l"/>
            <a:r>
              <a:rPr lang="en-GB" sz="1400" dirty="0">
                <a:latin typeface="Arial" charset="0"/>
                <a:cs typeface="Arial" charset="0"/>
              </a:rPr>
              <a:t>Computer-aided detection in the United Kingdom </a:t>
            </a:r>
          </a:p>
          <a:p>
            <a:pPr algn="l"/>
            <a:r>
              <a:rPr lang="en-GB" sz="1400" dirty="0">
                <a:latin typeface="Arial" charset="0"/>
                <a:cs typeface="Arial" charset="0"/>
              </a:rPr>
              <a:t>National Breast Screening Programme: prospective study.</a:t>
            </a:r>
            <a:br>
              <a:rPr lang="en-GB" sz="1400" dirty="0">
                <a:latin typeface="Arial" charset="0"/>
                <a:cs typeface="Arial" charset="0"/>
              </a:rPr>
            </a:br>
            <a:r>
              <a:rPr lang="en-GB" sz="1400" dirty="0">
                <a:latin typeface="Arial" charset="0"/>
                <a:cs typeface="Arial" charset="0"/>
              </a:rPr>
              <a:t>Radiology. 2005 ; 237 : 444-9.</a:t>
            </a:r>
            <a:endParaRPr lang="fr-FR" sz="2800" dirty="0"/>
          </a:p>
        </p:txBody>
      </p:sp>
      <p:sp>
        <p:nvSpPr>
          <p:cNvPr id="304134" name="Line 6"/>
          <p:cNvSpPr>
            <a:spLocks noChangeShapeType="1"/>
          </p:cNvSpPr>
          <p:nvPr/>
        </p:nvSpPr>
        <p:spPr bwMode="auto">
          <a:xfrm flipV="1">
            <a:off x="6795052" y="2708780"/>
            <a:ext cx="3048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" name="Line 6">
            <a:extLst>
              <a:ext uri="{FF2B5EF4-FFF2-40B4-BE49-F238E27FC236}">
                <a16:creationId xmlns:a16="http://schemas.microsoft.com/office/drawing/2014/main" id="{C75D984B-0D50-3140-BEB6-77E153B389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32885" y="3262034"/>
            <a:ext cx="3048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63460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C82E09-913D-9941-99E4-E74FE7AB9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Problèmes de spécificité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534F8C-2FCB-EA4D-9F26-278FAA1AC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1 à 2 marques par patiente</a:t>
            </a:r>
          </a:p>
          <a:p>
            <a:r>
              <a:rPr lang="fr-FR" dirty="0">
                <a:solidFill>
                  <a:schemeClr val="accent2"/>
                </a:solidFill>
              </a:rPr>
              <a:t>360</a:t>
            </a:r>
            <a:r>
              <a:rPr lang="fr-FR" dirty="0"/>
              <a:t> marques pour </a:t>
            </a:r>
            <a:r>
              <a:rPr lang="fr-FR" dirty="0">
                <a:solidFill>
                  <a:schemeClr val="accent2"/>
                </a:solidFill>
              </a:rPr>
              <a:t>1</a:t>
            </a:r>
            <a:r>
              <a:rPr lang="fr-FR" dirty="0"/>
              <a:t> cancer</a:t>
            </a:r>
          </a:p>
          <a:p>
            <a:r>
              <a:rPr lang="fr-FR" dirty="0"/>
              <a:t>1 marque </a:t>
            </a:r>
            <a:r>
              <a:rPr lang="fr-FR" dirty="0">
                <a:solidFill>
                  <a:schemeClr val="accent2"/>
                </a:solidFill>
              </a:rPr>
              <a:t>utile</a:t>
            </a:r>
            <a:r>
              <a:rPr lang="fr-FR" dirty="0"/>
              <a:t> pour </a:t>
            </a:r>
            <a:r>
              <a:rPr lang="fr-FR" dirty="0">
                <a:solidFill>
                  <a:schemeClr val="accent2"/>
                </a:solidFill>
              </a:rPr>
              <a:t>2000</a:t>
            </a:r>
            <a:r>
              <a:rPr lang="fr-FR" dirty="0"/>
              <a:t> marques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95CCDEE-5883-9749-B7E1-9371EBE399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6990"/>
          <a:stretch/>
        </p:blipFill>
        <p:spPr>
          <a:xfrm>
            <a:off x="8112369" y="1145811"/>
            <a:ext cx="3511550" cy="4849446"/>
          </a:xfrm>
          <a:prstGeom prst="rect">
            <a:avLst/>
          </a:prstGeom>
        </p:spPr>
      </p:pic>
      <p:pic>
        <p:nvPicPr>
          <p:cNvPr id="8" name="Picture 9" descr="CAD2">
            <a:extLst>
              <a:ext uri="{FF2B5EF4-FFF2-40B4-BE49-F238E27FC236}">
                <a16:creationId xmlns:a16="http://schemas.microsoft.com/office/drawing/2014/main" id="{4E2C7E73-856B-5643-BFDE-F9E1C19EA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300" y="365125"/>
            <a:ext cx="4821237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06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26" descr="figure11c">
            <a:extLst>
              <a:ext uri="{FF2B5EF4-FFF2-40B4-BE49-F238E27FC236}">
                <a16:creationId xmlns:a16="http://schemas.microsoft.com/office/drawing/2014/main" id="{8F496137-8015-BD4E-A0CF-174EE1915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438" y="609600"/>
            <a:ext cx="3592512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1027" descr="figure11a">
            <a:extLst>
              <a:ext uri="{FF2B5EF4-FFF2-40B4-BE49-F238E27FC236}">
                <a16:creationId xmlns:a16="http://schemas.microsoft.com/office/drawing/2014/main" id="{7867EAB7-7B7B-BA46-A5C9-B2018FC58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85800"/>
            <a:ext cx="35687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79983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3709AB-2EB2-1D4F-92A0-FAF819CBF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Coût du CAD comme deuxième lecteur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D64C8B-AFD5-BB42-9B11-C7552F714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03375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Comparaison coût 2</a:t>
            </a:r>
            <a:r>
              <a:rPr lang="fr-FR" baseline="30000" dirty="0"/>
              <a:t>ème</a:t>
            </a:r>
            <a:r>
              <a:rPr lang="fr-FR" dirty="0"/>
              <a:t> lecteur/ coût installation CAD</a:t>
            </a:r>
          </a:p>
          <a:p>
            <a:endParaRPr lang="fr-FR" dirty="0"/>
          </a:p>
          <a:p>
            <a:r>
              <a:rPr lang="fr-FR" dirty="0"/>
              <a:t>5.000 </a:t>
            </a:r>
            <a:r>
              <a:rPr lang="fr-FR" dirty="0" err="1"/>
              <a:t>mammos</a:t>
            </a:r>
            <a:r>
              <a:rPr lang="fr-FR" dirty="0"/>
              <a:t>/an : 590 Livres/1000 femmes</a:t>
            </a:r>
          </a:p>
          <a:p>
            <a:r>
              <a:rPr lang="fr-FR" dirty="0"/>
              <a:t>30.000 </a:t>
            </a:r>
            <a:r>
              <a:rPr lang="fr-FR" dirty="0" err="1"/>
              <a:t>mammos</a:t>
            </a:r>
            <a:r>
              <a:rPr lang="fr-FR" dirty="0"/>
              <a:t>/an : 227 Livres/1000 femmes</a:t>
            </a:r>
          </a:p>
          <a:p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CD6F6C-6E93-DC41-B82A-D80F3497CF8F}"/>
              </a:ext>
            </a:extLst>
          </p:cNvPr>
          <p:cNvSpPr/>
          <p:nvPr/>
        </p:nvSpPr>
        <p:spPr>
          <a:xfrm>
            <a:off x="4572001" y="4507716"/>
            <a:ext cx="7361663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latin typeface="KttytlGyhfxhAdvOT46dcae81"/>
              </a:rPr>
              <a:t>Is computer </a:t>
            </a:r>
            <a:r>
              <a:rPr lang="fr-FR" sz="2000" dirty="0" err="1">
                <a:latin typeface="KttytlGyhfxhAdvOT46dcae81"/>
              </a:rPr>
              <a:t>aided</a:t>
            </a:r>
            <a:r>
              <a:rPr lang="fr-FR" sz="2000" dirty="0">
                <a:latin typeface="KttytlGyhfxhAdvOT46dcae81"/>
              </a:rPr>
              <a:t> </a:t>
            </a:r>
            <a:r>
              <a:rPr lang="fr-FR" sz="2000" dirty="0" err="1">
                <a:latin typeface="KttytlGyhfxhAdvOT46dcae81"/>
              </a:rPr>
              <a:t>detection</a:t>
            </a:r>
            <a:r>
              <a:rPr lang="fr-FR" sz="2000" dirty="0">
                <a:latin typeface="KttytlGyhfxhAdvOT46dcae81"/>
              </a:rPr>
              <a:t> (CAD) </a:t>
            </a:r>
            <a:r>
              <a:rPr lang="fr-FR" sz="2000" dirty="0" err="1">
                <a:latin typeface="KttytlGyhfxhAdvOT46dcae81"/>
              </a:rPr>
              <a:t>cost</a:t>
            </a:r>
            <a:r>
              <a:rPr lang="fr-FR" sz="2000" dirty="0">
                <a:latin typeface="KttytlGyhfxhAdvOT46dcae81"/>
              </a:rPr>
              <a:t> effective </a:t>
            </a:r>
            <a:endParaRPr lang="fr-FR" sz="2000" dirty="0"/>
          </a:p>
          <a:p>
            <a:r>
              <a:rPr lang="fr-FR" sz="2000" dirty="0">
                <a:latin typeface="KttytlGyhfxhAdvOT46dcae81"/>
              </a:rPr>
              <a:t>in screening </a:t>
            </a:r>
            <a:r>
              <a:rPr lang="fr-FR" sz="2000" dirty="0" err="1">
                <a:latin typeface="KttytlGyhfxhAdvOT46dcae81"/>
              </a:rPr>
              <a:t>mammography</a:t>
            </a:r>
            <a:r>
              <a:rPr lang="fr-FR" sz="2000" dirty="0">
                <a:latin typeface="KttytlGyhfxhAdvOT46dcae81"/>
              </a:rPr>
              <a:t>? A model </a:t>
            </a:r>
            <a:r>
              <a:rPr lang="fr-FR" sz="2000" dirty="0" err="1">
                <a:latin typeface="KttytlGyhfxhAdvOT46dcae81"/>
              </a:rPr>
              <a:t>based</a:t>
            </a:r>
            <a:r>
              <a:rPr lang="fr-FR" sz="2000" dirty="0">
                <a:latin typeface="KttytlGyhfxhAdvOT46dcae81"/>
              </a:rPr>
              <a:t> on </a:t>
            </a:r>
            <a:endParaRPr lang="fr-FR" sz="2000" dirty="0"/>
          </a:p>
          <a:p>
            <a:r>
              <a:rPr lang="fr-FR" sz="2000" dirty="0">
                <a:latin typeface="KttytlGyhfxhAdvOT46dcae81"/>
              </a:rPr>
              <a:t>the CADET II </a:t>
            </a:r>
            <a:r>
              <a:rPr lang="fr-FR" sz="2000" dirty="0" err="1">
                <a:latin typeface="KttytlGyhfxhAdvOT46dcae81"/>
              </a:rPr>
              <a:t>study</a:t>
            </a:r>
            <a:r>
              <a:rPr lang="fr-FR" sz="2000" dirty="0">
                <a:latin typeface="KttytlGyhfxhAdvOT46dcae81"/>
              </a:rPr>
              <a:t> </a:t>
            </a:r>
            <a:endParaRPr lang="fr-FR" sz="2000" dirty="0"/>
          </a:p>
          <a:p>
            <a:r>
              <a:rPr lang="en" dirty="0"/>
              <a:t>Guerriero et al. BMC Health Services Research 2011, 11:11 http://</a:t>
            </a:r>
            <a:r>
              <a:rPr lang="en" dirty="0" err="1"/>
              <a:t>www.biomedcentral.com</a:t>
            </a:r>
            <a:r>
              <a:rPr lang="en" dirty="0"/>
              <a:t>/1472-6963/11/11 </a:t>
            </a:r>
            <a:endParaRPr lang="en" sz="800" dirty="0"/>
          </a:p>
          <a:p>
            <a:endParaRPr lang="fr-FR" sz="700" dirty="0">
              <a:latin typeface="XqcdrfHjyfghAdvOT07517017"/>
            </a:endParaRPr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1693000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52662" y="342900"/>
            <a:ext cx="7500990" cy="1181100"/>
          </a:xfrm>
        </p:spPr>
        <p:txBody>
          <a:bodyPr/>
          <a:lstStyle/>
          <a:p>
            <a:r>
              <a:rPr lang="fr-FR" dirty="0"/>
              <a:t>Influence négative du CAD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66976" y="2071678"/>
            <a:ext cx="7112000" cy="3729054"/>
          </a:xfrm>
        </p:spPr>
        <p:txBody>
          <a:bodyPr/>
          <a:lstStyle/>
          <a:p>
            <a:r>
              <a:rPr lang="fr-FR" dirty="0"/>
              <a:t>222.000 femmes</a:t>
            </a:r>
          </a:p>
          <a:p>
            <a:r>
              <a:rPr lang="fr-FR" dirty="0">
                <a:solidFill>
                  <a:schemeClr val="tx1"/>
                </a:solidFill>
              </a:rPr>
              <a:t>Effets négatifs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Baisse spécificité : 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Taux biopsies      </a:t>
            </a:r>
            <a:r>
              <a:rPr lang="fr-FR" dirty="0">
                <a:solidFill>
                  <a:srgbClr val="FF9933"/>
                </a:solidFill>
              </a:rPr>
              <a:t>19%</a:t>
            </a:r>
          </a:p>
          <a:p>
            <a:r>
              <a:rPr lang="fr-FR" dirty="0">
                <a:solidFill>
                  <a:srgbClr val="FF9933"/>
                </a:solidFill>
              </a:rPr>
              <a:t>Sensibilité : </a:t>
            </a:r>
            <a:r>
              <a:rPr lang="fr-FR" dirty="0">
                <a:solidFill>
                  <a:schemeClr val="tx1"/>
                </a:solidFill>
              </a:rPr>
              <a:t>80,4 — </a:t>
            </a:r>
            <a:r>
              <a:rPr lang="fr-FR" dirty="0">
                <a:solidFill>
                  <a:srgbClr val="FF9933"/>
                </a:solidFill>
              </a:rPr>
              <a:t>84%</a:t>
            </a:r>
            <a:r>
              <a:rPr lang="fr-FR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fr-FR" dirty="0" err="1">
                <a:solidFill>
                  <a:schemeClr val="tx1"/>
                </a:solidFill>
              </a:rPr>
              <a:t>Cic</a:t>
            </a:r>
            <a:r>
              <a:rPr lang="fr-FR" dirty="0">
                <a:solidFill>
                  <a:schemeClr val="tx1"/>
                </a:solidFill>
              </a:rPr>
              <a:t>    31%</a:t>
            </a:r>
          </a:p>
          <a:p>
            <a:r>
              <a:rPr lang="fr-FR" dirty="0"/>
              <a:t>Coût du dépistage 	18%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765662" y="6000769"/>
            <a:ext cx="69023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Fenton JJ, </a:t>
            </a:r>
            <a:r>
              <a:rPr lang="en-US" sz="1600" dirty="0" err="1"/>
              <a:t>Taplin</a:t>
            </a:r>
            <a:r>
              <a:rPr lang="en-US" sz="1600" dirty="0"/>
              <a:t> SH, Carney PA, et al. Influence of computer-aided detection </a:t>
            </a:r>
          </a:p>
          <a:p>
            <a:r>
              <a:rPr lang="en-US" sz="1600" dirty="0"/>
              <a:t>on performance of screening mammography. </a:t>
            </a:r>
            <a:r>
              <a:rPr lang="fr-FR" sz="1600" dirty="0"/>
              <a:t>N </a:t>
            </a:r>
            <a:r>
              <a:rPr lang="fr-FR" sz="1600" dirty="0" err="1"/>
              <a:t>Engl</a:t>
            </a:r>
            <a:r>
              <a:rPr lang="fr-FR" sz="1600" dirty="0"/>
              <a:t> J Med 2007; 356:1399-1409</a:t>
            </a:r>
          </a:p>
        </p:txBody>
      </p:sp>
      <p:cxnSp>
        <p:nvCxnSpPr>
          <p:cNvPr id="6" name="Connecteur droit avec flèche 5"/>
          <p:cNvCxnSpPr/>
          <p:nvPr/>
        </p:nvCxnSpPr>
        <p:spPr bwMode="auto">
          <a:xfrm flipV="1">
            <a:off x="5127040" y="3477984"/>
            <a:ext cx="285752" cy="21431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993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8A032EBE-4BAE-5D4B-953B-930223CB014A}"/>
              </a:ext>
            </a:extLst>
          </p:cNvPr>
          <p:cNvCxnSpPr/>
          <p:nvPr/>
        </p:nvCxnSpPr>
        <p:spPr bwMode="auto">
          <a:xfrm flipV="1">
            <a:off x="5810248" y="4890773"/>
            <a:ext cx="285752" cy="21431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9933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B66C4EEE-686B-0A4A-9718-F8E5CFFD9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775" y="1597742"/>
            <a:ext cx="2951955" cy="295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909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C5AA635-5CE1-1540-8DA1-453948FC4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350" y="413578"/>
            <a:ext cx="8369300" cy="1498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F1CB92C-182C-FA48-BB74-259476216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163" y="4693245"/>
            <a:ext cx="7226300" cy="1181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7AF2853-549E-0C41-A364-856BC13760D5}"/>
              </a:ext>
            </a:extLst>
          </p:cNvPr>
          <p:cNvSpPr/>
          <p:nvPr/>
        </p:nvSpPr>
        <p:spPr>
          <a:xfrm>
            <a:off x="2105163" y="2666530"/>
            <a:ext cx="86566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dirty="0">
                <a:solidFill>
                  <a:srgbClr val="000000"/>
                </a:solidFill>
                <a:latin typeface="arial" panose="020B0604020202020204" pitchFamily="34" charset="0"/>
              </a:rPr>
              <a:t>Computer-aided detection does not improve diagnostic accuracy of mammography. These results suggest that insurers pay more for CAD with no established benefit to women.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4548F52-8C7E-904A-9F56-FCDC94E4322E}"/>
              </a:ext>
            </a:extLst>
          </p:cNvPr>
          <p:cNvSpPr txBox="1"/>
          <p:nvPr/>
        </p:nvSpPr>
        <p:spPr>
          <a:xfrm>
            <a:off x="5111262" y="5874345"/>
            <a:ext cx="1547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400 M$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83C59C6-2C9A-3546-A9FA-D68DBDD53BD4}"/>
              </a:ext>
            </a:extLst>
          </p:cNvPr>
          <p:cNvSpPr txBox="1"/>
          <p:nvPr/>
        </p:nvSpPr>
        <p:spPr>
          <a:xfrm>
            <a:off x="2105163" y="2161993"/>
            <a:ext cx="1872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323.000 patientes</a:t>
            </a:r>
          </a:p>
        </p:txBody>
      </p:sp>
    </p:spTree>
    <p:extLst>
      <p:ext uri="{BB962C8B-B14F-4D97-AF65-F5344CB8AC3E}">
        <p14:creationId xmlns:p14="http://schemas.microsoft.com/office/powerpoint/2010/main" val="89347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RIMA-2D.PNG">
            <a:extLst>
              <a:ext uri="{FF2B5EF4-FFF2-40B4-BE49-F238E27FC236}">
                <a16:creationId xmlns:a16="http://schemas.microsoft.com/office/drawing/2014/main" id="{A8F548D5-01E7-A648-B562-60E0AF4BE7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03" t="30446" r="53146" b="26914"/>
          <a:stretch/>
        </p:blipFill>
        <p:spPr>
          <a:xfrm>
            <a:off x="1293047" y="-15752"/>
            <a:ext cx="4542699" cy="6873752"/>
          </a:xfrm>
          <a:prstGeom prst="rect">
            <a:avLst/>
          </a:prstGeom>
        </p:spPr>
      </p:pic>
      <p:pic>
        <p:nvPicPr>
          <p:cNvPr id="6" name="Image 5" descr="RIMA-2D.PNG">
            <a:extLst>
              <a:ext uri="{FF2B5EF4-FFF2-40B4-BE49-F238E27FC236}">
                <a16:creationId xmlns:a16="http://schemas.microsoft.com/office/drawing/2014/main" id="{CAABEE78-2826-6F4D-A735-5F6451A804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3000"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62" t="31686" r="5287" b="27820"/>
          <a:stretch/>
        </p:blipFill>
        <p:spPr>
          <a:xfrm>
            <a:off x="6493085" y="-14990"/>
            <a:ext cx="4329712" cy="6858000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FEE1BFD7-DF0F-DA46-A511-15ABB0D5C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9753" y="4592150"/>
            <a:ext cx="1383323" cy="1433512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fr-FR" altLang="fr-FR" dirty="0">
              <a:highlight>
                <a:srgbClr val="FFFF00"/>
              </a:highlight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C73F608-837D-A84A-B3C2-7B0A73DA6447}"/>
              </a:ext>
            </a:extLst>
          </p:cNvPr>
          <p:cNvSpPr txBox="1"/>
          <p:nvPr/>
        </p:nvSpPr>
        <p:spPr>
          <a:xfrm>
            <a:off x="3165231" y="0"/>
            <a:ext cx="2320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1 techniques</a:t>
            </a:r>
          </a:p>
        </p:txBody>
      </p:sp>
    </p:spTree>
    <p:extLst>
      <p:ext uri="{BB962C8B-B14F-4D97-AF65-F5344CB8AC3E}">
        <p14:creationId xmlns:p14="http://schemas.microsoft.com/office/powerpoint/2010/main" val="56065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499A73-4D7F-3C46-92B5-98C1D2AF6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Quelle aide pour le radiologue 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0C43494-D65B-C842-B919-7D0DA4C12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31831"/>
            <a:ext cx="105156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283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2FBAD6-B439-974D-9842-CD28992FF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140"/>
            <a:ext cx="10515600" cy="646332"/>
          </a:xfrm>
        </p:spPr>
        <p:txBody>
          <a:bodyPr>
            <a:normAutofit fontScale="90000"/>
          </a:bodyPr>
          <a:lstStyle/>
          <a:p>
            <a:r>
              <a:rPr lang="fr-FR" dirty="0"/>
              <a:t>Arrivée de la tomosynthèse</a:t>
            </a:r>
            <a:br>
              <a:rPr lang="fr-FR" dirty="0"/>
            </a:b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C01FC8A-EC92-CE40-8774-32F8EFBC21D9}"/>
              </a:ext>
            </a:extLst>
          </p:cNvPr>
          <p:cNvSpPr txBox="1"/>
          <p:nvPr/>
        </p:nvSpPr>
        <p:spPr>
          <a:xfrm>
            <a:off x="838200" y="282919"/>
            <a:ext cx="4032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err="1"/>
              <a:t>Deep</a:t>
            </a:r>
            <a:r>
              <a:rPr lang="fr-FR" sz="3600" dirty="0"/>
              <a:t> Learning</a:t>
            </a:r>
          </a:p>
        </p:txBody>
      </p:sp>
    </p:spTree>
    <p:extLst>
      <p:ext uri="{BB962C8B-B14F-4D97-AF65-F5344CB8AC3E}">
        <p14:creationId xmlns:p14="http://schemas.microsoft.com/office/powerpoint/2010/main" val="376880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8"/>
          <p:cNvGrpSpPr>
            <a:grpSpLocks/>
          </p:cNvGrpSpPr>
          <p:nvPr/>
        </p:nvGrpSpPr>
        <p:grpSpPr bwMode="auto">
          <a:xfrm>
            <a:off x="7237414" y="3971926"/>
            <a:ext cx="1774825" cy="1350963"/>
            <a:chOff x="3167" y="2454"/>
            <a:chExt cx="1118" cy="851"/>
          </a:xfrm>
        </p:grpSpPr>
        <p:sp>
          <p:nvSpPr>
            <p:cNvPr id="5" name="Oval 1029"/>
            <p:cNvSpPr>
              <a:spLocks noChangeArrowheads="1"/>
            </p:cNvSpPr>
            <p:nvPr/>
          </p:nvSpPr>
          <p:spPr bwMode="auto">
            <a:xfrm rot="-5400000">
              <a:off x="3418" y="2328"/>
              <a:ext cx="613" cy="866"/>
            </a:xfrm>
            <a:prstGeom prst="ellipse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" name="Rectangle 1030"/>
            <p:cNvSpPr>
              <a:spLocks noChangeArrowheads="1"/>
            </p:cNvSpPr>
            <p:nvPr/>
          </p:nvSpPr>
          <p:spPr bwMode="auto">
            <a:xfrm rot="-5400000">
              <a:off x="3615" y="2636"/>
              <a:ext cx="221" cy="1118"/>
            </a:xfrm>
            <a:prstGeom prst="rect">
              <a:avLst/>
            </a:prstGeom>
            <a:solidFill>
              <a:srgbClr val="FE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" name="AutoShape 1031"/>
            <p:cNvSpPr>
              <a:spLocks noChangeArrowheads="1"/>
            </p:cNvSpPr>
            <p:nvPr/>
          </p:nvSpPr>
          <p:spPr bwMode="auto">
            <a:xfrm>
              <a:off x="3824" y="2583"/>
              <a:ext cx="76" cy="106"/>
            </a:xfrm>
            <a:prstGeom prst="triangle">
              <a:avLst>
                <a:gd name="adj" fmla="val 49986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" name="Rectangle 1032"/>
            <p:cNvSpPr>
              <a:spLocks noChangeArrowheads="1"/>
            </p:cNvSpPr>
            <p:nvPr/>
          </p:nvSpPr>
          <p:spPr bwMode="auto">
            <a:xfrm rot="-5400000">
              <a:off x="3502" y="2629"/>
              <a:ext cx="103" cy="7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" name="Oval 1033"/>
            <p:cNvSpPr>
              <a:spLocks noChangeArrowheads="1"/>
            </p:cNvSpPr>
            <p:nvPr/>
          </p:nvSpPr>
          <p:spPr bwMode="auto">
            <a:xfrm rot="-5400000">
              <a:off x="3706" y="2885"/>
              <a:ext cx="103" cy="75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0" name="Group 1034"/>
          <p:cNvGrpSpPr>
            <a:grpSpLocks/>
          </p:cNvGrpSpPr>
          <p:nvPr/>
        </p:nvGrpSpPr>
        <p:grpSpPr bwMode="auto">
          <a:xfrm rot="-5400000">
            <a:off x="5853113" y="2049463"/>
            <a:ext cx="5156200" cy="4400550"/>
            <a:chOff x="1924" y="1238"/>
            <a:chExt cx="3248" cy="2772"/>
          </a:xfrm>
          <a:solidFill>
            <a:srgbClr val="FFA8D4"/>
          </a:solidFill>
        </p:grpSpPr>
        <p:grpSp>
          <p:nvGrpSpPr>
            <p:cNvPr id="11" name="Group 1035"/>
            <p:cNvGrpSpPr>
              <a:grpSpLocks/>
            </p:cNvGrpSpPr>
            <p:nvPr/>
          </p:nvGrpSpPr>
          <p:grpSpPr bwMode="auto">
            <a:xfrm>
              <a:off x="1924" y="3475"/>
              <a:ext cx="766" cy="535"/>
              <a:chOff x="1924" y="3475"/>
              <a:chExt cx="766" cy="535"/>
            </a:xfrm>
            <a:grpFill/>
          </p:grpSpPr>
          <p:sp>
            <p:nvSpPr>
              <p:cNvPr id="17" name="Rectangle 1036"/>
              <p:cNvSpPr>
                <a:spLocks noChangeArrowheads="1"/>
              </p:cNvSpPr>
              <p:nvPr/>
            </p:nvSpPr>
            <p:spPr bwMode="auto">
              <a:xfrm>
                <a:off x="1924" y="3475"/>
                <a:ext cx="766" cy="53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" name="AutoShape 1037"/>
              <p:cNvSpPr>
                <a:spLocks noChangeArrowheads="1"/>
              </p:cNvSpPr>
              <p:nvPr/>
            </p:nvSpPr>
            <p:spPr bwMode="auto">
              <a:xfrm rot="5400000">
                <a:off x="2533" y="3842"/>
                <a:ext cx="76" cy="102"/>
              </a:xfrm>
              <a:prstGeom prst="triangle">
                <a:avLst>
                  <a:gd name="adj" fmla="val 49986"/>
                </a:avLst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9" name="Rectangle 1038"/>
              <p:cNvSpPr>
                <a:spLocks noChangeArrowheads="1"/>
              </p:cNvSpPr>
              <p:nvPr/>
            </p:nvSpPr>
            <p:spPr bwMode="auto">
              <a:xfrm>
                <a:off x="2040" y="3719"/>
                <a:ext cx="101" cy="77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" name="Oval 1039"/>
              <p:cNvSpPr>
                <a:spLocks noChangeArrowheads="1"/>
              </p:cNvSpPr>
              <p:nvPr/>
            </p:nvSpPr>
            <p:spPr bwMode="auto">
              <a:xfrm>
                <a:off x="2277" y="3719"/>
                <a:ext cx="107" cy="77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2" name="Line 1040"/>
            <p:cNvSpPr>
              <a:spLocks noChangeShapeType="1"/>
            </p:cNvSpPr>
            <p:nvPr/>
          </p:nvSpPr>
          <p:spPr bwMode="auto">
            <a:xfrm flipH="1">
              <a:off x="3027" y="1451"/>
              <a:ext cx="1624" cy="417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Line 1041"/>
            <p:cNvSpPr>
              <a:spLocks noChangeShapeType="1"/>
            </p:cNvSpPr>
            <p:nvPr/>
          </p:nvSpPr>
          <p:spPr bwMode="auto">
            <a:xfrm flipH="1">
              <a:off x="3027" y="1618"/>
              <a:ext cx="1742" cy="1376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4" name="Group 1042"/>
            <p:cNvGrpSpPr>
              <a:grpSpLocks/>
            </p:cNvGrpSpPr>
            <p:nvPr/>
          </p:nvGrpSpPr>
          <p:grpSpPr bwMode="auto">
            <a:xfrm>
              <a:off x="4564" y="1238"/>
              <a:ext cx="608" cy="439"/>
              <a:chOff x="4564" y="1238"/>
              <a:chExt cx="608" cy="439"/>
            </a:xfrm>
            <a:grpFill/>
          </p:grpSpPr>
          <p:sp>
            <p:nvSpPr>
              <p:cNvPr id="15" name="Freeform 1043"/>
              <p:cNvSpPr>
                <a:spLocks/>
              </p:cNvSpPr>
              <p:nvPr/>
            </p:nvSpPr>
            <p:spPr bwMode="auto">
              <a:xfrm>
                <a:off x="4564" y="1238"/>
                <a:ext cx="567" cy="350"/>
              </a:xfrm>
              <a:custGeom>
                <a:avLst/>
                <a:gdLst>
                  <a:gd name="T0" fmla="*/ 62 w 567"/>
                  <a:gd name="T1" fmla="*/ 349 h 350"/>
                  <a:gd name="T2" fmla="*/ 0 w 567"/>
                  <a:gd name="T3" fmla="*/ 252 h 350"/>
                  <a:gd name="T4" fmla="*/ 273 w 567"/>
                  <a:gd name="T5" fmla="*/ 57 h 350"/>
                  <a:gd name="T6" fmla="*/ 405 w 567"/>
                  <a:gd name="T7" fmla="*/ 0 h 350"/>
                  <a:gd name="T8" fmla="*/ 525 w 567"/>
                  <a:gd name="T9" fmla="*/ 54 h 350"/>
                  <a:gd name="T10" fmla="*/ 566 w 567"/>
                  <a:gd name="T11" fmla="*/ 115 h 3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7"/>
                  <a:gd name="T19" fmla="*/ 0 h 350"/>
                  <a:gd name="T20" fmla="*/ 567 w 567"/>
                  <a:gd name="T21" fmla="*/ 350 h 3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7" h="350">
                    <a:moveTo>
                      <a:pt x="62" y="349"/>
                    </a:moveTo>
                    <a:lnTo>
                      <a:pt x="0" y="252"/>
                    </a:lnTo>
                    <a:lnTo>
                      <a:pt x="273" y="57"/>
                    </a:lnTo>
                    <a:lnTo>
                      <a:pt x="405" y="0"/>
                    </a:lnTo>
                    <a:lnTo>
                      <a:pt x="525" y="54"/>
                    </a:lnTo>
                    <a:lnTo>
                      <a:pt x="566" y="115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" name="Freeform 1044"/>
              <p:cNvSpPr>
                <a:spLocks/>
              </p:cNvSpPr>
              <p:nvPr/>
            </p:nvSpPr>
            <p:spPr bwMode="auto">
              <a:xfrm>
                <a:off x="4626" y="1355"/>
                <a:ext cx="546" cy="322"/>
              </a:xfrm>
              <a:custGeom>
                <a:avLst/>
                <a:gdLst>
                  <a:gd name="T0" fmla="*/ 0 w 546"/>
                  <a:gd name="T1" fmla="*/ 227 h 322"/>
                  <a:gd name="T2" fmla="*/ 62 w 546"/>
                  <a:gd name="T3" fmla="*/ 321 h 322"/>
                  <a:gd name="T4" fmla="*/ 403 w 546"/>
                  <a:gd name="T5" fmla="*/ 233 h 322"/>
                  <a:gd name="T6" fmla="*/ 537 w 546"/>
                  <a:gd name="T7" fmla="*/ 172 h 322"/>
                  <a:gd name="T8" fmla="*/ 545 w 546"/>
                  <a:gd name="T9" fmla="*/ 61 h 322"/>
                  <a:gd name="T10" fmla="*/ 502 w 546"/>
                  <a:gd name="T11" fmla="*/ 0 h 3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6"/>
                  <a:gd name="T19" fmla="*/ 0 h 322"/>
                  <a:gd name="T20" fmla="*/ 546 w 546"/>
                  <a:gd name="T21" fmla="*/ 322 h 3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6" h="322">
                    <a:moveTo>
                      <a:pt x="0" y="227"/>
                    </a:moveTo>
                    <a:lnTo>
                      <a:pt x="62" y="321"/>
                    </a:lnTo>
                    <a:lnTo>
                      <a:pt x="403" y="233"/>
                    </a:lnTo>
                    <a:lnTo>
                      <a:pt x="537" y="172"/>
                    </a:lnTo>
                    <a:lnTo>
                      <a:pt x="545" y="61"/>
                    </a:lnTo>
                    <a:lnTo>
                      <a:pt x="502" y="0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21" name="Group 1045"/>
          <p:cNvGrpSpPr>
            <a:grpSpLocks/>
          </p:cNvGrpSpPr>
          <p:nvPr/>
        </p:nvGrpSpPr>
        <p:grpSpPr bwMode="auto">
          <a:xfrm rot="-5400000">
            <a:off x="5537201" y="2768601"/>
            <a:ext cx="5541962" cy="2573337"/>
            <a:chOff x="1924" y="1736"/>
            <a:chExt cx="3491" cy="1621"/>
          </a:xfrm>
          <a:solidFill>
            <a:srgbClr val="FFA8D4"/>
          </a:solidFill>
        </p:grpSpPr>
        <p:grpSp>
          <p:nvGrpSpPr>
            <p:cNvPr id="22" name="Group 1046"/>
            <p:cNvGrpSpPr>
              <a:grpSpLocks/>
            </p:cNvGrpSpPr>
            <p:nvPr/>
          </p:nvGrpSpPr>
          <p:grpSpPr bwMode="auto">
            <a:xfrm>
              <a:off x="1924" y="2823"/>
              <a:ext cx="766" cy="534"/>
              <a:chOff x="1924" y="2823"/>
              <a:chExt cx="766" cy="534"/>
            </a:xfrm>
            <a:grpFill/>
          </p:grpSpPr>
          <p:sp>
            <p:nvSpPr>
              <p:cNvPr id="28" name="Rectangle 1047"/>
              <p:cNvSpPr>
                <a:spLocks noChangeArrowheads="1"/>
              </p:cNvSpPr>
              <p:nvPr/>
            </p:nvSpPr>
            <p:spPr bwMode="auto">
              <a:xfrm>
                <a:off x="1924" y="2823"/>
                <a:ext cx="766" cy="534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" name="AutoShape 1048"/>
              <p:cNvSpPr>
                <a:spLocks noChangeArrowheads="1"/>
              </p:cNvSpPr>
              <p:nvPr/>
            </p:nvSpPr>
            <p:spPr bwMode="auto">
              <a:xfrm rot="5400000">
                <a:off x="2534" y="3157"/>
                <a:ext cx="74" cy="102"/>
              </a:xfrm>
              <a:prstGeom prst="triangle">
                <a:avLst>
                  <a:gd name="adj" fmla="val 49986"/>
                </a:avLst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" name="Rectangle 1049"/>
              <p:cNvSpPr>
                <a:spLocks noChangeArrowheads="1"/>
              </p:cNvSpPr>
              <p:nvPr/>
            </p:nvSpPr>
            <p:spPr bwMode="auto">
              <a:xfrm>
                <a:off x="2040" y="2984"/>
                <a:ext cx="101" cy="74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" name="Oval 1050"/>
              <p:cNvSpPr>
                <a:spLocks noChangeArrowheads="1"/>
              </p:cNvSpPr>
              <p:nvPr/>
            </p:nvSpPr>
            <p:spPr bwMode="auto">
              <a:xfrm>
                <a:off x="2277" y="3066"/>
                <a:ext cx="107" cy="77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3" name="Line 1051"/>
            <p:cNvSpPr>
              <a:spLocks noChangeShapeType="1"/>
            </p:cNvSpPr>
            <p:nvPr/>
          </p:nvSpPr>
          <p:spPr bwMode="auto">
            <a:xfrm flipH="1">
              <a:off x="3005" y="1868"/>
              <a:ext cx="1868" cy="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Line 1052"/>
            <p:cNvSpPr>
              <a:spLocks noChangeShapeType="1"/>
            </p:cNvSpPr>
            <p:nvPr/>
          </p:nvSpPr>
          <p:spPr bwMode="auto">
            <a:xfrm flipH="1">
              <a:off x="3005" y="2077"/>
              <a:ext cx="1927" cy="917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5" name="Group 1053"/>
            <p:cNvGrpSpPr>
              <a:grpSpLocks/>
            </p:cNvGrpSpPr>
            <p:nvPr/>
          </p:nvGrpSpPr>
          <p:grpSpPr bwMode="auto">
            <a:xfrm>
              <a:off x="4801" y="1736"/>
              <a:ext cx="614" cy="359"/>
              <a:chOff x="4801" y="1736"/>
              <a:chExt cx="614" cy="359"/>
            </a:xfrm>
            <a:grpFill/>
          </p:grpSpPr>
          <p:sp>
            <p:nvSpPr>
              <p:cNvPr id="26" name="Freeform 1054"/>
              <p:cNvSpPr>
                <a:spLocks/>
              </p:cNvSpPr>
              <p:nvPr/>
            </p:nvSpPr>
            <p:spPr bwMode="auto">
              <a:xfrm>
                <a:off x="4801" y="1736"/>
                <a:ext cx="595" cy="260"/>
              </a:xfrm>
              <a:custGeom>
                <a:avLst/>
                <a:gdLst>
                  <a:gd name="T0" fmla="*/ 31 w 595"/>
                  <a:gd name="T1" fmla="*/ 259 h 260"/>
                  <a:gd name="T2" fmla="*/ 0 w 595"/>
                  <a:gd name="T3" fmla="*/ 154 h 260"/>
                  <a:gd name="T4" fmla="*/ 326 w 595"/>
                  <a:gd name="T5" fmla="*/ 26 h 260"/>
                  <a:gd name="T6" fmla="*/ 474 w 595"/>
                  <a:gd name="T7" fmla="*/ 0 h 260"/>
                  <a:gd name="T8" fmla="*/ 571 w 595"/>
                  <a:gd name="T9" fmla="*/ 75 h 260"/>
                  <a:gd name="T10" fmla="*/ 594 w 595"/>
                  <a:gd name="T11" fmla="*/ 143 h 2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5"/>
                  <a:gd name="T19" fmla="*/ 0 h 260"/>
                  <a:gd name="T20" fmla="*/ 595 w 595"/>
                  <a:gd name="T21" fmla="*/ 260 h 2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5" h="260">
                    <a:moveTo>
                      <a:pt x="31" y="259"/>
                    </a:moveTo>
                    <a:lnTo>
                      <a:pt x="0" y="154"/>
                    </a:lnTo>
                    <a:lnTo>
                      <a:pt x="326" y="26"/>
                    </a:lnTo>
                    <a:lnTo>
                      <a:pt x="474" y="0"/>
                    </a:lnTo>
                    <a:lnTo>
                      <a:pt x="571" y="75"/>
                    </a:lnTo>
                    <a:lnTo>
                      <a:pt x="594" y="143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" name="Freeform 1055"/>
              <p:cNvSpPr>
                <a:spLocks/>
              </p:cNvSpPr>
              <p:nvPr/>
            </p:nvSpPr>
            <p:spPr bwMode="auto">
              <a:xfrm>
                <a:off x="4838" y="1878"/>
                <a:ext cx="577" cy="217"/>
              </a:xfrm>
              <a:custGeom>
                <a:avLst/>
                <a:gdLst>
                  <a:gd name="T0" fmla="*/ 0 w 577"/>
                  <a:gd name="T1" fmla="*/ 112 h 217"/>
                  <a:gd name="T2" fmla="*/ 31 w 577"/>
                  <a:gd name="T3" fmla="*/ 216 h 217"/>
                  <a:gd name="T4" fmla="*/ 386 w 577"/>
                  <a:gd name="T5" fmla="*/ 204 h 217"/>
                  <a:gd name="T6" fmla="*/ 535 w 577"/>
                  <a:gd name="T7" fmla="*/ 173 h 217"/>
                  <a:gd name="T8" fmla="*/ 576 w 577"/>
                  <a:gd name="T9" fmla="*/ 68 h 217"/>
                  <a:gd name="T10" fmla="*/ 553 w 577"/>
                  <a:gd name="T11" fmla="*/ 0 h 2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7"/>
                  <a:gd name="T19" fmla="*/ 0 h 217"/>
                  <a:gd name="T20" fmla="*/ 577 w 577"/>
                  <a:gd name="T21" fmla="*/ 217 h 2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7" h="217">
                    <a:moveTo>
                      <a:pt x="0" y="112"/>
                    </a:moveTo>
                    <a:lnTo>
                      <a:pt x="31" y="216"/>
                    </a:lnTo>
                    <a:lnTo>
                      <a:pt x="386" y="204"/>
                    </a:lnTo>
                    <a:lnTo>
                      <a:pt x="535" y="173"/>
                    </a:lnTo>
                    <a:lnTo>
                      <a:pt x="576" y="68"/>
                    </a:lnTo>
                    <a:lnTo>
                      <a:pt x="553" y="0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32" name="Group 1056"/>
          <p:cNvGrpSpPr>
            <a:grpSpLocks/>
          </p:cNvGrpSpPr>
          <p:nvPr/>
        </p:nvGrpSpPr>
        <p:grpSpPr bwMode="auto">
          <a:xfrm rot="-5400000">
            <a:off x="5253833" y="3061495"/>
            <a:ext cx="5741987" cy="1787525"/>
            <a:chOff x="1924" y="1868"/>
            <a:chExt cx="3617" cy="1126"/>
          </a:xfrm>
          <a:solidFill>
            <a:srgbClr val="FFA8D4"/>
          </a:solidFill>
        </p:grpSpPr>
        <p:grpSp>
          <p:nvGrpSpPr>
            <p:cNvPr id="33" name="Group 1057"/>
            <p:cNvGrpSpPr>
              <a:grpSpLocks/>
            </p:cNvGrpSpPr>
            <p:nvPr/>
          </p:nvGrpSpPr>
          <p:grpSpPr bwMode="auto">
            <a:xfrm>
              <a:off x="1924" y="2170"/>
              <a:ext cx="766" cy="534"/>
              <a:chOff x="1924" y="2170"/>
              <a:chExt cx="766" cy="534"/>
            </a:xfrm>
            <a:grpFill/>
          </p:grpSpPr>
          <p:sp>
            <p:nvSpPr>
              <p:cNvPr id="39" name="Rectangle 1058"/>
              <p:cNvSpPr>
                <a:spLocks noChangeArrowheads="1"/>
              </p:cNvSpPr>
              <p:nvPr/>
            </p:nvSpPr>
            <p:spPr bwMode="auto">
              <a:xfrm>
                <a:off x="1924" y="2170"/>
                <a:ext cx="766" cy="534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0" name="AutoShape 1059"/>
              <p:cNvSpPr>
                <a:spLocks noChangeArrowheads="1"/>
              </p:cNvSpPr>
              <p:nvPr/>
            </p:nvSpPr>
            <p:spPr bwMode="auto">
              <a:xfrm rot="5400000">
                <a:off x="2542" y="2460"/>
                <a:ext cx="74" cy="98"/>
              </a:xfrm>
              <a:prstGeom prst="triangle">
                <a:avLst>
                  <a:gd name="adj" fmla="val 49986"/>
                </a:avLst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1" name="Rectangle 1060"/>
              <p:cNvSpPr>
                <a:spLocks noChangeArrowheads="1"/>
              </p:cNvSpPr>
              <p:nvPr/>
            </p:nvSpPr>
            <p:spPr bwMode="auto">
              <a:xfrm>
                <a:off x="2044" y="2285"/>
                <a:ext cx="101" cy="74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2" name="Oval 1061"/>
              <p:cNvSpPr>
                <a:spLocks noChangeArrowheads="1"/>
              </p:cNvSpPr>
              <p:nvPr/>
            </p:nvSpPr>
            <p:spPr bwMode="auto">
              <a:xfrm>
                <a:off x="2283" y="2409"/>
                <a:ext cx="108" cy="76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34" name="Line 1062"/>
            <p:cNvSpPr>
              <a:spLocks noChangeShapeType="1"/>
            </p:cNvSpPr>
            <p:nvPr/>
          </p:nvSpPr>
          <p:spPr bwMode="auto">
            <a:xfrm flipH="1" flipV="1">
              <a:off x="3013" y="1868"/>
              <a:ext cx="2049" cy="458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" name="Line 1063"/>
            <p:cNvSpPr>
              <a:spLocks noChangeShapeType="1"/>
            </p:cNvSpPr>
            <p:nvPr/>
          </p:nvSpPr>
          <p:spPr bwMode="auto">
            <a:xfrm flipH="1">
              <a:off x="3013" y="2536"/>
              <a:ext cx="2049" cy="458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36" name="Group 1064"/>
            <p:cNvGrpSpPr>
              <a:grpSpLocks/>
            </p:cNvGrpSpPr>
            <p:nvPr/>
          </p:nvGrpSpPr>
          <p:grpSpPr bwMode="auto">
            <a:xfrm>
              <a:off x="4964" y="2290"/>
              <a:ext cx="577" cy="282"/>
              <a:chOff x="4964" y="2290"/>
              <a:chExt cx="577" cy="282"/>
            </a:xfrm>
            <a:grpFill/>
          </p:grpSpPr>
          <p:sp>
            <p:nvSpPr>
              <p:cNvPr id="37" name="Freeform 1065"/>
              <p:cNvSpPr>
                <a:spLocks/>
              </p:cNvSpPr>
              <p:nvPr/>
            </p:nvSpPr>
            <p:spPr bwMode="auto">
              <a:xfrm>
                <a:off x="4964" y="2290"/>
                <a:ext cx="577" cy="145"/>
              </a:xfrm>
              <a:custGeom>
                <a:avLst/>
                <a:gdLst>
                  <a:gd name="T0" fmla="*/ 0 w 577"/>
                  <a:gd name="T1" fmla="*/ 144 h 145"/>
                  <a:gd name="T2" fmla="*/ 0 w 577"/>
                  <a:gd name="T3" fmla="*/ 51 h 145"/>
                  <a:gd name="T4" fmla="*/ 353 w 577"/>
                  <a:gd name="T5" fmla="*/ 0 h 145"/>
                  <a:gd name="T6" fmla="*/ 504 w 577"/>
                  <a:gd name="T7" fmla="*/ 1 h 145"/>
                  <a:gd name="T8" fmla="*/ 576 w 577"/>
                  <a:gd name="T9" fmla="*/ 82 h 145"/>
                  <a:gd name="T10" fmla="*/ 576 w 577"/>
                  <a:gd name="T11" fmla="*/ 142 h 1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7"/>
                  <a:gd name="T19" fmla="*/ 0 h 145"/>
                  <a:gd name="T20" fmla="*/ 577 w 577"/>
                  <a:gd name="T21" fmla="*/ 145 h 1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7" h="145">
                    <a:moveTo>
                      <a:pt x="0" y="144"/>
                    </a:moveTo>
                    <a:lnTo>
                      <a:pt x="0" y="51"/>
                    </a:lnTo>
                    <a:lnTo>
                      <a:pt x="353" y="0"/>
                    </a:lnTo>
                    <a:lnTo>
                      <a:pt x="504" y="1"/>
                    </a:lnTo>
                    <a:lnTo>
                      <a:pt x="576" y="82"/>
                    </a:lnTo>
                    <a:lnTo>
                      <a:pt x="576" y="142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8" name="Freeform 1066"/>
              <p:cNvSpPr>
                <a:spLocks/>
              </p:cNvSpPr>
              <p:nvPr/>
            </p:nvSpPr>
            <p:spPr bwMode="auto">
              <a:xfrm>
                <a:off x="4968" y="2430"/>
                <a:ext cx="573" cy="142"/>
              </a:xfrm>
              <a:custGeom>
                <a:avLst/>
                <a:gdLst>
                  <a:gd name="T0" fmla="*/ 0 w 573"/>
                  <a:gd name="T1" fmla="*/ 0 h 142"/>
                  <a:gd name="T2" fmla="*/ 0 w 573"/>
                  <a:gd name="T3" fmla="*/ 91 h 142"/>
                  <a:gd name="T4" fmla="*/ 347 w 573"/>
                  <a:gd name="T5" fmla="*/ 141 h 142"/>
                  <a:gd name="T6" fmla="*/ 500 w 573"/>
                  <a:gd name="T7" fmla="*/ 141 h 142"/>
                  <a:gd name="T8" fmla="*/ 572 w 573"/>
                  <a:gd name="T9" fmla="*/ 60 h 142"/>
                  <a:gd name="T10" fmla="*/ 572 w 573"/>
                  <a:gd name="T11" fmla="*/ 0 h 1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3"/>
                  <a:gd name="T19" fmla="*/ 0 h 142"/>
                  <a:gd name="T20" fmla="*/ 573 w 573"/>
                  <a:gd name="T21" fmla="*/ 142 h 1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3" h="142">
                    <a:moveTo>
                      <a:pt x="0" y="0"/>
                    </a:moveTo>
                    <a:lnTo>
                      <a:pt x="0" y="91"/>
                    </a:lnTo>
                    <a:lnTo>
                      <a:pt x="347" y="141"/>
                    </a:lnTo>
                    <a:lnTo>
                      <a:pt x="500" y="141"/>
                    </a:lnTo>
                    <a:lnTo>
                      <a:pt x="572" y="60"/>
                    </a:lnTo>
                    <a:lnTo>
                      <a:pt x="572" y="0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43" name="Group 1067"/>
          <p:cNvGrpSpPr>
            <a:grpSpLocks/>
          </p:cNvGrpSpPr>
          <p:nvPr/>
        </p:nvGrpSpPr>
        <p:grpSpPr bwMode="auto">
          <a:xfrm rot="-5400000">
            <a:off x="5156201" y="2798764"/>
            <a:ext cx="5546725" cy="2511425"/>
            <a:chOff x="1924" y="1517"/>
            <a:chExt cx="3494" cy="1582"/>
          </a:xfrm>
          <a:solidFill>
            <a:srgbClr val="FFA8D4"/>
          </a:solidFill>
        </p:grpSpPr>
        <p:grpSp>
          <p:nvGrpSpPr>
            <p:cNvPr id="44" name="Group 1068"/>
            <p:cNvGrpSpPr>
              <a:grpSpLocks/>
            </p:cNvGrpSpPr>
            <p:nvPr/>
          </p:nvGrpSpPr>
          <p:grpSpPr bwMode="auto">
            <a:xfrm>
              <a:off x="1924" y="1517"/>
              <a:ext cx="766" cy="534"/>
              <a:chOff x="1924" y="1517"/>
              <a:chExt cx="766" cy="534"/>
            </a:xfrm>
            <a:grpFill/>
          </p:grpSpPr>
          <p:sp>
            <p:nvSpPr>
              <p:cNvPr id="50" name="Rectangle 1069"/>
              <p:cNvSpPr>
                <a:spLocks noChangeArrowheads="1"/>
              </p:cNvSpPr>
              <p:nvPr/>
            </p:nvSpPr>
            <p:spPr bwMode="auto">
              <a:xfrm>
                <a:off x="1924" y="1517"/>
                <a:ext cx="766" cy="534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1" name="AutoShape 1070"/>
              <p:cNvSpPr>
                <a:spLocks noChangeArrowheads="1"/>
              </p:cNvSpPr>
              <p:nvPr/>
            </p:nvSpPr>
            <p:spPr bwMode="auto">
              <a:xfrm rot="5400000">
                <a:off x="2542" y="1734"/>
                <a:ext cx="74" cy="98"/>
              </a:xfrm>
              <a:prstGeom prst="triangle">
                <a:avLst>
                  <a:gd name="adj" fmla="val 49986"/>
                </a:avLst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2" name="Rectangle 1071"/>
              <p:cNvSpPr>
                <a:spLocks noChangeArrowheads="1"/>
              </p:cNvSpPr>
              <p:nvPr/>
            </p:nvSpPr>
            <p:spPr bwMode="auto">
              <a:xfrm>
                <a:off x="2040" y="1549"/>
                <a:ext cx="101" cy="7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3" name="Oval 1072"/>
              <p:cNvSpPr>
                <a:spLocks noChangeArrowheads="1"/>
              </p:cNvSpPr>
              <p:nvPr/>
            </p:nvSpPr>
            <p:spPr bwMode="auto">
              <a:xfrm>
                <a:off x="2283" y="1725"/>
                <a:ext cx="108" cy="76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45" name="Line 1073"/>
            <p:cNvSpPr>
              <a:spLocks noChangeShapeType="1"/>
            </p:cNvSpPr>
            <p:nvPr/>
          </p:nvSpPr>
          <p:spPr bwMode="auto">
            <a:xfrm flipH="1" flipV="1">
              <a:off x="3017" y="1865"/>
              <a:ext cx="1927" cy="916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6" name="Line 1074"/>
            <p:cNvSpPr>
              <a:spLocks noChangeShapeType="1"/>
            </p:cNvSpPr>
            <p:nvPr/>
          </p:nvSpPr>
          <p:spPr bwMode="auto">
            <a:xfrm flipH="1">
              <a:off x="3017" y="2992"/>
              <a:ext cx="1868" cy="0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47" name="Group 1075"/>
            <p:cNvGrpSpPr>
              <a:grpSpLocks/>
            </p:cNvGrpSpPr>
            <p:nvPr/>
          </p:nvGrpSpPr>
          <p:grpSpPr bwMode="auto">
            <a:xfrm>
              <a:off x="4804" y="2789"/>
              <a:ext cx="614" cy="310"/>
              <a:chOff x="4804" y="2789"/>
              <a:chExt cx="614" cy="310"/>
            </a:xfrm>
            <a:grpFill/>
          </p:grpSpPr>
          <p:sp>
            <p:nvSpPr>
              <p:cNvPr id="48" name="Freeform 1076"/>
              <p:cNvSpPr>
                <a:spLocks/>
              </p:cNvSpPr>
              <p:nvPr/>
            </p:nvSpPr>
            <p:spPr bwMode="auto">
              <a:xfrm>
                <a:off x="4804" y="2873"/>
                <a:ext cx="595" cy="226"/>
              </a:xfrm>
              <a:custGeom>
                <a:avLst/>
                <a:gdLst>
                  <a:gd name="T0" fmla="*/ 31 w 595"/>
                  <a:gd name="T1" fmla="*/ 0 h 226"/>
                  <a:gd name="T2" fmla="*/ 0 w 595"/>
                  <a:gd name="T3" fmla="*/ 90 h 226"/>
                  <a:gd name="T4" fmla="*/ 326 w 595"/>
                  <a:gd name="T5" fmla="*/ 201 h 226"/>
                  <a:gd name="T6" fmla="*/ 474 w 595"/>
                  <a:gd name="T7" fmla="*/ 225 h 226"/>
                  <a:gd name="T8" fmla="*/ 571 w 595"/>
                  <a:gd name="T9" fmla="*/ 159 h 226"/>
                  <a:gd name="T10" fmla="*/ 594 w 595"/>
                  <a:gd name="T11" fmla="*/ 100 h 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5"/>
                  <a:gd name="T19" fmla="*/ 0 h 226"/>
                  <a:gd name="T20" fmla="*/ 595 w 595"/>
                  <a:gd name="T21" fmla="*/ 226 h 2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5" h="226">
                    <a:moveTo>
                      <a:pt x="31" y="0"/>
                    </a:moveTo>
                    <a:lnTo>
                      <a:pt x="0" y="90"/>
                    </a:lnTo>
                    <a:lnTo>
                      <a:pt x="326" y="201"/>
                    </a:lnTo>
                    <a:lnTo>
                      <a:pt x="474" y="225"/>
                    </a:lnTo>
                    <a:lnTo>
                      <a:pt x="571" y="159"/>
                    </a:lnTo>
                    <a:lnTo>
                      <a:pt x="594" y="100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9" name="Freeform 1077"/>
              <p:cNvSpPr>
                <a:spLocks/>
              </p:cNvSpPr>
              <p:nvPr/>
            </p:nvSpPr>
            <p:spPr bwMode="auto">
              <a:xfrm>
                <a:off x="4841" y="2789"/>
                <a:ext cx="577" cy="187"/>
              </a:xfrm>
              <a:custGeom>
                <a:avLst/>
                <a:gdLst>
                  <a:gd name="T0" fmla="*/ 0 w 577"/>
                  <a:gd name="T1" fmla="*/ 89 h 187"/>
                  <a:gd name="T2" fmla="*/ 31 w 577"/>
                  <a:gd name="T3" fmla="*/ 0 h 187"/>
                  <a:gd name="T4" fmla="*/ 386 w 577"/>
                  <a:gd name="T5" fmla="*/ 10 h 187"/>
                  <a:gd name="T6" fmla="*/ 535 w 577"/>
                  <a:gd name="T7" fmla="*/ 36 h 187"/>
                  <a:gd name="T8" fmla="*/ 576 w 577"/>
                  <a:gd name="T9" fmla="*/ 126 h 187"/>
                  <a:gd name="T10" fmla="*/ 553 w 577"/>
                  <a:gd name="T11" fmla="*/ 186 h 1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7"/>
                  <a:gd name="T19" fmla="*/ 0 h 187"/>
                  <a:gd name="T20" fmla="*/ 577 w 577"/>
                  <a:gd name="T21" fmla="*/ 187 h 18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7" h="187">
                    <a:moveTo>
                      <a:pt x="0" y="89"/>
                    </a:moveTo>
                    <a:lnTo>
                      <a:pt x="31" y="0"/>
                    </a:lnTo>
                    <a:lnTo>
                      <a:pt x="386" y="10"/>
                    </a:lnTo>
                    <a:lnTo>
                      <a:pt x="535" y="36"/>
                    </a:lnTo>
                    <a:lnTo>
                      <a:pt x="576" y="126"/>
                    </a:lnTo>
                    <a:lnTo>
                      <a:pt x="553" y="186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54" name="Group 1078"/>
          <p:cNvGrpSpPr>
            <a:grpSpLocks/>
          </p:cNvGrpSpPr>
          <p:nvPr/>
        </p:nvGrpSpPr>
        <p:grpSpPr bwMode="auto">
          <a:xfrm rot="-5400000">
            <a:off x="5208588" y="2087563"/>
            <a:ext cx="5168900" cy="4311650"/>
            <a:chOff x="1924" y="864"/>
            <a:chExt cx="3256" cy="2716"/>
          </a:xfrm>
          <a:solidFill>
            <a:srgbClr val="FFA8D4"/>
          </a:solidFill>
        </p:grpSpPr>
        <p:sp>
          <p:nvSpPr>
            <p:cNvPr id="55" name="Line 1079"/>
            <p:cNvSpPr>
              <a:spLocks noChangeShapeType="1"/>
            </p:cNvSpPr>
            <p:nvPr/>
          </p:nvSpPr>
          <p:spPr bwMode="auto">
            <a:xfrm flipH="1" flipV="1">
              <a:off x="3026" y="1854"/>
              <a:ext cx="1742" cy="1375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" name="Line 1080"/>
            <p:cNvSpPr>
              <a:spLocks noChangeShapeType="1"/>
            </p:cNvSpPr>
            <p:nvPr/>
          </p:nvSpPr>
          <p:spPr bwMode="auto">
            <a:xfrm flipH="1" flipV="1">
              <a:off x="3026" y="2980"/>
              <a:ext cx="1624" cy="417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57" name="Group 1081"/>
            <p:cNvGrpSpPr>
              <a:grpSpLocks/>
            </p:cNvGrpSpPr>
            <p:nvPr/>
          </p:nvGrpSpPr>
          <p:grpSpPr bwMode="auto">
            <a:xfrm>
              <a:off x="4572" y="3209"/>
              <a:ext cx="608" cy="371"/>
              <a:chOff x="4572" y="3209"/>
              <a:chExt cx="608" cy="371"/>
            </a:xfrm>
            <a:grpFill/>
          </p:grpSpPr>
          <p:sp>
            <p:nvSpPr>
              <p:cNvPr id="63" name="Freeform 1082"/>
              <p:cNvSpPr>
                <a:spLocks/>
              </p:cNvSpPr>
              <p:nvPr/>
            </p:nvSpPr>
            <p:spPr bwMode="auto">
              <a:xfrm>
                <a:off x="4572" y="3286"/>
                <a:ext cx="567" cy="294"/>
              </a:xfrm>
              <a:custGeom>
                <a:avLst/>
                <a:gdLst>
                  <a:gd name="T0" fmla="*/ 62 w 567"/>
                  <a:gd name="T1" fmla="*/ 0 h 294"/>
                  <a:gd name="T2" fmla="*/ 0 w 567"/>
                  <a:gd name="T3" fmla="*/ 80 h 294"/>
                  <a:gd name="T4" fmla="*/ 273 w 567"/>
                  <a:gd name="T5" fmla="*/ 244 h 294"/>
                  <a:gd name="T6" fmla="*/ 405 w 567"/>
                  <a:gd name="T7" fmla="*/ 293 h 294"/>
                  <a:gd name="T8" fmla="*/ 525 w 567"/>
                  <a:gd name="T9" fmla="*/ 247 h 294"/>
                  <a:gd name="T10" fmla="*/ 566 w 567"/>
                  <a:gd name="T11" fmla="*/ 195 h 29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7"/>
                  <a:gd name="T19" fmla="*/ 0 h 294"/>
                  <a:gd name="T20" fmla="*/ 567 w 567"/>
                  <a:gd name="T21" fmla="*/ 294 h 29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7" h="294">
                    <a:moveTo>
                      <a:pt x="62" y="0"/>
                    </a:moveTo>
                    <a:lnTo>
                      <a:pt x="0" y="80"/>
                    </a:lnTo>
                    <a:lnTo>
                      <a:pt x="273" y="244"/>
                    </a:lnTo>
                    <a:lnTo>
                      <a:pt x="405" y="293"/>
                    </a:lnTo>
                    <a:lnTo>
                      <a:pt x="525" y="247"/>
                    </a:lnTo>
                    <a:lnTo>
                      <a:pt x="566" y="195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4" name="Freeform 1083"/>
              <p:cNvSpPr>
                <a:spLocks/>
              </p:cNvSpPr>
              <p:nvPr/>
            </p:nvSpPr>
            <p:spPr bwMode="auto">
              <a:xfrm>
                <a:off x="4634" y="3209"/>
                <a:ext cx="546" cy="273"/>
              </a:xfrm>
              <a:custGeom>
                <a:avLst/>
                <a:gdLst>
                  <a:gd name="T0" fmla="*/ 0 w 546"/>
                  <a:gd name="T1" fmla="*/ 79 h 273"/>
                  <a:gd name="T2" fmla="*/ 62 w 546"/>
                  <a:gd name="T3" fmla="*/ 0 h 273"/>
                  <a:gd name="T4" fmla="*/ 403 w 546"/>
                  <a:gd name="T5" fmla="*/ 74 h 273"/>
                  <a:gd name="T6" fmla="*/ 537 w 546"/>
                  <a:gd name="T7" fmla="*/ 125 h 273"/>
                  <a:gd name="T8" fmla="*/ 545 w 546"/>
                  <a:gd name="T9" fmla="*/ 219 h 273"/>
                  <a:gd name="T10" fmla="*/ 502 w 546"/>
                  <a:gd name="T11" fmla="*/ 272 h 2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6"/>
                  <a:gd name="T19" fmla="*/ 0 h 273"/>
                  <a:gd name="T20" fmla="*/ 546 w 546"/>
                  <a:gd name="T21" fmla="*/ 273 h 27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6" h="273">
                    <a:moveTo>
                      <a:pt x="0" y="79"/>
                    </a:moveTo>
                    <a:lnTo>
                      <a:pt x="62" y="0"/>
                    </a:lnTo>
                    <a:lnTo>
                      <a:pt x="403" y="74"/>
                    </a:lnTo>
                    <a:lnTo>
                      <a:pt x="537" y="125"/>
                    </a:lnTo>
                    <a:lnTo>
                      <a:pt x="545" y="219"/>
                    </a:lnTo>
                    <a:lnTo>
                      <a:pt x="502" y="272"/>
                    </a:lnTo>
                  </a:path>
                </a:pathLst>
              </a:custGeom>
              <a:grpFill/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defRPr/>
                </a:pPr>
                <a:endParaRPr lang="fr-FR"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58" name="Group 1084"/>
            <p:cNvGrpSpPr>
              <a:grpSpLocks/>
            </p:cNvGrpSpPr>
            <p:nvPr/>
          </p:nvGrpSpPr>
          <p:grpSpPr bwMode="auto">
            <a:xfrm>
              <a:off x="1924" y="864"/>
              <a:ext cx="766" cy="535"/>
              <a:chOff x="1924" y="864"/>
              <a:chExt cx="766" cy="535"/>
            </a:xfrm>
            <a:grpFill/>
          </p:grpSpPr>
          <p:sp>
            <p:nvSpPr>
              <p:cNvPr id="59" name="Rectangle 1085"/>
              <p:cNvSpPr>
                <a:spLocks noChangeArrowheads="1"/>
              </p:cNvSpPr>
              <p:nvPr/>
            </p:nvSpPr>
            <p:spPr bwMode="auto">
              <a:xfrm>
                <a:off x="1924" y="864"/>
                <a:ext cx="766" cy="53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" name="AutoShape 1086"/>
              <p:cNvSpPr>
                <a:spLocks noChangeArrowheads="1"/>
              </p:cNvSpPr>
              <p:nvPr/>
            </p:nvSpPr>
            <p:spPr bwMode="auto">
              <a:xfrm rot="5400000">
                <a:off x="2542" y="1039"/>
                <a:ext cx="74" cy="98"/>
              </a:xfrm>
              <a:prstGeom prst="triangle">
                <a:avLst>
                  <a:gd name="adj" fmla="val 49986"/>
                </a:avLst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1" name="Rectangle 1087"/>
              <p:cNvSpPr>
                <a:spLocks noChangeArrowheads="1"/>
              </p:cNvSpPr>
              <p:nvPr/>
            </p:nvSpPr>
            <p:spPr bwMode="auto">
              <a:xfrm>
                <a:off x="2040" y="864"/>
                <a:ext cx="105" cy="66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2" name="Oval 1088"/>
              <p:cNvSpPr>
                <a:spLocks noChangeArrowheads="1"/>
              </p:cNvSpPr>
              <p:nvPr/>
            </p:nvSpPr>
            <p:spPr bwMode="auto">
              <a:xfrm>
                <a:off x="2283" y="1073"/>
                <a:ext cx="108" cy="74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65" name="Rectangle 1089"/>
          <p:cNvSpPr>
            <a:spLocks noChangeArrowheads="1"/>
          </p:cNvSpPr>
          <p:nvPr/>
        </p:nvSpPr>
        <p:spPr bwMode="auto">
          <a:xfrm>
            <a:off x="1771650" y="2060576"/>
            <a:ext cx="396240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24" tIns="49062" rIns="98124" bIns="49062"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100" b="1" dirty="0">
                <a:latin typeface="Arial Unicode MS" pitchFamily="34" charset="-128"/>
              </a:rPr>
              <a:t>Multiples expositions</a:t>
            </a:r>
          </a:p>
          <a:p>
            <a:pPr marL="190500" indent="-1905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Times" pitchFamily="18" charset="0"/>
              <a:buChar char="•"/>
            </a:pPr>
            <a:endParaRPr lang="en-US" sz="1000" b="1" dirty="0">
              <a:solidFill>
                <a:srgbClr val="FFFFFF"/>
              </a:solidFill>
              <a:latin typeface="Arial Unicode MS" pitchFamily="34" charset="-128"/>
            </a:endParaRPr>
          </a:p>
          <a:p>
            <a:pPr marL="190500" indent="-1905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Times" pitchFamily="18" charset="0"/>
              <a:buChar char="•"/>
            </a:pPr>
            <a:endParaRPr lang="en-US" sz="1200" b="1" dirty="0">
              <a:solidFill>
                <a:srgbClr val="FFFFFF"/>
              </a:solidFill>
              <a:latin typeface="Arial Unicode MS" pitchFamily="34" charset="-128"/>
            </a:endParaRPr>
          </a:p>
          <a:p>
            <a:pPr marL="190500" indent="-1905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Times" pitchFamily="18" charset="0"/>
              <a:buChar char="•"/>
            </a:pPr>
            <a:endParaRPr lang="en-US" sz="1000" b="1" dirty="0">
              <a:solidFill>
                <a:srgbClr val="FFFFFF"/>
              </a:solidFill>
              <a:latin typeface="Arial Unicode MS" pitchFamily="34" charset="-128"/>
            </a:endParaRPr>
          </a:p>
          <a:p>
            <a:pPr marL="190500" indent="-1905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Monotype Sorts"/>
              <a:buChar char="n"/>
            </a:pPr>
            <a:endParaRPr lang="en-US" sz="1000" b="1" dirty="0">
              <a:solidFill>
                <a:srgbClr val="FFFFFF"/>
              </a:solidFill>
              <a:latin typeface="Arial Unicode MS" pitchFamily="34" charset="-128"/>
            </a:endParaRPr>
          </a:p>
          <a:p>
            <a:pPr marL="190500" indent="-1905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Monotype Sorts"/>
              <a:buChar char="n"/>
            </a:pPr>
            <a:endParaRPr lang="en-US" sz="2100" b="1" dirty="0">
              <a:solidFill>
                <a:srgbClr val="FFFFFF"/>
              </a:solidFill>
              <a:latin typeface="Arial Unicode MS" pitchFamily="34" charset="-128"/>
            </a:endParaRPr>
          </a:p>
          <a:p>
            <a:pPr marL="190500" indent="-1905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Monotype Sorts"/>
              <a:buChar char="n"/>
            </a:pPr>
            <a:endParaRPr lang="en-US" sz="2100" b="1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sp>
        <p:nvSpPr>
          <p:cNvPr id="66" name="Rectangle 1090"/>
          <p:cNvSpPr>
            <a:spLocks noChangeArrowheads="1"/>
          </p:cNvSpPr>
          <p:nvPr/>
        </p:nvSpPr>
        <p:spPr bwMode="auto">
          <a:xfrm>
            <a:off x="179882" y="115888"/>
            <a:ext cx="602406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000" dirty="0"/>
              <a:t>Tomosynthèse : </a:t>
            </a:r>
            <a:r>
              <a:rPr lang="en-US" sz="4000" dirty="0" err="1"/>
              <a:t>Mammographie</a:t>
            </a:r>
            <a:r>
              <a:rPr lang="en-US" sz="4000" dirty="0"/>
              <a:t> 3D</a:t>
            </a:r>
          </a:p>
        </p:txBody>
      </p:sp>
      <p:sp>
        <p:nvSpPr>
          <p:cNvPr id="67" name="Line 1092"/>
          <p:cNvSpPr>
            <a:spLocks noChangeShapeType="1"/>
          </p:cNvSpPr>
          <p:nvPr/>
        </p:nvSpPr>
        <p:spPr bwMode="auto">
          <a:xfrm>
            <a:off x="5181600" y="5715000"/>
            <a:ext cx="5943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8" name="Line 1093"/>
          <p:cNvSpPr>
            <a:spLocks noChangeShapeType="1"/>
          </p:cNvSpPr>
          <p:nvPr/>
        </p:nvSpPr>
        <p:spPr bwMode="auto">
          <a:xfrm>
            <a:off x="5181600" y="5867400"/>
            <a:ext cx="5943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9" name="Line 1094"/>
          <p:cNvSpPr>
            <a:spLocks noChangeShapeType="1"/>
          </p:cNvSpPr>
          <p:nvPr/>
        </p:nvSpPr>
        <p:spPr bwMode="auto">
          <a:xfrm>
            <a:off x="5181600" y="6019800"/>
            <a:ext cx="5943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0" name="Line 1095"/>
          <p:cNvSpPr>
            <a:spLocks noChangeShapeType="1"/>
          </p:cNvSpPr>
          <p:nvPr/>
        </p:nvSpPr>
        <p:spPr bwMode="auto">
          <a:xfrm>
            <a:off x="5181600" y="6172200"/>
            <a:ext cx="5943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1" name="Line 1096"/>
          <p:cNvSpPr>
            <a:spLocks noChangeShapeType="1"/>
          </p:cNvSpPr>
          <p:nvPr/>
        </p:nvSpPr>
        <p:spPr bwMode="auto">
          <a:xfrm>
            <a:off x="5181600" y="6324600"/>
            <a:ext cx="5943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2" name="Line 1097"/>
          <p:cNvSpPr>
            <a:spLocks noChangeShapeType="1"/>
          </p:cNvSpPr>
          <p:nvPr/>
        </p:nvSpPr>
        <p:spPr bwMode="auto">
          <a:xfrm>
            <a:off x="5181600" y="6477000"/>
            <a:ext cx="5943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3" name="Line 1098"/>
          <p:cNvSpPr>
            <a:spLocks noChangeShapeType="1"/>
          </p:cNvSpPr>
          <p:nvPr/>
        </p:nvSpPr>
        <p:spPr bwMode="auto">
          <a:xfrm>
            <a:off x="5181600" y="6629400"/>
            <a:ext cx="5943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4" name="Text Box 1099"/>
          <p:cNvSpPr txBox="1">
            <a:spLocks noChangeArrowheads="1"/>
          </p:cNvSpPr>
          <p:nvPr/>
        </p:nvSpPr>
        <p:spPr bwMode="auto">
          <a:xfrm>
            <a:off x="1629664" y="4115505"/>
            <a:ext cx="540244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dirty="0"/>
              <a:t>Reconstruction </a:t>
            </a:r>
            <a:r>
              <a:rPr lang="en-US" sz="2400" dirty="0">
                <a:solidFill>
                  <a:srgbClr val="37A1FF"/>
                </a:solidFill>
              </a:rPr>
              <a:t>en plans </a:t>
            </a:r>
            <a:r>
              <a:rPr lang="en-US" sz="2400" dirty="0" err="1">
                <a:solidFill>
                  <a:srgbClr val="37A1FF"/>
                </a:solidFill>
              </a:rPr>
              <a:t>tomographiques</a:t>
            </a:r>
            <a:endParaRPr lang="en-US" sz="2400" dirty="0">
              <a:solidFill>
                <a:srgbClr val="37A1FF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dirty="0"/>
              <a:t>Plan // </a:t>
            </a:r>
            <a:r>
              <a:rPr lang="en-US" sz="2400" dirty="0" err="1"/>
              <a:t>détecteur</a:t>
            </a:r>
            <a:endParaRPr lang="en-US" sz="2400" dirty="0"/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97830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mo video_FUSCO RML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275" b="3382"/>
          <a:stretch/>
        </p:blipFill>
        <p:spPr>
          <a:xfrm>
            <a:off x="6639686" y="7734"/>
            <a:ext cx="2954888" cy="6746821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5457E99-6225-4A47-8CA4-191C12DE56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2" b="3505"/>
          <a:stretch/>
        </p:blipFill>
        <p:spPr bwMode="auto">
          <a:xfrm>
            <a:off x="1391478" y="1"/>
            <a:ext cx="3379305" cy="6812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t="484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839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ssespiculee3d.JPG">
            <a:extLst>
              <a:ext uri="{FF2B5EF4-FFF2-40B4-BE49-F238E27FC236}">
                <a16:creationId xmlns:a16="http://schemas.microsoft.com/office/drawing/2014/main" id="{373062AC-952C-B445-AEA5-A4697D96AD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6"/>
          <a:stretch/>
        </p:blipFill>
        <p:spPr>
          <a:xfrm>
            <a:off x="7341704" y="94116"/>
            <a:ext cx="4850296" cy="6773687"/>
          </a:xfrm>
          <a:prstGeom prst="rect">
            <a:avLst/>
          </a:prstGeom>
        </p:spPr>
      </p:pic>
      <p:pic>
        <p:nvPicPr>
          <p:cNvPr id="5" name="Image 4" descr="massespiculee2d.JPG">
            <a:extLst>
              <a:ext uri="{FF2B5EF4-FFF2-40B4-BE49-F238E27FC236}">
                <a16:creationId xmlns:a16="http://schemas.microsoft.com/office/drawing/2014/main" id="{0DA313CE-3F6D-EB42-8661-27AE7A70A1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t="2111" r="1426" b="-2111"/>
          <a:stretch/>
        </p:blipFill>
        <p:spPr>
          <a:xfrm>
            <a:off x="141513" y="-1"/>
            <a:ext cx="4850296" cy="7084817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65B59989-1B96-884E-9CBB-7EB72833085B}"/>
              </a:ext>
            </a:extLst>
          </p:cNvPr>
          <p:cNvSpPr/>
          <p:nvPr/>
        </p:nvSpPr>
        <p:spPr>
          <a:xfrm>
            <a:off x="7905751" y="2312989"/>
            <a:ext cx="1174749" cy="1116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7FD2623-5095-0D4E-A32C-614819A134C3}"/>
              </a:ext>
            </a:extLst>
          </p:cNvPr>
          <p:cNvSpPr txBox="1"/>
          <p:nvPr/>
        </p:nvSpPr>
        <p:spPr>
          <a:xfrm>
            <a:off x="6189785" y="-8206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874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1524000" y="2746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A8D4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A8D4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A8D4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A8D4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A8D4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AFD00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AFD00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AFD00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AFD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3600" dirty="0">
                <a:solidFill>
                  <a:srgbClr val="002060"/>
                </a:solidFill>
              </a:rPr>
              <a:t>Sensibilité : Essais prospectifs</a:t>
            </a:r>
          </a:p>
        </p:txBody>
      </p:sp>
      <p:graphicFrame>
        <p:nvGraphicFramePr>
          <p:cNvPr id="5" name="Espace réservé du contenu 3"/>
          <p:cNvGraphicFramePr>
            <a:graphicFrameLocks/>
          </p:cNvGraphicFramePr>
          <p:nvPr>
            <p:extLst/>
          </p:nvPr>
        </p:nvGraphicFramePr>
        <p:xfrm>
          <a:off x="1992313" y="1844675"/>
          <a:ext cx="8229600" cy="3674112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85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Etude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2D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2D + 3D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Cancers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supplémentaires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85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Oslo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7,1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9,4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31 %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85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Storm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5,3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8,1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51 %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85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Malmö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6,3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8,9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41 %</a:t>
                      </a:r>
                    </a:p>
                  </a:txBody>
                  <a:tcPr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t="22054" b="21162"/>
          <a:stretch>
            <a:fillRect/>
          </a:stretch>
        </p:blipFill>
        <p:spPr bwMode="auto">
          <a:xfrm>
            <a:off x="2999657" y="4797153"/>
            <a:ext cx="957263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8150" y="2852738"/>
            <a:ext cx="103028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 t="16116" b="18155"/>
          <a:stretch>
            <a:fillRect/>
          </a:stretch>
        </p:blipFill>
        <p:spPr bwMode="auto">
          <a:xfrm>
            <a:off x="2974976" y="3789364"/>
            <a:ext cx="1020763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22634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1524000" y="2746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A8D4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A8D4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A8D4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A8D4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A8D4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AFD00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AFD00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AFD00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AFD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3600" dirty="0">
                <a:solidFill>
                  <a:srgbClr val="002060"/>
                </a:solidFill>
              </a:rPr>
              <a:t>Sensibilité : Essais rétrospectifs</a:t>
            </a:r>
          </a:p>
        </p:txBody>
      </p:sp>
      <p:graphicFrame>
        <p:nvGraphicFramePr>
          <p:cNvPr id="9" name="Espace réservé du contenu 3"/>
          <p:cNvGraphicFramePr>
            <a:graphicFrameLocks/>
          </p:cNvGraphicFramePr>
          <p:nvPr>
            <p:extLst/>
          </p:nvPr>
        </p:nvGraphicFramePr>
        <p:xfrm>
          <a:off x="1992313" y="1989138"/>
          <a:ext cx="8280400" cy="4291014"/>
        </p:xfrm>
        <a:graphic>
          <a:graphicData uri="http://schemas.openxmlformats.org/drawingml/2006/table">
            <a:tbl>
              <a:tblPr/>
              <a:tblGrid>
                <a:gridCol w="207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51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Etude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2D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2D + 3D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Cancers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supplémentaires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1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Haas </a:t>
                      </a:r>
                      <a:r>
                        <a:rPr kumimoji="0" lang="fr-F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Radiology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5,2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5,7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10 %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51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Rose AJR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4,9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6,3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30 %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51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Greenberg</a:t>
                      </a: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AJR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5,4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35 %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51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Mc </a:t>
                      </a:r>
                      <a:r>
                        <a:rPr kumimoji="0" lang="fr-F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Carty</a:t>
                      </a: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JNCI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4,6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5,5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20 %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51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Friedewald</a:t>
                      </a: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JAMA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4,2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5,4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29 %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75136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Cancers supplémentaires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63752" y="2132856"/>
            <a:ext cx="4246488" cy="4267200"/>
          </a:xfrm>
        </p:spPr>
        <p:txBody>
          <a:bodyPr/>
          <a:lstStyle/>
          <a:p>
            <a:r>
              <a:rPr lang="fr-FR" dirty="0"/>
              <a:t>Masses </a:t>
            </a:r>
            <a:r>
              <a:rPr lang="fr-FR" dirty="0" err="1"/>
              <a:t>spiculées</a:t>
            </a:r>
            <a:endParaRPr lang="fr-FR" dirty="0"/>
          </a:p>
          <a:p>
            <a:r>
              <a:rPr lang="fr-FR" dirty="0"/>
              <a:t>Distorsions</a:t>
            </a:r>
          </a:p>
          <a:p>
            <a:endParaRPr lang="fr-FR" dirty="0"/>
          </a:p>
          <a:p>
            <a:r>
              <a:rPr lang="fr-FR" dirty="0"/>
              <a:t>Cancers </a:t>
            </a:r>
            <a:r>
              <a:rPr lang="fr-FR" dirty="0">
                <a:solidFill>
                  <a:srgbClr val="FF6600"/>
                </a:solidFill>
              </a:rPr>
              <a:t>invasifs</a:t>
            </a:r>
            <a:r>
              <a:rPr lang="fr-FR" dirty="0"/>
              <a:t> (80%)</a:t>
            </a:r>
            <a:endParaRPr lang="fr-FR" dirty="0">
              <a:solidFill>
                <a:srgbClr val="FF6600"/>
              </a:solidFill>
            </a:endParaRPr>
          </a:p>
          <a:p>
            <a:r>
              <a:rPr lang="fr-FR" dirty="0"/>
              <a:t>Taille centimétrique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17814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1524000" y="2746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A8D4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A8D4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A8D4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A8D4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A8D4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AFD00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AFD00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AFD00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AFD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3600" dirty="0">
                <a:solidFill>
                  <a:srgbClr val="002060"/>
                </a:solidFill>
              </a:rPr>
              <a:t>Taux de rappel/1000 dépistages :</a:t>
            </a:r>
            <a:br>
              <a:rPr lang="fr-FR" altLang="fr-FR" sz="3600" dirty="0">
                <a:solidFill>
                  <a:srgbClr val="002060"/>
                </a:solidFill>
              </a:rPr>
            </a:br>
            <a:r>
              <a:rPr lang="fr-FR" altLang="fr-FR" sz="3600" dirty="0">
                <a:solidFill>
                  <a:srgbClr val="002060"/>
                </a:solidFill>
              </a:rPr>
              <a:t>Enquêtes prospectives</a:t>
            </a:r>
          </a:p>
        </p:txBody>
      </p:sp>
      <p:graphicFrame>
        <p:nvGraphicFramePr>
          <p:cNvPr id="5" name="Espace réservé du contenu 3"/>
          <p:cNvGraphicFramePr>
            <a:graphicFrameLocks/>
          </p:cNvGraphicFramePr>
          <p:nvPr>
            <p:extLst/>
          </p:nvPr>
        </p:nvGraphicFramePr>
        <p:xfrm>
          <a:off x="1992313" y="1844675"/>
          <a:ext cx="8229600" cy="3680460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Etude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2D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2D + 3D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Gain en pourcentage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1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Oslo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85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17%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01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Ciatto</a:t>
                      </a: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45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35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18%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01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Malmö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26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38 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-43%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t="22054" b="21162"/>
          <a:stretch>
            <a:fillRect/>
          </a:stretch>
        </p:blipFill>
        <p:spPr bwMode="auto">
          <a:xfrm>
            <a:off x="2999657" y="4797153"/>
            <a:ext cx="957263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8150" y="2906713"/>
            <a:ext cx="103028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 t="16116" b="18155"/>
          <a:stretch>
            <a:fillRect/>
          </a:stretch>
        </p:blipFill>
        <p:spPr bwMode="auto">
          <a:xfrm>
            <a:off x="2974976" y="3843339"/>
            <a:ext cx="1020763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19803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1524000" y="2746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A8D4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A8D4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A8D4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A8D4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A8D4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AFD00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AFD00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AFD00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AFD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3600" dirty="0">
                <a:solidFill>
                  <a:srgbClr val="002060"/>
                </a:solidFill>
              </a:rPr>
              <a:t>Taux de rappel/1000 dépistages :</a:t>
            </a:r>
            <a:br>
              <a:rPr lang="fr-FR" altLang="fr-FR" sz="3600" dirty="0">
                <a:solidFill>
                  <a:srgbClr val="002060"/>
                </a:solidFill>
              </a:rPr>
            </a:br>
            <a:r>
              <a:rPr lang="fr-FR" altLang="fr-FR" sz="3600" dirty="0">
                <a:solidFill>
                  <a:srgbClr val="002060"/>
                </a:solidFill>
              </a:rPr>
              <a:t>Enquêtes rétrospectives</a:t>
            </a:r>
          </a:p>
        </p:txBody>
      </p:sp>
      <p:graphicFrame>
        <p:nvGraphicFramePr>
          <p:cNvPr id="3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6485495"/>
              </p:ext>
            </p:extLst>
          </p:nvPr>
        </p:nvGraphicFramePr>
        <p:xfrm>
          <a:off x="1992313" y="1989138"/>
          <a:ext cx="8280400" cy="4291014"/>
        </p:xfrm>
        <a:graphic>
          <a:graphicData uri="http://schemas.openxmlformats.org/drawingml/2006/table">
            <a:tbl>
              <a:tblPr/>
              <a:tblGrid>
                <a:gridCol w="207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51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Publication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2D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2D + 3D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Gain en pourcentage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1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fr-FR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120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84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30%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51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fr-FR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162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136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19%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51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fr-FR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87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55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37%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51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fr-F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104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88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15%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51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fr-FR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107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91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15%</a:t>
                      </a:r>
                    </a:p>
                  </a:txBody>
                  <a:tcPr marL="91434" marR="91434" marT="45717" marB="4571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0900" y="3395663"/>
            <a:ext cx="520700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8364" y="4060826"/>
            <a:ext cx="517525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8989" y="2747964"/>
            <a:ext cx="1165225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85976" y="5645151"/>
            <a:ext cx="841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386" y="4852340"/>
            <a:ext cx="600247" cy="79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6598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massespiculee2d.JPG">
            <a:extLst>
              <a:ext uri="{FF2B5EF4-FFF2-40B4-BE49-F238E27FC236}">
                <a16:creationId xmlns:a16="http://schemas.microsoft.com/office/drawing/2014/main" id="{6AF4DE7A-DC8F-1444-BABE-BE9FC37C45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t="2111" r="1426" b="-2111"/>
          <a:stretch/>
        </p:blipFill>
        <p:spPr>
          <a:xfrm>
            <a:off x="803061" y="63948"/>
            <a:ext cx="4623378" cy="67533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00709D-27F2-FE40-B52B-6C17B444C7DD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3000"/>
                    </a14:imgEffect>
                  </a14:imgLayer>
                </a14:imgProps>
              </a:ext>
            </a:extLst>
          </a:blip>
          <a:srcRect l="37397" t="5532" r="25046" b="8823"/>
          <a:stretch/>
        </p:blipFill>
        <p:spPr>
          <a:xfrm>
            <a:off x="6284799" y="63948"/>
            <a:ext cx="4623378" cy="669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459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648156-962E-DA4C-9900-B2D212FA8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Application du CAD à la tomosynthèse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1BC73F-E615-1E42-B29A-224F66205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r>
              <a:rPr lang="fr-FR" dirty="0"/>
              <a:t>Meilleure sensibilité/2D</a:t>
            </a:r>
          </a:p>
          <a:p>
            <a:r>
              <a:rPr lang="fr-FR" dirty="0"/>
              <a:t>Meilleure spécificité (3 fois moins de marques)</a:t>
            </a:r>
          </a:p>
        </p:txBody>
      </p:sp>
    </p:spTree>
    <p:extLst>
      <p:ext uri="{BB962C8B-B14F-4D97-AF65-F5344CB8AC3E}">
        <p14:creationId xmlns:p14="http://schemas.microsoft.com/office/powerpoint/2010/main" val="26080737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invertébré, animal, assis&#10;&#10;Description générée automatiquement">
            <a:extLst>
              <a:ext uri="{FF2B5EF4-FFF2-40B4-BE49-F238E27FC236}">
                <a16:creationId xmlns:a16="http://schemas.microsoft.com/office/drawing/2014/main" id="{601907C9-162F-6540-9077-DA796D757C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17" t="-3616" r="-916" b="3616"/>
          <a:stretch/>
        </p:blipFill>
        <p:spPr>
          <a:xfrm>
            <a:off x="5594886" y="-285038"/>
            <a:ext cx="3270144" cy="7143038"/>
          </a:xfrm>
          <a:prstGeom prst="rect">
            <a:avLst/>
          </a:prstGeom>
        </p:spPr>
      </p:pic>
      <p:pic>
        <p:nvPicPr>
          <p:cNvPr id="5" name="Image 4" descr="Une image contenant animal, invertébré, regardant&#10;&#10;Description générée automatiquement">
            <a:extLst>
              <a:ext uri="{FF2B5EF4-FFF2-40B4-BE49-F238E27FC236}">
                <a16:creationId xmlns:a16="http://schemas.microsoft.com/office/drawing/2014/main" id="{F42904A8-9D52-D24F-9B73-EBFB03B2C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641" y="23446"/>
            <a:ext cx="31962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94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nimal, invertébré, regardant&#10;&#10;Description générée automatiquement">
            <a:extLst>
              <a:ext uri="{FF2B5EF4-FFF2-40B4-BE49-F238E27FC236}">
                <a16:creationId xmlns:a16="http://schemas.microsoft.com/office/drawing/2014/main" id="{11B9BD1A-AFF8-0643-9B56-7B3CF0158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648" y="0"/>
            <a:ext cx="3196284" cy="6858000"/>
          </a:xfrm>
          <a:prstGeom prst="rect">
            <a:avLst/>
          </a:prstGeom>
        </p:spPr>
      </p:pic>
      <p:pic>
        <p:nvPicPr>
          <p:cNvPr id="7" name="Image 6" descr="Une image contenant animal, girafe&#10;&#10;Description générée automatiquement">
            <a:extLst>
              <a:ext uri="{FF2B5EF4-FFF2-40B4-BE49-F238E27FC236}">
                <a16:creationId xmlns:a16="http://schemas.microsoft.com/office/drawing/2014/main" id="{1BE69986-38AC-6B43-976E-78DF8B369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220" y="23446"/>
            <a:ext cx="2880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710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nimal&#10;&#10;Description générée automatiquement">
            <a:extLst>
              <a:ext uri="{FF2B5EF4-FFF2-40B4-BE49-F238E27FC236}">
                <a16:creationId xmlns:a16="http://schemas.microsoft.com/office/drawing/2014/main" id="{BDD29FA6-A14A-3342-8A92-B0576CE09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455" y="0"/>
            <a:ext cx="4227095" cy="6858000"/>
          </a:xfrm>
          <a:prstGeom prst="rect">
            <a:avLst/>
          </a:prstGeom>
        </p:spPr>
      </p:pic>
      <p:pic>
        <p:nvPicPr>
          <p:cNvPr id="4" name="Image 3" descr="Une image contenant animal, girafe&#10;&#10;Description générée automatiquement">
            <a:extLst>
              <a:ext uri="{FF2B5EF4-FFF2-40B4-BE49-F238E27FC236}">
                <a16:creationId xmlns:a16="http://schemas.microsoft.com/office/drawing/2014/main" id="{8882B15D-3966-3048-880C-B17AE9F73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3666" y="0"/>
            <a:ext cx="2880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682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87CF7A-0B2C-6546-ACDA-EED18CB4D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Inconvénients de la </a:t>
            </a:r>
            <a:r>
              <a:rPr lang="fr-FR" dirty="0">
                <a:solidFill>
                  <a:schemeClr val="accent2"/>
                </a:solidFill>
              </a:rPr>
              <a:t>tomosynthèse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DF7745-5441-A843-BD51-D7D49AD1F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Temps de lecture plus long (50-200%)</a:t>
            </a:r>
          </a:p>
          <a:p>
            <a:r>
              <a:rPr lang="fr-FR" dirty="0"/>
              <a:t>Irradiation supplémentaire</a:t>
            </a:r>
          </a:p>
        </p:txBody>
      </p:sp>
    </p:spTree>
    <p:extLst>
      <p:ext uri="{BB962C8B-B14F-4D97-AF65-F5344CB8AC3E}">
        <p14:creationId xmlns:p14="http://schemas.microsoft.com/office/powerpoint/2010/main" val="35947399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A25172-7C36-A04C-B2DB-AF46D6F30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Gain de temps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88817D-605E-E145-9C02-EBC74416A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825397"/>
          </a:xfrm>
        </p:spPr>
        <p:txBody>
          <a:bodyPr/>
          <a:lstStyle/>
          <a:p>
            <a:r>
              <a:rPr lang="fr-FR" dirty="0"/>
              <a:t>23% de réduction de temps de lecture avec CAD</a:t>
            </a:r>
          </a:p>
          <a:p>
            <a:r>
              <a:rPr lang="fr-FR" dirty="0"/>
              <a:t>Sensibilité identique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8D3ABF4-F249-824C-8676-A8CAB1118909}"/>
              </a:ext>
            </a:extLst>
          </p:cNvPr>
          <p:cNvSpPr txBox="1"/>
          <p:nvPr/>
        </p:nvSpPr>
        <p:spPr>
          <a:xfrm>
            <a:off x="838200" y="5103674"/>
            <a:ext cx="873431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>
                <a:hlinkClick r:id="rId2" tooltip="European journal of radiology."/>
              </a:rPr>
              <a:t>Eur J Radiol.</a:t>
            </a:r>
            <a:r>
              <a:rPr lang="fr-FR" dirty="0"/>
              <a:t> 2017 Dec;97:83-89</a:t>
            </a:r>
          </a:p>
          <a:p>
            <a:r>
              <a:rPr lang="fr-FR" b="1" dirty="0" err="1"/>
              <a:t>Improving</a:t>
            </a:r>
            <a:r>
              <a:rPr lang="fr-FR" b="1" dirty="0"/>
              <a:t> digital </a:t>
            </a:r>
            <a:r>
              <a:rPr lang="fr-FR" b="1" dirty="0" err="1"/>
              <a:t>breast</a:t>
            </a:r>
            <a:r>
              <a:rPr lang="fr-FR" b="1" dirty="0"/>
              <a:t> </a:t>
            </a:r>
            <a:r>
              <a:rPr lang="fr-FR" b="1" dirty="0" err="1"/>
              <a:t>tomosynthesis</a:t>
            </a:r>
            <a:r>
              <a:rPr lang="fr-FR" b="1" dirty="0"/>
              <a:t> </a:t>
            </a:r>
            <a:r>
              <a:rPr lang="fr-FR" b="1" dirty="0" err="1"/>
              <a:t>reading</a:t>
            </a:r>
            <a:r>
              <a:rPr lang="fr-FR" b="1" dirty="0"/>
              <a:t> time: </a:t>
            </a:r>
          </a:p>
          <a:p>
            <a:r>
              <a:rPr lang="fr-FR" b="1" dirty="0"/>
              <a:t>A pilot multi-</a:t>
            </a:r>
            <a:r>
              <a:rPr lang="fr-FR" b="1" dirty="0" err="1"/>
              <a:t>reader</a:t>
            </a:r>
            <a:r>
              <a:rPr lang="fr-FR" b="1" dirty="0"/>
              <a:t>, multi-case </a:t>
            </a:r>
            <a:r>
              <a:rPr lang="fr-FR" b="1" dirty="0" err="1"/>
              <a:t>study</a:t>
            </a:r>
            <a:r>
              <a:rPr lang="fr-FR" b="1" dirty="0"/>
              <a:t> </a:t>
            </a:r>
            <a:r>
              <a:rPr lang="fr-FR" b="1" dirty="0" err="1"/>
              <a:t>using</a:t>
            </a:r>
            <a:r>
              <a:rPr lang="fr-FR" b="1" dirty="0"/>
              <a:t> concurrent Computer-</a:t>
            </a:r>
            <a:r>
              <a:rPr lang="fr-FR" b="1" dirty="0" err="1"/>
              <a:t>Aided</a:t>
            </a:r>
            <a:r>
              <a:rPr lang="fr-FR" b="1" dirty="0"/>
              <a:t> </a:t>
            </a:r>
            <a:r>
              <a:rPr lang="fr-FR" b="1" dirty="0" err="1"/>
              <a:t>Detection</a:t>
            </a:r>
            <a:r>
              <a:rPr lang="fr-FR" b="1" dirty="0"/>
              <a:t> (CAD).</a:t>
            </a:r>
          </a:p>
          <a:p>
            <a:r>
              <a:rPr lang="fr-FR" u="sng" dirty="0">
                <a:hlinkClick r:id="rId3"/>
              </a:rPr>
              <a:t>Balleyguier C</a:t>
            </a:r>
            <a:r>
              <a:rPr lang="fr-FR" baseline="30000" dirty="0"/>
              <a:t>1</a:t>
            </a:r>
            <a:r>
              <a:rPr lang="fr-FR" dirty="0"/>
              <a:t>, </a:t>
            </a:r>
            <a:r>
              <a:rPr lang="fr-FR" u="sng" dirty="0">
                <a:hlinkClick r:id="rId4"/>
              </a:rPr>
              <a:t>Arfi-Rouche J</a:t>
            </a:r>
            <a:r>
              <a:rPr lang="fr-FR" baseline="30000" dirty="0"/>
              <a:t>2</a:t>
            </a:r>
            <a:r>
              <a:rPr lang="fr-FR" dirty="0"/>
              <a:t>, </a:t>
            </a:r>
            <a:r>
              <a:rPr lang="fr-FR" u="sng" dirty="0">
                <a:hlinkClick r:id="rId5"/>
              </a:rPr>
              <a:t>Levy L</a:t>
            </a:r>
            <a:r>
              <a:rPr lang="fr-FR" baseline="30000" dirty="0"/>
              <a:t>3</a:t>
            </a:r>
            <a:r>
              <a:rPr lang="fr-FR" dirty="0"/>
              <a:t>, </a:t>
            </a:r>
            <a:r>
              <a:rPr lang="fr-FR" u="sng" dirty="0">
                <a:hlinkClick r:id="rId6"/>
              </a:rPr>
              <a:t>Toubiana PR</a:t>
            </a:r>
            <a:r>
              <a:rPr lang="fr-FR" baseline="30000" dirty="0"/>
              <a:t>4</a:t>
            </a:r>
            <a:r>
              <a:rPr lang="fr-FR" dirty="0"/>
              <a:t>, </a:t>
            </a:r>
            <a:r>
              <a:rPr lang="fr-FR" u="sng" dirty="0">
                <a:hlinkClick r:id="rId7"/>
              </a:rPr>
              <a:t>Cohen-Scali F</a:t>
            </a:r>
            <a:r>
              <a:rPr lang="fr-FR" baseline="30000" dirty="0"/>
              <a:t>4</a:t>
            </a:r>
            <a:r>
              <a:rPr lang="fr-FR" dirty="0"/>
              <a:t>, </a:t>
            </a:r>
            <a:r>
              <a:rPr lang="fr-FR" u="sng" dirty="0">
                <a:hlinkClick r:id="rId8"/>
              </a:rPr>
              <a:t>Toledano AY</a:t>
            </a:r>
            <a:r>
              <a:rPr lang="fr-FR" baseline="30000" dirty="0"/>
              <a:t>5</a:t>
            </a:r>
            <a:r>
              <a:rPr lang="fr-FR" dirty="0"/>
              <a:t>, </a:t>
            </a:r>
            <a:r>
              <a:rPr lang="fr-FR" u="sng" dirty="0">
                <a:hlinkClick r:id="rId9"/>
              </a:rPr>
              <a:t>Boyer B</a:t>
            </a:r>
            <a:r>
              <a:rPr lang="fr-FR" baseline="30000" dirty="0"/>
              <a:t>6</a:t>
            </a:r>
            <a:r>
              <a:rPr lang="fr-FR" dirty="0"/>
              <a:t>.</a:t>
            </a:r>
          </a:p>
          <a:p>
            <a:r>
              <a:rPr lang="fr-FR" b="1" dirty="0"/>
              <a:t/>
            </a:r>
            <a:br>
              <a:rPr lang="fr-FR" b="1" dirty="0"/>
            </a:br>
            <a:endParaRPr lang="fr-FR" b="1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9646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D34892-65BA-4345-8DED-2E5F4C4E8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146A8-A192-4F5D-A963-F694E58B90FD}" type="datetime4">
              <a:rPr lang="en-US" smtClean="0"/>
              <a:t>April 29, 2019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44251B-8A9F-4F0B-B977-74DD8DA3F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B84E68-8E6B-4335-A687-4D3F89A84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A5BD-C011-4A45-AA3A-201790FB7F2B}" type="slidenum">
              <a:rPr lang="en-CA" smtClean="0"/>
              <a:t>66</a:t>
            </a:fld>
            <a:endParaRPr lang="en-CA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7E58CBF-7830-40FB-B066-48BDE1855CA4}"/>
              </a:ext>
            </a:extLst>
          </p:cNvPr>
          <p:cNvSpPr/>
          <p:nvPr/>
        </p:nvSpPr>
        <p:spPr>
          <a:xfrm>
            <a:off x="3128211" y="312822"/>
            <a:ext cx="5654842" cy="5654844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B229FB-D979-4FB0-BC73-6E6C05F0B656}"/>
              </a:ext>
            </a:extLst>
          </p:cNvPr>
          <p:cNvSpPr txBox="1"/>
          <p:nvPr/>
        </p:nvSpPr>
        <p:spPr>
          <a:xfrm>
            <a:off x="4908858" y="585909"/>
            <a:ext cx="356939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Intelligence Artificielle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1CDB4E-6B71-4936-9D41-FE564AA3F0C6}"/>
              </a:ext>
            </a:extLst>
          </p:cNvPr>
          <p:cNvSpPr/>
          <p:nvPr/>
        </p:nvSpPr>
        <p:spPr>
          <a:xfrm>
            <a:off x="4459705" y="2662989"/>
            <a:ext cx="3256579" cy="3304676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94F800-6B35-4156-8603-034C4822D091}"/>
              </a:ext>
            </a:extLst>
          </p:cNvPr>
          <p:cNvSpPr txBox="1"/>
          <p:nvPr/>
        </p:nvSpPr>
        <p:spPr>
          <a:xfrm>
            <a:off x="5294537" y="2839454"/>
            <a:ext cx="214097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3600" dirty="0">
                <a:solidFill>
                  <a:schemeClr val="accent5">
                    <a:lumMod val="75000"/>
                  </a:schemeClr>
                </a:solidFill>
              </a:rPr>
              <a:t>Machine Learning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54A8414-4650-4604-AE0F-68D9D4064117}"/>
              </a:ext>
            </a:extLst>
          </p:cNvPr>
          <p:cNvSpPr/>
          <p:nvPr/>
        </p:nvSpPr>
        <p:spPr>
          <a:xfrm>
            <a:off x="5213658" y="4123915"/>
            <a:ext cx="1829437" cy="1832804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E16FF-BC90-4219-96E2-943956F8DD2F}"/>
              </a:ext>
            </a:extLst>
          </p:cNvPr>
          <p:cNvSpPr txBox="1"/>
          <p:nvPr/>
        </p:nvSpPr>
        <p:spPr>
          <a:xfrm>
            <a:off x="5025510" y="4362536"/>
            <a:ext cx="214097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3600" dirty="0" err="1">
                <a:solidFill>
                  <a:schemeClr val="accent2"/>
                </a:solidFill>
              </a:rPr>
              <a:t>Deep</a:t>
            </a:r>
            <a:r>
              <a:rPr lang="fr-FR" sz="3600" dirty="0">
                <a:solidFill>
                  <a:schemeClr val="accent2"/>
                </a:solidFill>
              </a:rPr>
              <a:t> Learning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1B87F10-BE52-814E-B56B-B3803077FE7B}"/>
              </a:ext>
            </a:extLst>
          </p:cNvPr>
          <p:cNvCxnSpPr/>
          <p:nvPr/>
        </p:nvCxnSpPr>
        <p:spPr>
          <a:xfrm flipV="1">
            <a:off x="6967330" y="3756991"/>
            <a:ext cx="2315818" cy="107342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5E9A0174-A9F1-6E44-B508-0909431F2102}"/>
              </a:ext>
            </a:extLst>
          </p:cNvPr>
          <p:cNvSpPr txBox="1"/>
          <p:nvPr/>
        </p:nvSpPr>
        <p:spPr>
          <a:xfrm>
            <a:off x="8880222" y="3385251"/>
            <a:ext cx="335123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fr-FR" sz="2400" dirty="0">
                <a:solidFill>
                  <a:schemeClr val="accent2"/>
                </a:solidFill>
              </a:rPr>
              <a:t>S’améliore avec le nombre </a:t>
            </a:r>
          </a:p>
          <a:p>
            <a:pPr algn="ctr"/>
            <a:r>
              <a:rPr lang="fr-FR" sz="2400" dirty="0">
                <a:solidFill>
                  <a:schemeClr val="accent2"/>
                </a:solidFill>
              </a:rPr>
              <a:t>de données</a:t>
            </a:r>
          </a:p>
        </p:txBody>
      </p:sp>
    </p:spTree>
    <p:extLst>
      <p:ext uri="{BB962C8B-B14F-4D97-AF65-F5344CB8AC3E}">
        <p14:creationId xmlns:p14="http://schemas.microsoft.com/office/powerpoint/2010/main" val="4643885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83DB23-9476-1F44-A656-7C2DAA804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Evolution du CAD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901EC3-FEFF-0D4D-A41C-BCDE6FA5F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639" y="1690688"/>
            <a:ext cx="10515600" cy="4351338"/>
          </a:xfrm>
        </p:spPr>
        <p:txBody>
          <a:bodyPr/>
          <a:lstStyle/>
          <a:p>
            <a:r>
              <a:rPr lang="fr-FR" dirty="0"/>
              <a:t>Aide à la détection       		Aide à </a:t>
            </a:r>
            <a:r>
              <a:rPr lang="fr-FR" dirty="0">
                <a:solidFill>
                  <a:schemeClr val="accent2"/>
                </a:solidFill>
              </a:rPr>
              <a:t>l’interprétation</a:t>
            </a:r>
          </a:p>
          <a:p>
            <a:endParaRPr lang="fr-FR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accent2"/>
              </a:solidFill>
            </a:endParaRPr>
          </a:p>
          <a:p>
            <a:r>
              <a:rPr lang="fr-FR" dirty="0" err="1"/>
              <a:t>Transpara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pPr lvl="1"/>
            <a:r>
              <a:rPr lang="fr-FR" dirty="0"/>
              <a:t>Marques</a:t>
            </a:r>
          </a:p>
          <a:p>
            <a:pPr lvl="1"/>
            <a:r>
              <a:rPr lang="fr-FR" dirty="0"/>
              <a:t>Analyse interactive</a:t>
            </a:r>
          </a:p>
          <a:p>
            <a:pPr lvl="1"/>
            <a:r>
              <a:rPr lang="fr-FR" dirty="0">
                <a:solidFill>
                  <a:schemeClr val="accent2"/>
                </a:solidFill>
              </a:rPr>
              <a:t>Probabilité </a:t>
            </a:r>
            <a:r>
              <a:rPr lang="fr-FR" dirty="0"/>
              <a:t>de malignité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E5AE162-0191-F145-87C0-B70FC3F4361A}"/>
              </a:ext>
            </a:extLst>
          </p:cNvPr>
          <p:cNvCxnSpPr>
            <a:cxnSpLocks/>
          </p:cNvCxnSpPr>
          <p:nvPr/>
        </p:nvCxnSpPr>
        <p:spPr>
          <a:xfrm>
            <a:off x="3372788" y="1903751"/>
            <a:ext cx="1364104" cy="0"/>
          </a:xfrm>
          <a:prstGeom prst="line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839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3B2A4719-E521-804B-99CE-54B88F0D88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85" y="-39912"/>
            <a:ext cx="11846115" cy="6858001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6D526EBA-1A51-E94C-88EE-BEED0BE14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27015" y="5855146"/>
            <a:ext cx="864985" cy="936404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fr-FR" altLang="fr-FR" dirty="0">
              <a:highlight>
                <a:srgbClr val="FF0000"/>
              </a:highlight>
            </a:endParaRPr>
          </a:p>
        </p:txBody>
      </p:sp>
      <p:grpSp>
        <p:nvGrpSpPr>
          <p:cNvPr id="5" name="Group 10">
            <a:extLst>
              <a:ext uri="{FF2B5EF4-FFF2-40B4-BE49-F238E27FC236}">
                <a16:creationId xmlns:a16="http://schemas.microsoft.com/office/drawing/2014/main" id="{B7D4A966-F627-4C41-BF7D-7755E5C811CD}"/>
              </a:ext>
            </a:extLst>
          </p:cNvPr>
          <p:cNvGrpSpPr/>
          <p:nvPr/>
        </p:nvGrpSpPr>
        <p:grpSpPr>
          <a:xfrm>
            <a:off x="6174573" y="2539476"/>
            <a:ext cx="4041813" cy="707998"/>
            <a:chOff x="6781800" y="3352254"/>
            <a:chExt cx="3606379" cy="49639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1750400-5286-E54B-A4AA-E448FD4827E4}"/>
                </a:ext>
              </a:extLst>
            </p:cNvPr>
            <p:cNvSpPr/>
            <p:nvPr/>
          </p:nvSpPr>
          <p:spPr>
            <a:xfrm>
              <a:off x="6781800" y="3620046"/>
              <a:ext cx="228600" cy="22860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988D652-6CD7-CF4D-9089-21F1421B98C6}"/>
                </a:ext>
              </a:extLst>
            </p:cNvPr>
            <p:cNvSpPr/>
            <p:nvPr/>
          </p:nvSpPr>
          <p:spPr>
            <a:xfrm>
              <a:off x="9601200" y="3505746"/>
              <a:ext cx="228600" cy="22860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BA0AA07-C017-174F-A868-7A6AF516ED55}"/>
                </a:ext>
              </a:extLst>
            </p:cNvPr>
            <p:cNvSpPr txBox="1"/>
            <p:nvPr/>
          </p:nvSpPr>
          <p:spPr>
            <a:xfrm>
              <a:off x="6869733" y="3448681"/>
              <a:ext cx="685800" cy="21544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</a:rPr>
                <a:t>95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5E18A41-F981-6441-A73F-5F348857DC03}"/>
                </a:ext>
              </a:extLst>
            </p:cNvPr>
            <p:cNvSpPr txBox="1"/>
            <p:nvPr/>
          </p:nvSpPr>
          <p:spPr>
            <a:xfrm>
              <a:off x="9702379" y="3352254"/>
              <a:ext cx="685800" cy="21544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</a:rPr>
                <a:t>95</a:t>
              </a:r>
            </a:p>
          </p:txBody>
        </p:sp>
      </p:grpSp>
      <p:pic>
        <p:nvPicPr>
          <p:cNvPr id="11" name="Picture 3">
            <a:extLst>
              <a:ext uri="{FF2B5EF4-FFF2-40B4-BE49-F238E27FC236}">
                <a16:creationId xmlns:a16="http://schemas.microsoft.com/office/drawing/2014/main" id="{889F7948-5BAC-E444-8DFD-7380E9FEB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9626"/>
            <a:ext cx="12192000" cy="609823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28DC101-0274-1A46-91BE-F4E0FF60A6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2560" t="12684" r="53732" b="17688"/>
          <a:stretch/>
        </p:blipFill>
        <p:spPr>
          <a:xfrm>
            <a:off x="9473098" y="5851467"/>
            <a:ext cx="894851" cy="882195"/>
          </a:xfrm>
          <a:prstGeom prst="rect">
            <a:avLst/>
          </a:prstGeom>
          <a:solidFill>
            <a:schemeClr val="bg2">
              <a:alpha val="0"/>
            </a:schemeClr>
          </a:solidFill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794E239-B150-E34A-A852-73B0E6C55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51626" t="10535" r="8623" b="13222"/>
          <a:stretch/>
        </p:blipFill>
        <p:spPr>
          <a:xfrm>
            <a:off x="10382250" y="5847659"/>
            <a:ext cx="964974" cy="883342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69A26DD4-4CC4-6E46-92E5-79AAE14E60B7}"/>
              </a:ext>
            </a:extLst>
          </p:cNvPr>
          <p:cNvGrpSpPr/>
          <p:nvPr/>
        </p:nvGrpSpPr>
        <p:grpSpPr>
          <a:xfrm>
            <a:off x="739304" y="854296"/>
            <a:ext cx="967632" cy="1301393"/>
            <a:chOff x="739304" y="854296"/>
            <a:chExt cx="967632" cy="1301393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1628B32A-2D32-F342-9184-10CABC1D1D6F}"/>
                </a:ext>
              </a:extLst>
            </p:cNvPr>
            <p:cNvSpPr/>
            <p:nvPr/>
          </p:nvSpPr>
          <p:spPr>
            <a:xfrm>
              <a:off x="739304" y="1186776"/>
              <a:ext cx="967632" cy="968913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FEB16295-3190-0749-90F7-44779E7FA95B}"/>
                </a:ext>
              </a:extLst>
            </p:cNvPr>
            <p:cNvSpPr txBox="1"/>
            <p:nvPr/>
          </p:nvSpPr>
          <p:spPr>
            <a:xfrm>
              <a:off x="797668" y="854296"/>
              <a:ext cx="418704" cy="3693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00B050"/>
                  </a:solidFill>
                </a:rPr>
                <a:t>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162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BEDA774-F983-0046-BC8A-6BF497998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285750"/>
            <a:ext cx="91821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01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84408E-5499-BF44-82A3-9F6ABA7B3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 Taux de mammographies anormales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71F8B98-32F8-5842-BFD8-C502912001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CD6854C-061A-F74E-BE37-D4CFD81658F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627187" y="1847088"/>
            <a:ext cx="10430493" cy="5010912"/>
          </a:xfrm>
        </p:spPr>
        <p:txBody>
          <a:bodyPr>
            <a:normAutofit lnSpcReduction="10000"/>
          </a:bodyPr>
          <a:lstStyle/>
          <a:p>
            <a:r>
              <a:rPr lang="fr-FR" dirty="0"/>
              <a:t>Campagne 2015/2016 : 76.264 examens</a:t>
            </a:r>
          </a:p>
          <a:p>
            <a:endParaRPr lang="fr-FR" dirty="0"/>
          </a:p>
          <a:p>
            <a:r>
              <a:rPr lang="fr-FR" dirty="0">
                <a:solidFill>
                  <a:schemeClr val="accent2"/>
                </a:solidFill>
              </a:rPr>
              <a:t>95,7%</a:t>
            </a:r>
            <a:r>
              <a:rPr lang="fr-FR" dirty="0"/>
              <a:t>  ACR1 ou 2 </a:t>
            </a:r>
          </a:p>
          <a:p>
            <a:endParaRPr lang="fr-FR" dirty="0"/>
          </a:p>
          <a:p>
            <a:r>
              <a:rPr lang="fr-FR" dirty="0"/>
              <a:t>2.1% ACR3</a:t>
            </a:r>
          </a:p>
          <a:p>
            <a:endParaRPr lang="fr-FR" dirty="0"/>
          </a:p>
          <a:p>
            <a:r>
              <a:rPr lang="fr-FR" dirty="0"/>
              <a:t>1.3% ACR4 ou 5</a:t>
            </a:r>
          </a:p>
          <a:p>
            <a:pPr marL="0" indent="0">
              <a:buNone/>
            </a:pPr>
            <a:r>
              <a:rPr lang="fr-FR" dirty="0"/>
              <a:t> </a:t>
            </a:r>
          </a:p>
          <a:p>
            <a:r>
              <a:rPr lang="fr-FR" dirty="0"/>
              <a:t>6-7 cancers pour mille mammographies</a:t>
            </a:r>
          </a:p>
          <a:p>
            <a:r>
              <a:rPr lang="fr-FR" dirty="0"/>
              <a:t>500 mammographies / an : 4 cancers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01514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EEB3093-A016-6143-A9D0-F56FEB1C9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866" y="4745404"/>
            <a:ext cx="8547100" cy="15875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2E59170-F719-8944-9195-70C62A55D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Filtrer les examens « inutiles »</a:t>
            </a:r>
            <a:br>
              <a:rPr lang="fr-FR" dirty="0"/>
            </a:br>
            <a:r>
              <a:rPr lang="fr-FR" dirty="0"/>
              <a:t>Intervention de l’IA </a:t>
            </a:r>
            <a:r>
              <a:rPr lang="fr-FR" dirty="0">
                <a:solidFill>
                  <a:schemeClr val="accent2"/>
                </a:solidFill>
              </a:rPr>
              <a:t>avant le lecteur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E4D0A2C6-585F-6C42-A45A-002E5C1CF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Score &gt; 5 : </a:t>
            </a:r>
          </a:p>
          <a:p>
            <a:pPr lvl="1"/>
            <a:r>
              <a:rPr lang="fr-FR" dirty="0"/>
              <a:t>examens interprétés : diminution de 47%</a:t>
            </a:r>
          </a:p>
          <a:p>
            <a:pPr lvl="1"/>
            <a:r>
              <a:rPr lang="fr-FR" dirty="0"/>
              <a:t>vrais + exclus : 7%</a:t>
            </a:r>
          </a:p>
          <a:p>
            <a:r>
              <a:rPr lang="fr-FR" dirty="0"/>
              <a:t>Score &gt; 2 :</a:t>
            </a:r>
          </a:p>
          <a:p>
            <a:pPr lvl="1"/>
            <a:r>
              <a:rPr lang="fr-FR" dirty="0"/>
              <a:t>examens interprétés : diminution de 17%</a:t>
            </a:r>
          </a:p>
          <a:p>
            <a:pPr lvl="1"/>
            <a:r>
              <a:rPr lang="fr-FR" dirty="0"/>
              <a:t>vrais + exclus : 1%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43608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AB7D751-56C9-F74B-9675-5BEBE789FA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144"/>
          <a:stretch/>
        </p:blipFill>
        <p:spPr>
          <a:xfrm>
            <a:off x="163230" y="1892019"/>
            <a:ext cx="11865540" cy="2468965"/>
          </a:xfrm>
          <a:prstGeom prst="rect">
            <a:avLst/>
          </a:prstGeom>
          <a:solidFill>
            <a:schemeClr val="accent2">
              <a:alpha val="72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011084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247F7281-73E4-C848-ABC9-414BE4F775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342900"/>
            <a:ext cx="8763000" cy="1181100"/>
          </a:xfrm>
        </p:spPr>
        <p:txBody>
          <a:bodyPr/>
          <a:lstStyle/>
          <a:p>
            <a:r>
              <a:rPr lang="fr-FR" altLang="fr-FR" sz="3600" dirty="0"/>
              <a:t> L’IA peut-elle </a:t>
            </a:r>
            <a:r>
              <a:rPr lang="fr-FR" altLang="fr-FR" sz="3600" dirty="0">
                <a:solidFill>
                  <a:srgbClr val="FF9933"/>
                </a:solidFill>
              </a:rPr>
              <a:t>nuire</a:t>
            </a:r>
            <a:r>
              <a:rPr lang="fr-FR" altLang="fr-FR" sz="3600" dirty="0"/>
              <a:t> au radiologue ?</a:t>
            </a:r>
            <a:br>
              <a:rPr lang="fr-FR" altLang="fr-FR" sz="3600" dirty="0"/>
            </a:br>
            <a:endParaRPr lang="fr-FR" altLang="fr-FR" sz="3600" dirty="0"/>
          </a:p>
        </p:txBody>
      </p:sp>
      <p:sp>
        <p:nvSpPr>
          <p:cNvPr id="19459" name="Rectangle 13">
            <a:extLst>
              <a:ext uri="{FF2B5EF4-FFF2-40B4-BE49-F238E27FC236}">
                <a16:creationId xmlns:a16="http://schemas.microsoft.com/office/drawing/2014/main" id="{0F29D783-87E8-2843-AF46-A902070A4C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fr-FR" dirty="0"/>
              <a:t>Baisse des vocations ?</a:t>
            </a:r>
          </a:p>
          <a:p>
            <a:pPr>
              <a:buFont typeface="Monotype Sorts" pitchFamily="2" charset="2"/>
              <a:buNone/>
            </a:pPr>
            <a:endParaRPr lang="fr-FR" altLang="fr-FR" dirty="0"/>
          </a:p>
          <a:p>
            <a:pPr>
              <a:buFont typeface="Monotype Sorts" pitchFamily="2" charset="2"/>
              <a:buNone/>
            </a:pPr>
            <a:endParaRPr lang="fr-FR" altLang="fr-FR" dirty="0"/>
          </a:p>
          <a:p>
            <a:r>
              <a:rPr lang="fr-FR" altLang="fr-FR" dirty="0"/>
              <a:t>Utilisation </a:t>
            </a:r>
            <a:r>
              <a:rPr lang="fr-FR" altLang="fr-FR" dirty="0">
                <a:solidFill>
                  <a:srgbClr val="FF9933"/>
                </a:solidFill>
              </a:rPr>
              <a:t>rétrospective</a:t>
            </a:r>
            <a:r>
              <a:rPr lang="fr-FR" altLang="fr-FR" dirty="0"/>
              <a:t> du CAD</a:t>
            </a:r>
          </a:p>
        </p:txBody>
      </p:sp>
    </p:spTree>
    <p:extLst>
      <p:ext uri="{BB962C8B-B14F-4D97-AF65-F5344CB8AC3E}">
        <p14:creationId xmlns:p14="http://schemas.microsoft.com/office/powerpoint/2010/main" val="28313310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CA4CE7-1094-9C40-9342-94ED14C21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54C7D9-D719-C341-9617-79A5ED827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28047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FA286270-948B-6840-8124-8F6A0D3E04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342900"/>
            <a:ext cx="8382000" cy="1181100"/>
          </a:xfrm>
        </p:spPr>
        <p:txBody>
          <a:bodyPr/>
          <a:lstStyle/>
          <a:p>
            <a:r>
              <a:rPr lang="fr-FR" altLang="fr-FR"/>
              <a:t>Utilisation </a:t>
            </a:r>
            <a:r>
              <a:rPr lang="fr-FR" altLang="fr-FR">
                <a:solidFill>
                  <a:srgbClr val="FF9933"/>
                </a:solidFill>
              </a:rPr>
              <a:t>rétrospective</a:t>
            </a:r>
            <a:r>
              <a:rPr lang="fr-FR" altLang="fr-FR"/>
              <a:t> du CAD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018736D1-07E7-C646-B219-62AE1A0777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41600" y="2057400"/>
            <a:ext cx="7112000" cy="2209800"/>
          </a:xfrm>
        </p:spPr>
        <p:txBody>
          <a:bodyPr>
            <a:normAutofit lnSpcReduction="10000"/>
          </a:bodyPr>
          <a:lstStyle/>
          <a:p>
            <a:r>
              <a:rPr lang="fr-FR" altLang="fr-FR" sz="2400" dirty="0" err="1"/>
              <a:t>Microcalcifications</a:t>
            </a:r>
            <a:endParaRPr lang="fr-FR" altLang="fr-FR" sz="2400" dirty="0"/>
          </a:p>
          <a:p>
            <a:r>
              <a:rPr lang="fr-FR" altLang="fr-FR" sz="2400" dirty="0"/>
              <a:t>6 mois plus tard : CCI</a:t>
            </a:r>
          </a:p>
          <a:p>
            <a:r>
              <a:rPr lang="fr-FR" altLang="fr-FR" sz="2400" dirty="0"/>
              <a:t>Désaccord des experts</a:t>
            </a:r>
          </a:p>
          <a:p>
            <a:r>
              <a:rPr lang="fr-FR" altLang="fr-FR" sz="2400" dirty="0"/>
              <a:t>Utilisation du CAD</a:t>
            </a:r>
          </a:p>
          <a:p>
            <a:r>
              <a:rPr lang="fr-FR" altLang="fr-FR" sz="2400" dirty="0"/>
              <a:t>Plainte rejetée</a:t>
            </a:r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A493F56B-C351-4548-9115-3BB9A9603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5788026"/>
            <a:ext cx="5334000" cy="10699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>
                <a:solidFill>
                  <a:srgbClr val="FAFD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800">
                <a:solidFill>
                  <a:srgbClr val="FAFD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800">
                <a:solidFill>
                  <a:srgbClr val="FAFD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800">
                <a:solidFill>
                  <a:srgbClr val="FAFD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800">
                <a:solidFill>
                  <a:srgbClr val="FAFD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GB" altLang="fr-FR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Brenner RJ, Ulissey MJ, Wilt RM. </a:t>
            </a:r>
          </a:p>
          <a:p>
            <a:pPr algn="l"/>
            <a:r>
              <a:rPr lang="en-GB" altLang="fr-FR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Computer-aided detection as evidence in the courtroom: </a:t>
            </a:r>
          </a:p>
          <a:p>
            <a:pPr algn="l"/>
            <a:r>
              <a:rPr lang="en-GB" altLang="fr-FR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implications of an appellate court's ruling. </a:t>
            </a:r>
          </a:p>
          <a:p>
            <a:pPr algn="l"/>
            <a:r>
              <a:rPr lang="de-DE" altLang="fr-FR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J Roentgenol 2006 ;186 : 48-51.</a:t>
            </a:r>
            <a:endParaRPr lang="fr-FR" altLang="fr-FR" sz="3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07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58DD78-2BA8-A341-A72D-B2152D2F1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Avenir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57276D-616F-FF4E-BF0E-C050D18DB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Détection « intelligente »</a:t>
            </a:r>
          </a:p>
          <a:p>
            <a:pPr lvl="1"/>
            <a:r>
              <a:rPr lang="fr-FR" dirty="0"/>
              <a:t>Détection des cancers agressifs</a:t>
            </a:r>
          </a:p>
          <a:p>
            <a:pPr lvl="1"/>
            <a:r>
              <a:rPr lang="fr-FR" dirty="0"/>
              <a:t>Détection des cancers lentement évolutifs</a:t>
            </a:r>
          </a:p>
          <a:p>
            <a:pPr lvl="1"/>
            <a:endParaRPr lang="fr-FR" dirty="0"/>
          </a:p>
          <a:p>
            <a:r>
              <a:rPr lang="fr-FR" dirty="0"/>
              <a:t>Détection des cancers qui échappent à l’œil</a:t>
            </a:r>
          </a:p>
          <a:p>
            <a:pPr lvl="1"/>
            <a:r>
              <a:rPr lang="fr-FR" dirty="0" err="1"/>
              <a:t>Radiomique</a:t>
            </a:r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269918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1B4D52-94D9-1B4C-B7CC-41F6988F8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550E8D-7119-0C4E-BA0B-ADBAAA8E02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Aide à la détection : non</a:t>
            </a:r>
          </a:p>
          <a:p>
            <a:r>
              <a:rPr lang="fr-FR" sz="3200" dirty="0"/>
              <a:t>Aide à l’interprétation : </a:t>
            </a:r>
            <a:r>
              <a:rPr lang="fr-FR" sz="3200" dirty="0">
                <a:solidFill>
                  <a:schemeClr val="accent2"/>
                </a:solidFill>
              </a:rPr>
              <a:t>oui ?</a:t>
            </a:r>
          </a:p>
        </p:txBody>
      </p:sp>
    </p:spTree>
    <p:extLst>
      <p:ext uri="{BB962C8B-B14F-4D97-AF65-F5344CB8AC3E}">
        <p14:creationId xmlns:p14="http://schemas.microsoft.com/office/powerpoint/2010/main" val="7890798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550688-6EE9-4E42-A5CD-A509DB4CB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360BCB-DC76-4A4C-BDFC-B0D493875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329746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B43CF2-62CC-2743-9A11-B9BC4B8CF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animal, film radiographique, invertébré, branchiopode&#10;&#10;Description générée automatiquement">
            <a:extLst>
              <a:ext uri="{FF2B5EF4-FFF2-40B4-BE49-F238E27FC236}">
                <a16:creationId xmlns:a16="http://schemas.microsoft.com/office/drawing/2014/main" id="{D0EA3229-6462-394F-9189-1B89ED9B9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8209" y="27695"/>
            <a:ext cx="2771957" cy="6802610"/>
          </a:xfrm>
        </p:spPr>
      </p:pic>
      <p:pic>
        <p:nvPicPr>
          <p:cNvPr id="7" name="Image 6" descr="Une image contenant animal&#10;&#10;Description générée automatiquement">
            <a:extLst>
              <a:ext uri="{FF2B5EF4-FFF2-40B4-BE49-F238E27FC236}">
                <a16:creationId xmlns:a16="http://schemas.microsoft.com/office/drawing/2014/main" id="{03535C5F-2D09-AC41-8572-A05D73615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076" y="27695"/>
            <a:ext cx="2385032" cy="6858000"/>
          </a:xfrm>
          <a:prstGeom prst="rect">
            <a:avLst/>
          </a:prstGeom>
        </p:spPr>
      </p:pic>
      <p:pic>
        <p:nvPicPr>
          <p:cNvPr id="9" name="Image 8" descr="Une image contenant animal, invertébré&#10;&#10;Description générée automatiquement">
            <a:extLst>
              <a:ext uri="{FF2B5EF4-FFF2-40B4-BE49-F238E27FC236}">
                <a16:creationId xmlns:a16="http://schemas.microsoft.com/office/drawing/2014/main" id="{54F79479-A7C4-5A48-9721-8F57FABC7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02" y="0"/>
            <a:ext cx="3036573" cy="6858000"/>
          </a:xfrm>
          <a:prstGeom prst="rect">
            <a:avLst/>
          </a:prstGeom>
        </p:spPr>
      </p:pic>
      <p:pic>
        <p:nvPicPr>
          <p:cNvPr id="11" name="Image 10" descr="Une image contenant film radiographique, animal, regardant&#10;&#10;Description générée automatiquement">
            <a:extLst>
              <a:ext uri="{FF2B5EF4-FFF2-40B4-BE49-F238E27FC236}">
                <a16:creationId xmlns:a16="http://schemas.microsoft.com/office/drawing/2014/main" id="{5B9DD67E-2D79-AB42-A065-4E53B5F98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0799" y="-8101"/>
            <a:ext cx="2487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6088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age 2" descr="davidccg.jpg">
            <a:extLst>
              <a:ext uri="{FF2B5EF4-FFF2-40B4-BE49-F238E27FC236}">
                <a16:creationId xmlns:a16="http://schemas.microsoft.com/office/drawing/2014/main" id="{39B85FE6-44AB-6547-B8A2-651DAF56D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r="22694" b="8333"/>
          <a:stretch>
            <a:fillRect/>
          </a:stretch>
        </p:blipFill>
        <p:spPr bwMode="auto">
          <a:xfrm>
            <a:off x="6129338" y="0"/>
            <a:ext cx="45386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Image 4" descr="davidoblg.jpg">
            <a:extLst>
              <a:ext uri="{FF2B5EF4-FFF2-40B4-BE49-F238E27FC236}">
                <a16:creationId xmlns:a16="http://schemas.microsoft.com/office/drawing/2014/main" id="{C75A4468-CD47-5C40-B22B-A0F59F37D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r="12280"/>
          <a:stretch>
            <a:fillRect/>
          </a:stretch>
        </p:blipFill>
        <p:spPr bwMode="auto">
          <a:xfrm>
            <a:off x="1524000" y="1"/>
            <a:ext cx="4357688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54E09927-6F78-D248-A10D-FB797A3D35F3}"/>
              </a:ext>
            </a:extLst>
          </p:cNvPr>
          <p:cNvSpPr/>
          <p:nvPr/>
        </p:nvSpPr>
        <p:spPr>
          <a:xfrm>
            <a:off x="1524001" y="2786064"/>
            <a:ext cx="1071563" cy="1000125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542DB7E-91DB-7A4E-AE61-2A96BD193D98}"/>
              </a:ext>
            </a:extLst>
          </p:cNvPr>
          <p:cNvSpPr/>
          <p:nvPr/>
        </p:nvSpPr>
        <p:spPr>
          <a:xfrm>
            <a:off x="5810251" y="4357689"/>
            <a:ext cx="1071563" cy="1000125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A9355CA-C218-C943-AD57-2D0C6ACB5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814" y="642938"/>
            <a:ext cx="18790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800"/>
              <a:t>CCI 21 mm</a:t>
            </a:r>
          </a:p>
        </p:txBody>
      </p:sp>
    </p:spTree>
    <p:extLst>
      <p:ext uri="{BB962C8B-B14F-4D97-AF65-F5344CB8AC3E}">
        <p14:creationId xmlns:p14="http://schemas.microsoft.com/office/powerpoint/2010/main" val="393291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1image3527309216">
            <a:extLst>
              <a:ext uri="{FF2B5EF4-FFF2-40B4-BE49-F238E27FC236}">
                <a16:creationId xmlns:a16="http://schemas.microsoft.com/office/drawing/2014/main" id="{ED232F77-037B-6F47-8AEC-B0C400434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image3527309488">
            <a:extLst>
              <a:ext uri="{FF2B5EF4-FFF2-40B4-BE49-F238E27FC236}">
                <a16:creationId xmlns:a16="http://schemas.microsoft.com/office/drawing/2014/main" id="{870E1679-67B2-6549-A867-4BFEB673D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1image3527309760">
            <a:extLst>
              <a:ext uri="{FF2B5EF4-FFF2-40B4-BE49-F238E27FC236}">
                <a16:creationId xmlns:a16="http://schemas.microsoft.com/office/drawing/2014/main" id="{0CF0FBAE-6F47-D549-AA6F-AC1203A58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ge1image3527310032">
            <a:extLst>
              <a:ext uri="{FF2B5EF4-FFF2-40B4-BE49-F238E27FC236}">
                <a16:creationId xmlns:a16="http://schemas.microsoft.com/office/drawing/2014/main" id="{D2C7BEBE-F3CC-B649-9E2E-CFC04E4D3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age1image3527310304">
            <a:extLst>
              <a:ext uri="{FF2B5EF4-FFF2-40B4-BE49-F238E27FC236}">
                <a16:creationId xmlns:a16="http://schemas.microsoft.com/office/drawing/2014/main" id="{F98F3DBB-A958-2342-AB41-472C4227D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ge1image3527310576">
            <a:extLst>
              <a:ext uri="{FF2B5EF4-FFF2-40B4-BE49-F238E27FC236}">
                <a16:creationId xmlns:a16="http://schemas.microsoft.com/office/drawing/2014/main" id="{E3E64AFF-880D-7942-ABAD-B2C4BA984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page1image3527311296">
            <a:extLst>
              <a:ext uri="{FF2B5EF4-FFF2-40B4-BE49-F238E27FC236}">
                <a16:creationId xmlns:a16="http://schemas.microsoft.com/office/drawing/2014/main" id="{C9CA1882-E4A9-CE40-AE11-01392AC7B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ge1image3527311504">
            <a:extLst>
              <a:ext uri="{FF2B5EF4-FFF2-40B4-BE49-F238E27FC236}">
                <a16:creationId xmlns:a16="http://schemas.microsoft.com/office/drawing/2014/main" id="{B888A94C-4E3C-C64D-8915-B94B93050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page1image3527311712">
            <a:extLst>
              <a:ext uri="{FF2B5EF4-FFF2-40B4-BE49-F238E27FC236}">
                <a16:creationId xmlns:a16="http://schemas.microsoft.com/office/drawing/2014/main" id="{06A91732-265E-0141-9BDF-542E519B3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ge1image3527311920">
            <a:extLst>
              <a:ext uri="{FF2B5EF4-FFF2-40B4-BE49-F238E27FC236}">
                <a16:creationId xmlns:a16="http://schemas.microsoft.com/office/drawing/2014/main" id="{252AE297-F0E9-634B-89DB-27D0216FF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page1image3527312192">
            <a:extLst>
              <a:ext uri="{FF2B5EF4-FFF2-40B4-BE49-F238E27FC236}">
                <a16:creationId xmlns:a16="http://schemas.microsoft.com/office/drawing/2014/main" id="{4A828C26-98B4-7141-875B-4F69C6193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age1image3527312464">
            <a:extLst>
              <a:ext uri="{FF2B5EF4-FFF2-40B4-BE49-F238E27FC236}">
                <a16:creationId xmlns:a16="http://schemas.microsoft.com/office/drawing/2014/main" id="{4865BC9F-F583-9148-805F-C5E2A877E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page1image3527312736">
            <a:extLst>
              <a:ext uri="{FF2B5EF4-FFF2-40B4-BE49-F238E27FC236}">
                <a16:creationId xmlns:a16="http://schemas.microsoft.com/office/drawing/2014/main" id="{6ADC3129-753B-9A43-AE99-35E17AD2A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age1image3527313008">
            <a:extLst>
              <a:ext uri="{FF2B5EF4-FFF2-40B4-BE49-F238E27FC236}">
                <a16:creationId xmlns:a16="http://schemas.microsoft.com/office/drawing/2014/main" id="{D75C54F3-E8F0-9741-AACD-2BB8FCCB4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page1image3527313280">
            <a:extLst>
              <a:ext uri="{FF2B5EF4-FFF2-40B4-BE49-F238E27FC236}">
                <a16:creationId xmlns:a16="http://schemas.microsoft.com/office/drawing/2014/main" id="{7946B981-9A3C-B24A-88DB-DFB1F7071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age1image3527313552">
            <a:extLst>
              <a:ext uri="{FF2B5EF4-FFF2-40B4-BE49-F238E27FC236}">
                <a16:creationId xmlns:a16="http://schemas.microsoft.com/office/drawing/2014/main" id="{D6356EDF-CA0F-7644-8E3B-854EA84F2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page1image3527313824">
            <a:extLst>
              <a:ext uri="{FF2B5EF4-FFF2-40B4-BE49-F238E27FC236}">
                <a16:creationId xmlns:a16="http://schemas.microsoft.com/office/drawing/2014/main" id="{D297CE15-DC1A-C549-A27C-4F02867A8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age1image3527314096">
            <a:extLst>
              <a:ext uri="{FF2B5EF4-FFF2-40B4-BE49-F238E27FC236}">
                <a16:creationId xmlns:a16="http://schemas.microsoft.com/office/drawing/2014/main" id="{A7CFC1C5-4930-A64C-A9A2-FE2CABC68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ge1image3527314368">
            <a:extLst>
              <a:ext uri="{FF2B5EF4-FFF2-40B4-BE49-F238E27FC236}">
                <a16:creationId xmlns:a16="http://schemas.microsoft.com/office/drawing/2014/main" id="{A663894A-01F8-6F48-91C1-D2D907719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age1image3527314640">
            <a:extLst>
              <a:ext uri="{FF2B5EF4-FFF2-40B4-BE49-F238E27FC236}">
                <a16:creationId xmlns:a16="http://schemas.microsoft.com/office/drawing/2014/main" id="{BE4805DC-C767-6341-9FF7-8883E1CB3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page1image3527314912">
            <a:extLst>
              <a:ext uri="{FF2B5EF4-FFF2-40B4-BE49-F238E27FC236}">
                <a16:creationId xmlns:a16="http://schemas.microsoft.com/office/drawing/2014/main" id="{493C64F0-6BB1-5040-9658-746B3E4FB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age1image3527315184">
            <a:extLst>
              <a:ext uri="{FF2B5EF4-FFF2-40B4-BE49-F238E27FC236}">
                <a16:creationId xmlns:a16="http://schemas.microsoft.com/office/drawing/2014/main" id="{F135BC60-FB9A-8D49-BCBE-F81165E38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page1image3527315456">
            <a:extLst>
              <a:ext uri="{FF2B5EF4-FFF2-40B4-BE49-F238E27FC236}">
                <a16:creationId xmlns:a16="http://schemas.microsoft.com/office/drawing/2014/main" id="{3368D908-BE63-F348-AB9A-D3A6FF2F1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5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page1image3527315728">
            <a:extLst>
              <a:ext uri="{FF2B5EF4-FFF2-40B4-BE49-F238E27FC236}">
                <a16:creationId xmlns:a16="http://schemas.microsoft.com/office/drawing/2014/main" id="{87F67776-1287-0E47-91EA-A60708371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" cy="5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page1image3527316000">
            <a:extLst>
              <a:ext uri="{FF2B5EF4-FFF2-40B4-BE49-F238E27FC236}">
                <a16:creationId xmlns:a16="http://schemas.microsoft.com/office/drawing/2014/main" id="{A3407431-6262-5E45-A731-16E62DCAC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page1image3527316272">
            <a:extLst>
              <a:ext uri="{FF2B5EF4-FFF2-40B4-BE49-F238E27FC236}">
                <a16:creationId xmlns:a16="http://schemas.microsoft.com/office/drawing/2014/main" id="{2557A42D-5015-384E-BDE4-1E88BBA0D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page1image3527316544">
            <a:extLst>
              <a:ext uri="{FF2B5EF4-FFF2-40B4-BE49-F238E27FC236}">
                <a16:creationId xmlns:a16="http://schemas.microsoft.com/office/drawing/2014/main" id="{20B7B3F4-14A1-E842-A2DD-7768D7EF1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page1image3527316816">
            <a:extLst>
              <a:ext uri="{FF2B5EF4-FFF2-40B4-BE49-F238E27FC236}">
                <a16:creationId xmlns:a16="http://schemas.microsoft.com/office/drawing/2014/main" id="{3C841921-E9F0-F242-9982-40BFBD8BE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page1image3527317088">
            <a:extLst>
              <a:ext uri="{FF2B5EF4-FFF2-40B4-BE49-F238E27FC236}">
                <a16:creationId xmlns:a16="http://schemas.microsoft.com/office/drawing/2014/main" id="{A3A6107E-57F7-B84C-A5EB-742C5E824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age1image3527317360">
            <a:extLst>
              <a:ext uri="{FF2B5EF4-FFF2-40B4-BE49-F238E27FC236}">
                <a16:creationId xmlns:a16="http://schemas.microsoft.com/office/drawing/2014/main" id="{FD4805AB-26AB-1D42-9048-B310F98E2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page1image3527317632">
            <a:extLst>
              <a:ext uri="{FF2B5EF4-FFF2-40B4-BE49-F238E27FC236}">
                <a16:creationId xmlns:a16="http://schemas.microsoft.com/office/drawing/2014/main" id="{F5D4E9DB-CE7A-E64F-89A4-34E7687D4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page1image3527317904">
            <a:extLst>
              <a:ext uri="{FF2B5EF4-FFF2-40B4-BE49-F238E27FC236}">
                <a16:creationId xmlns:a16="http://schemas.microsoft.com/office/drawing/2014/main" id="{21A93796-00A0-DC4B-9736-A8C30929D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page1image3527318176">
            <a:extLst>
              <a:ext uri="{FF2B5EF4-FFF2-40B4-BE49-F238E27FC236}">
                <a16:creationId xmlns:a16="http://schemas.microsoft.com/office/drawing/2014/main" id="{9AEC08B7-A4DC-3F4A-A824-A06278534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5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page1image3527318448">
            <a:extLst>
              <a:ext uri="{FF2B5EF4-FFF2-40B4-BE49-F238E27FC236}">
                <a16:creationId xmlns:a16="http://schemas.microsoft.com/office/drawing/2014/main" id="{26F572A0-4E8F-7740-B34C-F7AA9889B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5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 descr="page1image3527318720">
            <a:extLst>
              <a:ext uri="{FF2B5EF4-FFF2-40B4-BE49-F238E27FC236}">
                <a16:creationId xmlns:a16="http://schemas.microsoft.com/office/drawing/2014/main" id="{2A777DB1-B08B-C845-84A0-1B27B1AFC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5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page1image3527318992">
            <a:extLst>
              <a:ext uri="{FF2B5EF4-FFF2-40B4-BE49-F238E27FC236}">
                <a16:creationId xmlns:a16="http://schemas.microsoft.com/office/drawing/2014/main" id="{FF6F18C6-85B3-174F-BFFE-0C0BAE50A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5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 descr="page1image3527319264">
            <a:extLst>
              <a:ext uri="{FF2B5EF4-FFF2-40B4-BE49-F238E27FC236}">
                <a16:creationId xmlns:a16="http://schemas.microsoft.com/office/drawing/2014/main" id="{7066BB38-E8C1-4948-8091-E38D4CB1B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page1image3527319536">
            <a:extLst>
              <a:ext uri="{FF2B5EF4-FFF2-40B4-BE49-F238E27FC236}">
                <a16:creationId xmlns:a16="http://schemas.microsoft.com/office/drawing/2014/main" id="{D196A447-7536-0041-9217-E7683B4E9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3527310848">
            <a:extLst>
              <a:ext uri="{FF2B5EF4-FFF2-40B4-BE49-F238E27FC236}">
                <a16:creationId xmlns:a16="http://schemas.microsoft.com/office/drawing/2014/main" id="{11692F6C-713F-A544-91C3-CA85867D3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page1image3527319744">
            <a:extLst>
              <a:ext uri="{FF2B5EF4-FFF2-40B4-BE49-F238E27FC236}">
                <a16:creationId xmlns:a16="http://schemas.microsoft.com/office/drawing/2014/main" id="{B3E8FFBC-F824-D04D-8D9A-65920DFC8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41" descr="page1image3527319952">
            <a:extLst>
              <a:ext uri="{FF2B5EF4-FFF2-40B4-BE49-F238E27FC236}">
                <a16:creationId xmlns:a16="http://schemas.microsoft.com/office/drawing/2014/main" id="{35E34C27-2B78-A442-A403-A47C6E8D0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page1image3527320160">
            <a:extLst>
              <a:ext uri="{FF2B5EF4-FFF2-40B4-BE49-F238E27FC236}">
                <a16:creationId xmlns:a16="http://schemas.microsoft.com/office/drawing/2014/main" id="{FC58A56F-0CCF-D645-B43B-AECAE179A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43" descr="page1image3527320432">
            <a:extLst>
              <a:ext uri="{FF2B5EF4-FFF2-40B4-BE49-F238E27FC236}">
                <a16:creationId xmlns:a16="http://schemas.microsoft.com/office/drawing/2014/main" id="{AFCA5486-091E-8B4E-9BAA-55DA3FD3A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page1image3527320704">
            <a:extLst>
              <a:ext uri="{FF2B5EF4-FFF2-40B4-BE49-F238E27FC236}">
                <a16:creationId xmlns:a16="http://schemas.microsoft.com/office/drawing/2014/main" id="{9558F18D-C991-034C-A2B3-AEF9970C4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45" descr="page1image3527320976">
            <a:extLst>
              <a:ext uri="{FF2B5EF4-FFF2-40B4-BE49-F238E27FC236}">
                <a16:creationId xmlns:a16="http://schemas.microsoft.com/office/drawing/2014/main" id="{A3AE7DC2-B154-8643-A74B-D1E9F4BF8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page1image3527321248">
            <a:extLst>
              <a:ext uri="{FF2B5EF4-FFF2-40B4-BE49-F238E27FC236}">
                <a16:creationId xmlns:a16="http://schemas.microsoft.com/office/drawing/2014/main" id="{B8A06A48-F9C0-EC4A-B912-B7C8213E9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1" name="Picture 47" descr="page1image3527321520">
            <a:extLst>
              <a:ext uri="{FF2B5EF4-FFF2-40B4-BE49-F238E27FC236}">
                <a16:creationId xmlns:a16="http://schemas.microsoft.com/office/drawing/2014/main" id="{3A864116-9F9E-7341-A894-2FD572D2A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5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page1image3527321792">
            <a:extLst>
              <a:ext uri="{FF2B5EF4-FFF2-40B4-BE49-F238E27FC236}">
                <a16:creationId xmlns:a16="http://schemas.microsoft.com/office/drawing/2014/main" id="{AC54F696-F29E-CB4C-8F10-68552CA08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" cy="5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3" name="Picture 49" descr="page1image3527322064">
            <a:extLst>
              <a:ext uri="{FF2B5EF4-FFF2-40B4-BE49-F238E27FC236}">
                <a16:creationId xmlns:a16="http://schemas.microsoft.com/office/drawing/2014/main" id="{57CB8881-4C42-1B46-A9A2-20F29EB2B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page1image3527322336">
            <a:extLst>
              <a:ext uri="{FF2B5EF4-FFF2-40B4-BE49-F238E27FC236}">
                <a16:creationId xmlns:a16="http://schemas.microsoft.com/office/drawing/2014/main" id="{824389D3-2726-9646-B653-E20085F73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" name="Picture 51" descr="page1image3527322608">
            <a:extLst>
              <a:ext uri="{FF2B5EF4-FFF2-40B4-BE49-F238E27FC236}">
                <a16:creationId xmlns:a16="http://schemas.microsoft.com/office/drawing/2014/main" id="{20DBCB7A-24D2-0A42-8A21-AA5E3E153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page1image3527322880">
            <a:extLst>
              <a:ext uri="{FF2B5EF4-FFF2-40B4-BE49-F238E27FC236}">
                <a16:creationId xmlns:a16="http://schemas.microsoft.com/office/drawing/2014/main" id="{B777AD19-9691-4944-9A62-B70335CEB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119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5A0441F-0E1E-D646-8B38-E9A3C5A1B4C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571750" y="412750"/>
            <a:ext cx="7048500" cy="3632200"/>
          </a:xfrm>
          <a:prstGeom prst="rect">
            <a:avLst/>
          </a:prstGeom>
        </p:spPr>
      </p:pic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9E8806C4-B504-C34E-BD9B-571443546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0" y="4888706"/>
            <a:ext cx="10515600" cy="4351338"/>
          </a:xfrm>
        </p:spPr>
        <p:txBody>
          <a:bodyPr/>
          <a:lstStyle/>
          <a:p>
            <a:r>
              <a:rPr lang="fr-FR" dirty="0"/>
              <a:t>100 cas dont 50 cancers</a:t>
            </a:r>
          </a:p>
          <a:p>
            <a:r>
              <a:rPr lang="fr-FR" dirty="0"/>
              <a:t>Faible prévalence : 30% manqués</a:t>
            </a:r>
          </a:p>
          <a:p>
            <a:r>
              <a:rPr lang="fr-FR" dirty="0"/>
              <a:t>Haute prévalence : 12 % manqués</a:t>
            </a:r>
          </a:p>
        </p:txBody>
      </p:sp>
    </p:spTree>
    <p:extLst>
      <p:ext uri="{BB962C8B-B14F-4D97-AF65-F5344CB8AC3E}">
        <p14:creationId xmlns:p14="http://schemas.microsoft.com/office/powerpoint/2010/main" val="262285147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Image 5" descr="obld.jpg">
            <a:extLst>
              <a:ext uri="{FF2B5EF4-FFF2-40B4-BE49-F238E27FC236}">
                <a16:creationId xmlns:a16="http://schemas.microsoft.com/office/drawing/2014/main" id="{3781EACE-6EB7-4843-ABC8-8882E9181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3" t="17709" r="25174" b="24998"/>
          <a:stretch>
            <a:fillRect/>
          </a:stretch>
        </p:blipFill>
        <p:spPr bwMode="auto">
          <a:xfrm>
            <a:off x="1524001" y="74614"/>
            <a:ext cx="4500563" cy="668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Espace réservé du contenu 7" descr="oblg.jpg">
            <a:extLst>
              <a:ext uri="{FF2B5EF4-FFF2-40B4-BE49-F238E27FC236}">
                <a16:creationId xmlns:a16="http://schemas.microsoft.com/office/drawing/2014/main" id="{A437E967-83F9-BC4E-A027-165C8322C97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3" t="17076" r="25604" b="26004"/>
          <a:stretch>
            <a:fillRect/>
          </a:stretch>
        </p:blipFill>
        <p:spPr bwMode="auto">
          <a:xfrm>
            <a:off x="5881688" y="1"/>
            <a:ext cx="5116512" cy="678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Ellipse 3">
            <a:extLst>
              <a:ext uri="{FF2B5EF4-FFF2-40B4-BE49-F238E27FC236}">
                <a16:creationId xmlns:a16="http://schemas.microsoft.com/office/drawing/2014/main" id="{50F39FE2-EEE3-6E4A-A300-AF7147464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0251" y="2428876"/>
            <a:ext cx="785813" cy="714375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AFD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7191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2B1451-2DB4-7148-9112-76ED57A27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31D6A2-862E-044B-A732-2B23B8E61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film radiographique, invertébré, animal&#10;&#10;&#10;&#10;Description générée automatiquement">
            <a:extLst>
              <a:ext uri="{FF2B5EF4-FFF2-40B4-BE49-F238E27FC236}">
                <a16:creationId xmlns:a16="http://schemas.microsoft.com/office/drawing/2014/main" id="{5F5C3A95-8979-784A-ACDB-E36980CEF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640" y="486718"/>
            <a:ext cx="4465345" cy="588456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21DD87F-BBC7-F143-A35E-DF5459A7C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505" y="486718"/>
            <a:ext cx="5336495" cy="548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2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26" name="Group 2">
            <a:extLst>
              <a:ext uri="{FF2B5EF4-FFF2-40B4-BE49-F238E27FC236}">
                <a16:creationId xmlns:a16="http://schemas.microsoft.com/office/drawing/2014/main" id="{8FFFBECA-AD73-7049-8EB1-D66BC7AAACE6}"/>
              </a:ext>
            </a:extLst>
          </p:cNvPr>
          <p:cNvGrpSpPr>
            <a:grpSpLocks/>
          </p:cNvGrpSpPr>
          <p:nvPr/>
        </p:nvGrpSpPr>
        <p:grpSpPr bwMode="auto">
          <a:xfrm>
            <a:off x="0" y="1774825"/>
            <a:ext cx="1566863" cy="2503488"/>
            <a:chOff x="-960" y="1118"/>
            <a:chExt cx="987" cy="1577"/>
          </a:xfrm>
        </p:grpSpPr>
        <p:sp>
          <p:nvSpPr>
            <p:cNvPr id="282627" name="Rectangle 3">
              <a:extLst>
                <a:ext uri="{FF2B5EF4-FFF2-40B4-BE49-F238E27FC236}">
                  <a16:creationId xmlns:a16="http://schemas.microsoft.com/office/drawing/2014/main" id="{F53B929F-C912-DA4D-AB51-CDCEDB405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60" y="1118"/>
              <a:ext cx="987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2800" dirty="0"/>
                <a:t>Taux de </a:t>
              </a:r>
            </a:p>
            <a:p>
              <a:r>
                <a:rPr lang="fr-FR" altLang="fr-FR" sz="2800" dirty="0"/>
                <a:t>détection</a:t>
              </a:r>
            </a:p>
          </p:txBody>
        </p:sp>
        <p:sp>
          <p:nvSpPr>
            <p:cNvPr id="282628" name="Rectangle 4">
              <a:extLst>
                <a:ext uri="{FF2B5EF4-FFF2-40B4-BE49-F238E27FC236}">
                  <a16:creationId xmlns:a16="http://schemas.microsoft.com/office/drawing/2014/main" id="{E68047B1-1648-9242-AD4B-67EEDB400E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60" y="2094"/>
              <a:ext cx="868" cy="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2800" dirty="0">
                  <a:cs typeface="Times New Roman" panose="02020603050405020304" pitchFamily="18" charset="0"/>
                </a:rPr>
                <a:t>Taux de </a:t>
              </a:r>
            </a:p>
            <a:p>
              <a:r>
                <a:rPr lang="fr-FR" altLang="fr-FR" sz="2800" dirty="0">
                  <a:cs typeface="Times New Roman" panose="02020603050405020304" pitchFamily="18" charset="0"/>
                </a:rPr>
                <a:t>rappel</a:t>
              </a:r>
            </a:p>
          </p:txBody>
        </p:sp>
      </p:grpSp>
      <p:grpSp>
        <p:nvGrpSpPr>
          <p:cNvPr id="282629" name="Group 5">
            <a:extLst>
              <a:ext uri="{FF2B5EF4-FFF2-40B4-BE49-F238E27FC236}">
                <a16:creationId xmlns:a16="http://schemas.microsoft.com/office/drawing/2014/main" id="{8A3DD6A3-DA4C-6942-9D76-2E0A6BC2C856}"/>
              </a:ext>
            </a:extLst>
          </p:cNvPr>
          <p:cNvGrpSpPr>
            <a:grpSpLocks/>
          </p:cNvGrpSpPr>
          <p:nvPr/>
        </p:nvGrpSpPr>
        <p:grpSpPr bwMode="auto">
          <a:xfrm>
            <a:off x="2255838" y="1827211"/>
            <a:ext cx="5278438" cy="811211"/>
            <a:chOff x="461" y="1151"/>
            <a:chExt cx="3325" cy="511"/>
          </a:xfrm>
        </p:grpSpPr>
        <p:sp>
          <p:nvSpPr>
            <p:cNvPr id="282630" name="Text Box 6">
              <a:extLst>
                <a:ext uri="{FF2B5EF4-FFF2-40B4-BE49-F238E27FC236}">
                  <a16:creationId xmlns:a16="http://schemas.microsoft.com/office/drawing/2014/main" id="{0285B91B-4B30-134C-BEFF-A03E094EB6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1" y="1151"/>
              <a:ext cx="932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4000" dirty="0"/>
                <a:t>3,4 </a:t>
              </a:r>
              <a:r>
                <a:rPr lang="fr-FR" altLang="fr-FR" sz="4000" dirty="0">
                  <a:cs typeface="Times New Roman" panose="02020603050405020304" pitchFamily="18" charset="0"/>
                </a:rPr>
                <a:t>‰</a:t>
              </a:r>
            </a:p>
          </p:txBody>
        </p:sp>
        <p:sp>
          <p:nvSpPr>
            <p:cNvPr id="282631" name="Text Box 7">
              <a:extLst>
                <a:ext uri="{FF2B5EF4-FFF2-40B4-BE49-F238E27FC236}">
                  <a16:creationId xmlns:a16="http://schemas.microsoft.com/office/drawing/2014/main" id="{D5B0876A-0AE7-B64B-BD8A-68367F5834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8" y="1216"/>
              <a:ext cx="68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4000" dirty="0">
                  <a:solidFill>
                    <a:schemeClr val="accent2"/>
                  </a:solidFill>
                  <a:cs typeface="Times New Roman" panose="02020603050405020304" pitchFamily="18" charset="0"/>
                </a:rPr>
                <a:t>6 ‰</a:t>
              </a:r>
            </a:p>
          </p:txBody>
        </p:sp>
      </p:grpSp>
      <p:grpSp>
        <p:nvGrpSpPr>
          <p:cNvPr id="282632" name="Group 8">
            <a:extLst>
              <a:ext uri="{FF2B5EF4-FFF2-40B4-BE49-F238E27FC236}">
                <a16:creationId xmlns:a16="http://schemas.microsoft.com/office/drawing/2014/main" id="{CEBD1DAF-E09F-5842-A5A7-177C55C4B47D}"/>
              </a:ext>
            </a:extLst>
          </p:cNvPr>
          <p:cNvGrpSpPr>
            <a:grpSpLocks/>
          </p:cNvGrpSpPr>
          <p:nvPr/>
        </p:nvGrpSpPr>
        <p:grpSpPr bwMode="auto">
          <a:xfrm>
            <a:off x="2301875" y="3163893"/>
            <a:ext cx="5491163" cy="800101"/>
            <a:chOff x="490" y="1993"/>
            <a:chExt cx="3459" cy="504"/>
          </a:xfrm>
        </p:grpSpPr>
        <p:sp>
          <p:nvSpPr>
            <p:cNvPr id="282633" name="Rectangle 9">
              <a:extLst>
                <a:ext uri="{FF2B5EF4-FFF2-40B4-BE49-F238E27FC236}">
                  <a16:creationId xmlns:a16="http://schemas.microsoft.com/office/drawing/2014/main" id="{88CE4E78-5FB1-B947-AB99-1C348747AE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" y="2051"/>
              <a:ext cx="82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4000" dirty="0">
                  <a:cs typeface="Times New Roman" panose="02020603050405020304" pitchFamily="18" charset="0"/>
                </a:rPr>
                <a:t>7,1 %</a:t>
              </a:r>
            </a:p>
          </p:txBody>
        </p:sp>
        <p:sp>
          <p:nvSpPr>
            <p:cNvPr id="282634" name="Rectangle 10">
              <a:extLst>
                <a:ext uri="{FF2B5EF4-FFF2-40B4-BE49-F238E27FC236}">
                  <a16:creationId xmlns:a16="http://schemas.microsoft.com/office/drawing/2014/main" id="{ED7E68E0-D39B-F347-A161-09A8E0BE08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1" y="1993"/>
              <a:ext cx="82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4000" dirty="0">
                  <a:solidFill>
                    <a:schemeClr val="accent2"/>
                  </a:solidFill>
                </a:rPr>
                <a:t>4,9 </a:t>
              </a:r>
              <a:r>
                <a:rPr lang="fr-FR" altLang="fr-FR" sz="4000" dirty="0">
                  <a:solidFill>
                    <a:schemeClr val="accent2"/>
                  </a:solidFill>
                  <a:cs typeface="Times New Roman" panose="02020603050405020304" pitchFamily="18" charset="0"/>
                </a:rPr>
                <a:t>%</a:t>
              </a:r>
            </a:p>
          </p:txBody>
        </p:sp>
      </p:grpSp>
      <p:grpSp>
        <p:nvGrpSpPr>
          <p:cNvPr id="282636" name="Group 12">
            <a:extLst>
              <a:ext uri="{FF2B5EF4-FFF2-40B4-BE49-F238E27FC236}">
                <a16:creationId xmlns:a16="http://schemas.microsoft.com/office/drawing/2014/main" id="{13BD3D90-3699-4D4B-B497-D98107F2DFFD}"/>
              </a:ext>
            </a:extLst>
          </p:cNvPr>
          <p:cNvGrpSpPr>
            <a:grpSpLocks/>
          </p:cNvGrpSpPr>
          <p:nvPr/>
        </p:nvGrpSpPr>
        <p:grpSpPr bwMode="auto">
          <a:xfrm>
            <a:off x="270230" y="938213"/>
            <a:ext cx="9372600" cy="6054245"/>
            <a:chOff x="432" y="336"/>
            <a:chExt cx="5472" cy="4212"/>
          </a:xfrm>
        </p:grpSpPr>
        <p:grpSp>
          <p:nvGrpSpPr>
            <p:cNvPr id="282637" name="Group 13">
              <a:extLst>
                <a:ext uri="{FF2B5EF4-FFF2-40B4-BE49-F238E27FC236}">
                  <a16:creationId xmlns:a16="http://schemas.microsoft.com/office/drawing/2014/main" id="{7DF556E2-B4F3-F748-AE38-811C5F46CC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7" y="336"/>
              <a:ext cx="4446" cy="361"/>
              <a:chOff x="987" y="336"/>
              <a:chExt cx="4446" cy="361"/>
            </a:xfrm>
          </p:grpSpPr>
          <p:sp>
            <p:nvSpPr>
              <p:cNvPr id="282638" name="Text Box 14">
                <a:extLst>
                  <a:ext uri="{FF2B5EF4-FFF2-40B4-BE49-F238E27FC236}">
                    <a16:creationId xmlns:a16="http://schemas.microsoft.com/office/drawing/2014/main" id="{CA1078C7-05DD-8048-ACB9-850CD1CF7C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87" y="336"/>
                <a:ext cx="1963" cy="3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altLang="fr-FR" sz="2800" dirty="0"/>
                  <a:t>Généralistes : 500/an</a:t>
                </a:r>
              </a:p>
            </p:txBody>
          </p:sp>
          <p:sp>
            <p:nvSpPr>
              <p:cNvPr id="282639" name="Rectangle 15">
                <a:extLst>
                  <a:ext uri="{FF2B5EF4-FFF2-40B4-BE49-F238E27FC236}">
                    <a16:creationId xmlns:a16="http://schemas.microsoft.com/office/drawing/2014/main" id="{F231A04B-6FE6-3D40-8264-40E69A004F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5" y="336"/>
                <a:ext cx="2158" cy="3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altLang="fr-FR" sz="2800" dirty="0">
                    <a:solidFill>
                      <a:schemeClr val="accent2"/>
                    </a:solidFill>
                  </a:rPr>
                  <a:t>Spécialistes : &gt; 5000/an</a:t>
                </a:r>
              </a:p>
            </p:txBody>
          </p:sp>
        </p:grpSp>
        <p:sp>
          <p:nvSpPr>
            <p:cNvPr id="282640" name="Text Box 16">
              <a:extLst>
                <a:ext uri="{FF2B5EF4-FFF2-40B4-BE49-F238E27FC236}">
                  <a16:creationId xmlns:a16="http://schemas.microsoft.com/office/drawing/2014/main" id="{D635088B-E662-9345-BA14-64B655C189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3799"/>
              <a:ext cx="5472" cy="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nl-NL" altLang="fr-FR" sz="1600" dirty="0" err="1">
                  <a:cs typeface="Times New Roman" panose="02020603050405020304" pitchFamily="18" charset="0"/>
                </a:rPr>
                <a:t>Sickles</a:t>
              </a:r>
              <a:r>
                <a:rPr lang="nl-NL" altLang="fr-FR" sz="1600" dirty="0">
                  <a:cs typeface="Times New Roman" panose="02020603050405020304" pitchFamily="18" charset="0"/>
                </a:rPr>
                <a:t> EA, </a:t>
              </a:r>
              <a:r>
                <a:rPr lang="nl-NL" altLang="fr-FR" sz="1600" dirty="0" err="1">
                  <a:cs typeface="Times New Roman" panose="02020603050405020304" pitchFamily="18" charset="0"/>
                </a:rPr>
                <a:t>Wolverton</a:t>
              </a:r>
              <a:r>
                <a:rPr lang="nl-NL" altLang="fr-FR" sz="1600" dirty="0">
                  <a:cs typeface="Times New Roman" panose="02020603050405020304" pitchFamily="18" charset="0"/>
                </a:rPr>
                <a:t> DE, Dee KE. </a:t>
              </a:r>
            </a:p>
            <a:p>
              <a:pPr algn="l"/>
              <a:r>
                <a:rPr lang="en-GB" altLang="fr-FR" sz="1600" dirty="0">
                  <a:cs typeface="Times New Roman" panose="02020603050405020304" pitchFamily="18" charset="0"/>
                </a:rPr>
                <a:t>Performance parameters for screening and diagnostic mammography : specialist and generalist radiologists. </a:t>
              </a:r>
            </a:p>
            <a:p>
              <a:pPr algn="l"/>
              <a:r>
                <a:rPr lang="en-GB" altLang="fr-FR" sz="1600" i="1" dirty="0">
                  <a:cs typeface="Times New Roman" panose="02020603050405020304" pitchFamily="18" charset="0"/>
                </a:rPr>
                <a:t>Radiology </a:t>
              </a:r>
              <a:r>
                <a:rPr lang="en-GB" altLang="fr-FR" sz="1600" dirty="0">
                  <a:cs typeface="Times New Roman" panose="02020603050405020304" pitchFamily="18" charset="0"/>
                </a:rPr>
                <a:t>2002 ; 224 : 861-9.</a:t>
              </a:r>
              <a:endParaRPr lang="fr-FR" altLang="fr-FR" sz="1600" dirty="0">
                <a:cs typeface="Times New Roman" panose="02020603050405020304" pitchFamily="18" charset="0"/>
              </a:endParaRPr>
            </a:p>
            <a:p>
              <a:endParaRPr lang="fr-FR" altLang="fr-FR" sz="1600" dirty="0"/>
            </a:p>
          </p:txBody>
        </p:sp>
      </p:grpSp>
      <p:sp>
        <p:nvSpPr>
          <p:cNvPr id="282641" name="Rectangle 17">
            <a:extLst>
              <a:ext uri="{FF2B5EF4-FFF2-40B4-BE49-F238E27FC236}">
                <a16:creationId xmlns:a16="http://schemas.microsoft.com/office/drawing/2014/main" id="{9053D908-AC4C-7247-94ED-3CEA5D32A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7432" y="-242887"/>
            <a:ext cx="7043738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fr-FR" altLang="fr-FR" sz="3600" dirty="0">
                <a:solidFill>
                  <a:schemeClr val="bg1">
                    <a:lumMod val="50000"/>
                  </a:schemeClr>
                </a:solidFill>
              </a:rPr>
              <a:t>Expérience des lecteurs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3671BBF-CD3D-BE4E-BCC0-FEBE6372CC93}"/>
              </a:ext>
            </a:extLst>
          </p:cNvPr>
          <p:cNvSpPr txBox="1"/>
          <p:nvPr/>
        </p:nvSpPr>
        <p:spPr>
          <a:xfrm>
            <a:off x="9579199" y="933890"/>
            <a:ext cx="22649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rgbClr val="0070C0"/>
                </a:solidFill>
              </a:rPr>
              <a:t>IA :</a:t>
            </a:r>
          </a:p>
          <a:p>
            <a:pPr algn="ctr"/>
            <a:r>
              <a:rPr lang="fr-FR" sz="2000" dirty="0">
                <a:solidFill>
                  <a:srgbClr val="0070C0"/>
                </a:solidFill>
              </a:rPr>
              <a:t>Dizaines de Milliers </a:t>
            </a:r>
          </a:p>
          <a:p>
            <a:pPr algn="ctr"/>
            <a:r>
              <a:rPr lang="fr-FR" sz="2000" dirty="0">
                <a:solidFill>
                  <a:srgbClr val="0070C0"/>
                </a:solidFill>
              </a:rPr>
              <a:t>de mammographies</a:t>
            </a:r>
          </a:p>
          <a:p>
            <a:pPr algn="ctr"/>
            <a:endParaRPr lang="fr-FR" sz="2000" dirty="0">
              <a:solidFill>
                <a:srgbClr val="0070C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2B4721-42ED-A54C-B283-D9C21B842A69}"/>
              </a:ext>
            </a:extLst>
          </p:cNvPr>
          <p:cNvSpPr txBox="1"/>
          <p:nvPr/>
        </p:nvSpPr>
        <p:spPr>
          <a:xfrm>
            <a:off x="10488678" y="1951534"/>
            <a:ext cx="445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solidFill>
                  <a:srgbClr val="0070C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6767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82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82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2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2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21000</TotalTime>
  <Words>1149</Words>
  <Application>Microsoft Office PowerPoint</Application>
  <PresentationFormat>Grand écran</PresentationFormat>
  <Paragraphs>371</Paragraphs>
  <Slides>81</Slides>
  <Notes>13</Notes>
  <HiddenSlides>0</HiddenSlides>
  <MMClips>1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81</vt:i4>
      </vt:variant>
    </vt:vector>
  </HeadingPairs>
  <TitlesOfParts>
    <vt:vector size="95" baseType="lpstr">
      <vt:lpstr>MS PGothic</vt:lpstr>
      <vt:lpstr>MS PGothic</vt:lpstr>
      <vt:lpstr>arial</vt:lpstr>
      <vt:lpstr>arial</vt:lpstr>
      <vt:lpstr>Arial Unicode MS</vt:lpstr>
      <vt:lpstr>Calibri</vt:lpstr>
      <vt:lpstr>Calibri Light</vt:lpstr>
      <vt:lpstr>KttytlGyhfxhAdvOT46dcae81</vt:lpstr>
      <vt:lpstr>Lucida Sans Unicode</vt:lpstr>
      <vt:lpstr>Monotype Sorts</vt:lpstr>
      <vt:lpstr>Times</vt:lpstr>
      <vt:lpstr>Times New Roman</vt:lpstr>
      <vt:lpstr>XqcdrfHjyfghAdvOT07517017</vt:lpstr>
      <vt:lpstr>Thème Office</vt:lpstr>
      <vt:lpstr>Aide au diagnostic en mammographie</vt:lpstr>
      <vt:lpstr>Aide au diagnostic</vt:lpstr>
      <vt:lpstr>Pourquoi « aider » le radiologue ?</vt:lpstr>
      <vt:lpstr>Limites de la mammographie</vt:lpstr>
      <vt:lpstr>Présentation PowerPoint</vt:lpstr>
      <vt:lpstr>Présentation PowerPoint</vt:lpstr>
      <vt:lpstr>2 Taux de mammographies anormales</vt:lpstr>
      <vt:lpstr>Présentation PowerPoint</vt:lpstr>
      <vt:lpstr>Présentation PowerPoint</vt:lpstr>
      <vt:lpstr>Erreurs des lecteurs</vt:lpstr>
      <vt:lpstr>Rappel : 4 formes de cancers</vt:lpstr>
      <vt:lpstr>Présentation PowerPoint</vt:lpstr>
      <vt:lpstr>Présentation PowerPoint</vt:lpstr>
      <vt:lpstr>Présentation PowerPoint</vt:lpstr>
      <vt:lpstr>Images subtiles</vt:lpstr>
      <vt:lpstr>Présentation PowerPoint</vt:lpstr>
      <vt:lpstr>Présentation PowerPoint</vt:lpstr>
      <vt:lpstr>Présentation PowerPoint</vt:lpstr>
      <vt:lpstr>3 erreurs des lecteurs</vt:lpstr>
      <vt:lpstr>Cancer d’intervalle</vt:lpstr>
      <vt:lpstr>Présentation PowerPoint</vt:lpstr>
      <vt:lpstr>Présentation PowerPoint</vt:lpstr>
      <vt:lpstr>Présentation PowerPoint</vt:lpstr>
      <vt:lpstr>Cancer manqué</vt:lpstr>
      <vt:lpstr>Présentation PowerPoint</vt:lpstr>
      <vt:lpstr>Sémiologie des cancers manqués 2014-2017</vt:lpstr>
      <vt:lpstr>Remèdes aux « erreurs »</vt:lpstr>
      <vt:lpstr>Présentation PowerPoint</vt:lpstr>
      <vt:lpstr>Présentation PowerPoint</vt:lpstr>
      <vt:lpstr>Présentation PowerPoint</vt:lpstr>
      <vt:lpstr>Inconvénients de la double lecture</vt:lpstr>
      <vt:lpstr>Objectifs initiaux de l’aide informatisée  </vt:lpstr>
      <vt:lpstr>Comment ?  Principes du CAD</vt:lpstr>
      <vt:lpstr>Présentation PowerPoint</vt:lpstr>
      <vt:lpstr>Présentation PowerPoint</vt:lpstr>
      <vt:lpstr>Présentation PowerPoint</vt:lpstr>
      <vt:lpstr>2 Quelles sont les performances du CAD ? </vt:lpstr>
      <vt:lpstr>Etudes rétrospectives</vt:lpstr>
      <vt:lpstr>Présentation PowerPoint</vt:lpstr>
      <vt:lpstr>Etudes prospectives</vt:lpstr>
      <vt:lpstr>Développement aux USA</vt:lpstr>
      <vt:lpstr>Dépistage organisé  Remplacement du 2ème lecteur ?</vt:lpstr>
      <vt:lpstr>Présentation PowerPoint</vt:lpstr>
      <vt:lpstr>Comparaison double lecture / lecteur + CAD</vt:lpstr>
      <vt:lpstr>Problèmes de spécificité</vt:lpstr>
      <vt:lpstr>Présentation PowerPoint</vt:lpstr>
      <vt:lpstr>Coût du CAD comme deuxième lecteur ?</vt:lpstr>
      <vt:lpstr>Influence négative du CAD ?</vt:lpstr>
      <vt:lpstr>Présentation PowerPoint</vt:lpstr>
      <vt:lpstr>Quelle aide pour le radiologue ?</vt:lpstr>
      <vt:lpstr>Arrivée de la tomosynthèse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Cancers supplémentaires</vt:lpstr>
      <vt:lpstr>Présentation PowerPoint</vt:lpstr>
      <vt:lpstr>Présentation PowerPoint</vt:lpstr>
      <vt:lpstr>Application du CAD à la tomosynthèse</vt:lpstr>
      <vt:lpstr>Présentation PowerPoint</vt:lpstr>
      <vt:lpstr>Présentation PowerPoint</vt:lpstr>
      <vt:lpstr>Présentation PowerPoint</vt:lpstr>
      <vt:lpstr>Inconvénients de la tomosynthèse</vt:lpstr>
      <vt:lpstr>Gain de temps</vt:lpstr>
      <vt:lpstr>Présentation PowerPoint</vt:lpstr>
      <vt:lpstr>Evolution du CAD </vt:lpstr>
      <vt:lpstr>Présentation PowerPoint</vt:lpstr>
      <vt:lpstr>Présentation PowerPoint</vt:lpstr>
      <vt:lpstr>Filtrer les examens « inutiles » Intervention de l’IA avant le lecteur</vt:lpstr>
      <vt:lpstr>Présentation PowerPoint</vt:lpstr>
      <vt:lpstr> L’IA peut-elle nuire au radiologue ? </vt:lpstr>
      <vt:lpstr>Présentation PowerPoint</vt:lpstr>
      <vt:lpstr>Utilisation rétrospective du CAD</vt:lpstr>
      <vt:lpstr>Avenir</vt:lpstr>
      <vt:lpstr>Conclusion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bruno boyer</dc:creator>
  <cp:lastModifiedBy>Maintenance</cp:lastModifiedBy>
  <cp:revision>132</cp:revision>
  <dcterms:created xsi:type="dcterms:W3CDTF">2019-02-10T14:45:00Z</dcterms:created>
  <dcterms:modified xsi:type="dcterms:W3CDTF">2019-04-29T08:37:49Z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16412804</vt:lpwstr>
  </property>
  <property fmtid="{D5CDD505-2E9C-101B-9397-08002B2CF9AE}" name="NXPowerLiteSettings" pid="3">
    <vt:lpwstr>C7000400038000</vt:lpwstr>
  </property>
  <property fmtid="{D5CDD505-2E9C-101B-9397-08002B2CF9AE}" name="NXPowerLiteVersion" pid="4">
    <vt:lpwstr>S8.2.2</vt:lpwstr>
  </property>
</Properties>
</file>