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67"/>
  </p:notesMasterIdLst>
  <p:handoutMasterIdLst>
    <p:handoutMasterId r:id="rId68"/>
  </p:handoutMasterIdLst>
  <p:sldIdLst>
    <p:sldId id="257" r:id="rId2"/>
    <p:sldId id="504" r:id="rId3"/>
    <p:sldId id="594" r:id="rId4"/>
    <p:sldId id="508" r:id="rId5"/>
    <p:sldId id="506" r:id="rId6"/>
    <p:sldId id="461" r:id="rId7"/>
    <p:sldId id="507" r:id="rId8"/>
    <p:sldId id="516" r:id="rId9"/>
    <p:sldId id="547" r:id="rId10"/>
    <p:sldId id="548" r:id="rId11"/>
    <p:sldId id="536" r:id="rId12"/>
    <p:sldId id="537" r:id="rId13"/>
    <p:sldId id="540" r:id="rId14"/>
    <p:sldId id="541" r:id="rId15"/>
    <p:sldId id="542" r:id="rId16"/>
    <p:sldId id="543" r:id="rId17"/>
    <p:sldId id="544" r:id="rId18"/>
    <p:sldId id="545" r:id="rId19"/>
    <p:sldId id="595" r:id="rId20"/>
    <p:sldId id="549" r:id="rId21"/>
    <p:sldId id="520" r:id="rId22"/>
    <p:sldId id="531" r:id="rId23"/>
    <p:sldId id="550" r:id="rId24"/>
    <p:sldId id="551" r:id="rId25"/>
    <p:sldId id="552" r:id="rId26"/>
    <p:sldId id="553" r:id="rId27"/>
    <p:sldId id="596" r:id="rId28"/>
    <p:sldId id="557" r:id="rId29"/>
    <p:sldId id="563" r:id="rId30"/>
    <p:sldId id="564" r:id="rId31"/>
    <p:sldId id="565" r:id="rId32"/>
    <p:sldId id="528" r:id="rId33"/>
    <p:sldId id="597" r:id="rId34"/>
    <p:sldId id="554" r:id="rId35"/>
    <p:sldId id="598" r:id="rId36"/>
    <p:sldId id="555" r:id="rId37"/>
    <p:sldId id="519" r:id="rId38"/>
    <p:sldId id="529" r:id="rId39"/>
    <p:sldId id="515" r:id="rId40"/>
    <p:sldId id="514" r:id="rId41"/>
    <p:sldId id="526" r:id="rId42"/>
    <p:sldId id="523" r:id="rId43"/>
    <p:sldId id="521" r:id="rId44"/>
    <p:sldId id="567" r:id="rId45"/>
    <p:sldId id="568" r:id="rId46"/>
    <p:sldId id="600" r:id="rId47"/>
    <p:sldId id="533" r:id="rId48"/>
    <p:sldId id="580" r:id="rId49"/>
    <p:sldId id="581" r:id="rId50"/>
    <p:sldId id="582" r:id="rId51"/>
    <p:sldId id="593" r:id="rId52"/>
    <p:sldId id="586" r:id="rId53"/>
    <p:sldId id="587" r:id="rId54"/>
    <p:sldId id="588" r:id="rId55"/>
    <p:sldId id="591" r:id="rId56"/>
    <p:sldId id="602" r:id="rId57"/>
    <p:sldId id="599" r:id="rId58"/>
    <p:sldId id="569" r:id="rId59"/>
    <p:sldId id="573" r:id="rId60"/>
    <p:sldId id="574" r:id="rId61"/>
    <p:sldId id="576" r:id="rId62"/>
    <p:sldId id="601" r:id="rId63"/>
    <p:sldId id="577" r:id="rId64"/>
    <p:sldId id="585" r:id="rId65"/>
    <p:sldId id="556" r:id="rId66"/>
  </p:sldIdLst>
  <p:sldSz cx="9144000" cy="6858000" type="screen4x3"/>
  <p:notesSz cx="6858000" cy="9144000"/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9500"/>
    <a:srgbClr val="0000D7"/>
    <a:srgbClr val="006600"/>
    <a:srgbClr val="FFDDEA"/>
    <a:srgbClr val="DCDCFF"/>
    <a:srgbClr val="CCFFFF"/>
    <a:srgbClr val="FFC5DB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76" autoAdjust="0"/>
    <p:restoredTop sz="84740" autoAdjust="0"/>
  </p:normalViewPr>
  <p:slideViewPr>
    <p:cSldViewPr>
      <p:cViewPr>
        <p:scale>
          <a:sx n="100" d="100"/>
          <a:sy n="100" d="100"/>
        </p:scale>
        <p:origin x="-117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16"/>
    </p:cViewPr>
  </p:sorterViewPr>
  <p:notesViewPr>
    <p:cSldViewPr>
      <p:cViewPr varScale="1">
        <p:scale>
          <a:sx n="80" d="100"/>
          <a:sy n="80" d="100"/>
        </p:scale>
        <p:origin x="-162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gs" Target="tags/tag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5A2F2-4A70-460C-AE91-A4C1814663C6}" type="datetimeFigureOut">
              <a:rPr lang="fr-FR" smtClean="0"/>
              <a:pPr/>
              <a:t>04/11/15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3B57E-812C-4DF7-B53C-467ABE0CCE4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6489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E8F61-99A1-42B4-87D4-925306A6DB48}" type="datetimeFigureOut">
              <a:rPr lang="en-US" smtClean="0"/>
              <a:pPr/>
              <a:t>04/11/15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781E1-FF99-4333-8317-3144339AA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68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 et </a:t>
            </a:r>
            <a:r>
              <a:rPr lang="fr-FR" dirty="0" err="1" smtClean="0"/>
              <a:t>micro-architecture</a:t>
            </a:r>
            <a:r>
              <a:rPr lang="fr-FR" dirty="0" smtClean="0"/>
              <a:t> de la maison : matériaux , normes, etc.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7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 et </a:t>
            </a:r>
            <a:r>
              <a:rPr lang="fr-FR" dirty="0" err="1" smtClean="0"/>
              <a:t>micro-architecture</a:t>
            </a:r>
            <a:r>
              <a:rPr lang="fr-FR" dirty="0" smtClean="0"/>
              <a:t> de la maison : matériaux , normes, etc.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7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62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 et </a:t>
            </a:r>
            <a:r>
              <a:rPr lang="fr-FR" dirty="0" err="1" smtClean="0"/>
              <a:t>micro-architecture</a:t>
            </a:r>
            <a:r>
              <a:rPr lang="fr-FR" dirty="0" smtClean="0"/>
              <a:t> de la maison : matériaux , normes, etc.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7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 et </a:t>
            </a:r>
            <a:r>
              <a:rPr lang="fr-FR" dirty="0" err="1" smtClean="0"/>
              <a:t>micro-architecture</a:t>
            </a:r>
            <a:r>
              <a:rPr lang="fr-FR" dirty="0" smtClean="0"/>
              <a:t> de la maison : matériaux , normes, etc.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7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 et </a:t>
            </a:r>
            <a:r>
              <a:rPr lang="fr-FR" dirty="0" err="1" smtClean="0"/>
              <a:t>micro-architecture</a:t>
            </a:r>
            <a:r>
              <a:rPr lang="fr-FR" dirty="0" smtClean="0"/>
              <a:t> de la maison : matériaux , normes, etc.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 et </a:t>
            </a:r>
            <a:r>
              <a:rPr lang="fr-FR" dirty="0" err="1" smtClean="0"/>
              <a:t>micro-architecture</a:t>
            </a:r>
            <a:r>
              <a:rPr lang="fr-FR" dirty="0" smtClean="0"/>
              <a:t> de la maison : matériaux , normes, etc.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7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r>
              <a:rPr lang="fr-FR" baseline="0" dirty="0" smtClean="0"/>
              <a:t> et </a:t>
            </a:r>
            <a:r>
              <a:rPr lang="fr-FR" baseline="0" dirty="0" err="1" smtClean="0"/>
              <a:t>micro-architecture</a:t>
            </a:r>
            <a:r>
              <a:rPr lang="fr-FR" baseline="0" dirty="0" smtClean="0"/>
              <a:t> dans la maison : architecte / matériaux</a:t>
            </a:r>
          </a:p>
          <a:p>
            <a:endParaRPr lang="fr-FR" baseline="0" dirty="0" smtClean="0"/>
          </a:p>
          <a:p>
            <a:r>
              <a:rPr lang="fr-FR" baseline="0" dirty="0" smtClean="0"/>
              <a:t>Architectes info : Word, Visio, Excel</a:t>
            </a:r>
          </a:p>
          <a:p>
            <a:endParaRPr lang="fr-FR" baseline="0" dirty="0" smtClean="0"/>
          </a:p>
          <a:p>
            <a:r>
              <a:rPr lang="fr-FR" baseline="0" dirty="0" smtClean="0"/>
              <a:t>interaction des niveaux de langages, surtout avec niveaux imprécis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2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47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Taille de</a:t>
            </a:r>
            <a:r>
              <a:rPr lang="fr-FR" baseline="0" dirty="0" smtClean="0"/>
              <a:t> l'espace de recherche combinatoire !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28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 et </a:t>
            </a:r>
            <a:r>
              <a:rPr lang="fr-FR" dirty="0" err="1" smtClean="0"/>
              <a:t>micro-architecture</a:t>
            </a:r>
            <a:r>
              <a:rPr lang="fr-FR" dirty="0" smtClean="0"/>
              <a:t> de la maison : matériaux , normes, etc.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7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 et </a:t>
            </a:r>
            <a:r>
              <a:rPr lang="fr-FR" dirty="0" err="1" smtClean="0"/>
              <a:t>micro-architecture</a:t>
            </a:r>
            <a:r>
              <a:rPr lang="fr-FR" dirty="0" smtClean="0"/>
              <a:t> de la maison : matériaux , normes, etc.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7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Architecture et </a:t>
            </a:r>
            <a:r>
              <a:rPr lang="fr-FR" dirty="0" err="1" smtClean="0"/>
              <a:t>micro-architecture</a:t>
            </a:r>
            <a:r>
              <a:rPr lang="fr-FR" dirty="0" smtClean="0"/>
              <a:t> de la maison : matériaux , normes, etc.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781E1-FF99-4333-8317-3144339AA91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4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217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i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4200"/>
            <a:ext cx="64008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Nom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39029" y="4408235"/>
            <a:ext cx="865943" cy="544765"/>
          </a:xfrm>
          <a:prstGeom prst="rect">
            <a:avLst/>
          </a:prstGeom>
        </p:spPr>
        <p:txBody>
          <a:bodyPr wrap="none">
            <a:noAutofit/>
          </a:bodyPr>
          <a:lstStyle>
            <a:lvl1pPr marL="182880" marR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800" baseline="0"/>
            </a:lvl1pPr>
          </a:lstStyle>
          <a:p>
            <a:pPr marL="182880" marR="0" lvl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Lieu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8229600" cy="16112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>
              <a:spcBef>
                <a:spcPts val="600"/>
              </a:spcBef>
              <a:buFont typeface="Arial" pitchFamily="34" charset="0"/>
              <a:buChar char="•"/>
              <a:defRPr sz="2400"/>
            </a:lvl1pPr>
            <a:lvl2pPr marL="457200" indent="-201168">
              <a:spcBef>
                <a:spcPts val="0"/>
              </a:spcBef>
              <a:defRPr sz="2000"/>
            </a:lvl2pPr>
            <a:lvl3pPr marL="731520" indent="-201168">
              <a:spcBef>
                <a:spcPts val="0"/>
              </a:spcBef>
              <a:buFont typeface="Arial" pitchFamily="34" charset="0"/>
              <a:buChar char="–"/>
              <a:defRPr sz="1800" b="0">
                <a:solidFill>
                  <a:schemeClr val="tx2"/>
                </a:solidFill>
              </a:defRPr>
            </a:lvl3pPr>
            <a:lvl4pPr marL="1005840" indent="-201168">
              <a:spcBef>
                <a:spcPts val="0"/>
              </a:spcBef>
              <a:buFont typeface="Arial" pitchFamily="34" charset="0"/>
              <a:buChar char="–"/>
              <a:defRPr sz="1600"/>
            </a:lvl4pPr>
            <a:lvl5pPr marL="1280160" indent="-201168">
              <a:spcBef>
                <a:spcPts val="0"/>
              </a:spcBef>
              <a:buFont typeface="Arial" pitchFamily="34" charset="0"/>
              <a:buChar char="–"/>
              <a:defRPr sz="1600"/>
            </a:lvl5pPr>
          </a:lstStyle>
          <a:p>
            <a:pPr lvl="0"/>
            <a:r>
              <a:rPr lang="fr-FR" noProof="0" dirty="0" smtClean="0"/>
              <a:t>First </a:t>
            </a:r>
            <a:r>
              <a:rPr lang="fr-FR" noProof="0" dirty="0" err="1" smtClean="0"/>
              <a:t>level</a:t>
            </a:r>
            <a:endParaRPr lang="fr-FR" noProof="0" dirty="0" smtClean="0"/>
          </a:p>
          <a:p>
            <a:pPr lvl="1"/>
            <a:r>
              <a:rPr lang="fr-FR" noProof="0" dirty="0" smtClean="0"/>
              <a:t>Second </a:t>
            </a:r>
            <a:r>
              <a:rPr lang="fr-FR" noProof="0" dirty="0" err="1" smtClean="0"/>
              <a:t>level</a:t>
            </a:r>
            <a:r>
              <a:rPr lang="fr-FR" noProof="0" dirty="0" smtClean="0"/>
              <a:t> </a:t>
            </a:r>
          </a:p>
          <a:p>
            <a:pPr lvl="2"/>
            <a:r>
              <a:rPr lang="fr-FR" noProof="0" dirty="0" err="1" smtClean="0"/>
              <a:t>Third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  <a:p>
            <a:pPr lvl="3"/>
            <a:r>
              <a:rPr lang="fr-FR" noProof="0" dirty="0" err="1" smtClean="0"/>
              <a:t>Fourth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  <a:p>
            <a:pPr lvl="4"/>
            <a:r>
              <a:rPr lang="fr-FR" noProof="0" dirty="0" err="1" smtClean="0"/>
              <a:t>Fifth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7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9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19200"/>
            <a:ext cx="8229600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>
              <a:spcBef>
                <a:spcPts val="600"/>
              </a:spcBef>
              <a:buFont typeface="Arial" pitchFamily="34" charset="0"/>
              <a:buChar char="•"/>
              <a:defRPr sz="2800"/>
            </a:lvl1pPr>
            <a:lvl2pPr marL="457200" indent="-201168">
              <a:spcBef>
                <a:spcPts val="0"/>
              </a:spcBef>
              <a:defRPr sz="2400"/>
            </a:lvl2pPr>
            <a:lvl3pPr marL="731520" indent="-201168">
              <a:spcBef>
                <a:spcPts val="0"/>
              </a:spcBef>
              <a:buFont typeface="Arial" pitchFamily="34" charset="0"/>
              <a:buChar char="–"/>
              <a:defRPr sz="2000"/>
            </a:lvl3pPr>
            <a:lvl4pPr marL="1005840" indent="-201168">
              <a:spcBef>
                <a:spcPts val="0"/>
              </a:spcBef>
              <a:buFont typeface="Arial" pitchFamily="34" charset="0"/>
              <a:buChar char="–"/>
              <a:defRPr sz="1800"/>
            </a:lvl4pPr>
            <a:lvl5pPr marL="1280160" indent="-201168">
              <a:spcBef>
                <a:spcPts val="0"/>
              </a:spcBef>
              <a:buFont typeface="Arial" pitchFamily="34" charset="0"/>
              <a:buChar char="–"/>
              <a:defRPr sz="1800"/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 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886176" y="5943600"/>
            <a:ext cx="1484751" cy="430887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none" tIns="0" anchor="t" anchorCtr="1">
            <a:spAutoFit/>
          </a:bodyPr>
          <a:lstStyle>
            <a:lvl1pPr algn="ctr">
              <a:buNone/>
              <a:defRPr baseline="0"/>
            </a:lvl1pPr>
          </a:lstStyle>
          <a:p>
            <a:pPr lvl="0"/>
            <a:r>
              <a:rPr lang="en-US" dirty="0" smtClean="0"/>
              <a:t>Text here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115669"/>
            <a:ext cx="8686800" cy="6463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8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9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343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5643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53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   </a:t>
            </a:r>
            <a:fld id="{BD380794-AD05-45D1-BCEF-E41591C34CD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9200" y="656433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267200" y="0"/>
            <a:ext cx="1066800" cy="1828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82" r:id="rId3"/>
    <p:sldLayoutId id="2147483679" r:id="rId4"/>
    <p:sldLayoutId id="2147483685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1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9pPr>
    </p:titleStyle>
    <p:bodyStyle>
      <a:lvl1pPr marL="182880" indent="-27432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Char char="–"/>
        <a:defRPr sz="2000" baseline="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8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lnSpc>
          <a:spcPct val="105000"/>
        </a:lnSpc>
        <a:spcBef>
          <a:spcPts val="0"/>
        </a:spcBef>
        <a:spcAft>
          <a:spcPct val="0"/>
        </a:spcAft>
        <a:buFont typeface="Arial" pitchFamily="34" charset="0"/>
        <a:buChar char="–"/>
        <a:defRPr sz="16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erard.berry@college-de-france.fr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8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8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8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wmf"/><Relationship Id="rId5" Type="http://schemas.openxmlformats.org/officeDocument/2006/relationships/image" Target="../media/image6.w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jpe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jpe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0783"/>
            <a:ext cx="9144000" cy="14700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dirty="0"/>
              <a:t>L</a:t>
            </a:r>
            <a:r>
              <a:rPr lang="fr-FR" dirty="0" smtClean="0"/>
              <a:t>’importance des langages</a:t>
            </a:r>
            <a:br>
              <a:rPr lang="fr-FR" dirty="0" smtClean="0"/>
            </a:br>
            <a:r>
              <a:rPr lang="fr-FR" dirty="0" smtClean="0"/>
              <a:t>en informatique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72816"/>
            <a:ext cx="9144000" cy="609600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fr-FR" dirty="0" smtClean="0"/>
              <a:t>Gérard Berry</a:t>
            </a:r>
          </a:p>
          <a:p>
            <a:pPr>
              <a:spcBef>
                <a:spcPts val="1800"/>
              </a:spcBef>
              <a:spcAft>
                <a:spcPts val="300"/>
              </a:spcAft>
            </a:pPr>
            <a:r>
              <a:rPr lang="en-US" sz="2800" dirty="0" smtClean="0"/>
              <a:t>Collège de France</a:t>
            </a:r>
            <a:endParaRPr lang="fr-FR" sz="2800" dirty="0" smtClean="0"/>
          </a:p>
          <a:p>
            <a:pPr>
              <a:spcAft>
                <a:spcPts val="300"/>
              </a:spcAft>
            </a:pPr>
            <a:r>
              <a:rPr lang="fr-FR" sz="2800" dirty="0" smtClean="0"/>
              <a:t>Chaire Algorithmes, machines et langages </a:t>
            </a:r>
          </a:p>
          <a:p>
            <a:pPr>
              <a:spcAft>
                <a:spcPts val="300"/>
              </a:spcAft>
            </a:pPr>
            <a:r>
              <a:rPr lang="en-US" sz="2800" dirty="0" smtClean="0">
                <a:hlinkClick r:id="rId3"/>
              </a:rPr>
              <a:t>gerard.berry@college-de-france.fr</a:t>
            </a:r>
            <a:endParaRPr lang="en-US" sz="2800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67944" y="4365104"/>
            <a:ext cx="1008112" cy="544765"/>
          </a:xfrm>
        </p:spPr>
        <p:txBody>
          <a:bodyPr/>
          <a:lstStyle/>
          <a:p>
            <a:pPr marL="182563" indent="-273050">
              <a:spcBef>
                <a:spcPts val="600"/>
              </a:spcBef>
            </a:pPr>
            <a:r>
              <a:rPr lang="fr-FR" sz="3200" i="1" dirty="0" smtClean="0"/>
              <a:t>Cours 1, Inria Rennes, 04/11/2015</a:t>
            </a:r>
          </a:p>
          <a:p>
            <a:pPr marL="182563" indent="-273050">
              <a:spcBef>
                <a:spcPts val="600"/>
              </a:spcBef>
            </a:pPr>
            <a:r>
              <a:rPr lang="fr-FR" sz="3200" i="1" dirty="0" smtClean="0"/>
              <a:t>Suivi du séminaire de Thomas Jensen (Inria)</a:t>
            </a:r>
            <a:endParaRPr lang="fr-FR" sz="3200" i="1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139029" y="3748331"/>
            <a:ext cx="865943" cy="544765"/>
          </a:xfrm>
          <a:prstGeom prst="rect">
            <a:avLst/>
          </a:prstGeom>
        </p:spPr>
        <p:txBody>
          <a:bodyPr wrap="none">
            <a:noAutofit/>
          </a:bodyPr>
          <a:lstStyle>
            <a:lvl1pPr marL="182880" marR="0" indent="-274320" algn="ctr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82563" indent="-273050">
              <a:spcBef>
                <a:spcPts val="1200"/>
              </a:spcBef>
            </a:pPr>
            <a:endParaRPr lang="fr-FR" sz="3200" dirty="0" smtClean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6846" y="6021288"/>
            <a:ext cx="2359650" cy="7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08520" y="1628800"/>
            <a:ext cx="9144000" cy="147002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i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endParaRPr lang="fr-FR" kern="0" dirty="0"/>
          </a:p>
        </p:txBody>
      </p:sp>
      <p:pic>
        <p:nvPicPr>
          <p:cNvPr id="8" name="Picture 2" descr="http://www.inria.fr/var/inria/storage/images/medias/inria/images-corps/logo-inria-scientifique-couleur/404505-4-fre-FR/logo-inria-scientifique-couleu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0" y="5868075"/>
            <a:ext cx="2114550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D'où vient la pression?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grpSp>
        <p:nvGrpSpPr>
          <p:cNvPr id="26" name="Grouper 25"/>
          <p:cNvGrpSpPr/>
          <p:nvPr/>
        </p:nvGrpSpPr>
        <p:grpSpPr>
          <a:xfrm>
            <a:off x="2051720" y="764704"/>
            <a:ext cx="4496452" cy="693078"/>
            <a:chOff x="2051720" y="764704"/>
            <a:chExt cx="4496452" cy="693078"/>
          </a:xfrm>
        </p:grpSpPr>
        <p:sp>
          <p:nvSpPr>
            <p:cNvPr id="23" name="ZoneTexte 22"/>
            <p:cNvSpPr txBox="1"/>
            <p:nvPr/>
          </p:nvSpPr>
          <p:spPr>
            <a:xfrm>
              <a:off x="3779912" y="764704"/>
              <a:ext cx="1399241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</a:rPr>
                <a:t>efficacité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508104" y="980728"/>
              <a:ext cx="1040068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rgbClr val="009A00"/>
                  </a:solidFill>
                  <a:effectLst/>
                  <a:uLnTx/>
                  <a:uFillTx/>
                </a:rPr>
                <a:t>sûreté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051720" y="980728"/>
              <a:ext cx="1570562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rgbClr val="009A00"/>
                  </a:solidFill>
                  <a:effectLst/>
                  <a:uLnTx/>
                  <a:uFillTx/>
                </a:rPr>
                <a:t>souplesse</a:t>
              </a:r>
            </a:p>
          </p:txBody>
        </p:sp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500" y="2924944"/>
            <a:ext cx="2613000" cy="26130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0" y="1124744"/>
            <a:ext cx="9144000" cy="4431397"/>
            <a:chOff x="0" y="1124744"/>
            <a:chExt cx="9144000" cy="4431397"/>
          </a:xfrm>
        </p:grpSpPr>
        <p:sp>
          <p:nvSpPr>
            <p:cNvPr id="6" name="ZoneTexte 5"/>
            <p:cNvSpPr txBox="1"/>
            <p:nvPr/>
          </p:nvSpPr>
          <p:spPr>
            <a:xfrm>
              <a:off x="467544" y="1583794"/>
              <a:ext cx="2113730" cy="864852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Machines de </a:t>
              </a:r>
            </a:p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400" kern="0" dirty="0" err="1" smtClean="0">
                  <a:solidFill>
                    <a:schemeClr val="tx2"/>
                  </a:solidFill>
                </a:rPr>
                <a:t>von</a:t>
              </a:r>
              <a:r>
                <a:rPr lang="fr-FR" sz="2400" kern="0" dirty="0" smtClean="0">
                  <a:solidFill>
                    <a:schemeClr val="tx2"/>
                  </a:solidFill>
                </a:rPr>
                <a:t> Neumann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0" y="2519898"/>
              <a:ext cx="2523397" cy="864852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logique,</a:t>
              </a:r>
            </a:p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400" kern="0" dirty="0" err="1" smtClean="0">
                  <a:solidFill>
                    <a:schemeClr val="tx2"/>
                  </a:solidFill>
                </a:rPr>
                <a:t>λ</a:t>
              </a:r>
              <a:r>
                <a:rPr lang="fr-FR" sz="2400" kern="0" dirty="0" smtClean="0">
                  <a:solidFill>
                    <a:schemeClr val="tx2"/>
                  </a:solidFill>
                </a:rPr>
                <a:t>-calcul (Church)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51520" y="4176082"/>
              <a:ext cx="1668746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Automates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2172" y="3528010"/>
              <a:ext cx="2391099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Organigrammes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23528" y="4752146"/>
              <a:ext cx="2271475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block-</a:t>
              </a:r>
              <a:r>
                <a:rPr kumimoji="0" lang="fr-FR" sz="2400" b="0" i="0" u="none" strike="noStrike" kern="0" cap="none" spc="0" normalizeH="0" dirty="0" err="1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diagrams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804248" y="1124744"/>
              <a:ext cx="1177125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gestion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092280" y="1556792"/>
              <a:ext cx="1228221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science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164288" y="4293096"/>
              <a:ext cx="762098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web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380312" y="3429000"/>
              <a:ext cx="1570562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embarqué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804248" y="4725144"/>
              <a:ext cx="1724450" cy="830997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domaines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400" kern="0" dirty="0" smtClean="0">
                  <a:solidFill>
                    <a:schemeClr val="accent4"/>
                  </a:solidFill>
                </a:rPr>
                <a:t>spécifiques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317058" y="1988840"/>
              <a:ext cx="1826942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optimisation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452320" y="2564904"/>
              <a:ext cx="1433806" cy="864852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bases de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400" kern="0" dirty="0" smtClean="0">
                  <a:solidFill>
                    <a:schemeClr val="accent4"/>
                  </a:solidFill>
                </a:rPr>
                <a:t>données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308304" y="3933056"/>
              <a:ext cx="1080120" cy="477054"/>
            </a:xfrm>
            <a:prstGeom prst="rect">
              <a:avLst/>
            </a:prstGeom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</a:rPr>
                <a:t>IHM</a:t>
              </a: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2987824" y="1412776"/>
            <a:ext cx="3463532" cy="1341150"/>
            <a:chOff x="2987824" y="1412776"/>
            <a:chExt cx="3463532" cy="1341150"/>
          </a:xfrm>
        </p:grpSpPr>
        <p:sp>
          <p:nvSpPr>
            <p:cNvPr id="29" name="ZoneTexte 28"/>
            <p:cNvSpPr txBox="1"/>
            <p:nvPr/>
          </p:nvSpPr>
          <p:spPr>
            <a:xfrm>
              <a:off x="3059832" y="1889830"/>
              <a:ext cx="1656072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interprété?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932040" y="1889830"/>
              <a:ext cx="1416373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compilé?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987824" y="1412776"/>
              <a:ext cx="1827393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séquentiel?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932040" y="1412776"/>
              <a:ext cx="1519316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parallèle?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4139952" y="2276872"/>
              <a:ext cx="937576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rPr>
                <a:t>typé?</a:t>
              </a:r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2051720" y="5229200"/>
            <a:ext cx="5559290" cy="1368152"/>
            <a:chOff x="2051720" y="5229200"/>
            <a:chExt cx="5559290" cy="1368152"/>
          </a:xfrm>
        </p:grpSpPr>
        <p:sp>
          <p:nvSpPr>
            <p:cNvPr id="11" name="ZoneTexte 10"/>
            <p:cNvSpPr txBox="1"/>
            <p:nvPr/>
          </p:nvSpPr>
          <p:spPr>
            <a:xfrm>
              <a:off x="2483768" y="5589240"/>
              <a:ext cx="1518715" cy="849463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réseaux,</a:t>
              </a:r>
            </a:p>
            <a:p>
              <a:pPr fontAlgn="base">
                <a:spcAft>
                  <a:spcPct val="0"/>
                </a:spcAft>
              </a:pPr>
              <a:r>
                <a:rPr lang="fr-FR" sz="2400" kern="0" dirty="0" err="1" smtClean="0">
                  <a:solidFill>
                    <a:schemeClr val="accent3"/>
                  </a:solidFill>
                </a:rPr>
                <a:t>multiproc</a:t>
              </a:r>
              <a:r>
                <a:rPr lang="fr-FR" sz="2400" kern="0" dirty="0">
                  <a:solidFill>
                    <a:schemeClr val="accent3"/>
                  </a:solidFill>
                </a:rPr>
                <a:t>.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588224" y="5517232"/>
              <a:ext cx="1022786" cy="864852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temps</a:t>
              </a:r>
            </a:p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lang="fr-FR" sz="2400" kern="0" dirty="0" smtClean="0">
                  <a:solidFill>
                    <a:schemeClr val="accent3"/>
                  </a:solidFill>
                </a:rPr>
                <a:t>réel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923928" y="5732500"/>
              <a:ext cx="1210938" cy="864852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client-</a:t>
              </a:r>
            </a:p>
            <a:p>
              <a:pPr algn="ctr" fontAlgn="base">
                <a:spcAft>
                  <a:spcPct val="0"/>
                </a:spcAft>
              </a:pPr>
              <a:r>
                <a:rPr lang="fr-FR" sz="2400" kern="0" dirty="0" smtClean="0">
                  <a:solidFill>
                    <a:schemeClr val="accent3"/>
                  </a:solidFill>
                </a:rPr>
                <a:t>serveur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051720" y="5229200"/>
              <a:ext cx="629349" cy="477054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OS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220072" y="5733256"/>
              <a:ext cx="1382109" cy="849463"/>
            </a:xfrm>
            <a:prstGeom prst="rect">
              <a:avLst/>
            </a:prstGeom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105000"/>
                </a:lnSpc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err="1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téléchar</a:t>
              </a: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</a:rPr>
                <a:t>-</a:t>
              </a:r>
            </a:p>
            <a:p>
              <a:pPr algn="ctr" fontAlgn="base">
                <a:spcAft>
                  <a:spcPct val="0"/>
                </a:spcAft>
              </a:pPr>
              <a:r>
                <a:rPr lang="fr-FR" sz="2400" kern="0" dirty="0" err="1" smtClean="0">
                  <a:solidFill>
                    <a:schemeClr val="accent3"/>
                  </a:solidFill>
                </a:rPr>
                <a:t>gement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36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autant de langages 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9" name="Image 8" descr="ampoule-idee-lumiere-icone-9647-1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1008112" cy="1008112"/>
          </a:xfrm>
          <a:prstGeom prst="rect">
            <a:avLst/>
          </a:prstGeom>
        </p:spPr>
      </p:pic>
      <p:sp>
        <p:nvSpPr>
          <p:cNvPr id="12" name="Hexagone 11"/>
          <p:cNvSpPr/>
          <p:nvPr/>
        </p:nvSpPr>
        <p:spPr bwMode="auto">
          <a:xfrm>
            <a:off x="2699792" y="2924944"/>
            <a:ext cx="3384376" cy="2917565"/>
          </a:xfrm>
          <a:prstGeom prst="hexagon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Connecteur droit avec flèche 16"/>
          <p:cNvCxnSpPr>
            <a:stCxn id="9" idx="2"/>
          </p:cNvCxnSpPr>
          <p:nvPr/>
        </p:nvCxnSpPr>
        <p:spPr bwMode="auto">
          <a:xfrm>
            <a:off x="4355976" y="1916832"/>
            <a:ext cx="0" cy="165618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Ellipse 17"/>
          <p:cNvSpPr/>
          <p:nvPr/>
        </p:nvSpPr>
        <p:spPr bwMode="auto">
          <a:xfrm>
            <a:off x="4186560" y="3356992"/>
            <a:ext cx="360040" cy="360040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3212976"/>
            <a:ext cx="720080" cy="720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5085184"/>
            <a:ext cx="648072" cy="6480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3284984"/>
            <a:ext cx="720080" cy="720080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 bwMode="auto">
          <a:xfrm>
            <a:off x="4533900" y="3547616"/>
            <a:ext cx="1334244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Connecteur droit avec flèche 23"/>
          <p:cNvCxnSpPr>
            <a:endCxn id="18" idx="2"/>
          </p:cNvCxnSpPr>
          <p:nvPr/>
        </p:nvCxnSpPr>
        <p:spPr bwMode="auto">
          <a:xfrm flipV="1">
            <a:off x="2797076" y="3537012"/>
            <a:ext cx="1389484" cy="1541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6" name="Connecteur droit avec flèche 25"/>
          <p:cNvCxnSpPr/>
          <p:nvPr/>
        </p:nvCxnSpPr>
        <p:spPr bwMode="auto">
          <a:xfrm>
            <a:off x="4499992" y="3717032"/>
            <a:ext cx="1368152" cy="1584176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/>
          </a:ln>
          <a:effectLst/>
        </p:spPr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3861048"/>
            <a:ext cx="864096" cy="864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31" name="Connecteur droit avec flèche 30"/>
          <p:cNvCxnSpPr/>
          <p:nvPr/>
        </p:nvCxnSpPr>
        <p:spPr bwMode="auto">
          <a:xfrm flipV="1">
            <a:off x="2483768" y="3664305"/>
            <a:ext cx="1755519" cy="700799"/>
          </a:xfrm>
          <a:prstGeom prst="straightConnector1">
            <a:avLst/>
          </a:prstGeom>
          <a:noFill/>
          <a:ln w="38100" cap="flat" cmpd="dbl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93344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autant de langages 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9" name="Image 8" descr="ampoule-idee-lumiere-icone-9647-1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1008112" cy="1008112"/>
          </a:xfrm>
          <a:prstGeom prst="rect">
            <a:avLst/>
          </a:prstGeom>
        </p:spPr>
      </p:pic>
      <p:sp>
        <p:nvSpPr>
          <p:cNvPr id="12" name="Hexagone 11"/>
          <p:cNvSpPr/>
          <p:nvPr/>
        </p:nvSpPr>
        <p:spPr bwMode="auto">
          <a:xfrm>
            <a:off x="2699792" y="2924944"/>
            <a:ext cx="3384376" cy="2917565"/>
          </a:xfrm>
          <a:prstGeom prst="hexagon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Connecteur droit avec flèche 16"/>
          <p:cNvCxnSpPr>
            <a:stCxn id="9" idx="2"/>
          </p:cNvCxnSpPr>
          <p:nvPr/>
        </p:nvCxnSpPr>
        <p:spPr bwMode="auto">
          <a:xfrm>
            <a:off x="4355976" y="1916832"/>
            <a:ext cx="0" cy="165618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Ellipse 17"/>
          <p:cNvSpPr/>
          <p:nvPr/>
        </p:nvSpPr>
        <p:spPr bwMode="auto">
          <a:xfrm>
            <a:off x="4186560" y="3356992"/>
            <a:ext cx="360040" cy="360040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3212976"/>
            <a:ext cx="720080" cy="720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5085184"/>
            <a:ext cx="648072" cy="6480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3284984"/>
            <a:ext cx="720080" cy="720080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 bwMode="auto">
          <a:xfrm>
            <a:off x="4533900" y="3547616"/>
            <a:ext cx="1334244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Connecteur droit avec flèche 23"/>
          <p:cNvCxnSpPr>
            <a:endCxn id="18" idx="2"/>
          </p:cNvCxnSpPr>
          <p:nvPr/>
        </p:nvCxnSpPr>
        <p:spPr bwMode="auto">
          <a:xfrm flipV="1">
            <a:off x="2797076" y="3537012"/>
            <a:ext cx="1389484" cy="1541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3861048"/>
            <a:ext cx="864096" cy="864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7" name="Connecteur droit avec flèche 26"/>
          <p:cNvCxnSpPr>
            <a:endCxn id="18" idx="3"/>
          </p:cNvCxnSpPr>
          <p:nvPr/>
        </p:nvCxnSpPr>
        <p:spPr bwMode="auto">
          <a:xfrm flipV="1">
            <a:off x="2483768" y="3664305"/>
            <a:ext cx="1755519" cy="700799"/>
          </a:xfrm>
          <a:prstGeom prst="straightConnector1">
            <a:avLst/>
          </a:prstGeom>
          <a:noFill/>
          <a:ln w="38100" cap="flat" cmpd="dbl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>
            <a:off x="4499992" y="3717032"/>
            <a:ext cx="1368152" cy="1584176"/>
          </a:xfrm>
          <a:prstGeom prst="straightConnector1">
            <a:avLst/>
          </a:prstGeom>
          <a:noFill/>
          <a:ln w="38100" cap="flat" cmpd="dbl" algn="ctr">
            <a:solidFill>
              <a:schemeClr val="tx2"/>
            </a:solidFill>
            <a:prstDash val="dash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80027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6"/>
          </a:xfrm>
        </p:spPr>
        <p:txBody>
          <a:bodyPr/>
          <a:lstStyle/>
          <a:p>
            <a:r>
              <a:rPr lang="fr-FR" dirty="0" smtClean="0"/>
              <a:t>Et il y a plusieurs </a:t>
            </a:r>
            <a:r>
              <a:rPr lang="fr-FR" dirty="0" smtClean="0">
                <a:solidFill>
                  <a:schemeClr val="tx2"/>
                </a:solidFill>
              </a:rPr>
              <a:t>idées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accent3"/>
                </a:solidFill>
              </a:rPr>
              <a:t>individuelles</a:t>
            </a:r>
            <a:r>
              <a:rPr lang="fr-FR" dirty="0" smtClean="0"/>
              <a:t> !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9" name="Image 8" descr="ampoule-idee-lumiere-icone-9647-1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1008112" cy="1008112"/>
          </a:xfrm>
          <a:prstGeom prst="rect">
            <a:avLst/>
          </a:prstGeom>
        </p:spPr>
      </p:pic>
      <p:sp>
        <p:nvSpPr>
          <p:cNvPr id="12" name="Hexagone 11"/>
          <p:cNvSpPr/>
          <p:nvPr/>
        </p:nvSpPr>
        <p:spPr bwMode="auto">
          <a:xfrm>
            <a:off x="2699792" y="2924944"/>
            <a:ext cx="3384376" cy="2917565"/>
          </a:xfrm>
          <a:prstGeom prst="hexagon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Connecteur droit avec flèche 16"/>
          <p:cNvCxnSpPr>
            <a:stCxn id="9" idx="2"/>
          </p:cNvCxnSpPr>
          <p:nvPr/>
        </p:nvCxnSpPr>
        <p:spPr bwMode="auto">
          <a:xfrm>
            <a:off x="4355976" y="1916832"/>
            <a:ext cx="0" cy="165618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Ellipse 17"/>
          <p:cNvSpPr/>
          <p:nvPr/>
        </p:nvSpPr>
        <p:spPr bwMode="auto">
          <a:xfrm>
            <a:off x="4186560" y="3356992"/>
            <a:ext cx="360040" cy="360040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3212976"/>
            <a:ext cx="720080" cy="720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5085184"/>
            <a:ext cx="648072" cy="6480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3284984"/>
            <a:ext cx="720080" cy="720080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 bwMode="auto">
          <a:xfrm>
            <a:off x="4533900" y="3547616"/>
            <a:ext cx="1334244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Connecteur droit avec flèche 23"/>
          <p:cNvCxnSpPr>
            <a:endCxn id="18" idx="2"/>
          </p:cNvCxnSpPr>
          <p:nvPr/>
        </p:nvCxnSpPr>
        <p:spPr bwMode="auto">
          <a:xfrm flipV="1">
            <a:off x="2797076" y="3537012"/>
            <a:ext cx="1389484" cy="1541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3861048"/>
            <a:ext cx="864096" cy="864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7" name="Connecteur droit avec flèche 26"/>
          <p:cNvCxnSpPr>
            <a:endCxn id="18" idx="3"/>
          </p:cNvCxnSpPr>
          <p:nvPr/>
        </p:nvCxnSpPr>
        <p:spPr bwMode="auto">
          <a:xfrm flipV="1">
            <a:off x="2483768" y="3664305"/>
            <a:ext cx="1755519" cy="700799"/>
          </a:xfrm>
          <a:prstGeom prst="straightConnector1">
            <a:avLst/>
          </a:prstGeom>
          <a:noFill/>
          <a:ln w="38100" cap="flat" cmpd="dbl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>
            <a:off x="4499992" y="3717032"/>
            <a:ext cx="1368152" cy="1584176"/>
          </a:xfrm>
          <a:prstGeom prst="straightConnector1">
            <a:avLst/>
          </a:prstGeom>
          <a:noFill/>
          <a:ln w="38100" cap="flat" cmpd="dbl" algn="ctr">
            <a:solidFill>
              <a:schemeClr val="tx2"/>
            </a:solidFill>
            <a:prstDash val="dash"/>
            <a:round/>
            <a:headEnd type="none" w="med" len="med"/>
            <a:tailEnd type="none"/>
          </a:ln>
          <a:effectLst/>
        </p:spPr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5301208"/>
            <a:ext cx="648072" cy="648072"/>
          </a:xfrm>
          <a:prstGeom prst="rect">
            <a:avLst/>
          </a:prstGeom>
        </p:spPr>
      </p:pic>
      <p:cxnSp>
        <p:nvCxnSpPr>
          <p:cNvPr id="32" name="Connecteur droit avec flèche 31"/>
          <p:cNvCxnSpPr>
            <a:endCxn id="20" idx="1"/>
          </p:cNvCxnSpPr>
          <p:nvPr/>
        </p:nvCxnSpPr>
        <p:spPr bwMode="auto">
          <a:xfrm>
            <a:off x="3995936" y="4993896"/>
            <a:ext cx="1800200" cy="415324"/>
          </a:xfrm>
          <a:prstGeom prst="straightConnector1">
            <a:avLst/>
          </a:prstGeom>
          <a:noFill/>
          <a:ln w="19050" cap="flat" cmpd="sng" algn="ctr">
            <a:solidFill>
              <a:srgbClr val="C83296"/>
            </a:solidFill>
            <a:prstDash val="sysDash"/>
            <a:round/>
            <a:headEnd type="none" w="med" len="med"/>
            <a:tailEnd type="none"/>
          </a:ln>
          <a:effectLst/>
        </p:spPr>
      </p:cxnSp>
      <p:grpSp>
        <p:nvGrpSpPr>
          <p:cNvPr id="34" name="Grouper 33"/>
          <p:cNvGrpSpPr/>
          <p:nvPr/>
        </p:nvGrpSpPr>
        <p:grpSpPr>
          <a:xfrm>
            <a:off x="1979712" y="1700808"/>
            <a:ext cx="2016224" cy="3816424"/>
            <a:chOff x="1979712" y="1700808"/>
            <a:chExt cx="2016224" cy="3816424"/>
          </a:xfrm>
        </p:grpSpPr>
        <p:pic>
          <p:nvPicPr>
            <p:cNvPr id="25" name="Image 24" descr="ampoule-idee-lumiere-icone-7872-4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700808"/>
              <a:ext cx="609600" cy="609600"/>
            </a:xfrm>
            <a:prstGeom prst="rect">
              <a:avLst/>
            </a:prstGeom>
          </p:spPr>
        </p:pic>
        <p:sp>
          <p:nvSpPr>
            <p:cNvPr id="26" name="Ellipse 25"/>
            <p:cNvSpPr/>
            <p:nvPr/>
          </p:nvSpPr>
          <p:spPr bwMode="auto">
            <a:xfrm>
              <a:off x="3635896" y="4797152"/>
              <a:ext cx="360040" cy="360040"/>
            </a:xfrm>
            <a:prstGeom prst="ellipse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Connecteur droit avec flèche 27"/>
            <p:cNvCxnSpPr>
              <a:endCxn id="26" idx="1"/>
            </p:cNvCxnSpPr>
            <p:nvPr/>
          </p:nvCxnSpPr>
          <p:spPr bwMode="auto">
            <a:xfrm>
              <a:off x="2411760" y="2420888"/>
              <a:ext cx="1276863" cy="242899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9" name="Connecteur droit avec flèche 28"/>
            <p:cNvCxnSpPr>
              <a:endCxn id="26" idx="3"/>
            </p:cNvCxnSpPr>
            <p:nvPr/>
          </p:nvCxnSpPr>
          <p:spPr bwMode="auto">
            <a:xfrm flipV="1">
              <a:off x="2987824" y="5104465"/>
              <a:ext cx="700799" cy="412767"/>
            </a:xfrm>
            <a:prstGeom prst="straightConnector1">
              <a:avLst/>
            </a:prstGeom>
            <a:noFill/>
            <a:ln w="1905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3" name="Connecteur droit avec flèche 32"/>
            <p:cNvCxnSpPr>
              <a:endCxn id="26" idx="2"/>
            </p:cNvCxnSpPr>
            <p:nvPr/>
          </p:nvCxnSpPr>
          <p:spPr bwMode="auto">
            <a:xfrm>
              <a:off x="2483768" y="4452528"/>
              <a:ext cx="1152128" cy="524644"/>
            </a:xfrm>
            <a:prstGeom prst="straightConnector1">
              <a:avLst/>
            </a:prstGeom>
            <a:noFill/>
            <a:ln w="3810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35" name="Imag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0" y="1196752"/>
            <a:ext cx="1080120" cy="1080120"/>
          </a:xfrm>
          <a:prstGeom prst="rect">
            <a:avLst/>
          </a:prstGeom>
          <a:scene3d>
            <a:camera prst="orthographicFront">
              <a:rot lat="0" lon="0" rev="177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614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</a:t>
            </a:r>
            <a:r>
              <a:rPr lang="fr-FR" dirty="0">
                <a:solidFill>
                  <a:schemeClr val="tx2"/>
                </a:solidFill>
              </a:rPr>
              <a:t>idées</a:t>
            </a:r>
            <a:r>
              <a:rPr lang="fr-FR" dirty="0"/>
              <a:t> </a:t>
            </a:r>
            <a:r>
              <a:rPr lang="fr-FR" dirty="0">
                <a:solidFill>
                  <a:schemeClr val="accent3"/>
                </a:solidFill>
              </a:rPr>
              <a:t>individuelles</a:t>
            </a:r>
            <a:r>
              <a:rPr lang="fr-FR" dirty="0"/>
              <a:t> aux langages </a:t>
            </a:r>
            <a:r>
              <a:rPr lang="fr-FR" dirty="0">
                <a:solidFill>
                  <a:schemeClr val="tx2"/>
                </a:solidFill>
              </a:rPr>
              <a:t>mas</a:t>
            </a:r>
            <a:r>
              <a:rPr lang="fr-FR" dirty="0">
                <a:solidFill>
                  <a:schemeClr val="accent3"/>
                </a:solidFill>
              </a:rPr>
              <a:t>ala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8" name="Image 7" descr="ampoule-icone-4535-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24744"/>
            <a:ext cx="1219200" cy="1219200"/>
          </a:xfrm>
          <a:prstGeom prst="rect">
            <a:avLst/>
          </a:prstGeom>
        </p:spPr>
      </p:pic>
      <p:pic>
        <p:nvPicPr>
          <p:cNvPr id="9" name="Image 8" descr="ampoule-idee-lumiere-icone-9647-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1008112" cy="1008112"/>
          </a:xfrm>
          <a:prstGeom prst="rect">
            <a:avLst/>
          </a:prstGeom>
        </p:spPr>
      </p:pic>
      <p:sp>
        <p:nvSpPr>
          <p:cNvPr id="12" name="Hexagone 11"/>
          <p:cNvSpPr/>
          <p:nvPr/>
        </p:nvSpPr>
        <p:spPr bwMode="auto">
          <a:xfrm>
            <a:off x="2699792" y="2924944"/>
            <a:ext cx="3384376" cy="2917565"/>
          </a:xfrm>
          <a:prstGeom prst="hexagon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Connecteur droit avec flèche 16"/>
          <p:cNvCxnSpPr>
            <a:stCxn id="9" idx="2"/>
          </p:cNvCxnSpPr>
          <p:nvPr/>
        </p:nvCxnSpPr>
        <p:spPr bwMode="auto">
          <a:xfrm>
            <a:off x="4355976" y="1916832"/>
            <a:ext cx="0" cy="165618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Ellipse 17"/>
          <p:cNvSpPr/>
          <p:nvPr/>
        </p:nvSpPr>
        <p:spPr bwMode="auto">
          <a:xfrm>
            <a:off x="4186560" y="3356992"/>
            <a:ext cx="360040" cy="360040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212976"/>
            <a:ext cx="720080" cy="720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5085184"/>
            <a:ext cx="648072" cy="6480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3284984"/>
            <a:ext cx="720080" cy="720080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 bwMode="auto">
          <a:xfrm>
            <a:off x="4533900" y="3547616"/>
            <a:ext cx="1334244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Connecteur droit avec flèche 23"/>
          <p:cNvCxnSpPr>
            <a:endCxn id="18" idx="2"/>
          </p:cNvCxnSpPr>
          <p:nvPr/>
        </p:nvCxnSpPr>
        <p:spPr bwMode="auto">
          <a:xfrm flipV="1">
            <a:off x="2797076" y="3537012"/>
            <a:ext cx="1389484" cy="1541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04864" y="4293096"/>
            <a:ext cx="956816" cy="95681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3861048"/>
            <a:ext cx="864096" cy="864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7" name="Connecteur droit avec flèche 26"/>
          <p:cNvCxnSpPr>
            <a:endCxn id="18" idx="3"/>
          </p:cNvCxnSpPr>
          <p:nvPr/>
        </p:nvCxnSpPr>
        <p:spPr bwMode="auto">
          <a:xfrm flipV="1">
            <a:off x="2483768" y="3664305"/>
            <a:ext cx="1755519" cy="700799"/>
          </a:xfrm>
          <a:prstGeom prst="straightConnector1">
            <a:avLst/>
          </a:prstGeom>
          <a:noFill/>
          <a:ln w="38100" cap="flat" cmpd="dbl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5301208"/>
            <a:ext cx="648072" cy="648072"/>
          </a:xfrm>
          <a:prstGeom prst="rect">
            <a:avLst/>
          </a:prstGeom>
        </p:spPr>
      </p:pic>
      <p:cxnSp>
        <p:nvCxnSpPr>
          <p:cNvPr id="32" name="Connecteur droit avec flèche 31"/>
          <p:cNvCxnSpPr>
            <a:endCxn id="20" idx="1"/>
          </p:cNvCxnSpPr>
          <p:nvPr/>
        </p:nvCxnSpPr>
        <p:spPr bwMode="auto">
          <a:xfrm>
            <a:off x="3995936" y="4993896"/>
            <a:ext cx="1800200" cy="415324"/>
          </a:xfrm>
          <a:prstGeom prst="straightConnector1">
            <a:avLst/>
          </a:prstGeom>
          <a:noFill/>
          <a:ln w="19050" cap="flat" cmpd="sng" algn="ctr">
            <a:solidFill>
              <a:srgbClr val="C83296"/>
            </a:solidFill>
            <a:prstDash val="sysDash"/>
            <a:round/>
            <a:headEnd type="none" w="med" len="med"/>
            <a:tailEnd type="none"/>
          </a:ln>
          <a:effectLst/>
        </p:spPr>
      </p:cxnSp>
      <p:grpSp>
        <p:nvGrpSpPr>
          <p:cNvPr id="34" name="Grouper 33"/>
          <p:cNvGrpSpPr/>
          <p:nvPr/>
        </p:nvGrpSpPr>
        <p:grpSpPr>
          <a:xfrm>
            <a:off x="1979712" y="1700808"/>
            <a:ext cx="2016224" cy="3816424"/>
            <a:chOff x="1979712" y="1700808"/>
            <a:chExt cx="2016224" cy="3816424"/>
          </a:xfrm>
        </p:grpSpPr>
        <p:pic>
          <p:nvPicPr>
            <p:cNvPr id="25" name="Image 24" descr="ampoule-idee-lumiere-icone-7872-4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700808"/>
              <a:ext cx="609600" cy="609600"/>
            </a:xfrm>
            <a:prstGeom prst="rect">
              <a:avLst/>
            </a:prstGeom>
          </p:spPr>
        </p:pic>
        <p:sp>
          <p:nvSpPr>
            <p:cNvPr id="26" name="Ellipse 25"/>
            <p:cNvSpPr/>
            <p:nvPr/>
          </p:nvSpPr>
          <p:spPr bwMode="auto">
            <a:xfrm>
              <a:off x="3635896" y="4797152"/>
              <a:ext cx="360040" cy="360040"/>
            </a:xfrm>
            <a:prstGeom prst="ellipse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Connecteur droit avec flèche 27"/>
            <p:cNvCxnSpPr>
              <a:endCxn id="26" idx="1"/>
            </p:cNvCxnSpPr>
            <p:nvPr/>
          </p:nvCxnSpPr>
          <p:spPr bwMode="auto">
            <a:xfrm>
              <a:off x="2411760" y="2420888"/>
              <a:ext cx="1276863" cy="242899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9" name="Connecteur droit avec flèche 28"/>
            <p:cNvCxnSpPr>
              <a:endCxn id="26" idx="3"/>
            </p:cNvCxnSpPr>
            <p:nvPr/>
          </p:nvCxnSpPr>
          <p:spPr bwMode="auto">
            <a:xfrm flipV="1">
              <a:off x="2987824" y="5104465"/>
              <a:ext cx="700799" cy="412767"/>
            </a:xfrm>
            <a:prstGeom prst="straightConnector1">
              <a:avLst/>
            </a:prstGeom>
            <a:noFill/>
            <a:ln w="1905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3" name="Connecteur droit avec flèche 32"/>
            <p:cNvCxnSpPr>
              <a:endCxn id="26" idx="2"/>
            </p:cNvCxnSpPr>
            <p:nvPr/>
          </p:nvCxnSpPr>
          <p:spPr bwMode="auto">
            <a:xfrm>
              <a:off x="2483768" y="4452528"/>
              <a:ext cx="1152128" cy="524644"/>
            </a:xfrm>
            <a:prstGeom prst="straightConnector1">
              <a:avLst/>
            </a:prstGeom>
            <a:noFill/>
            <a:ln w="3810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1800" y="1196752"/>
            <a:ext cx="1080120" cy="1080120"/>
          </a:xfrm>
          <a:prstGeom prst="rect">
            <a:avLst/>
          </a:prstGeom>
          <a:scene3d>
            <a:camera prst="orthographicFront">
              <a:rot lat="0" lon="0" rev="17700000"/>
            </a:camera>
            <a:lightRig rig="threePt" dir="t"/>
          </a:scene3d>
        </p:spPr>
      </p:pic>
      <p:grpSp>
        <p:nvGrpSpPr>
          <p:cNvPr id="38" name="Grouper 37"/>
          <p:cNvGrpSpPr/>
          <p:nvPr/>
        </p:nvGrpSpPr>
        <p:grpSpPr>
          <a:xfrm>
            <a:off x="4427984" y="4077072"/>
            <a:ext cx="648072" cy="648072"/>
            <a:chOff x="4427984" y="4077072"/>
            <a:chExt cx="648072" cy="648072"/>
          </a:xfrm>
        </p:grpSpPr>
        <p:sp>
          <p:nvSpPr>
            <p:cNvPr id="35" name="Ellipse 34"/>
            <p:cNvSpPr/>
            <p:nvPr/>
          </p:nvSpPr>
          <p:spPr bwMode="auto">
            <a:xfrm>
              <a:off x="4427984" y="4077072"/>
              <a:ext cx="648072" cy="628232"/>
            </a:xfrm>
            <a:prstGeom prst="ellipse">
              <a:avLst/>
            </a:prstGeom>
            <a:solidFill>
              <a:schemeClr val="accent3"/>
            </a:solidFill>
            <a:ln w="1016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Nuage 14"/>
            <p:cNvSpPr/>
            <p:nvPr/>
          </p:nvSpPr>
          <p:spPr bwMode="auto">
            <a:xfrm>
              <a:off x="4644008" y="4077072"/>
              <a:ext cx="288032" cy="216024"/>
            </a:xfrm>
            <a:prstGeom prst="cloud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xplosion 2 36"/>
            <p:cNvSpPr/>
            <p:nvPr/>
          </p:nvSpPr>
          <p:spPr bwMode="auto">
            <a:xfrm>
              <a:off x="4572000" y="4365104"/>
              <a:ext cx="338336" cy="360040"/>
            </a:xfrm>
            <a:prstGeom prst="irregularSeal2">
              <a:avLst/>
            </a:prstGeom>
            <a:solidFill>
              <a:srgbClr val="A6A6A6"/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0" name="Connecteur droit 9"/>
          <p:cNvCxnSpPr>
            <a:stCxn id="8" idx="2"/>
            <a:endCxn id="15" idx="3"/>
          </p:cNvCxnSpPr>
          <p:nvPr/>
        </p:nvCxnSpPr>
        <p:spPr bwMode="auto">
          <a:xfrm flipH="1">
            <a:off x="4788024" y="2343944"/>
            <a:ext cx="1113656" cy="1745479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8202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</a:t>
            </a:r>
            <a:r>
              <a:rPr lang="fr-FR" dirty="0">
                <a:solidFill>
                  <a:schemeClr val="tx2"/>
                </a:solidFill>
              </a:rPr>
              <a:t>idées</a:t>
            </a:r>
            <a:r>
              <a:rPr lang="fr-FR" dirty="0"/>
              <a:t> </a:t>
            </a:r>
            <a:r>
              <a:rPr lang="fr-FR" dirty="0">
                <a:solidFill>
                  <a:schemeClr val="accent3"/>
                </a:solidFill>
              </a:rPr>
              <a:t>individuelles</a:t>
            </a:r>
            <a:r>
              <a:rPr lang="fr-FR" dirty="0"/>
              <a:t> aux langages </a:t>
            </a:r>
            <a:r>
              <a:rPr lang="fr-FR" dirty="0">
                <a:solidFill>
                  <a:schemeClr val="tx2"/>
                </a:solidFill>
              </a:rPr>
              <a:t>mas</a:t>
            </a:r>
            <a:r>
              <a:rPr lang="fr-FR" dirty="0">
                <a:solidFill>
                  <a:schemeClr val="accent3"/>
                </a:solidFill>
              </a:rPr>
              <a:t>ala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8" name="Image 7" descr="ampoule-icone-4535-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24744"/>
            <a:ext cx="1219200" cy="1219200"/>
          </a:xfrm>
          <a:prstGeom prst="rect">
            <a:avLst/>
          </a:prstGeom>
        </p:spPr>
      </p:pic>
      <p:pic>
        <p:nvPicPr>
          <p:cNvPr id="9" name="Image 8" descr="ampoule-idee-lumiere-icone-9647-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1008112" cy="1008112"/>
          </a:xfrm>
          <a:prstGeom prst="rect">
            <a:avLst/>
          </a:prstGeom>
        </p:spPr>
      </p:pic>
      <p:sp>
        <p:nvSpPr>
          <p:cNvPr id="12" name="Hexagone 11"/>
          <p:cNvSpPr/>
          <p:nvPr/>
        </p:nvSpPr>
        <p:spPr bwMode="auto">
          <a:xfrm>
            <a:off x="2699792" y="2924944"/>
            <a:ext cx="3384376" cy="2917565"/>
          </a:xfrm>
          <a:prstGeom prst="hexagon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Connecteur droit avec flèche 16"/>
          <p:cNvCxnSpPr>
            <a:stCxn id="9" idx="2"/>
          </p:cNvCxnSpPr>
          <p:nvPr/>
        </p:nvCxnSpPr>
        <p:spPr bwMode="auto">
          <a:xfrm>
            <a:off x="4355976" y="1916832"/>
            <a:ext cx="0" cy="165618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Ellipse 17"/>
          <p:cNvSpPr/>
          <p:nvPr/>
        </p:nvSpPr>
        <p:spPr bwMode="auto">
          <a:xfrm>
            <a:off x="4186560" y="3356992"/>
            <a:ext cx="360040" cy="360040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212976"/>
            <a:ext cx="720080" cy="720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5085184"/>
            <a:ext cx="648072" cy="6480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3284984"/>
            <a:ext cx="720080" cy="720080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 bwMode="auto">
          <a:xfrm>
            <a:off x="4533900" y="3547616"/>
            <a:ext cx="1334244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Connecteur droit avec flèche 23"/>
          <p:cNvCxnSpPr>
            <a:endCxn id="18" idx="2"/>
          </p:cNvCxnSpPr>
          <p:nvPr/>
        </p:nvCxnSpPr>
        <p:spPr bwMode="auto">
          <a:xfrm flipV="1">
            <a:off x="2797076" y="3537012"/>
            <a:ext cx="1389484" cy="1541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04864" y="4293096"/>
            <a:ext cx="956816" cy="95681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3861048"/>
            <a:ext cx="864096" cy="864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7" name="Connecteur droit avec flèche 26"/>
          <p:cNvCxnSpPr>
            <a:endCxn id="18" idx="3"/>
          </p:cNvCxnSpPr>
          <p:nvPr/>
        </p:nvCxnSpPr>
        <p:spPr bwMode="auto">
          <a:xfrm flipV="1">
            <a:off x="2483768" y="3664305"/>
            <a:ext cx="1755519" cy="700799"/>
          </a:xfrm>
          <a:prstGeom prst="straightConnector1">
            <a:avLst/>
          </a:prstGeom>
          <a:noFill/>
          <a:ln w="38100" cap="flat" cmpd="dbl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5301208"/>
            <a:ext cx="648072" cy="648072"/>
          </a:xfrm>
          <a:prstGeom prst="rect">
            <a:avLst/>
          </a:prstGeom>
        </p:spPr>
      </p:pic>
      <p:cxnSp>
        <p:nvCxnSpPr>
          <p:cNvPr id="32" name="Connecteur droit avec flèche 31"/>
          <p:cNvCxnSpPr>
            <a:endCxn id="20" idx="1"/>
          </p:cNvCxnSpPr>
          <p:nvPr/>
        </p:nvCxnSpPr>
        <p:spPr bwMode="auto">
          <a:xfrm>
            <a:off x="3995936" y="4993896"/>
            <a:ext cx="1800200" cy="415324"/>
          </a:xfrm>
          <a:prstGeom prst="straightConnector1">
            <a:avLst/>
          </a:prstGeom>
          <a:noFill/>
          <a:ln w="19050" cap="flat" cmpd="sng" algn="ctr">
            <a:solidFill>
              <a:srgbClr val="C83296"/>
            </a:solidFill>
            <a:prstDash val="sysDash"/>
            <a:round/>
            <a:headEnd type="none" w="med" len="med"/>
            <a:tailEnd type="none"/>
          </a:ln>
          <a:effectLst/>
        </p:spPr>
      </p:cxnSp>
      <p:grpSp>
        <p:nvGrpSpPr>
          <p:cNvPr id="34" name="Grouper 33"/>
          <p:cNvGrpSpPr/>
          <p:nvPr/>
        </p:nvGrpSpPr>
        <p:grpSpPr>
          <a:xfrm>
            <a:off x="1979712" y="1700808"/>
            <a:ext cx="2016224" cy="3816424"/>
            <a:chOff x="1979712" y="1700808"/>
            <a:chExt cx="2016224" cy="3816424"/>
          </a:xfrm>
        </p:grpSpPr>
        <p:pic>
          <p:nvPicPr>
            <p:cNvPr id="25" name="Image 24" descr="ampoule-idee-lumiere-icone-7872-4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700808"/>
              <a:ext cx="609600" cy="609600"/>
            </a:xfrm>
            <a:prstGeom prst="rect">
              <a:avLst/>
            </a:prstGeom>
          </p:spPr>
        </p:pic>
        <p:sp>
          <p:nvSpPr>
            <p:cNvPr id="26" name="Ellipse 25"/>
            <p:cNvSpPr/>
            <p:nvPr/>
          </p:nvSpPr>
          <p:spPr bwMode="auto">
            <a:xfrm>
              <a:off x="3635896" y="4797152"/>
              <a:ext cx="360040" cy="360040"/>
            </a:xfrm>
            <a:prstGeom prst="ellipse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Connecteur droit avec flèche 27"/>
            <p:cNvCxnSpPr>
              <a:endCxn id="26" idx="1"/>
            </p:cNvCxnSpPr>
            <p:nvPr/>
          </p:nvCxnSpPr>
          <p:spPr bwMode="auto">
            <a:xfrm>
              <a:off x="2411760" y="2420888"/>
              <a:ext cx="1276863" cy="242899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9" name="Connecteur droit avec flèche 28"/>
            <p:cNvCxnSpPr>
              <a:endCxn id="26" idx="3"/>
            </p:cNvCxnSpPr>
            <p:nvPr/>
          </p:nvCxnSpPr>
          <p:spPr bwMode="auto">
            <a:xfrm flipV="1">
              <a:off x="2987824" y="5104465"/>
              <a:ext cx="700799" cy="412767"/>
            </a:xfrm>
            <a:prstGeom prst="straightConnector1">
              <a:avLst/>
            </a:prstGeom>
            <a:noFill/>
            <a:ln w="1905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3" name="Connecteur droit avec flèche 32"/>
            <p:cNvCxnSpPr>
              <a:endCxn id="26" idx="2"/>
            </p:cNvCxnSpPr>
            <p:nvPr/>
          </p:nvCxnSpPr>
          <p:spPr bwMode="auto">
            <a:xfrm>
              <a:off x="2483768" y="4452528"/>
              <a:ext cx="1152128" cy="524644"/>
            </a:xfrm>
            <a:prstGeom prst="straightConnector1">
              <a:avLst/>
            </a:prstGeom>
            <a:noFill/>
            <a:ln w="3810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1800" y="1196752"/>
            <a:ext cx="1080120" cy="1080120"/>
          </a:xfrm>
          <a:prstGeom prst="rect">
            <a:avLst/>
          </a:prstGeom>
          <a:scene3d>
            <a:camera prst="orthographicFront">
              <a:rot lat="0" lon="0" rev="17700000"/>
            </a:camera>
            <a:lightRig rig="threePt" dir="t"/>
          </a:scene3d>
        </p:spPr>
      </p:pic>
      <p:grpSp>
        <p:nvGrpSpPr>
          <p:cNvPr id="38" name="Grouper 37"/>
          <p:cNvGrpSpPr/>
          <p:nvPr/>
        </p:nvGrpSpPr>
        <p:grpSpPr>
          <a:xfrm>
            <a:off x="4427984" y="4077072"/>
            <a:ext cx="648072" cy="648072"/>
            <a:chOff x="4427984" y="4077072"/>
            <a:chExt cx="648072" cy="648072"/>
          </a:xfrm>
        </p:grpSpPr>
        <p:sp>
          <p:nvSpPr>
            <p:cNvPr id="35" name="Ellipse 34"/>
            <p:cNvSpPr/>
            <p:nvPr/>
          </p:nvSpPr>
          <p:spPr bwMode="auto">
            <a:xfrm>
              <a:off x="4427984" y="4077072"/>
              <a:ext cx="648072" cy="628232"/>
            </a:xfrm>
            <a:prstGeom prst="ellipse">
              <a:avLst/>
            </a:prstGeom>
            <a:solidFill>
              <a:schemeClr val="accent3"/>
            </a:solidFill>
            <a:ln w="1016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Nuage 14"/>
            <p:cNvSpPr/>
            <p:nvPr/>
          </p:nvSpPr>
          <p:spPr bwMode="auto">
            <a:xfrm>
              <a:off x="4644008" y="4077072"/>
              <a:ext cx="288032" cy="216024"/>
            </a:xfrm>
            <a:prstGeom prst="cloud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xplosion 2 36"/>
            <p:cNvSpPr/>
            <p:nvPr/>
          </p:nvSpPr>
          <p:spPr bwMode="auto">
            <a:xfrm>
              <a:off x="4572000" y="4365104"/>
              <a:ext cx="338336" cy="360040"/>
            </a:xfrm>
            <a:prstGeom prst="irregularSeal2">
              <a:avLst/>
            </a:prstGeom>
            <a:solidFill>
              <a:srgbClr val="A6A6A6"/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0" name="Connecteur droit 9"/>
          <p:cNvCxnSpPr>
            <a:stCxn id="8" idx="2"/>
            <a:endCxn id="15" idx="3"/>
          </p:cNvCxnSpPr>
          <p:nvPr/>
        </p:nvCxnSpPr>
        <p:spPr bwMode="auto">
          <a:xfrm flipH="1">
            <a:off x="4788024" y="2343944"/>
            <a:ext cx="1113656" cy="1745479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avec flèche 35"/>
          <p:cNvCxnSpPr/>
          <p:nvPr/>
        </p:nvCxnSpPr>
        <p:spPr bwMode="auto">
          <a:xfrm>
            <a:off x="5076056" y="4581128"/>
            <a:ext cx="864096" cy="55934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39" name="Connecteur droit avec flèche 38"/>
          <p:cNvCxnSpPr/>
          <p:nvPr/>
        </p:nvCxnSpPr>
        <p:spPr bwMode="auto">
          <a:xfrm flipV="1">
            <a:off x="5148064" y="3717032"/>
            <a:ext cx="792088" cy="504056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92543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</a:t>
            </a:r>
            <a:r>
              <a:rPr lang="fr-FR" dirty="0">
                <a:solidFill>
                  <a:schemeClr val="tx2"/>
                </a:solidFill>
              </a:rPr>
              <a:t>idées</a:t>
            </a:r>
            <a:r>
              <a:rPr lang="fr-FR" dirty="0"/>
              <a:t> </a:t>
            </a:r>
            <a:r>
              <a:rPr lang="fr-FR" dirty="0">
                <a:solidFill>
                  <a:schemeClr val="accent3"/>
                </a:solidFill>
              </a:rPr>
              <a:t>individuelles</a:t>
            </a:r>
            <a:r>
              <a:rPr lang="fr-FR" dirty="0"/>
              <a:t> aux langages </a:t>
            </a:r>
            <a:r>
              <a:rPr lang="fr-FR" dirty="0">
                <a:solidFill>
                  <a:schemeClr val="tx2"/>
                </a:solidFill>
              </a:rPr>
              <a:t>mas</a:t>
            </a:r>
            <a:r>
              <a:rPr lang="fr-FR" dirty="0">
                <a:solidFill>
                  <a:schemeClr val="accent3"/>
                </a:solidFill>
              </a:rPr>
              <a:t>ala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8" name="Image 7" descr="ampoule-icone-4535-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24744"/>
            <a:ext cx="1219200" cy="1219200"/>
          </a:xfrm>
          <a:prstGeom prst="rect">
            <a:avLst/>
          </a:prstGeom>
        </p:spPr>
      </p:pic>
      <p:pic>
        <p:nvPicPr>
          <p:cNvPr id="9" name="Image 8" descr="ampoule-idee-lumiere-icone-9647-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1008112" cy="1008112"/>
          </a:xfrm>
          <a:prstGeom prst="rect">
            <a:avLst/>
          </a:prstGeom>
        </p:spPr>
      </p:pic>
      <p:sp>
        <p:nvSpPr>
          <p:cNvPr id="12" name="Hexagone 11"/>
          <p:cNvSpPr/>
          <p:nvPr/>
        </p:nvSpPr>
        <p:spPr bwMode="auto">
          <a:xfrm>
            <a:off x="2699792" y="2924944"/>
            <a:ext cx="3384376" cy="2917565"/>
          </a:xfrm>
          <a:prstGeom prst="hexagon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Connecteur droit avec flèche 16"/>
          <p:cNvCxnSpPr>
            <a:stCxn id="9" idx="2"/>
          </p:cNvCxnSpPr>
          <p:nvPr/>
        </p:nvCxnSpPr>
        <p:spPr bwMode="auto">
          <a:xfrm>
            <a:off x="4355976" y="1916832"/>
            <a:ext cx="0" cy="165618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Ellipse 17"/>
          <p:cNvSpPr/>
          <p:nvPr/>
        </p:nvSpPr>
        <p:spPr bwMode="auto">
          <a:xfrm>
            <a:off x="4186560" y="3356992"/>
            <a:ext cx="360040" cy="360040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212976"/>
            <a:ext cx="720080" cy="720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5085184"/>
            <a:ext cx="648072" cy="6480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3284984"/>
            <a:ext cx="720080" cy="720080"/>
          </a:xfrm>
          <a:prstGeom prst="rect">
            <a:avLst/>
          </a:prstGeom>
        </p:spPr>
      </p:pic>
      <p:cxnSp>
        <p:nvCxnSpPr>
          <p:cNvPr id="24" name="Connecteur droit avec flèche 23"/>
          <p:cNvCxnSpPr>
            <a:endCxn id="18" idx="2"/>
          </p:cNvCxnSpPr>
          <p:nvPr/>
        </p:nvCxnSpPr>
        <p:spPr bwMode="auto">
          <a:xfrm flipV="1">
            <a:off x="2797076" y="3537012"/>
            <a:ext cx="1389484" cy="1541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04864" y="4293096"/>
            <a:ext cx="956816" cy="95681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3861048"/>
            <a:ext cx="864096" cy="864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7" name="Connecteur droit avec flèche 26"/>
          <p:cNvCxnSpPr>
            <a:endCxn id="18" idx="3"/>
          </p:cNvCxnSpPr>
          <p:nvPr/>
        </p:nvCxnSpPr>
        <p:spPr bwMode="auto">
          <a:xfrm flipV="1">
            <a:off x="2483768" y="3664305"/>
            <a:ext cx="1755519" cy="700799"/>
          </a:xfrm>
          <a:prstGeom prst="straightConnector1">
            <a:avLst/>
          </a:prstGeom>
          <a:noFill/>
          <a:ln w="38100" cap="flat" cmpd="dbl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5301208"/>
            <a:ext cx="648072" cy="648072"/>
          </a:xfrm>
          <a:prstGeom prst="rect">
            <a:avLst/>
          </a:prstGeom>
        </p:spPr>
      </p:pic>
      <p:cxnSp>
        <p:nvCxnSpPr>
          <p:cNvPr id="32" name="Connecteur droit avec flèche 31"/>
          <p:cNvCxnSpPr>
            <a:endCxn id="20" idx="1"/>
          </p:cNvCxnSpPr>
          <p:nvPr/>
        </p:nvCxnSpPr>
        <p:spPr bwMode="auto">
          <a:xfrm>
            <a:off x="3995936" y="4993896"/>
            <a:ext cx="1800200" cy="415324"/>
          </a:xfrm>
          <a:prstGeom prst="straightConnector1">
            <a:avLst/>
          </a:prstGeom>
          <a:noFill/>
          <a:ln w="19050" cap="flat" cmpd="sng" algn="ctr">
            <a:solidFill>
              <a:srgbClr val="C83296"/>
            </a:solidFill>
            <a:prstDash val="sysDash"/>
            <a:round/>
            <a:headEnd type="none" w="med" len="med"/>
            <a:tailEnd type="none"/>
          </a:ln>
          <a:effectLst/>
        </p:spPr>
      </p:cxnSp>
      <p:grpSp>
        <p:nvGrpSpPr>
          <p:cNvPr id="34" name="Grouper 33"/>
          <p:cNvGrpSpPr/>
          <p:nvPr/>
        </p:nvGrpSpPr>
        <p:grpSpPr>
          <a:xfrm>
            <a:off x="1979712" y="1700808"/>
            <a:ext cx="2016224" cy="3816424"/>
            <a:chOff x="1979712" y="1700808"/>
            <a:chExt cx="2016224" cy="3816424"/>
          </a:xfrm>
        </p:grpSpPr>
        <p:pic>
          <p:nvPicPr>
            <p:cNvPr id="25" name="Image 24" descr="ampoule-idee-lumiere-icone-7872-4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700808"/>
              <a:ext cx="609600" cy="609600"/>
            </a:xfrm>
            <a:prstGeom prst="rect">
              <a:avLst/>
            </a:prstGeom>
          </p:spPr>
        </p:pic>
        <p:sp>
          <p:nvSpPr>
            <p:cNvPr id="26" name="Ellipse 25"/>
            <p:cNvSpPr/>
            <p:nvPr/>
          </p:nvSpPr>
          <p:spPr bwMode="auto">
            <a:xfrm>
              <a:off x="3635896" y="4797152"/>
              <a:ext cx="360040" cy="360040"/>
            </a:xfrm>
            <a:prstGeom prst="ellipse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Connecteur droit avec flèche 27"/>
            <p:cNvCxnSpPr>
              <a:endCxn id="26" idx="1"/>
            </p:cNvCxnSpPr>
            <p:nvPr/>
          </p:nvCxnSpPr>
          <p:spPr bwMode="auto">
            <a:xfrm>
              <a:off x="2411760" y="2420888"/>
              <a:ext cx="1276863" cy="242899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9" name="Connecteur droit avec flèche 28"/>
            <p:cNvCxnSpPr>
              <a:endCxn id="26" idx="3"/>
            </p:cNvCxnSpPr>
            <p:nvPr/>
          </p:nvCxnSpPr>
          <p:spPr bwMode="auto">
            <a:xfrm flipV="1">
              <a:off x="2987824" y="5104465"/>
              <a:ext cx="700799" cy="412767"/>
            </a:xfrm>
            <a:prstGeom prst="straightConnector1">
              <a:avLst/>
            </a:prstGeom>
            <a:noFill/>
            <a:ln w="1905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3" name="Connecteur droit avec flèche 32"/>
            <p:cNvCxnSpPr>
              <a:endCxn id="26" idx="2"/>
            </p:cNvCxnSpPr>
            <p:nvPr/>
          </p:nvCxnSpPr>
          <p:spPr bwMode="auto">
            <a:xfrm>
              <a:off x="2483768" y="4452528"/>
              <a:ext cx="1152128" cy="524644"/>
            </a:xfrm>
            <a:prstGeom prst="straightConnector1">
              <a:avLst/>
            </a:prstGeom>
            <a:noFill/>
            <a:ln w="3810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6" name="Image 5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635896" y="476672"/>
            <a:ext cx="812800" cy="3251200"/>
          </a:xfrm>
          <a:prstGeom prst="rect">
            <a:avLst/>
          </a:prstGeom>
          <a:scene3d>
            <a:camera prst="orthographicFront">
              <a:rot lat="0" lon="10800000" rev="5400000"/>
            </a:camera>
            <a:lightRig rig="threePt" dir="t"/>
          </a:scene3d>
        </p:spPr>
      </p:pic>
      <p:grpSp>
        <p:nvGrpSpPr>
          <p:cNvPr id="38" name="Grouper 37"/>
          <p:cNvGrpSpPr/>
          <p:nvPr/>
        </p:nvGrpSpPr>
        <p:grpSpPr>
          <a:xfrm>
            <a:off x="4427984" y="4077072"/>
            <a:ext cx="648072" cy="648072"/>
            <a:chOff x="4427984" y="4077072"/>
            <a:chExt cx="648072" cy="648072"/>
          </a:xfrm>
        </p:grpSpPr>
        <p:sp>
          <p:nvSpPr>
            <p:cNvPr id="35" name="Ellipse 34"/>
            <p:cNvSpPr/>
            <p:nvPr/>
          </p:nvSpPr>
          <p:spPr bwMode="auto">
            <a:xfrm>
              <a:off x="4427984" y="4077072"/>
              <a:ext cx="648072" cy="628232"/>
            </a:xfrm>
            <a:prstGeom prst="ellipse">
              <a:avLst/>
            </a:prstGeom>
            <a:solidFill>
              <a:schemeClr val="accent3"/>
            </a:solidFill>
            <a:ln w="1016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Nuage 14"/>
            <p:cNvSpPr/>
            <p:nvPr/>
          </p:nvSpPr>
          <p:spPr bwMode="auto">
            <a:xfrm>
              <a:off x="4644008" y="4077072"/>
              <a:ext cx="288032" cy="216024"/>
            </a:xfrm>
            <a:prstGeom prst="cloud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xplosion 2 36"/>
            <p:cNvSpPr/>
            <p:nvPr/>
          </p:nvSpPr>
          <p:spPr bwMode="auto">
            <a:xfrm>
              <a:off x="4572000" y="4365104"/>
              <a:ext cx="338336" cy="360040"/>
            </a:xfrm>
            <a:prstGeom prst="irregularSeal2">
              <a:avLst/>
            </a:prstGeom>
            <a:solidFill>
              <a:srgbClr val="A6A6A6"/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0" name="Connecteur droit 9"/>
          <p:cNvCxnSpPr>
            <a:stCxn id="8" idx="2"/>
            <a:endCxn id="15" idx="3"/>
          </p:cNvCxnSpPr>
          <p:nvPr/>
        </p:nvCxnSpPr>
        <p:spPr bwMode="auto">
          <a:xfrm flipH="1">
            <a:off x="4788024" y="2343944"/>
            <a:ext cx="1113656" cy="1745479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avec flèche 35"/>
          <p:cNvCxnSpPr/>
          <p:nvPr/>
        </p:nvCxnSpPr>
        <p:spPr bwMode="auto">
          <a:xfrm>
            <a:off x="5076056" y="4581128"/>
            <a:ext cx="864096" cy="55934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39" name="Connecteur droit avec flèche 38"/>
          <p:cNvCxnSpPr/>
          <p:nvPr/>
        </p:nvCxnSpPr>
        <p:spPr bwMode="auto">
          <a:xfrm flipV="1">
            <a:off x="5148064" y="3717032"/>
            <a:ext cx="792088" cy="504056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pic>
        <p:nvPicPr>
          <p:cNvPr id="40" name="Image 39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680000">
            <a:off x="4681374" y="1042429"/>
            <a:ext cx="812800" cy="975360"/>
          </a:xfrm>
          <a:prstGeom prst="rect">
            <a:avLst/>
          </a:prstGeom>
          <a:scene3d>
            <a:camera prst="orthographicFront">
              <a:rot lat="0" lon="1080000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4492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llipse 42"/>
          <p:cNvSpPr/>
          <p:nvPr/>
        </p:nvSpPr>
        <p:spPr bwMode="auto">
          <a:xfrm rot="3600000">
            <a:off x="3865511" y="4542847"/>
            <a:ext cx="432048" cy="613420"/>
          </a:xfrm>
          <a:prstGeom prst="ellipse">
            <a:avLst/>
          </a:prstGeom>
          <a:solidFill>
            <a:schemeClr val="accent3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</a:t>
            </a:r>
            <a:r>
              <a:rPr lang="fr-FR" dirty="0">
                <a:solidFill>
                  <a:schemeClr val="tx2"/>
                </a:solidFill>
              </a:rPr>
              <a:t>idées</a:t>
            </a:r>
            <a:r>
              <a:rPr lang="fr-FR" dirty="0"/>
              <a:t> </a:t>
            </a:r>
            <a:r>
              <a:rPr lang="fr-FR" dirty="0">
                <a:solidFill>
                  <a:schemeClr val="accent3"/>
                </a:solidFill>
              </a:rPr>
              <a:t>individuelles</a:t>
            </a:r>
            <a:r>
              <a:rPr lang="fr-FR" dirty="0"/>
              <a:t> aux langages </a:t>
            </a:r>
            <a:r>
              <a:rPr lang="fr-FR" dirty="0">
                <a:solidFill>
                  <a:schemeClr val="tx2"/>
                </a:solidFill>
              </a:rPr>
              <a:t>mas</a:t>
            </a:r>
            <a:r>
              <a:rPr lang="fr-FR" dirty="0">
                <a:solidFill>
                  <a:schemeClr val="accent3"/>
                </a:solidFill>
              </a:rPr>
              <a:t>ala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8" name="Image 7" descr="ampoule-icone-4535-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24744"/>
            <a:ext cx="1219200" cy="1219200"/>
          </a:xfrm>
          <a:prstGeom prst="rect">
            <a:avLst/>
          </a:prstGeom>
        </p:spPr>
      </p:pic>
      <p:pic>
        <p:nvPicPr>
          <p:cNvPr id="9" name="Image 8" descr="ampoule-idee-lumiere-icone-9647-1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1008112" cy="1008112"/>
          </a:xfrm>
          <a:prstGeom prst="rect">
            <a:avLst/>
          </a:prstGeom>
        </p:spPr>
      </p:pic>
      <p:cxnSp>
        <p:nvCxnSpPr>
          <p:cNvPr id="17" name="Connecteur droit avec flèche 16"/>
          <p:cNvCxnSpPr>
            <a:stCxn id="9" idx="2"/>
          </p:cNvCxnSpPr>
          <p:nvPr/>
        </p:nvCxnSpPr>
        <p:spPr bwMode="auto">
          <a:xfrm>
            <a:off x="4355976" y="1916832"/>
            <a:ext cx="0" cy="165618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8" name="Ellipse 17"/>
          <p:cNvSpPr/>
          <p:nvPr/>
        </p:nvSpPr>
        <p:spPr bwMode="auto">
          <a:xfrm>
            <a:off x="4186560" y="3356992"/>
            <a:ext cx="360040" cy="360040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212976"/>
            <a:ext cx="720080" cy="720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5085184"/>
            <a:ext cx="648072" cy="6480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3284984"/>
            <a:ext cx="720080" cy="720080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 bwMode="auto">
          <a:xfrm>
            <a:off x="4533900" y="3547616"/>
            <a:ext cx="1334244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4" name="Connecteur droit avec flèche 23"/>
          <p:cNvCxnSpPr>
            <a:endCxn id="18" idx="2"/>
          </p:cNvCxnSpPr>
          <p:nvPr/>
        </p:nvCxnSpPr>
        <p:spPr bwMode="auto">
          <a:xfrm flipV="1">
            <a:off x="2797076" y="3537012"/>
            <a:ext cx="1389484" cy="1541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3861048"/>
            <a:ext cx="864096" cy="864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7" name="Connecteur droit avec flèche 26"/>
          <p:cNvCxnSpPr>
            <a:endCxn id="18" idx="3"/>
          </p:cNvCxnSpPr>
          <p:nvPr/>
        </p:nvCxnSpPr>
        <p:spPr bwMode="auto">
          <a:xfrm flipV="1">
            <a:off x="2483768" y="3664305"/>
            <a:ext cx="1755519" cy="700800"/>
          </a:xfrm>
          <a:prstGeom prst="straightConnector1">
            <a:avLst/>
          </a:prstGeom>
          <a:noFill/>
          <a:ln w="38100" cap="flat" cmpd="dbl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5301208"/>
            <a:ext cx="648072" cy="648072"/>
          </a:xfrm>
          <a:prstGeom prst="rect">
            <a:avLst/>
          </a:prstGeom>
        </p:spPr>
      </p:pic>
      <p:cxnSp>
        <p:nvCxnSpPr>
          <p:cNvPr id="32" name="Connecteur droit avec flèche 31"/>
          <p:cNvCxnSpPr>
            <a:endCxn id="20" idx="1"/>
          </p:cNvCxnSpPr>
          <p:nvPr/>
        </p:nvCxnSpPr>
        <p:spPr bwMode="auto">
          <a:xfrm>
            <a:off x="3995936" y="4993896"/>
            <a:ext cx="1800200" cy="415324"/>
          </a:xfrm>
          <a:prstGeom prst="straightConnector1">
            <a:avLst/>
          </a:prstGeom>
          <a:noFill/>
          <a:ln w="19050" cap="flat" cmpd="sng" algn="ctr">
            <a:solidFill>
              <a:srgbClr val="C83296"/>
            </a:solidFill>
            <a:prstDash val="sysDash"/>
            <a:round/>
            <a:headEnd type="none" w="med" len="med"/>
            <a:tailEnd type="none"/>
          </a:ln>
          <a:effectLst/>
        </p:spPr>
      </p:cxnSp>
      <p:grpSp>
        <p:nvGrpSpPr>
          <p:cNvPr id="34" name="Grouper 33"/>
          <p:cNvGrpSpPr/>
          <p:nvPr/>
        </p:nvGrpSpPr>
        <p:grpSpPr>
          <a:xfrm>
            <a:off x="1979712" y="1700808"/>
            <a:ext cx="2016224" cy="3816424"/>
            <a:chOff x="1979712" y="1700808"/>
            <a:chExt cx="2016224" cy="3816424"/>
          </a:xfrm>
        </p:grpSpPr>
        <p:pic>
          <p:nvPicPr>
            <p:cNvPr id="25" name="Image 24" descr="ampoule-idee-lumiere-icone-7872-4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1700808"/>
              <a:ext cx="609600" cy="609600"/>
            </a:xfrm>
            <a:prstGeom prst="rect">
              <a:avLst/>
            </a:prstGeom>
          </p:spPr>
        </p:pic>
        <p:sp>
          <p:nvSpPr>
            <p:cNvPr id="26" name="Ellipse 25"/>
            <p:cNvSpPr/>
            <p:nvPr/>
          </p:nvSpPr>
          <p:spPr bwMode="auto">
            <a:xfrm>
              <a:off x="3635896" y="4797152"/>
              <a:ext cx="360040" cy="360040"/>
            </a:xfrm>
            <a:prstGeom prst="ellipse">
              <a:avLst/>
            </a:prstGeom>
            <a:solidFill>
              <a:schemeClr val="accent3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Connecteur droit avec flèche 27"/>
            <p:cNvCxnSpPr>
              <a:endCxn id="26" idx="1"/>
            </p:cNvCxnSpPr>
            <p:nvPr/>
          </p:nvCxnSpPr>
          <p:spPr bwMode="auto">
            <a:xfrm>
              <a:off x="2411760" y="2420888"/>
              <a:ext cx="1276863" cy="2428991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9" name="Connecteur droit avec flèche 28"/>
            <p:cNvCxnSpPr>
              <a:endCxn id="26" idx="3"/>
            </p:cNvCxnSpPr>
            <p:nvPr/>
          </p:nvCxnSpPr>
          <p:spPr bwMode="auto">
            <a:xfrm flipV="1">
              <a:off x="2987824" y="5104465"/>
              <a:ext cx="700799" cy="412767"/>
            </a:xfrm>
            <a:prstGeom prst="straightConnector1">
              <a:avLst/>
            </a:prstGeom>
            <a:noFill/>
            <a:ln w="1905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3" name="Connecteur droit avec flèche 32"/>
            <p:cNvCxnSpPr>
              <a:endCxn id="26" idx="2"/>
            </p:cNvCxnSpPr>
            <p:nvPr/>
          </p:nvCxnSpPr>
          <p:spPr bwMode="auto">
            <a:xfrm>
              <a:off x="2483768" y="4452528"/>
              <a:ext cx="1152128" cy="524644"/>
            </a:xfrm>
            <a:prstGeom prst="straightConnector1">
              <a:avLst/>
            </a:prstGeom>
            <a:noFill/>
            <a:ln w="38100" cap="flat" cmpd="sng" algn="ctr">
              <a:solidFill>
                <a:srgbClr val="C83296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6" name="Image 5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635896" y="476672"/>
            <a:ext cx="812800" cy="3251200"/>
          </a:xfrm>
          <a:prstGeom prst="rect">
            <a:avLst/>
          </a:prstGeom>
          <a:scene3d>
            <a:camera prst="orthographicFront">
              <a:rot lat="0" lon="10800000" rev="5400000"/>
            </a:camera>
            <a:lightRig rig="threePt" dir="t"/>
          </a:scene3d>
        </p:spPr>
      </p:pic>
      <p:grpSp>
        <p:nvGrpSpPr>
          <p:cNvPr id="38" name="Grouper 37"/>
          <p:cNvGrpSpPr/>
          <p:nvPr/>
        </p:nvGrpSpPr>
        <p:grpSpPr>
          <a:xfrm>
            <a:off x="4427984" y="4077072"/>
            <a:ext cx="648072" cy="648072"/>
            <a:chOff x="4427984" y="4077072"/>
            <a:chExt cx="648072" cy="648072"/>
          </a:xfrm>
        </p:grpSpPr>
        <p:sp>
          <p:nvSpPr>
            <p:cNvPr id="35" name="Ellipse 34"/>
            <p:cNvSpPr/>
            <p:nvPr/>
          </p:nvSpPr>
          <p:spPr bwMode="auto">
            <a:xfrm>
              <a:off x="4427984" y="4077072"/>
              <a:ext cx="648072" cy="628232"/>
            </a:xfrm>
            <a:prstGeom prst="ellipse">
              <a:avLst/>
            </a:prstGeom>
            <a:solidFill>
              <a:schemeClr val="accent3"/>
            </a:solidFill>
            <a:ln w="1016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Nuage 14"/>
            <p:cNvSpPr/>
            <p:nvPr/>
          </p:nvSpPr>
          <p:spPr bwMode="auto">
            <a:xfrm>
              <a:off x="4644008" y="4077072"/>
              <a:ext cx="288032" cy="216024"/>
            </a:xfrm>
            <a:prstGeom prst="cloud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xplosion 2 36"/>
            <p:cNvSpPr/>
            <p:nvPr/>
          </p:nvSpPr>
          <p:spPr bwMode="auto">
            <a:xfrm>
              <a:off x="4572000" y="4365104"/>
              <a:ext cx="338336" cy="360040"/>
            </a:xfrm>
            <a:prstGeom prst="irregularSeal2">
              <a:avLst/>
            </a:prstGeom>
            <a:solidFill>
              <a:srgbClr val="A6A6A6"/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0" name="Connecteur droit 9"/>
          <p:cNvCxnSpPr>
            <a:stCxn id="8" idx="2"/>
            <a:endCxn id="15" idx="3"/>
          </p:cNvCxnSpPr>
          <p:nvPr/>
        </p:nvCxnSpPr>
        <p:spPr bwMode="auto">
          <a:xfrm flipH="1">
            <a:off x="4788024" y="2343944"/>
            <a:ext cx="1113656" cy="1745479"/>
          </a:xfrm>
          <a:prstGeom prst="line">
            <a:avLst/>
          </a:prstGeom>
          <a:noFill/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avec flèche 35"/>
          <p:cNvCxnSpPr/>
          <p:nvPr/>
        </p:nvCxnSpPr>
        <p:spPr bwMode="auto">
          <a:xfrm>
            <a:off x="5076056" y="4581128"/>
            <a:ext cx="864096" cy="55934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39" name="Connecteur droit avec flèche 38"/>
          <p:cNvCxnSpPr/>
          <p:nvPr/>
        </p:nvCxnSpPr>
        <p:spPr bwMode="auto">
          <a:xfrm flipV="1">
            <a:off x="5148064" y="3717032"/>
            <a:ext cx="792088" cy="504056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pic>
        <p:nvPicPr>
          <p:cNvPr id="40" name="Image 39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680000">
            <a:off x="4681374" y="1042429"/>
            <a:ext cx="812800" cy="975360"/>
          </a:xfrm>
          <a:prstGeom prst="rect">
            <a:avLst/>
          </a:prstGeom>
          <a:scene3d>
            <a:camera prst="orthographicFront">
              <a:rot lat="0" lon="10800000" rev="5400000"/>
            </a:camera>
            <a:lightRig rig="threePt" dir="t"/>
          </a:scene3d>
        </p:spPr>
      </p:pic>
      <p:sp>
        <p:nvSpPr>
          <p:cNvPr id="42" name="Ellipse 41"/>
          <p:cNvSpPr/>
          <p:nvPr/>
        </p:nvSpPr>
        <p:spPr bwMode="auto">
          <a:xfrm>
            <a:off x="4139952" y="3356992"/>
            <a:ext cx="504056" cy="648072"/>
          </a:xfrm>
          <a:prstGeom prst="ellipse">
            <a:avLst/>
          </a:prstGeom>
          <a:solidFill>
            <a:srgbClr val="0000FF"/>
          </a:solidFill>
          <a:ln w="57150" cap="flat" cmpd="sng" algn="ctr">
            <a:solidFill>
              <a:srgbClr val="C832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pic>
        <p:nvPicPr>
          <p:cNvPr id="44" name="Picture 25" descr="Hands014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340000">
            <a:off x="2611309" y="1186067"/>
            <a:ext cx="1246213" cy="5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Hexagone 44"/>
          <p:cNvSpPr/>
          <p:nvPr/>
        </p:nvSpPr>
        <p:spPr bwMode="auto">
          <a:xfrm>
            <a:off x="2699792" y="2924944"/>
            <a:ext cx="3384376" cy="2917565"/>
          </a:xfrm>
          <a:prstGeom prst="hexagon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772816"/>
            <a:ext cx="821309" cy="1168460"/>
          </a:xfrm>
          <a:prstGeom prst="rect">
            <a:avLst/>
          </a:prstGeom>
        </p:spPr>
      </p:pic>
      <p:sp>
        <p:nvSpPr>
          <p:cNvPr id="19" name="Triangle isocèle 18"/>
          <p:cNvSpPr/>
          <p:nvPr/>
        </p:nvSpPr>
        <p:spPr bwMode="auto">
          <a:xfrm>
            <a:off x="4788024" y="3068960"/>
            <a:ext cx="648072" cy="576064"/>
          </a:xfrm>
          <a:prstGeom prst="triangle">
            <a:avLst/>
          </a:prstGeom>
          <a:solidFill>
            <a:schemeClr val="bg2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Ellipse 42"/>
          <p:cNvSpPr/>
          <p:nvPr/>
        </p:nvSpPr>
        <p:spPr bwMode="auto">
          <a:xfrm rot="3600000">
            <a:off x="3865511" y="4542847"/>
            <a:ext cx="432048" cy="613420"/>
          </a:xfrm>
          <a:prstGeom prst="ellipse">
            <a:avLst/>
          </a:prstGeom>
          <a:solidFill>
            <a:schemeClr val="accent3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6"/>
          </a:xfrm>
        </p:spPr>
        <p:txBody>
          <a:bodyPr/>
          <a:lstStyle/>
          <a:p>
            <a:r>
              <a:rPr lang="fr-FR" dirty="0" smtClean="0"/>
              <a:t>Et le paysage devient vite incompréhensible...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8" name="Image 7" descr="ampoule-icone-4535-9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80728"/>
            <a:ext cx="1219200" cy="1219200"/>
          </a:xfrm>
          <a:prstGeom prst="rect">
            <a:avLst/>
          </a:prstGeom>
        </p:spPr>
      </p:pic>
      <p:pic>
        <p:nvPicPr>
          <p:cNvPr id="9" name="Image 8" descr="ampoule-idee-lumiere-icone-9647-1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08720"/>
            <a:ext cx="1008112" cy="1008112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 bwMode="auto">
          <a:xfrm>
            <a:off x="4186560" y="3356992"/>
            <a:ext cx="360040" cy="360040"/>
          </a:xfrm>
          <a:prstGeom prst="ellipse">
            <a:avLst/>
          </a:prstGeom>
          <a:solidFill>
            <a:schemeClr val="tx2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5085184"/>
            <a:ext cx="720080" cy="72008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5085184"/>
            <a:ext cx="648072" cy="6480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3284984"/>
            <a:ext cx="720080" cy="72008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3861048"/>
            <a:ext cx="864096" cy="864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1988840"/>
            <a:ext cx="648072" cy="648072"/>
          </a:xfrm>
          <a:prstGeom prst="rect">
            <a:avLst/>
          </a:prstGeom>
        </p:spPr>
      </p:pic>
      <p:grpSp>
        <p:nvGrpSpPr>
          <p:cNvPr id="38" name="Grouper 37"/>
          <p:cNvGrpSpPr/>
          <p:nvPr/>
        </p:nvGrpSpPr>
        <p:grpSpPr>
          <a:xfrm>
            <a:off x="4427984" y="4077072"/>
            <a:ext cx="648072" cy="648072"/>
            <a:chOff x="4427984" y="4077072"/>
            <a:chExt cx="648072" cy="648072"/>
          </a:xfrm>
        </p:grpSpPr>
        <p:sp>
          <p:nvSpPr>
            <p:cNvPr id="35" name="Ellipse 34"/>
            <p:cNvSpPr/>
            <p:nvPr/>
          </p:nvSpPr>
          <p:spPr bwMode="auto">
            <a:xfrm>
              <a:off x="4427984" y="4077072"/>
              <a:ext cx="648072" cy="628232"/>
            </a:xfrm>
            <a:prstGeom prst="ellipse">
              <a:avLst/>
            </a:prstGeom>
            <a:solidFill>
              <a:schemeClr val="accent3"/>
            </a:solidFill>
            <a:ln w="1016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Nuage 14"/>
            <p:cNvSpPr/>
            <p:nvPr/>
          </p:nvSpPr>
          <p:spPr bwMode="auto">
            <a:xfrm>
              <a:off x="4644008" y="4077072"/>
              <a:ext cx="288032" cy="216024"/>
            </a:xfrm>
            <a:prstGeom prst="cloud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xplosion 2 36"/>
            <p:cNvSpPr/>
            <p:nvPr/>
          </p:nvSpPr>
          <p:spPr bwMode="auto">
            <a:xfrm>
              <a:off x="4572000" y="4365104"/>
              <a:ext cx="338336" cy="360040"/>
            </a:xfrm>
            <a:prstGeom prst="irregularSeal2">
              <a:avLst/>
            </a:prstGeom>
            <a:solidFill>
              <a:srgbClr val="A6A6A6"/>
            </a:solidFill>
            <a:ln w="19050" cap="flat" cmpd="sng" algn="ctr">
              <a:solidFill>
                <a:srgbClr val="A6A6A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2" name="Ellipse 41"/>
          <p:cNvSpPr/>
          <p:nvPr/>
        </p:nvSpPr>
        <p:spPr bwMode="auto">
          <a:xfrm>
            <a:off x="4139952" y="3356992"/>
            <a:ext cx="504056" cy="735747"/>
          </a:xfrm>
          <a:prstGeom prst="ellipse">
            <a:avLst/>
          </a:prstGeom>
          <a:solidFill>
            <a:srgbClr val="0000FF"/>
          </a:solidFill>
          <a:ln w="57150" cap="flat" cmpd="sng" algn="ctr">
            <a:solidFill>
              <a:srgbClr val="C832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5949280"/>
            <a:ext cx="648072" cy="64807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5877272"/>
            <a:ext cx="648072" cy="648072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5805264"/>
            <a:ext cx="720080" cy="72008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2204864"/>
            <a:ext cx="720080" cy="720080"/>
          </a:xfrm>
          <a:prstGeom prst="rect">
            <a:avLst/>
          </a:prstGeom>
        </p:spPr>
      </p:pic>
      <p:pic>
        <p:nvPicPr>
          <p:cNvPr id="49" name="Image 48" descr="ampoule-idee-lumiere-icone-7872-4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941168"/>
            <a:ext cx="609600" cy="609600"/>
          </a:xfrm>
          <a:prstGeom prst="rect">
            <a:avLst/>
          </a:prstGeom>
        </p:spPr>
      </p:pic>
      <p:pic>
        <p:nvPicPr>
          <p:cNvPr id="50" name="Image 49" descr="ampoule-idee-lumiere-icone-7872-4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92896"/>
            <a:ext cx="609600" cy="609600"/>
          </a:xfrm>
          <a:prstGeom prst="rect">
            <a:avLst/>
          </a:prstGeom>
        </p:spPr>
      </p:pic>
      <p:pic>
        <p:nvPicPr>
          <p:cNvPr id="52" name="Image 51" descr="ampoule-idee-lumiere-icone-7872-4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609600" cy="609600"/>
          </a:xfrm>
          <a:prstGeom prst="rect">
            <a:avLst/>
          </a:prstGeom>
        </p:spPr>
      </p:pic>
      <p:pic>
        <p:nvPicPr>
          <p:cNvPr id="53" name="Image 52" descr="ampoule-icone-4535-9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589240"/>
            <a:ext cx="711696" cy="711696"/>
          </a:xfrm>
          <a:prstGeom prst="rect">
            <a:avLst/>
          </a:prstGeom>
        </p:spPr>
      </p:pic>
      <p:pic>
        <p:nvPicPr>
          <p:cNvPr id="54" name="Image 53" descr="ampoule-icone-4535-9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149080"/>
            <a:ext cx="711696" cy="711696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3356992"/>
            <a:ext cx="720080" cy="720080"/>
          </a:xfrm>
          <a:prstGeom prst="rect">
            <a:avLst/>
          </a:prstGeom>
        </p:spPr>
      </p:pic>
      <p:sp>
        <p:nvSpPr>
          <p:cNvPr id="57" name="Ellipse 56"/>
          <p:cNvSpPr/>
          <p:nvPr/>
        </p:nvSpPr>
        <p:spPr bwMode="auto">
          <a:xfrm>
            <a:off x="3635896" y="4797152"/>
            <a:ext cx="360040" cy="360040"/>
          </a:xfrm>
          <a:prstGeom prst="ellipse">
            <a:avLst/>
          </a:prstGeom>
          <a:solidFill>
            <a:schemeClr val="accent3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4427984" y="4869160"/>
            <a:ext cx="360040" cy="504056"/>
          </a:xfrm>
          <a:prstGeom prst="ellipse">
            <a:avLst/>
          </a:prstGeom>
          <a:solidFill>
            <a:schemeClr val="accent4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7" name="Étoile à 5 branches 6"/>
          <p:cNvSpPr/>
          <p:nvPr/>
        </p:nvSpPr>
        <p:spPr bwMode="auto">
          <a:xfrm rot="17533064">
            <a:off x="3945798" y="4933034"/>
            <a:ext cx="504056" cy="1008112"/>
          </a:xfrm>
          <a:prstGeom prst="star5">
            <a:avLst/>
          </a:prstGeom>
          <a:solidFill>
            <a:schemeClr val="accent2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Secteurs 10"/>
          <p:cNvSpPr/>
          <p:nvPr/>
        </p:nvSpPr>
        <p:spPr bwMode="auto">
          <a:xfrm>
            <a:off x="5148064" y="4077072"/>
            <a:ext cx="576064" cy="1080120"/>
          </a:xfrm>
          <a:prstGeom prst="pie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220072" y="4653136"/>
            <a:ext cx="144016" cy="144016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Multiplication 13"/>
          <p:cNvSpPr/>
          <p:nvPr/>
        </p:nvSpPr>
        <p:spPr bwMode="auto">
          <a:xfrm>
            <a:off x="5004048" y="3356992"/>
            <a:ext cx="216024" cy="216024"/>
          </a:xfrm>
          <a:prstGeom prst="mathMultiply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Hexagone 64"/>
          <p:cNvSpPr/>
          <p:nvPr/>
        </p:nvSpPr>
        <p:spPr bwMode="auto">
          <a:xfrm>
            <a:off x="2699792" y="2924944"/>
            <a:ext cx="3384376" cy="2917565"/>
          </a:xfrm>
          <a:prstGeom prst="hexagon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Losange 65"/>
          <p:cNvSpPr/>
          <p:nvPr/>
        </p:nvSpPr>
        <p:spPr bwMode="auto">
          <a:xfrm>
            <a:off x="5292080" y="4869160"/>
            <a:ext cx="216024" cy="216024"/>
          </a:xfrm>
          <a:prstGeom prst="diamond">
            <a:avLst/>
          </a:prstGeom>
          <a:solidFill>
            <a:schemeClr val="bg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Flèche à quatre pointes 66"/>
          <p:cNvSpPr/>
          <p:nvPr/>
        </p:nvSpPr>
        <p:spPr bwMode="auto">
          <a:xfrm>
            <a:off x="5436096" y="4437112"/>
            <a:ext cx="288032" cy="360040"/>
          </a:xfrm>
          <a:prstGeom prst="quadArrow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616" y="2060848"/>
            <a:ext cx="936104" cy="936104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568" y="4437112"/>
            <a:ext cx="864096" cy="864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536" y="2996952"/>
            <a:ext cx="1409636" cy="1079128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2240" y="4653136"/>
            <a:ext cx="765439" cy="720080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7824" y="3645024"/>
            <a:ext cx="936104" cy="136309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9130" y="1628800"/>
            <a:ext cx="984502" cy="1172716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1880" y="2996952"/>
            <a:ext cx="668784" cy="668784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92280" y="1988840"/>
            <a:ext cx="1219200" cy="1219200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9552" y="1340768"/>
            <a:ext cx="609600" cy="609600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08304" y="3717032"/>
            <a:ext cx="721544" cy="721544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2320" y="5085184"/>
            <a:ext cx="1080120" cy="1080120"/>
          </a:xfrm>
          <a:prstGeom prst="rect">
            <a:avLst/>
          </a:prstGeom>
        </p:spPr>
      </p:pic>
      <p:pic>
        <p:nvPicPr>
          <p:cNvPr id="51" name="Image 50" descr="ampoule-idee-lumiere-icone-7872-4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12776"/>
            <a:ext cx="609600" cy="609600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24128" y="2780928"/>
            <a:ext cx="1065758" cy="8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5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68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BFBFBF"/>
                </a:solidFill>
              </a:rPr>
              <a:t>Les langages sont partout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Les principes principaux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guerres de religion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ingrédients communs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Syntaxes concrètes, syntaxe abstraite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Styles, types et génie logiciel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L'outillage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646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68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Les langages sont partout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Les principes principaux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Les guerres de religion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Les ingrédients communs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Syntaxes concrètes, syntaxe abstraite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Styles, types et génie logiciel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L'outillage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066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0" y="1051980"/>
            <a:ext cx="8712968" cy="2182136"/>
          </a:xfrm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Programmation impérative </a:t>
            </a:r>
            <a:r>
              <a:rPr lang="fr-FR" dirty="0" smtClean="0"/>
              <a:t>: </a:t>
            </a:r>
            <a:r>
              <a:rPr lang="fr-FR" dirty="0" smtClean="0">
                <a:solidFill>
                  <a:schemeClr val="accent3"/>
                </a:solidFill>
              </a:rPr>
              <a:t>rester près de la machine</a:t>
            </a:r>
            <a:r>
              <a:rPr lang="fr-FR" dirty="0" smtClean="0"/>
              <a:t>, en particulier pour </a:t>
            </a:r>
            <a:r>
              <a:rPr lang="fr-FR" dirty="0" smtClean="0">
                <a:solidFill>
                  <a:srgbClr val="C83296"/>
                </a:solidFill>
              </a:rPr>
              <a:t>l'e</a:t>
            </a:r>
            <a:r>
              <a:rPr lang="fr-FR" dirty="0" smtClean="0">
                <a:solidFill>
                  <a:schemeClr val="accent3"/>
                </a:solidFill>
              </a:rPr>
              <a:t>fficacité</a:t>
            </a:r>
            <a:r>
              <a:rPr lang="fr-FR" dirty="0" smtClean="0"/>
              <a:t>, mais la rendre plus humaine.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FORTRAN, COBOL, BASIC, PL/1, Pascal, C, ...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4"/>
                </a:solidFill>
              </a:rPr>
              <a:t>   ➞ sémantique opérationnelle (changement d'état mémoire)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      sémantique dénotationnelle (VDM??)</a:t>
            </a:r>
            <a:endParaRPr lang="fr-FR" dirty="0">
              <a:solidFill>
                <a:schemeClr val="accent4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6"/>
          </a:xfrm>
        </p:spPr>
        <p:txBody>
          <a:bodyPr/>
          <a:lstStyle/>
          <a:p>
            <a:r>
              <a:rPr lang="fr-FR" dirty="0" smtClean="0"/>
              <a:t>Les principes principaux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251520" y="3662441"/>
            <a:ext cx="8568952" cy="31116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chemeClr val="tx2"/>
                </a:solidFill>
              </a:rPr>
              <a:t>Programmation fonctionnelle</a:t>
            </a:r>
            <a:r>
              <a:rPr lang="fr-FR" dirty="0" smtClean="0"/>
              <a:t>: privilégier la </a:t>
            </a:r>
            <a:r>
              <a:rPr lang="fr-FR" dirty="0" smtClean="0">
                <a:solidFill>
                  <a:schemeClr val="accent3"/>
                </a:solidFill>
              </a:rPr>
              <a:t>justesse</a:t>
            </a:r>
            <a:r>
              <a:rPr lang="fr-FR" dirty="0" smtClean="0"/>
              <a:t>, en s'appuyant sur le </a:t>
            </a:r>
            <a:r>
              <a:rPr lang="fr-FR" dirty="0" smtClean="0">
                <a:solidFill>
                  <a:srgbClr val="C83296"/>
                </a:solidFill>
              </a:rPr>
              <a:t>socle mathématique </a:t>
            </a:r>
            <a:r>
              <a:rPr lang="fr-FR" dirty="0" smtClean="0"/>
              <a:t>solide des fonctions, de la logique et du lambda-calcul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LISP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ALGOL, </a:t>
            </a:r>
            <a:r>
              <a:rPr lang="fr-FR" dirty="0" smtClean="0"/>
              <a:t>SCHEME, ML, </a:t>
            </a:r>
            <a:r>
              <a:rPr lang="fr-FR" dirty="0" err="1" smtClean="0"/>
              <a:t>Caml</a:t>
            </a:r>
            <a:r>
              <a:rPr lang="fr-FR" dirty="0" smtClean="0"/>
              <a:t>, </a:t>
            </a:r>
            <a:r>
              <a:rPr lang="fr-FR" dirty="0" err="1" smtClean="0"/>
              <a:t>Haskell</a:t>
            </a:r>
            <a:r>
              <a:rPr lang="fr-FR" dirty="0" smtClean="0"/>
              <a:t>, Coq, ...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</a:t>
            </a:r>
            <a:r>
              <a:rPr lang="fr-FR" dirty="0">
                <a:solidFill>
                  <a:schemeClr val="accent4"/>
                </a:solidFill>
              </a:rPr>
              <a:t>➞ sémantique </a:t>
            </a:r>
            <a:r>
              <a:rPr lang="fr-FR" dirty="0" smtClean="0">
                <a:solidFill>
                  <a:schemeClr val="accent4"/>
                </a:solidFill>
              </a:rPr>
              <a:t>dénotationnelle (fonctions, treillis, catégories)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➞ sémantique opérationnelle (réécriture symbolique)</a:t>
            </a:r>
            <a:endParaRPr lang="fr-FR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37287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971600" y="3068960"/>
            <a:ext cx="5699697" cy="1594283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en-US" dirty="0"/>
              <a:t>(</a:t>
            </a:r>
            <a:r>
              <a:rPr lang="en-US" dirty="0" err="1"/>
              <a:t>setq</a:t>
            </a:r>
            <a:r>
              <a:rPr lang="en-US" dirty="0"/>
              <a:t> </a:t>
            </a:r>
            <a:r>
              <a:rPr lang="en-US" dirty="0" err="1">
                <a:solidFill>
                  <a:schemeClr val="tx2"/>
                </a:solidFill>
              </a:rPr>
              <a:t>lst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'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A B C</a:t>
            </a:r>
            <a:r>
              <a:rPr lang="en-US" dirty="0" smtClean="0"/>
              <a:t>)) </a:t>
            </a:r>
            <a:r>
              <a:rPr lang="en-US" dirty="0" smtClean="0">
                <a:solidFill>
                  <a:schemeClr val="accent2"/>
                </a:solidFill>
              </a:rPr>
              <a:t>; affectation </a:t>
            </a:r>
            <a:r>
              <a:rPr lang="en-US" dirty="0" err="1" smtClean="0">
                <a:solidFill>
                  <a:schemeClr val="accent2"/>
                </a:solidFill>
              </a:rPr>
              <a:t>impérative</a:t>
            </a:r>
            <a:endParaRPr lang="en-US" dirty="0" smtClean="0">
              <a:solidFill>
                <a:schemeClr val="accent2"/>
              </a:solidFill>
            </a:endParaRPr>
          </a:p>
          <a:p>
            <a:pPr algn="l"/>
            <a:r>
              <a:rPr lang="en-US" dirty="0"/>
              <a:t> </a:t>
            </a:r>
            <a:r>
              <a:rPr lang="en-US" dirty="0" smtClean="0"/>
              <a:t>=&gt; (</a:t>
            </a:r>
            <a:r>
              <a:rPr lang="en-US" dirty="0">
                <a:solidFill>
                  <a:srgbClr val="0000FF"/>
                </a:solidFill>
              </a:rPr>
              <a:t>A B C</a:t>
            </a:r>
            <a:r>
              <a:rPr lang="en-US" dirty="0"/>
              <a:t>) </a:t>
            </a:r>
            <a:endParaRPr lang="en-US" dirty="0" smtClean="0"/>
          </a:p>
          <a:p>
            <a:pPr algn="l"/>
            <a:r>
              <a:rPr lang="en-US" dirty="0" smtClean="0"/>
              <a:t>(</a:t>
            </a:r>
            <a:r>
              <a:rPr lang="en-US" dirty="0"/>
              <a:t>append </a:t>
            </a:r>
            <a:r>
              <a:rPr lang="en-US" dirty="0" err="1">
                <a:solidFill>
                  <a:srgbClr val="0000FF"/>
                </a:solidFill>
              </a:rPr>
              <a:t>lst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'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D E</a:t>
            </a:r>
            <a:r>
              <a:rPr lang="en-US" dirty="0" smtClean="0"/>
              <a:t>)) </a:t>
            </a:r>
            <a:r>
              <a:rPr lang="en-US" dirty="0" smtClean="0">
                <a:solidFill>
                  <a:schemeClr val="accent2"/>
                </a:solidFill>
              </a:rPr>
              <a:t>; </a:t>
            </a:r>
            <a:r>
              <a:rPr lang="en-US" dirty="0" err="1" smtClean="0">
                <a:solidFill>
                  <a:schemeClr val="accent2"/>
                </a:solidFill>
              </a:rPr>
              <a:t>appel</a:t>
            </a:r>
            <a:r>
              <a:rPr lang="en-US" dirty="0" smtClean="0">
                <a:solidFill>
                  <a:schemeClr val="accent2"/>
                </a:solidFill>
              </a:rPr>
              <a:t> de </a:t>
            </a:r>
            <a:r>
              <a:rPr lang="en-US" dirty="0" err="1" smtClean="0">
                <a:solidFill>
                  <a:schemeClr val="accent2"/>
                </a:solidFill>
              </a:rPr>
              <a:t>fonction</a:t>
            </a:r>
            <a:endParaRPr lang="en-US" dirty="0" smtClean="0">
              <a:solidFill>
                <a:schemeClr val="accent2"/>
              </a:solidFill>
            </a:endParaRPr>
          </a:p>
          <a:p>
            <a:pPr algn="l"/>
            <a:r>
              <a:rPr lang="en-US" dirty="0"/>
              <a:t> </a:t>
            </a:r>
            <a:r>
              <a:rPr lang="en-US" dirty="0" smtClean="0"/>
              <a:t>=&gt; (</a:t>
            </a:r>
            <a:r>
              <a:rPr lang="en-US" dirty="0">
                <a:solidFill>
                  <a:srgbClr val="0000FF"/>
                </a:solidFill>
              </a:rPr>
              <a:t>A B C </a:t>
            </a:r>
            <a:r>
              <a:rPr lang="en-US" dirty="0" smtClean="0">
                <a:solidFill>
                  <a:srgbClr val="0000FF"/>
                </a:solidFill>
              </a:rPr>
              <a:t>D E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84776"/>
          </a:xfrm>
        </p:spPr>
        <p:txBody>
          <a:bodyPr/>
          <a:lstStyle/>
          <a:p>
            <a:r>
              <a:rPr lang="fr-FR" sz="3200" dirty="0" smtClean="0"/>
              <a:t>Impératif + fonctionnel : LISP (Mc </a:t>
            </a:r>
            <a:r>
              <a:rPr lang="fr-FR" sz="3200" dirty="0" err="1" smtClean="0"/>
              <a:t>Carthy</a:t>
            </a:r>
            <a:r>
              <a:rPr lang="fr-FR" sz="3200" dirty="0" smtClean="0"/>
              <a:t>, 1958)</a:t>
            </a:r>
            <a:endParaRPr lang="fr-FR" sz="32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8" name="Espace réservé du texte 6"/>
          <p:cNvSpPr txBox="1">
            <a:spLocks/>
          </p:cNvSpPr>
          <p:nvPr/>
        </p:nvSpPr>
        <p:spPr>
          <a:xfrm>
            <a:off x="971600" y="908720"/>
            <a:ext cx="6934260" cy="1982081"/>
          </a:xfrm>
          <a:prstGeom prst="rect">
            <a:avLst/>
          </a:prstGeom>
          <a:solidFill>
            <a:schemeClr val="lt1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dirty="0" smtClean="0"/>
              <a:t>(</a:t>
            </a:r>
            <a:r>
              <a:rPr lang="en-US" dirty="0" err="1" smtClean="0"/>
              <a:t>defun</a:t>
            </a:r>
            <a:r>
              <a:rPr lang="en-US" dirty="0" smtClean="0"/>
              <a:t> append (lst1 lst2) </a:t>
            </a:r>
            <a:r>
              <a:rPr lang="en-US" dirty="0" smtClean="0">
                <a:solidFill>
                  <a:srgbClr val="009A00"/>
                </a:solidFill>
              </a:rPr>
              <a:t>; </a:t>
            </a:r>
            <a:r>
              <a:rPr lang="en-US" dirty="0" err="1" smtClean="0">
                <a:solidFill>
                  <a:srgbClr val="009A00"/>
                </a:solidFill>
              </a:rPr>
              <a:t>fonctionnel</a:t>
            </a:r>
            <a:r>
              <a:rPr lang="en-US" dirty="0" smtClean="0">
                <a:solidFill>
                  <a:srgbClr val="009A00"/>
                </a:solidFill>
              </a:rPr>
              <a:t>, </a:t>
            </a:r>
            <a:r>
              <a:rPr lang="en-US" dirty="0" err="1" smtClean="0">
                <a:solidFill>
                  <a:srgbClr val="009A00"/>
                </a:solidFill>
              </a:rPr>
              <a:t>récursif</a:t>
            </a:r>
            <a:endParaRPr lang="en-US" dirty="0" smtClean="0">
              <a:solidFill>
                <a:srgbClr val="009A00"/>
              </a:solidFill>
            </a:endParaRPr>
          </a:p>
          <a:p>
            <a:pPr algn="l"/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   (</a:t>
            </a:r>
            <a:r>
              <a:rPr lang="en-US" dirty="0" err="1" smtClean="0">
                <a:solidFill>
                  <a:srgbClr val="000000"/>
                </a:solidFill>
              </a:rPr>
              <a:t>cond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   ((null </a:t>
            </a:r>
            <a:r>
              <a:rPr lang="en-US" dirty="0" smtClean="0">
                <a:solidFill>
                  <a:schemeClr val="tx2"/>
                </a:solidFill>
              </a:rPr>
              <a:t>lst1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chemeClr val="tx2"/>
                </a:solidFill>
              </a:rPr>
              <a:t> lst2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   (T (cons (car </a:t>
            </a:r>
            <a:r>
              <a:rPr lang="en-US" dirty="0" smtClean="0">
                <a:solidFill>
                  <a:schemeClr val="tx2"/>
                </a:solidFill>
              </a:rPr>
              <a:t>lst1</a:t>
            </a:r>
            <a:r>
              <a:rPr lang="en-US" dirty="0" smtClean="0">
                <a:solidFill>
                  <a:srgbClr val="000000"/>
                </a:solidFill>
              </a:rPr>
              <a:t>) (append (</a:t>
            </a:r>
            <a:r>
              <a:rPr lang="en-US" dirty="0" err="1" smtClean="0">
                <a:solidFill>
                  <a:srgbClr val="000000"/>
                </a:solidFill>
              </a:rPr>
              <a:t>cdr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lst1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chemeClr val="tx2"/>
                </a:solidFill>
              </a:rPr>
              <a:t> lst2</a:t>
            </a:r>
            <a:r>
              <a:rPr lang="en-US" dirty="0" smtClean="0">
                <a:solidFill>
                  <a:srgbClr val="000000"/>
                </a:solidFill>
              </a:rPr>
              <a:t>)))))</a:t>
            </a:r>
          </a:p>
          <a:p>
            <a:pPr algn="l"/>
            <a:r>
              <a:rPr lang="en-US" dirty="0" smtClean="0"/>
              <a:t>=&gt; append</a:t>
            </a:r>
          </a:p>
        </p:txBody>
      </p:sp>
      <p:sp>
        <p:nvSpPr>
          <p:cNvPr id="10" name="Espace réservé du texte 6"/>
          <p:cNvSpPr txBox="1">
            <a:spLocks/>
          </p:cNvSpPr>
          <p:nvPr/>
        </p:nvSpPr>
        <p:spPr>
          <a:xfrm>
            <a:off x="323528" y="4797152"/>
            <a:ext cx="8481258" cy="1671227"/>
          </a:xfrm>
          <a:prstGeom prst="rect">
            <a:avLst/>
          </a:prstGeom>
          <a:solidFill>
            <a:schemeClr val="lt1"/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r-FR" dirty="0" smtClean="0">
                <a:solidFill>
                  <a:schemeClr val="tx2"/>
                </a:solidFill>
              </a:rPr>
              <a:t>Innovations majeures : </a:t>
            </a:r>
            <a:r>
              <a:rPr lang="fr-FR" dirty="0" smtClean="0">
                <a:solidFill>
                  <a:srgbClr val="000000"/>
                </a:solidFill>
              </a:rPr>
              <a:t>interactivité,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smtClean="0"/>
              <a:t>listes, calcul symbolique, </a:t>
            </a:r>
          </a:p>
          <a:p>
            <a:pPr algn="l"/>
            <a:r>
              <a:rPr lang="fr-FR" dirty="0" smtClean="0"/>
              <a:t>récursivité systématique, gestion mémoire automatique, </a:t>
            </a:r>
          </a:p>
          <a:p>
            <a:pPr algn="l"/>
            <a:r>
              <a:rPr lang="fr-FR" dirty="0" smtClean="0"/>
              <a:t>réflexivité (</a:t>
            </a:r>
            <a:r>
              <a:rPr lang="fr-FR" dirty="0" err="1" smtClean="0"/>
              <a:t>eval</a:t>
            </a:r>
            <a:r>
              <a:rPr lang="fr-FR" dirty="0" smtClean="0"/>
              <a:t>),...</a:t>
            </a:r>
            <a:endParaRPr lang="fr-FR" dirty="0"/>
          </a:p>
          <a:p>
            <a:pPr algn="l">
              <a:spcBef>
                <a:spcPts val="600"/>
              </a:spcBef>
            </a:pPr>
            <a:r>
              <a:rPr lang="fr-FR" dirty="0" smtClean="0">
                <a:solidFill>
                  <a:srgbClr val="0000FF"/>
                </a:solidFill>
              </a:rPr>
              <a:t>liaison statique </a:t>
            </a:r>
            <a:r>
              <a:rPr lang="fr-FR" dirty="0" smtClean="0"/>
              <a:t>→ </a:t>
            </a:r>
            <a:r>
              <a:rPr lang="fr-FR" dirty="0" smtClean="0">
                <a:solidFill>
                  <a:schemeClr val="tx2"/>
                </a:solidFill>
              </a:rPr>
              <a:t>SCHEME</a:t>
            </a:r>
            <a:r>
              <a:rPr lang="fr-FR" dirty="0" smtClean="0"/>
              <a:t>,</a:t>
            </a:r>
            <a:r>
              <a:rPr lang="fr-FR" dirty="0" smtClean="0">
                <a:solidFill>
                  <a:schemeClr val="accent3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typage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→ </a:t>
            </a:r>
            <a:r>
              <a:rPr lang="fr-FR" dirty="0" smtClean="0">
                <a:solidFill>
                  <a:srgbClr val="0000FF"/>
                </a:solidFill>
              </a:rPr>
              <a:t>ML, </a:t>
            </a:r>
            <a:r>
              <a:rPr lang="fr-FR" dirty="0" err="1" smtClean="0">
                <a:solidFill>
                  <a:srgbClr val="0000FF"/>
                </a:solidFill>
              </a:rPr>
              <a:t>Haskell</a:t>
            </a:r>
            <a:r>
              <a:rPr lang="fr-FR" dirty="0" smtClean="0">
                <a:solidFill>
                  <a:srgbClr val="0000FF"/>
                </a:solidFill>
              </a:rPr>
              <a:t>, ...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6331"/>
          </a:xfrm>
        </p:spPr>
        <p:txBody>
          <a:bodyPr/>
          <a:lstStyle/>
          <a:p>
            <a:r>
              <a:rPr lang="fr-FR" dirty="0" smtClean="0"/>
              <a:t>Langages fonctionnels : ML, HASKEL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10" name="Espace réservé du texte 6"/>
          <p:cNvSpPr txBox="1">
            <a:spLocks/>
          </p:cNvSpPr>
          <p:nvPr/>
        </p:nvSpPr>
        <p:spPr>
          <a:xfrm>
            <a:off x="493375" y="3861048"/>
            <a:ext cx="8157251" cy="1594283"/>
          </a:xfrm>
          <a:prstGeom prst="rect">
            <a:avLst/>
          </a:prstGeom>
          <a:solidFill>
            <a:schemeClr val="lt1"/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r-FR" dirty="0" smtClean="0">
                <a:solidFill>
                  <a:schemeClr val="tx2"/>
                </a:solidFill>
              </a:rPr>
              <a:t>Innovations majeures : </a:t>
            </a:r>
            <a:r>
              <a:rPr lang="fr-FR" dirty="0" smtClean="0">
                <a:solidFill>
                  <a:srgbClr val="000000"/>
                </a:solidFill>
              </a:rPr>
              <a:t>ordre supérieur, </a:t>
            </a:r>
            <a:r>
              <a:rPr lang="fr-FR" dirty="0" smtClean="0"/>
              <a:t>typage fort, </a:t>
            </a:r>
          </a:p>
          <a:p>
            <a:pPr algn="l"/>
            <a:r>
              <a:rPr lang="fr-FR" dirty="0" smtClean="0"/>
              <a:t>polymorphismes, types concrets, pattern </a:t>
            </a:r>
            <a:r>
              <a:rPr lang="fr-FR" dirty="0" err="1" smtClean="0"/>
              <a:t>matching</a:t>
            </a:r>
            <a:r>
              <a:rPr lang="fr-FR" dirty="0" smtClean="0"/>
              <a:t>, </a:t>
            </a:r>
          </a:p>
          <a:p>
            <a:pPr algn="l"/>
            <a:r>
              <a:rPr lang="fr-FR" dirty="0" smtClean="0"/>
              <a:t>modules, sémantique rigoureuse, qualité du compilateur,...</a:t>
            </a:r>
          </a:p>
          <a:p>
            <a:pPr algn="l"/>
            <a:r>
              <a:rPr lang="fr-FR" dirty="0" smtClean="0">
                <a:solidFill>
                  <a:schemeClr val="accent1"/>
                </a:solidFill>
              </a:rPr>
              <a:t>Inconvénient : </a:t>
            </a:r>
            <a:r>
              <a:rPr lang="fr-FR" dirty="0" smtClean="0"/>
              <a:t>popularité restant (encore) limitée...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11" name="Espace réservé du texte 6"/>
          <p:cNvSpPr txBox="1">
            <a:spLocks/>
          </p:cNvSpPr>
          <p:nvPr/>
        </p:nvSpPr>
        <p:spPr>
          <a:xfrm>
            <a:off x="2627784" y="1330661"/>
            <a:ext cx="3980026" cy="1594283"/>
          </a:xfrm>
          <a:prstGeom prst="rect">
            <a:avLst/>
          </a:prstGeom>
          <a:solidFill>
            <a:schemeClr val="lt1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r-FR" dirty="0"/>
              <a:t>let </a:t>
            </a:r>
            <a:r>
              <a:rPr lang="fr-FR" dirty="0" err="1"/>
              <a:t>rec</a:t>
            </a:r>
            <a:r>
              <a:rPr lang="fr-FR" dirty="0"/>
              <a:t> </a:t>
            </a:r>
            <a:r>
              <a:rPr lang="fr-FR" dirty="0" smtClean="0">
                <a:solidFill>
                  <a:schemeClr val="tx2"/>
                </a:solidFill>
              </a:rPr>
              <a:t>append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00FF"/>
                </a:solidFill>
              </a:rPr>
              <a:t>l l' </a:t>
            </a:r>
            <a:r>
              <a:rPr lang="fr-FR" dirty="0"/>
              <a:t>=</a:t>
            </a:r>
          </a:p>
          <a:p>
            <a:pPr algn="l"/>
            <a:r>
              <a:rPr lang="fr-FR" dirty="0"/>
              <a:t>  match </a:t>
            </a:r>
            <a:r>
              <a:rPr lang="fr-FR" dirty="0" smtClean="0">
                <a:solidFill>
                  <a:srgbClr val="0000FF"/>
                </a:solidFill>
              </a:rPr>
              <a:t>l</a:t>
            </a:r>
            <a:r>
              <a:rPr lang="fr-FR" dirty="0" smtClean="0"/>
              <a:t> </a:t>
            </a:r>
            <a:r>
              <a:rPr lang="fr-FR" dirty="0" err="1"/>
              <a:t>with</a:t>
            </a:r>
            <a:endParaRPr lang="fr-FR" dirty="0"/>
          </a:p>
          <a:p>
            <a:pPr algn="l"/>
            <a:r>
              <a:rPr lang="fr-FR" dirty="0"/>
              <a:t>    </a:t>
            </a:r>
            <a:r>
              <a:rPr lang="fr-FR" dirty="0" smtClean="0"/>
              <a:t>[</a:t>
            </a:r>
            <a:r>
              <a:rPr lang="fr-FR" sz="1400" dirty="0" smtClean="0"/>
              <a:t> </a:t>
            </a:r>
            <a:r>
              <a:rPr lang="fr-FR" dirty="0" smtClean="0"/>
              <a:t>] </a:t>
            </a:r>
            <a:r>
              <a:rPr lang="fr-FR" kern="0" dirty="0" smtClean="0"/>
              <a:t>−&gt;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00FF"/>
                </a:solidFill>
              </a:rPr>
              <a:t>l'</a:t>
            </a:r>
            <a:endParaRPr lang="fr-FR" dirty="0">
              <a:solidFill>
                <a:srgbClr val="0000FF"/>
              </a:solidFill>
            </a:endParaRPr>
          </a:p>
          <a:p>
            <a:pPr algn="l"/>
            <a:r>
              <a:rPr lang="ro-RO" dirty="0"/>
              <a:t>  | </a:t>
            </a:r>
            <a:r>
              <a:rPr lang="ro-RO" dirty="0">
                <a:solidFill>
                  <a:srgbClr val="0000FF"/>
                </a:solidFill>
              </a:rPr>
              <a:t>a</a:t>
            </a:r>
            <a:r>
              <a:rPr lang="ro-RO" dirty="0"/>
              <a:t> :: </a:t>
            </a:r>
            <a:r>
              <a:rPr lang="ro-RO" dirty="0" smtClean="0">
                <a:solidFill>
                  <a:srgbClr val="0000FF"/>
                </a:solidFill>
              </a:rPr>
              <a:t>l'' </a:t>
            </a:r>
            <a:r>
              <a:rPr lang="fr-FR" kern="0" dirty="0"/>
              <a:t>−</a:t>
            </a:r>
            <a:r>
              <a:rPr lang="ro-RO" dirty="0" smtClean="0"/>
              <a:t>&gt; </a:t>
            </a:r>
            <a:r>
              <a:rPr lang="ro-RO" dirty="0" smtClean="0">
                <a:solidFill>
                  <a:schemeClr val="tx2"/>
                </a:solidFill>
              </a:rPr>
              <a:t>a</a:t>
            </a:r>
            <a:r>
              <a:rPr lang="ro-RO" dirty="0" smtClean="0"/>
              <a:t> :: (append </a:t>
            </a:r>
            <a:r>
              <a:rPr lang="ro-RO" dirty="0" smtClean="0">
                <a:solidFill>
                  <a:srgbClr val="0000FF"/>
                </a:solidFill>
              </a:rPr>
              <a:t>l''</a:t>
            </a:r>
            <a:r>
              <a:rPr lang="ro-RO" dirty="0" smtClean="0"/>
              <a:t> </a:t>
            </a:r>
            <a:r>
              <a:rPr lang="ro-RO" dirty="0" smtClean="0">
                <a:solidFill>
                  <a:srgbClr val="0000FF"/>
                </a:solidFill>
              </a:rPr>
              <a:t>l'</a:t>
            </a:r>
            <a:r>
              <a:rPr lang="ro-RO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931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0" y="1051980"/>
            <a:ext cx="8892480" cy="2182136"/>
          </a:xfrm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Programmation objet </a:t>
            </a:r>
            <a:r>
              <a:rPr lang="fr-FR" dirty="0" smtClean="0"/>
              <a:t>: privilégier </a:t>
            </a:r>
            <a:r>
              <a:rPr lang="fr-FR" dirty="0" smtClean="0">
                <a:solidFill>
                  <a:schemeClr val="accent3"/>
                </a:solidFill>
              </a:rPr>
              <a:t>l'architecture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C83296"/>
                </a:solidFill>
              </a:rPr>
              <a:t>mentale</a:t>
            </a:r>
            <a:r>
              <a:rPr lang="fr-FR" dirty="0" smtClean="0"/>
              <a:t> en groupant données et fonctions (méthodes) dans des classes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Simula, </a:t>
            </a:r>
            <a:r>
              <a:rPr lang="fr-FR" dirty="0" err="1" smtClean="0"/>
              <a:t>Smalltalk</a:t>
            </a:r>
            <a:r>
              <a:rPr lang="fr-FR" dirty="0" smtClean="0"/>
              <a:t>, C++, Objective C, Java, ...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4"/>
                </a:solidFill>
              </a:rPr>
              <a:t>   ➞ sémantique opérationnelle (trouver la bonne méthode)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➞ </a:t>
            </a:r>
            <a:r>
              <a:rPr lang="fr-FR" dirty="0" smtClean="0">
                <a:solidFill>
                  <a:schemeClr val="accent4"/>
                </a:solidFill>
              </a:rPr>
              <a:t>sémantique axiomatique (assertions)</a:t>
            </a:r>
            <a:endParaRPr lang="fr-FR" dirty="0">
              <a:solidFill>
                <a:schemeClr val="accent4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6"/>
          </a:xfrm>
        </p:spPr>
        <p:txBody>
          <a:bodyPr/>
          <a:lstStyle/>
          <a:p>
            <a:r>
              <a:rPr lang="fr-FR" dirty="0" smtClean="0"/>
              <a:t>Les principes principaux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251520" y="3662441"/>
            <a:ext cx="9289032" cy="21821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chemeClr val="tx2"/>
                </a:solidFill>
              </a:rPr>
              <a:t>Programmation logique / par contraintes </a:t>
            </a:r>
            <a:r>
              <a:rPr lang="fr-FR" dirty="0" smtClean="0"/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/>
              <a:t> </a:t>
            </a:r>
            <a:r>
              <a:rPr lang="fr-FR" dirty="0" smtClean="0"/>
              <a:t> spécifier </a:t>
            </a:r>
            <a:r>
              <a:rPr lang="fr-FR" dirty="0" smtClean="0">
                <a:solidFill>
                  <a:srgbClr val="C83296"/>
                </a:solidFill>
              </a:rPr>
              <a:t>ce qu'il faut calculer</a:t>
            </a:r>
            <a:r>
              <a:rPr lang="fr-FR" dirty="0" smtClean="0"/>
              <a:t>, mais pas comment le calculer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Prolog, </a:t>
            </a:r>
            <a:r>
              <a:rPr lang="fr-FR" dirty="0" err="1" smtClean="0"/>
              <a:t>Datalog</a:t>
            </a:r>
            <a:r>
              <a:rPr lang="fr-FR" dirty="0" smtClean="0"/>
              <a:t>, CCP, python-</a:t>
            </a:r>
            <a:r>
              <a:rPr lang="fr-FR" dirty="0" err="1" smtClean="0"/>
              <a:t>constraint</a:t>
            </a:r>
            <a:r>
              <a:rPr lang="fr-FR" dirty="0" smtClean="0"/>
              <a:t>, ...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</a:t>
            </a:r>
            <a:r>
              <a:rPr lang="fr-FR" dirty="0">
                <a:solidFill>
                  <a:schemeClr val="accent4"/>
                </a:solidFill>
              </a:rPr>
              <a:t>➞ sémantique </a:t>
            </a:r>
            <a:r>
              <a:rPr lang="fr-FR" dirty="0" smtClean="0">
                <a:solidFill>
                  <a:schemeClr val="accent4"/>
                </a:solidFill>
              </a:rPr>
              <a:t>logique (résolution, SAT, etc.)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➞</a:t>
            </a:r>
            <a:r>
              <a:rPr lang="fr-FR" dirty="0" smtClean="0">
                <a:solidFill>
                  <a:schemeClr val="accent4"/>
                </a:solidFill>
              </a:rPr>
              <a:t> solveurs d'équations et inéquations (SMT, etc.)</a:t>
            </a:r>
          </a:p>
        </p:txBody>
      </p:sp>
    </p:spTree>
    <p:extLst>
      <p:ext uri="{BB962C8B-B14F-4D97-AF65-F5344CB8AC3E}">
        <p14:creationId xmlns:p14="http://schemas.microsoft.com/office/powerpoint/2010/main" val="252875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0" y="1051980"/>
            <a:ext cx="8892480" cy="2569935"/>
          </a:xfrm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Programmation parallèle asynchrone </a:t>
            </a:r>
            <a:r>
              <a:rPr lang="fr-FR" dirty="0" smtClean="0"/>
              <a:t>: faire </a:t>
            </a:r>
            <a:r>
              <a:rPr lang="fr-FR" dirty="0" smtClean="0">
                <a:solidFill>
                  <a:schemeClr val="tx2"/>
                </a:solidFill>
              </a:rPr>
              <a:t>coopérer et communiquer</a:t>
            </a:r>
            <a:r>
              <a:rPr lang="fr-FR" dirty="0" smtClean="0"/>
              <a:t> des processus sans relation temporelle</a:t>
            </a:r>
          </a:p>
          <a:p>
            <a:pPr marL="0" indent="0">
              <a:buNone/>
            </a:pPr>
            <a:r>
              <a:rPr lang="fr-FR" dirty="0" smtClean="0"/>
              <a:t>  CSP, ADA, OCCAM, CCP, Erlang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➞ OS / tâches, threads</a:t>
            </a:r>
            <a:r>
              <a:rPr lang="fr-FR" dirty="0">
                <a:solidFill>
                  <a:schemeClr val="accent4"/>
                </a:solidFill>
              </a:rPr>
              <a:t>, partage de mémoire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➞ rendez-vous, calculs de processus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 smtClean="0">
                <a:solidFill>
                  <a:schemeClr val="accent4"/>
                </a:solidFill>
              </a:rPr>
              <a:t>  ➞ passages de messages (acteurs)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6"/>
          </a:xfrm>
        </p:spPr>
        <p:txBody>
          <a:bodyPr/>
          <a:lstStyle/>
          <a:p>
            <a:r>
              <a:rPr lang="fr-FR" dirty="0" smtClean="0"/>
              <a:t>Les principes principaux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251520" y="3911160"/>
            <a:ext cx="8640960" cy="21821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chemeClr val="tx2"/>
                </a:solidFill>
              </a:rPr>
              <a:t>Programmation parallèle vibratoire </a:t>
            </a:r>
            <a:r>
              <a:rPr lang="fr-FR" dirty="0" smtClean="0"/>
              <a:t>: </a:t>
            </a:r>
            <a:r>
              <a:rPr lang="fr-FR" dirty="0" smtClean="0">
                <a:solidFill>
                  <a:srgbClr val="C83296"/>
                </a:solidFill>
              </a:rPr>
              <a:t>simuler </a:t>
            </a:r>
            <a:r>
              <a:rPr lang="fr-FR" dirty="0" smtClean="0"/>
              <a:t>(plus ou moins) la </a:t>
            </a:r>
            <a:r>
              <a:rPr lang="fr-FR" dirty="0" smtClean="0">
                <a:solidFill>
                  <a:srgbClr val="C83296"/>
                </a:solidFill>
              </a:rPr>
              <a:t>propagation temporelle du courant </a:t>
            </a:r>
            <a:r>
              <a:rPr lang="fr-FR" dirty="0" smtClean="0"/>
              <a:t>dans un circuit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Verilog</a:t>
            </a:r>
            <a:r>
              <a:rPr lang="fr-FR" dirty="0" smtClean="0"/>
              <a:t>, VHDL, System </a:t>
            </a:r>
            <a:r>
              <a:rPr lang="fr-FR" dirty="0" err="1" smtClean="0"/>
              <a:t>Verilog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solidFill>
                  <a:schemeClr val="accent4"/>
                </a:solidFill>
              </a:rPr>
              <a:t>   ➞ interprète de référence </a:t>
            </a:r>
            <a:r>
              <a:rPr lang="fr-FR" dirty="0" smtClean="0">
                <a:solidFill>
                  <a:schemeClr val="accent1"/>
                </a:solidFill>
              </a:rPr>
              <a:t>(pas mieux, hélas)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537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principes principaux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4294967295"/>
          </p:nvPr>
        </p:nvSpPr>
        <p:spPr>
          <a:xfrm>
            <a:off x="250825" y="1052513"/>
            <a:ext cx="8893175" cy="21812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Programmation parallèle synchrone (réactive) </a:t>
            </a:r>
            <a:r>
              <a:rPr lang="fr-FR" dirty="0" smtClean="0"/>
              <a:t>: faire </a:t>
            </a:r>
            <a:r>
              <a:rPr lang="fr-FR" dirty="0" smtClean="0">
                <a:solidFill>
                  <a:srgbClr val="C83296"/>
                </a:solidFill>
              </a:rPr>
              <a:t>coopérer et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C83296"/>
                </a:solidFill>
              </a:rPr>
              <a:t>communiquer </a:t>
            </a:r>
            <a:r>
              <a:rPr lang="fr-FR" dirty="0" smtClean="0"/>
              <a:t>des processus </a:t>
            </a:r>
            <a:r>
              <a:rPr lang="fr-FR" dirty="0" smtClean="0">
                <a:solidFill>
                  <a:srgbClr val="C83296"/>
                </a:solidFill>
              </a:rPr>
              <a:t>en synchronisme temporel</a:t>
            </a:r>
          </a:p>
          <a:p>
            <a:pPr marL="0" indent="0">
              <a:buNone/>
            </a:pPr>
            <a:r>
              <a:rPr lang="fr-FR" dirty="0" smtClean="0"/>
              <a:t>  Esterel, Lustre, Signal, </a:t>
            </a:r>
            <a:r>
              <a:rPr lang="fr-FR" dirty="0" err="1" smtClean="0"/>
              <a:t>Statecharts</a:t>
            </a:r>
            <a:r>
              <a:rPr lang="fr-FR" dirty="0" smtClean="0"/>
              <a:t>, SCADE, Scratch, ...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 ➞ sémantiques mathématiques classiques ou constructives</a:t>
            </a:r>
            <a:endParaRPr lang="fr-FR" dirty="0">
              <a:solidFill>
                <a:schemeClr val="accent4"/>
              </a:solidFill>
            </a:endParaRP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251520" y="3086377"/>
            <a:ext cx="9289032" cy="26468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chemeClr val="tx2"/>
                </a:solidFill>
              </a:rPr>
              <a:t>Programmation temps continu </a:t>
            </a:r>
            <a:r>
              <a:rPr lang="fr-FR" dirty="0" smtClean="0"/>
              <a:t>: </a:t>
            </a:r>
            <a:r>
              <a:rPr lang="fr-FR" dirty="0" smtClean="0">
                <a:solidFill>
                  <a:srgbClr val="C83296"/>
                </a:solidFill>
              </a:rPr>
              <a:t>simuler des phénomènes mécaniques ou physiques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Stateflow</a:t>
            </a:r>
            <a:r>
              <a:rPr lang="fr-FR" dirty="0" smtClean="0"/>
              <a:t>, </a:t>
            </a:r>
            <a:r>
              <a:rPr lang="fr-FR" dirty="0" err="1" smtClean="0"/>
              <a:t>Modelica</a:t>
            </a:r>
            <a:r>
              <a:rPr lang="fr-FR" dirty="0" smtClean="0"/>
              <a:t>, ...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4"/>
                </a:solidFill>
              </a:rPr>
              <a:t>➞ interprètes de référence </a:t>
            </a:r>
            <a:r>
              <a:rPr lang="fr-FR" dirty="0" smtClean="0">
                <a:solidFill>
                  <a:schemeClr val="accent1"/>
                </a:solidFill>
              </a:rPr>
              <a:t>(incorrects si continu / discret)</a:t>
            </a:r>
          </a:p>
          <a:p>
            <a:pPr marL="0" indent="0">
              <a:buNone/>
            </a:pPr>
            <a:r>
              <a:rPr lang="fr-FR" dirty="0">
                <a:solidFill>
                  <a:srgbClr val="009A00"/>
                </a:solidFill>
              </a:rPr>
              <a:t>➞ </a:t>
            </a:r>
            <a:r>
              <a:rPr lang="fr-FR" dirty="0" smtClean="0">
                <a:solidFill>
                  <a:schemeClr val="accent2"/>
                </a:solidFill>
              </a:rPr>
              <a:t>travail sémantique majeur en cours </a:t>
            </a:r>
            <a:r>
              <a:rPr lang="fr-FR" dirty="0" smtClean="0"/>
              <a:t>(Rennes, ENS </a:t>
            </a:r>
            <a:r>
              <a:rPr lang="fr-FR" dirty="0"/>
              <a:t>U</a:t>
            </a:r>
            <a:r>
              <a:rPr lang="fr-FR" dirty="0" smtClean="0"/>
              <a:t>lm)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accent4"/>
                </a:solidFill>
              </a:rPr>
              <a:t> </a:t>
            </a:r>
            <a:r>
              <a:rPr lang="fr-FR" dirty="0" smtClean="0">
                <a:solidFill>
                  <a:schemeClr val="accent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073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0" y="1051980"/>
            <a:ext cx="8892480" cy="941796"/>
          </a:xfrm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Langages de script</a:t>
            </a:r>
            <a:r>
              <a:rPr lang="fr-FR" dirty="0" smtClean="0"/>
              <a:t>: </a:t>
            </a:r>
            <a:r>
              <a:rPr lang="fr-FR" dirty="0" smtClean="0">
                <a:solidFill>
                  <a:schemeClr val="accent3"/>
                </a:solidFill>
              </a:rPr>
              <a:t>enchaînement dynamique de commandes</a:t>
            </a:r>
          </a:p>
          <a:p>
            <a:pPr marL="0" indent="0">
              <a:buNone/>
            </a:pPr>
            <a:r>
              <a:rPr lang="fr-FR" dirty="0" smtClean="0"/>
              <a:t>  sh, </a:t>
            </a:r>
            <a:r>
              <a:rPr lang="fr-FR" dirty="0" err="1" smtClean="0"/>
              <a:t>bash</a:t>
            </a:r>
            <a:r>
              <a:rPr lang="fr-FR" dirty="0" smtClean="0"/>
              <a:t>, </a:t>
            </a:r>
            <a:r>
              <a:rPr lang="fr-FR" dirty="0" err="1" smtClean="0"/>
              <a:t>Tcl</a:t>
            </a:r>
            <a:r>
              <a:rPr lang="fr-FR" dirty="0" smtClean="0"/>
              <a:t>, Perl, </a:t>
            </a:r>
            <a:r>
              <a:rPr lang="fr-FR" dirty="0" err="1" smtClean="0"/>
              <a:t>php</a:t>
            </a:r>
            <a:r>
              <a:rPr lang="fr-FR" dirty="0" smtClean="0"/>
              <a:t>, </a:t>
            </a:r>
            <a:r>
              <a:rPr lang="fr-FR" dirty="0" err="1" smtClean="0"/>
              <a:t>Javascript</a:t>
            </a:r>
            <a:r>
              <a:rPr lang="fr-FR" dirty="0" smtClean="0"/>
              <a:t> (?), Python(?), Ruby(?)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6"/>
          </a:xfrm>
        </p:spPr>
        <p:txBody>
          <a:bodyPr/>
          <a:lstStyle/>
          <a:p>
            <a:r>
              <a:rPr lang="fr-FR" dirty="0" smtClean="0"/>
              <a:t>Les principes principaux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251520" y="2132856"/>
            <a:ext cx="9289032" cy="40970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chemeClr val="tx2"/>
                </a:solidFill>
              </a:rPr>
              <a:t>langages spécialisés (DSL = Domain-</a:t>
            </a:r>
            <a:r>
              <a:rPr lang="fr-FR" dirty="0" err="1" smtClean="0">
                <a:solidFill>
                  <a:schemeClr val="tx2"/>
                </a:solidFill>
              </a:rPr>
              <a:t>Specific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Languages</a:t>
            </a:r>
            <a:r>
              <a:rPr lang="fr-FR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 smtClean="0"/>
              <a:t>  parler le langage des utilisateurs </a:t>
            </a:r>
          </a:p>
          <a:p>
            <a:pPr lvl="1"/>
            <a:r>
              <a:rPr lang="fr-FR" dirty="0" smtClean="0">
                <a:solidFill>
                  <a:srgbClr val="C83296"/>
                </a:solidFill>
              </a:rPr>
              <a:t> tableurs: </a:t>
            </a:r>
            <a:r>
              <a:rPr lang="fr-FR" dirty="0" smtClean="0">
                <a:solidFill>
                  <a:srgbClr val="000000"/>
                </a:solidFill>
              </a:rPr>
              <a:t>Excel, Visual Basic</a:t>
            </a:r>
          </a:p>
          <a:p>
            <a:pPr lvl="1"/>
            <a:r>
              <a:rPr lang="fr-FR" dirty="0" smtClean="0">
                <a:solidFill>
                  <a:srgbClr val="C83296"/>
                </a:solidFill>
              </a:rPr>
              <a:t> expressions régulières :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lex</a:t>
            </a:r>
            <a:r>
              <a:rPr lang="fr-FR" dirty="0" smtClean="0">
                <a:solidFill>
                  <a:srgbClr val="000000"/>
                </a:solidFill>
              </a:rPr>
              <a:t>, </a:t>
            </a:r>
            <a:r>
              <a:rPr lang="fr-FR" dirty="0" err="1" smtClean="0">
                <a:solidFill>
                  <a:srgbClr val="000000"/>
                </a:solidFill>
              </a:rPr>
              <a:t>grep</a:t>
            </a:r>
            <a:r>
              <a:rPr lang="fr-FR" dirty="0" smtClean="0">
                <a:solidFill>
                  <a:srgbClr val="000000"/>
                </a:solidFill>
              </a:rPr>
              <a:t>, ...</a:t>
            </a:r>
          </a:p>
          <a:p>
            <a:pPr lvl="1"/>
            <a:r>
              <a:rPr lang="fr-FR" dirty="0" smtClean="0">
                <a:solidFill>
                  <a:srgbClr val="C83296"/>
                </a:solidFill>
              </a:rPr>
              <a:t> grammaires : </a:t>
            </a:r>
            <a:r>
              <a:rPr lang="fr-FR" dirty="0" err="1" smtClean="0">
                <a:solidFill>
                  <a:srgbClr val="000000"/>
                </a:solidFill>
              </a:rPr>
              <a:t>yacc</a:t>
            </a:r>
            <a:endParaRPr lang="fr-FR" dirty="0" smtClean="0">
              <a:solidFill>
                <a:srgbClr val="000000"/>
              </a:solidFill>
            </a:endParaRPr>
          </a:p>
          <a:p>
            <a:pPr lvl="1"/>
            <a:r>
              <a:rPr lang="fr-FR" dirty="0" smtClean="0">
                <a:solidFill>
                  <a:srgbClr val="C83296"/>
                </a:solidFill>
              </a:rPr>
              <a:t> compilation : </a:t>
            </a:r>
            <a:r>
              <a:rPr lang="fr-FR" dirty="0" err="1" smtClean="0">
                <a:solidFill>
                  <a:srgbClr val="000000"/>
                </a:solidFill>
              </a:rPr>
              <a:t>make</a:t>
            </a:r>
            <a:endParaRPr lang="fr-FR" dirty="0" smtClean="0">
              <a:solidFill>
                <a:srgbClr val="000000"/>
              </a:solidFill>
            </a:endParaRPr>
          </a:p>
          <a:p>
            <a:pPr lvl="1"/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chemeClr val="accent3"/>
                </a:solidFill>
              </a:rPr>
              <a:t>textes :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nroff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7F7F7F"/>
                </a:solidFill>
              </a:rPr>
              <a:t>PostScript, </a:t>
            </a:r>
            <a:r>
              <a:rPr lang="fr-FR" dirty="0" err="1" smtClean="0">
                <a:solidFill>
                  <a:srgbClr val="000000"/>
                </a:solidFill>
              </a:rPr>
              <a:t>TeX</a:t>
            </a:r>
            <a:r>
              <a:rPr lang="fr-FR" dirty="0" smtClean="0">
                <a:solidFill>
                  <a:srgbClr val="000000"/>
                </a:solidFill>
              </a:rPr>
              <a:t>, </a:t>
            </a:r>
            <a:r>
              <a:rPr lang="fr-FR" dirty="0" err="1" smtClean="0">
                <a:solidFill>
                  <a:srgbClr val="000000"/>
                </a:solidFill>
              </a:rPr>
              <a:t>LaTeX</a:t>
            </a:r>
            <a:endParaRPr lang="fr-FR" dirty="0" smtClean="0">
              <a:solidFill>
                <a:srgbClr val="000000"/>
              </a:solidFill>
            </a:endParaRPr>
          </a:p>
          <a:p>
            <a:pPr lvl="1"/>
            <a:r>
              <a:rPr lang="fr-FR" dirty="0" smtClean="0">
                <a:solidFill>
                  <a:srgbClr val="C83296"/>
                </a:solidFill>
              </a:rPr>
              <a:t> protocoles télécom : </a:t>
            </a:r>
            <a:r>
              <a:rPr lang="fr-FR" dirty="0" smtClean="0">
                <a:solidFill>
                  <a:srgbClr val="000000"/>
                </a:solidFill>
              </a:rPr>
              <a:t>SDL</a:t>
            </a:r>
          </a:p>
          <a:p>
            <a:pPr lvl="1"/>
            <a:r>
              <a:rPr lang="fr-FR" dirty="0" smtClean="0">
                <a:solidFill>
                  <a:schemeClr val="accent3"/>
                </a:solidFill>
              </a:rPr>
              <a:t> génération de tests pour circuits </a:t>
            </a:r>
            <a:r>
              <a:rPr lang="fr-FR" dirty="0" smtClean="0">
                <a:solidFill>
                  <a:srgbClr val="000000"/>
                </a:solidFill>
              </a:rPr>
              <a:t>: E</a:t>
            </a:r>
          </a:p>
          <a:p>
            <a:pPr lvl="1"/>
            <a:r>
              <a:rPr lang="fr-FR" dirty="0" smtClean="0">
                <a:solidFill>
                  <a:srgbClr val="C83296"/>
                </a:solidFill>
              </a:rPr>
              <a:t> formules temporelles : </a:t>
            </a:r>
            <a:r>
              <a:rPr lang="fr-FR" dirty="0" smtClean="0">
                <a:solidFill>
                  <a:srgbClr val="000000"/>
                </a:solidFill>
              </a:rPr>
              <a:t>EMC, PSL</a:t>
            </a:r>
            <a:r>
              <a:rPr lang="fr-FR" dirty="0" smtClean="0">
                <a:solidFill>
                  <a:schemeClr val="accent4"/>
                </a:solidFill>
              </a:rPr>
              <a:t>  </a:t>
            </a:r>
          </a:p>
          <a:p>
            <a:pPr lvl="1"/>
            <a:r>
              <a:rPr lang="fr-FR" dirty="0" smtClean="0">
                <a:solidFill>
                  <a:srgbClr val="C83296"/>
                </a:solidFill>
              </a:rPr>
              <a:t> écriture musicale : Midi, Max, </a:t>
            </a:r>
            <a:r>
              <a:rPr lang="fr-FR" dirty="0" err="1" smtClean="0">
                <a:solidFill>
                  <a:srgbClr val="C83296"/>
                </a:solidFill>
              </a:rPr>
              <a:t>PureData</a:t>
            </a:r>
            <a:r>
              <a:rPr lang="fr-FR" dirty="0" smtClean="0">
                <a:solidFill>
                  <a:srgbClr val="C83296"/>
                </a:solidFill>
              </a:rPr>
              <a:t>, </a:t>
            </a:r>
            <a:r>
              <a:rPr lang="fr-FR" dirty="0" err="1" smtClean="0">
                <a:solidFill>
                  <a:srgbClr val="C83296"/>
                </a:solidFill>
              </a:rPr>
              <a:t>Antescofo</a:t>
            </a:r>
            <a:r>
              <a:rPr lang="fr-FR" dirty="0" smtClean="0">
                <a:solidFill>
                  <a:srgbClr val="C83296"/>
                </a:solidFill>
              </a:rPr>
              <a:t>, Giotto, ...</a:t>
            </a:r>
          </a:p>
          <a:p>
            <a:pPr lvl="1"/>
            <a:r>
              <a:rPr lang="fr-FR" dirty="0" smtClean="0">
                <a:solidFill>
                  <a:srgbClr val="C83296"/>
                </a:solidFill>
              </a:rPr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111801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68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langages sont partout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principes principaux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Les guerres de religion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ingrédients communs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Syntaxes concrètes, syntaxe abstraite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Styles, types et génie logiciel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L'outillage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256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67544" y="1628800"/>
            <a:ext cx="8424936" cy="2105192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chemeClr val="accent1"/>
                </a:solidFill>
              </a:rPr>
              <a:t>L'impératif est un nid à bug, en particulier à cause des pointeurs et de la gestion mémoire par l'utilisateur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tx2"/>
                </a:solidFill>
              </a:rPr>
              <a:t>Mais non, la programmation y est très naturelle, et il suffit d'y ajouter les assertions, les contrats, l'analyse statique, etc.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guerres de religion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8" name="10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16632"/>
            <a:ext cx="1224136" cy="1176443"/>
          </a:xfrm>
          <a:prstGeom prst="rect">
            <a:avLst/>
          </a:prstGeom>
        </p:spPr>
      </p:pic>
      <p:pic>
        <p:nvPicPr>
          <p:cNvPr id="9" name="10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16632"/>
            <a:ext cx="1224136" cy="1176443"/>
          </a:xfrm>
          <a:prstGeom prst="rect">
            <a:avLst/>
          </a:prstGeom>
        </p:spPr>
      </p:pic>
      <p:sp>
        <p:nvSpPr>
          <p:cNvPr id="10" name="Espace réservé du contenu 6"/>
          <p:cNvSpPr txBox="1">
            <a:spLocks/>
          </p:cNvSpPr>
          <p:nvPr/>
        </p:nvSpPr>
        <p:spPr>
          <a:xfrm>
            <a:off x="467544" y="3523361"/>
            <a:ext cx="8229600" cy="25699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chemeClr val="accent1"/>
                </a:solidFill>
              </a:rPr>
              <a:t>Le fonctionnel, c'est pour les intellos, et c'est inefficace</a:t>
            </a:r>
          </a:p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chemeClr val="tx2"/>
                </a:solidFill>
              </a:rPr>
              <a:t>Mais non, ça demande juste un peu de culture scientifique, et l'inefficacité est du passé !</a:t>
            </a:r>
          </a:p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chemeClr val="tx2"/>
                </a:solidFill>
              </a:rPr>
              <a:t>Le typage fort et la gestion automatique de la mémoire donnent la sécurité. Et on peut bien mieux raisonner sur les programmes, voire les prouver.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6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67544" y="1628800"/>
            <a:ext cx="8568952" cy="256993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chemeClr val="accent1"/>
                </a:solidFill>
              </a:rPr>
              <a:t>L'objet, c'est la fausse bonne idée : ça a l'air très bien au début, mais il y a plein de problèmes (ex. héritage multiple) et c'est super-verbeux !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000FF"/>
                </a:solidFill>
              </a:rPr>
              <a:t>Mais non ! l'héritage simple suffit le plus souvent, la programmation est naturelle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et proche de l'architecture,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 smtClean="0">
                <a:solidFill>
                  <a:srgbClr val="0000FF"/>
                </a:solidFill>
              </a:rPr>
              <a:t>elle passe bien à l'échelle, et le résultat est très efficace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guerres de religion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8" name="10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16632"/>
            <a:ext cx="1224136" cy="1176443"/>
          </a:xfrm>
          <a:prstGeom prst="rect">
            <a:avLst/>
          </a:prstGeom>
        </p:spPr>
      </p:pic>
      <p:pic>
        <p:nvPicPr>
          <p:cNvPr id="9" name="10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16632"/>
            <a:ext cx="1224136" cy="1176443"/>
          </a:xfrm>
          <a:prstGeom prst="rect">
            <a:avLst/>
          </a:prstGeom>
        </p:spPr>
      </p:pic>
      <p:sp>
        <p:nvSpPr>
          <p:cNvPr id="10" name="Espace réservé du contenu 6"/>
          <p:cNvSpPr txBox="1">
            <a:spLocks/>
          </p:cNvSpPr>
          <p:nvPr/>
        </p:nvSpPr>
        <p:spPr>
          <a:xfrm>
            <a:off x="467544" y="4293096"/>
            <a:ext cx="8229600" cy="210519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chemeClr val="accent1"/>
                </a:solidFill>
              </a:rPr>
              <a:t>La programmation logique et les contraintes, c'est bien joli, mais on ne sait jamais si ça va marcher et combien de temps ça va prendre !</a:t>
            </a:r>
          </a:p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chemeClr val="tx2"/>
                </a:solidFill>
              </a:rPr>
              <a:t>Causez toujours, vous ne savez absolument pas faire ce que nous faisons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8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68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/>
              <a:t>Les langages sont partout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principes principaux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guerres de religion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ingrédients communs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Syntaxes concrètes, syntaxe abstraite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Styles, types et génie logiciel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L'outillage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107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67544" y="1628800"/>
            <a:ext cx="8568952" cy="171739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chemeClr val="accent1"/>
                </a:solidFill>
              </a:rPr>
              <a:t>La programmation avec des threads, c'est le meilleur moyen de faire des bugs hyper-durs à trouver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000FF"/>
                </a:solidFill>
              </a:rPr>
              <a:t>Pas faux, mais il on peut aussi apprendre les bons algorithmes distribués et utiliser les bonnes bibliothèques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guerres de religion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8" name="10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16632"/>
            <a:ext cx="1224136" cy="1176443"/>
          </a:xfrm>
          <a:prstGeom prst="rect">
            <a:avLst/>
          </a:prstGeom>
        </p:spPr>
      </p:pic>
      <p:pic>
        <p:nvPicPr>
          <p:cNvPr id="9" name="10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16632"/>
            <a:ext cx="1224136" cy="1176443"/>
          </a:xfrm>
          <a:prstGeom prst="rect">
            <a:avLst/>
          </a:prstGeom>
        </p:spPr>
      </p:pic>
      <p:sp>
        <p:nvSpPr>
          <p:cNvPr id="10" name="Espace réservé du contenu 6"/>
          <p:cNvSpPr txBox="1">
            <a:spLocks/>
          </p:cNvSpPr>
          <p:nvPr/>
        </p:nvSpPr>
        <p:spPr>
          <a:xfrm>
            <a:off x="467544" y="3573016"/>
            <a:ext cx="8229600" cy="210519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="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chemeClr val="accent1"/>
                </a:solidFill>
              </a:rPr>
              <a:t>La programmation synchrone,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smtClean="0">
                <a:solidFill>
                  <a:schemeClr val="accent1"/>
                </a:solidFill>
              </a:rPr>
              <a:t>c'est bien joli, mais c'est une petite niche</a:t>
            </a:r>
          </a:p>
          <a:p>
            <a:pPr marL="0" indent="0">
              <a:buFont typeface="Arial" pitchFamily="34" charset="0"/>
              <a:buNone/>
            </a:pPr>
            <a:r>
              <a:rPr lang="fr-FR" dirty="0" smtClean="0">
                <a:solidFill>
                  <a:schemeClr val="tx2"/>
                </a:solidFill>
              </a:rPr>
              <a:t>Tout est relatif. Ceci ne vaut que si vous regardez votre monde à vous. Le monde de la commande industrielle et celui des circuits sont très vastes !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1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67544" y="1628800"/>
            <a:ext cx="8568952" cy="3422476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chemeClr val="accent1"/>
                </a:solidFill>
              </a:rPr>
              <a:t>Les Domain-</a:t>
            </a:r>
            <a:r>
              <a:rPr lang="fr-FR" dirty="0" err="1" smtClean="0">
                <a:solidFill>
                  <a:schemeClr val="accent1"/>
                </a:solidFill>
              </a:rPr>
              <a:t>Specific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 err="1" smtClean="0">
                <a:solidFill>
                  <a:schemeClr val="accent1"/>
                </a:solidFill>
              </a:rPr>
              <a:t>Languages</a:t>
            </a:r>
            <a:r>
              <a:rPr lang="fr-FR" dirty="0" smtClean="0">
                <a:solidFill>
                  <a:schemeClr val="accent1"/>
                </a:solidFill>
              </a:rPr>
              <a:t>, c'est bien joli, mais ils sont tous moches et mal définis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000FF"/>
                </a:solidFill>
              </a:rPr>
              <a:t>Oui, mais ils sont "good </a:t>
            </a:r>
            <a:r>
              <a:rPr lang="fr-FR" dirty="0" err="1" smtClean="0">
                <a:solidFill>
                  <a:srgbClr val="0000FF"/>
                </a:solidFill>
              </a:rPr>
              <a:t>enough</a:t>
            </a:r>
            <a:r>
              <a:rPr lang="fr-FR" dirty="0" smtClean="0">
                <a:solidFill>
                  <a:srgbClr val="0000FF"/>
                </a:solidFill>
              </a:rPr>
              <a:t>" pour leur objectif, et utiliser vos outils est impossible pour nous, les programmes devenant compliqués et mal foutus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000FF"/>
                </a:solidFill>
              </a:rPr>
              <a:t>Et en plus, on peut utiliser les avancées de la sémantique pour rendre les </a:t>
            </a:r>
            <a:r>
              <a:rPr lang="fr-FR" dirty="0" err="1" smtClean="0">
                <a:solidFill>
                  <a:srgbClr val="0000FF"/>
                </a:solidFill>
              </a:rPr>
              <a:t>DSLs</a:t>
            </a:r>
            <a:r>
              <a:rPr lang="fr-FR" dirty="0" smtClean="0">
                <a:solidFill>
                  <a:srgbClr val="0000FF"/>
                </a:solidFill>
              </a:rPr>
              <a:t> propres et mathématiquement clairs</a:t>
            </a:r>
          </a:p>
          <a:p>
            <a:pPr marL="0" indent="0">
              <a:buNone/>
            </a:pPr>
            <a:endParaRPr lang="fr-FR" dirty="0" smtClean="0">
              <a:solidFill>
                <a:srgbClr val="0000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guerres de religion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8" name="10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16632"/>
            <a:ext cx="1224136" cy="1176443"/>
          </a:xfrm>
          <a:prstGeom prst="rect">
            <a:avLst/>
          </a:prstGeom>
        </p:spPr>
      </p:pic>
      <p:pic>
        <p:nvPicPr>
          <p:cNvPr id="9" name="10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16632"/>
            <a:ext cx="1224136" cy="11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76672" y="929503"/>
            <a:ext cx="8867328" cy="4659737"/>
          </a:xfrm>
        </p:spPr>
        <p:txBody>
          <a:bodyPr/>
          <a:lstStyle/>
          <a:p>
            <a:r>
              <a:rPr lang="fr-FR" sz="2400" dirty="0" smtClean="0"/>
              <a:t>fonctionnel + impératif</a:t>
            </a:r>
            <a:r>
              <a:rPr lang="fr-FR" sz="2400" dirty="0"/>
              <a:t> </a:t>
            </a:r>
            <a:r>
              <a:rPr lang="fr-FR" sz="2400" dirty="0" smtClean="0"/>
              <a:t>+ </a:t>
            </a:r>
            <a:r>
              <a:rPr lang="fr-FR" sz="2400" dirty="0"/>
              <a:t>objet </a:t>
            </a:r>
            <a:r>
              <a:rPr lang="fr-FR" sz="2400" dirty="0" smtClean="0"/>
              <a:t>: </a:t>
            </a:r>
            <a:r>
              <a:rPr lang="fr-FR" sz="2400" dirty="0" err="1" smtClean="0">
                <a:solidFill>
                  <a:schemeClr val="tx2"/>
                </a:solidFill>
              </a:rPr>
              <a:t>Ocaml</a:t>
            </a:r>
            <a:r>
              <a:rPr lang="fr-FR" sz="2400" dirty="0" smtClean="0">
                <a:solidFill>
                  <a:schemeClr val="tx2"/>
                </a:solidFill>
              </a:rPr>
              <a:t>, F#</a:t>
            </a:r>
          </a:p>
          <a:p>
            <a:r>
              <a:rPr lang="fr-FR" sz="2400" dirty="0" smtClean="0"/>
              <a:t>impératif </a:t>
            </a:r>
            <a:r>
              <a:rPr lang="fr-FR" sz="2400" dirty="0"/>
              <a:t>+</a:t>
            </a:r>
            <a:r>
              <a:rPr lang="fr-FR" sz="2400" dirty="0" smtClean="0"/>
              <a:t> asynchrone : </a:t>
            </a:r>
            <a:r>
              <a:rPr lang="fr-FR" sz="2400" dirty="0" smtClean="0">
                <a:solidFill>
                  <a:srgbClr val="0000FF"/>
                </a:solidFill>
              </a:rPr>
              <a:t>CSP</a:t>
            </a:r>
            <a:r>
              <a:rPr lang="fr-FR" sz="2400" dirty="0" smtClean="0"/>
              <a:t>, </a:t>
            </a:r>
            <a:r>
              <a:rPr lang="fr-FR" sz="2400" dirty="0" smtClean="0">
                <a:solidFill>
                  <a:srgbClr val="0000FF"/>
                </a:solidFill>
              </a:rPr>
              <a:t>OCCAM</a:t>
            </a:r>
            <a:r>
              <a:rPr lang="fr-FR" sz="2400" dirty="0" smtClean="0"/>
              <a:t>, </a:t>
            </a:r>
            <a:r>
              <a:rPr lang="fr-FR" sz="2400" dirty="0" smtClean="0">
                <a:solidFill>
                  <a:srgbClr val="0000FF"/>
                </a:solidFill>
              </a:rPr>
              <a:t>ADA</a:t>
            </a:r>
            <a:r>
              <a:rPr lang="fr-FR" sz="2400" dirty="0" smtClean="0"/>
              <a:t>,...</a:t>
            </a:r>
          </a:p>
          <a:p>
            <a:r>
              <a:rPr lang="fr-FR" sz="2400" dirty="0" smtClean="0"/>
              <a:t>fonctionnel </a:t>
            </a:r>
            <a:r>
              <a:rPr lang="fr-FR" sz="2400" dirty="0"/>
              <a:t>+</a:t>
            </a:r>
            <a:r>
              <a:rPr lang="fr-FR" sz="2400" dirty="0" smtClean="0"/>
              <a:t> </a:t>
            </a:r>
            <a:r>
              <a:rPr lang="fr-FR" sz="2400" dirty="0" err="1" smtClean="0"/>
              <a:t>asynchone</a:t>
            </a:r>
            <a:r>
              <a:rPr lang="fr-FR" sz="2400" dirty="0" smtClean="0"/>
              <a:t> : </a:t>
            </a:r>
            <a:r>
              <a:rPr lang="fr-FR" sz="2400" dirty="0" smtClean="0">
                <a:solidFill>
                  <a:schemeClr val="tx2"/>
                </a:solidFill>
              </a:rPr>
              <a:t>Erlang</a:t>
            </a:r>
          </a:p>
          <a:p>
            <a:r>
              <a:rPr lang="fr-FR" sz="2400" dirty="0" smtClean="0"/>
              <a:t>impératif + synchrone : </a:t>
            </a:r>
            <a:r>
              <a:rPr lang="fr-FR" sz="2400" dirty="0" err="1" smtClean="0">
                <a:solidFill>
                  <a:srgbClr val="0000FF"/>
                </a:solidFill>
              </a:rPr>
              <a:t>Reactive</a:t>
            </a:r>
            <a:r>
              <a:rPr lang="fr-FR" sz="2400" dirty="0" smtClean="0">
                <a:solidFill>
                  <a:srgbClr val="0000FF"/>
                </a:solidFill>
              </a:rPr>
              <a:t> C, Scratch</a:t>
            </a:r>
          </a:p>
          <a:p>
            <a:r>
              <a:rPr lang="fr-FR" sz="2400" dirty="0" smtClean="0"/>
              <a:t>fonctionnel + synchrone : </a:t>
            </a:r>
            <a:r>
              <a:rPr lang="fr-FR" sz="2400" dirty="0" err="1" smtClean="0">
                <a:solidFill>
                  <a:srgbClr val="0000FF"/>
                </a:solidFill>
              </a:rPr>
              <a:t>Reactive</a:t>
            </a:r>
            <a:r>
              <a:rPr lang="fr-FR" sz="2400" dirty="0" smtClean="0">
                <a:solidFill>
                  <a:srgbClr val="0000FF"/>
                </a:solidFill>
              </a:rPr>
              <a:t> ML</a:t>
            </a:r>
          </a:p>
          <a:p>
            <a:r>
              <a:rPr lang="fr-FR" sz="2400" dirty="0" smtClean="0"/>
              <a:t>fonctionnel </a:t>
            </a:r>
            <a:r>
              <a:rPr lang="fr-FR" sz="2400" dirty="0"/>
              <a:t>+</a:t>
            </a:r>
            <a:r>
              <a:rPr lang="fr-FR" sz="2400" dirty="0" smtClean="0"/>
              <a:t> impératif + synchrone : </a:t>
            </a:r>
            <a:r>
              <a:rPr lang="fr-FR" sz="2400" dirty="0" smtClean="0">
                <a:solidFill>
                  <a:srgbClr val="0000FF"/>
                </a:solidFill>
              </a:rPr>
              <a:t>Hop / </a:t>
            </a:r>
            <a:r>
              <a:rPr lang="fr-FR" sz="2400" dirty="0" err="1" smtClean="0">
                <a:solidFill>
                  <a:srgbClr val="0000FF"/>
                </a:solidFill>
              </a:rPr>
              <a:t>HipHop</a:t>
            </a:r>
            <a:endParaRPr lang="fr-FR" sz="2400" dirty="0" smtClean="0">
              <a:solidFill>
                <a:srgbClr val="0000FF"/>
              </a:solidFill>
            </a:endParaRPr>
          </a:p>
          <a:p>
            <a:r>
              <a:rPr lang="fr-FR" sz="2400" dirty="0" smtClean="0"/>
              <a:t>contraintes + asynchrone : </a:t>
            </a:r>
            <a:r>
              <a:rPr lang="fr-FR" sz="2400" dirty="0" err="1" smtClean="0">
                <a:solidFill>
                  <a:srgbClr val="0000FF"/>
                </a:solidFill>
              </a:rPr>
              <a:t>BioCham</a:t>
            </a:r>
            <a:endParaRPr lang="fr-FR" sz="2400" dirty="0" smtClean="0">
              <a:solidFill>
                <a:srgbClr val="0000FF"/>
              </a:solidFill>
            </a:endParaRPr>
          </a:p>
          <a:p>
            <a:r>
              <a:rPr lang="fr-FR" sz="2400" dirty="0" smtClean="0"/>
              <a:t>impératif + fonctionnel + </a:t>
            </a:r>
            <a:r>
              <a:rPr lang="fr-FR" sz="2400" dirty="0" err="1" smtClean="0"/>
              <a:t>object</a:t>
            </a:r>
            <a:r>
              <a:rPr lang="fr-FR" sz="2400" dirty="0" smtClean="0"/>
              <a:t> + asynchrone : </a:t>
            </a:r>
            <a:r>
              <a:rPr lang="fr-FR" sz="2400" dirty="0" smtClean="0">
                <a:solidFill>
                  <a:schemeClr val="tx2"/>
                </a:solidFill>
              </a:rPr>
              <a:t>Scala, Python</a:t>
            </a:r>
          </a:p>
          <a:p>
            <a:r>
              <a:rPr lang="fr-FR" sz="2400" dirty="0" smtClean="0"/>
              <a:t>objet + téléchargement : </a:t>
            </a:r>
            <a:r>
              <a:rPr lang="fr-FR" sz="2400" dirty="0" smtClean="0">
                <a:solidFill>
                  <a:srgbClr val="0000FF"/>
                </a:solidFill>
              </a:rPr>
              <a:t>Java</a:t>
            </a:r>
            <a:r>
              <a:rPr lang="fr-FR" sz="2400" dirty="0" smtClean="0"/>
              <a:t>, </a:t>
            </a:r>
            <a:r>
              <a:rPr lang="fr-FR" sz="2400" dirty="0" smtClean="0">
                <a:solidFill>
                  <a:srgbClr val="0000FF"/>
                </a:solidFill>
              </a:rPr>
              <a:t>Python</a:t>
            </a:r>
            <a:endParaRPr lang="fr-FR" sz="2400" dirty="0" smtClean="0"/>
          </a:p>
          <a:p>
            <a:r>
              <a:rPr lang="fr-FR" sz="2400" dirty="0" smtClean="0"/>
              <a:t>fonctionnel + objet + téléchargement : </a:t>
            </a:r>
            <a:r>
              <a:rPr lang="fr-FR" sz="2400" dirty="0" err="1" smtClean="0">
                <a:solidFill>
                  <a:schemeClr val="tx2"/>
                </a:solidFill>
              </a:rPr>
              <a:t>Javascript</a:t>
            </a:r>
            <a:r>
              <a:rPr lang="fr-FR" sz="2400" dirty="0" smtClean="0"/>
              <a:t>, </a:t>
            </a:r>
            <a:r>
              <a:rPr lang="fr-FR" sz="2400" dirty="0" smtClean="0">
                <a:solidFill>
                  <a:srgbClr val="0000FF"/>
                </a:solidFill>
              </a:rPr>
              <a:t>Hop</a:t>
            </a:r>
            <a:r>
              <a:rPr lang="fr-FR" sz="2400" dirty="0" smtClean="0"/>
              <a:t>, </a:t>
            </a:r>
            <a:r>
              <a:rPr lang="fr-FR" sz="2400" dirty="0" err="1" smtClean="0">
                <a:solidFill>
                  <a:srgbClr val="0000FF"/>
                </a:solidFill>
              </a:rPr>
              <a:t>Hopjs</a:t>
            </a:r>
            <a:endParaRPr lang="fr-FR" sz="2400" dirty="0" smtClean="0">
              <a:solidFill>
                <a:srgbClr val="0000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115669"/>
            <a:ext cx="8686800" cy="646331"/>
          </a:xfrm>
        </p:spPr>
        <p:txBody>
          <a:bodyPr/>
          <a:lstStyle/>
          <a:p>
            <a:r>
              <a:rPr lang="fr-FR" dirty="0" smtClean="0"/>
              <a:t>Plus intelligent : mélanges harmonieux !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896703" y="5706658"/>
            <a:ext cx="5350594" cy="81868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none" tIns="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Ces mélanges sont difficiles à réussir,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/>
              <a:t>comme d'ailleurs les bons m</a:t>
            </a:r>
            <a:r>
              <a:rPr lang="fr-FR" sz="2400" kern="0" dirty="0" smtClean="0">
                <a:solidFill>
                  <a:srgbClr val="0000FF"/>
                </a:solidFill>
              </a:rPr>
              <a:t>a</a:t>
            </a:r>
            <a:r>
              <a:rPr lang="fr-FR" sz="2400" kern="0" dirty="0" smtClean="0">
                <a:solidFill>
                  <a:schemeClr val="accent3"/>
                </a:solidFill>
              </a:rPr>
              <a:t>s</a:t>
            </a:r>
            <a:r>
              <a:rPr lang="fr-FR" sz="2400" kern="0" dirty="0" smtClean="0">
                <a:solidFill>
                  <a:schemeClr val="accent2"/>
                </a:solidFill>
              </a:rPr>
              <a:t>a</a:t>
            </a:r>
            <a:r>
              <a:rPr lang="fr-FR" sz="2400" kern="0" dirty="0" smtClean="0">
                <a:solidFill>
                  <a:schemeClr val="accent1"/>
                </a:solidFill>
              </a:rPr>
              <a:t>l</a:t>
            </a:r>
            <a:r>
              <a:rPr lang="fr-FR" sz="2400" kern="0" dirty="0" smtClean="0">
                <a:solidFill>
                  <a:schemeClr val="accent3"/>
                </a:solidFill>
              </a:rPr>
              <a:t>a</a:t>
            </a:r>
            <a:r>
              <a:rPr lang="fr-FR" sz="2400" kern="0" dirty="0" smtClean="0"/>
              <a:t>s !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5866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68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langages sont partout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principes principaux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guerres de religion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</a:rPr>
              <a:t>Les ingrédients communs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Syntaxes concrètes, syntaxe abstraite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Styles, types et génie logiciel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L'outillage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29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659737"/>
          </a:xfrm>
        </p:spPr>
        <p:txBody>
          <a:bodyPr/>
          <a:lstStyle/>
          <a:p>
            <a:r>
              <a:rPr lang="fr-FR" dirty="0" smtClean="0"/>
              <a:t>Les nombres </a:t>
            </a:r>
            <a:r>
              <a:rPr lang="fr-FR" dirty="0" smtClean="0">
                <a:solidFill>
                  <a:srgbClr val="C83296"/>
                </a:solidFill>
              </a:rPr>
              <a:t>entiers</a:t>
            </a:r>
            <a:r>
              <a:rPr lang="fr-FR" dirty="0" smtClean="0"/>
              <a:t>, bornés ou en précision arbitraire</a:t>
            </a:r>
          </a:p>
          <a:p>
            <a:r>
              <a:rPr lang="fr-FR" dirty="0" smtClean="0"/>
              <a:t>Les nombres </a:t>
            </a:r>
            <a:r>
              <a:rPr lang="fr-FR" dirty="0" smtClean="0">
                <a:solidFill>
                  <a:srgbClr val="C83296"/>
                </a:solidFill>
              </a:rPr>
              <a:t>flottants, </a:t>
            </a:r>
            <a:r>
              <a:rPr lang="fr-FR" dirty="0" smtClean="0"/>
              <a:t>à la norme IEEE 754</a:t>
            </a:r>
          </a:p>
          <a:p>
            <a:r>
              <a:rPr lang="fr-FR" dirty="0" smtClean="0"/>
              <a:t>Les </a:t>
            </a:r>
            <a:r>
              <a:rPr lang="fr-FR" dirty="0" smtClean="0">
                <a:solidFill>
                  <a:schemeClr val="accent3"/>
                </a:solidFill>
              </a:rPr>
              <a:t>chaînes de caractères</a:t>
            </a:r>
            <a:r>
              <a:rPr lang="fr-FR" dirty="0" smtClean="0"/>
              <a:t>, ASCII ou Unicode</a:t>
            </a:r>
          </a:p>
          <a:p>
            <a:r>
              <a:rPr lang="fr-FR" dirty="0" smtClean="0"/>
              <a:t>Les </a:t>
            </a:r>
            <a:r>
              <a:rPr lang="fr-FR" dirty="0" smtClean="0">
                <a:solidFill>
                  <a:srgbClr val="C83296"/>
                </a:solidFill>
              </a:rPr>
              <a:t>records </a:t>
            </a:r>
            <a:r>
              <a:rPr lang="fr-FR" dirty="0" smtClean="0"/>
              <a:t>(enregistrements</a:t>
            </a:r>
            <a:r>
              <a:rPr lang="fr-FR" dirty="0"/>
              <a:t>)</a:t>
            </a:r>
            <a:endParaRPr lang="fr-FR" dirty="0" smtClean="0"/>
          </a:p>
          <a:p>
            <a:r>
              <a:rPr lang="fr-FR" dirty="0" smtClean="0"/>
              <a:t>Les </a:t>
            </a:r>
            <a:r>
              <a:rPr lang="fr-FR" dirty="0" smtClean="0">
                <a:solidFill>
                  <a:srgbClr val="C83296"/>
                </a:solidFill>
              </a:rPr>
              <a:t>pointeurs</a:t>
            </a:r>
            <a:r>
              <a:rPr lang="fr-FR" dirty="0" smtClean="0"/>
              <a:t> ou les </a:t>
            </a:r>
            <a:r>
              <a:rPr lang="fr-FR" dirty="0" smtClean="0">
                <a:solidFill>
                  <a:srgbClr val="C83296"/>
                </a:solidFill>
              </a:rPr>
              <a:t>références</a:t>
            </a:r>
          </a:p>
          <a:p>
            <a:r>
              <a:rPr lang="fr-FR" dirty="0" smtClean="0"/>
              <a:t>Les </a:t>
            </a:r>
            <a:r>
              <a:rPr lang="fr-FR" dirty="0" smtClean="0">
                <a:solidFill>
                  <a:srgbClr val="C83296"/>
                </a:solidFill>
              </a:rPr>
              <a:t>fonctions</a:t>
            </a:r>
            <a:r>
              <a:rPr lang="fr-FR" dirty="0" smtClean="0">
                <a:solidFill>
                  <a:srgbClr val="000000"/>
                </a:solidFill>
              </a:rPr>
              <a:t>, y compris </a:t>
            </a:r>
            <a:r>
              <a:rPr lang="fr-FR" dirty="0" smtClean="0">
                <a:solidFill>
                  <a:srgbClr val="C83296"/>
                </a:solidFill>
              </a:rPr>
              <a:t>récursives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Les</a:t>
            </a:r>
            <a:r>
              <a:rPr lang="fr-FR" dirty="0" smtClean="0">
                <a:solidFill>
                  <a:srgbClr val="C83296"/>
                </a:solidFill>
              </a:rPr>
              <a:t> expressions </a:t>
            </a:r>
            <a:r>
              <a:rPr lang="fr-FR" dirty="0" smtClean="0">
                <a:solidFill>
                  <a:srgbClr val="000000"/>
                </a:solidFill>
              </a:rPr>
              <a:t>en général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De plus en plus, les </a:t>
            </a:r>
            <a:r>
              <a:rPr lang="fr-FR" dirty="0" smtClean="0">
                <a:solidFill>
                  <a:srgbClr val="C83296"/>
                </a:solidFill>
              </a:rPr>
              <a:t>exceptions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La </a:t>
            </a:r>
            <a:r>
              <a:rPr lang="fr-FR" dirty="0" smtClean="0">
                <a:solidFill>
                  <a:srgbClr val="C83296"/>
                </a:solidFill>
              </a:rPr>
              <a:t>séquence</a:t>
            </a:r>
            <a:r>
              <a:rPr lang="fr-FR" dirty="0" smtClean="0">
                <a:solidFill>
                  <a:srgbClr val="000000"/>
                </a:solidFill>
              </a:rPr>
              <a:t>, les </a:t>
            </a:r>
            <a:r>
              <a:rPr lang="fr-FR" dirty="0" smtClean="0">
                <a:solidFill>
                  <a:srgbClr val="C83296"/>
                </a:solidFill>
              </a:rPr>
              <a:t>tests</a:t>
            </a:r>
            <a:r>
              <a:rPr lang="fr-FR" dirty="0" smtClean="0">
                <a:solidFill>
                  <a:srgbClr val="000000"/>
                </a:solidFill>
              </a:rPr>
              <a:t>, les </a:t>
            </a:r>
            <a:r>
              <a:rPr lang="fr-FR" dirty="0" smtClean="0">
                <a:solidFill>
                  <a:srgbClr val="C83296"/>
                </a:solidFill>
              </a:rPr>
              <a:t>boucles</a:t>
            </a:r>
          </a:p>
          <a:p>
            <a:r>
              <a:rPr lang="fr-FR" dirty="0"/>
              <a:t>E</a:t>
            </a:r>
            <a:r>
              <a:rPr lang="fr-FR" dirty="0" smtClean="0"/>
              <a:t>tc.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ingrédients communs (il y en a !)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209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68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langages sont partout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principes principaux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guerres de religion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ingrédients communs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</a:rPr>
              <a:t>Syntaxes concrètes, syntaxe abstraite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Styles, types et génie logiciel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L'outillage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168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1077218"/>
          </a:xfrm>
        </p:spPr>
        <p:txBody>
          <a:bodyPr/>
          <a:lstStyle/>
          <a:p>
            <a:r>
              <a:rPr lang="fr-FR" dirty="0" smtClean="0"/>
              <a:t>Une différence socialement essentielle :</a:t>
            </a:r>
            <a:br>
              <a:rPr lang="fr-FR" dirty="0" smtClean="0"/>
            </a:br>
            <a:r>
              <a:rPr lang="fr-FR" dirty="0" smtClean="0">
                <a:solidFill>
                  <a:schemeClr val="accent1"/>
                </a:solidFill>
              </a:rPr>
              <a:t>la syntaxe textuelle 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Espace réservé du texte 2"/>
          <p:cNvSpPr txBox="1">
            <a:spLocks/>
          </p:cNvSpPr>
          <p:nvPr/>
        </p:nvSpPr>
        <p:spPr>
          <a:xfrm>
            <a:off x="179512" y="3717032"/>
            <a:ext cx="6279634" cy="290169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>
            <a:lvl1pPr marL="182880" indent="-27432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fr-FR" sz="2200" dirty="0" smtClean="0">
                <a:solidFill>
                  <a:schemeClr val="accent2"/>
                </a:solidFill>
                <a:latin typeface="Courier"/>
                <a:cs typeface="Courier"/>
              </a:rPr>
              <a:t>! Conversion de degrés en radians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chemeClr val="tx2"/>
                </a:solidFill>
                <a:latin typeface="Courier"/>
                <a:cs typeface="Courier"/>
              </a:rPr>
              <a:t>   COEFF</a:t>
            </a:r>
            <a:r>
              <a:rPr lang="fr-FR" sz="2200" dirty="0" smtClean="0">
                <a:latin typeface="Courier"/>
                <a:cs typeface="Courier"/>
              </a:rPr>
              <a:t> = (2.0 * 3.1416) / 360.</a:t>
            </a:r>
          </a:p>
          <a:p>
            <a:pPr marL="0" indent="0">
              <a:buNone/>
            </a:pPr>
            <a:r>
              <a:rPr lang="fr-FR" sz="2200" dirty="0" smtClean="0">
                <a:latin typeface="Courier"/>
                <a:cs typeface="Courier"/>
              </a:rPr>
              <a:t>   DO </a:t>
            </a:r>
            <a:r>
              <a:rPr lang="fr-FR" sz="2200" dirty="0" smtClean="0">
                <a:solidFill>
                  <a:srgbClr val="0000FF"/>
                </a:solidFill>
                <a:latin typeface="Courier"/>
                <a:cs typeface="Courier"/>
              </a:rPr>
              <a:t>DEG</a:t>
            </a:r>
            <a:r>
              <a:rPr lang="fr-FR" sz="2200" dirty="0" smtClean="0">
                <a:latin typeface="Courier"/>
                <a:cs typeface="Courier"/>
              </a:rPr>
              <a:t> = 0, 90 </a:t>
            </a:r>
          </a:p>
          <a:p>
            <a:pPr marL="0" indent="0">
              <a:buNone/>
            </a:pPr>
            <a:r>
              <a:rPr lang="fr-FR" sz="2200" dirty="0" smtClean="0">
                <a:latin typeface="Courier"/>
                <a:cs typeface="Courier"/>
              </a:rPr>
              <a:t>     </a:t>
            </a:r>
            <a:r>
              <a:rPr lang="fr-FR" sz="2200" dirty="0" smtClean="0">
                <a:solidFill>
                  <a:srgbClr val="0000FF"/>
                </a:solidFill>
                <a:latin typeface="Courier"/>
                <a:cs typeface="Courier"/>
              </a:rPr>
              <a:t>RAD</a:t>
            </a:r>
            <a:r>
              <a:rPr lang="fr-FR" sz="2200" dirty="0" smtClean="0">
                <a:latin typeface="Courier"/>
                <a:cs typeface="Courier"/>
              </a:rPr>
              <a:t> = </a:t>
            </a:r>
            <a:r>
              <a:rPr lang="fr-FR" sz="2200" dirty="0" smtClean="0">
                <a:solidFill>
                  <a:srgbClr val="0000FF"/>
                </a:solidFill>
                <a:latin typeface="Courier"/>
                <a:cs typeface="Courier"/>
              </a:rPr>
              <a:t>DEG</a:t>
            </a:r>
            <a:r>
              <a:rPr lang="fr-FR" sz="2200" dirty="0" smtClean="0">
                <a:latin typeface="Courier"/>
                <a:cs typeface="Courier"/>
              </a:rPr>
              <a:t> * </a:t>
            </a:r>
            <a:r>
              <a:rPr lang="fr-FR" sz="2200" dirty="0" smtClean="0">
                <a:solidFill>
                  <a:srgbClr val="0000FF"/>
                </a:solidFill>
                <a:latin typeface="Courier"/>
                <a:cs typeface="Courier"/>
              </a:rPr>
              <a:t>COEFF </a:t>
            </a:r>
          </a:p>
          <a:p>
            <a:pPr marL="0" indent="0">
              <a:buNone/>
            </a:pPr>
            <a:r>
              <a:rPr lang="fr-FR" sz="2200" dirty="0" smtClean="0">
                <a:latin typeface="Courier"/>
                <a:cs typeface="Courier"/>
              </a:rPr>
              <a:t>     WRITE (*, </a:t>
            </a:r>
            <a:r>
              <a:rPr lang="fr-FR" sz="2200" dirty="0" smtClean="0">
                <a:solidFill>
                  <a:srgbClr val="C83296"/>
                </a:solidFill>
                <a:latin typeface="Courier"/>
                <a:cs typeface="Courier"/>
              </a:rPr>
              <a:t>20</a:t>
            </a:r>
            <a:r>
              <a:rPr lang="fr-FR" sz="2200" dirty="0" smtClean="0">
                <a:latin typeface="Courier"/>
                <a:cs typeface="Courier"/>
              </a:rPr>
              <a:t>) </a:t>
            </a:r>
            <a:r>
              <a:rPr lang="fr-FR" sz="2200" dirty="0" smtClean="0">
                <a:solidFill>
                  <a:srgbClr val="0000FF"/>
                </a:solidFill>
                <a:latin typeface="Courier"/>
                <a:cs typeface="Courier"/>
              </a:rPr>
              <a:t>DEG</a:t>
            </a:r>
            <a:r>
              <a:rPr lang="fr-FR" sz="2200" dirty="0" smtClean="0">
                <a:latin typeface="Courier"/>
                <a:cs typeface="Courier"/>
              </a:rPr>
              <a:t>, </a:t>
            </a:r>
            <a:r>
              <a:rPr lang="fr-FR" sz="2200" dirty="0" smtClean="0">
                <a:solidFill>
                  <a:srgbClr val="0000FF"/>
                </a:solidFill>
                <a:latin typeface="Courier"/>
                <a:cs typeface="Courier"/>
              </a:rPr>
              <a:t>RAD 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chemeClr val="accent3"/>
                </a:solidFill>
                <a:latin typeface="Courier"/>
                <a:cs typeface="Courier"/>
              </a:rPr>
              <a:t>20 </a:t>
            </a:r>
            <a:r>
              <a:rPr lang="fr-FR" sz="2200" dirty="0" smtClean="0">
                <a:latin typeface="Courier"/>
                <a:cs typeface="Courier"/>
              </a:rPr>
              <a:t>FORMAT (' * ',I4,' * ',F7.5,' *') </a:t>
            </a:r>
          </a:p>
          <a:p>
            <a:pPr marL="0" indent="0">
              <a:buNone/>
            </a:pPr>
            <a:r>
              <a:rPr lang="fr-FR" sz="2200" dirty="0" smtClean="0">
                <a:latin typeface="Courier"/>
                <a:cs typeface="Courier"/>
              </a:rPr>
              <a:t>   END DO </a:t>
            </a:r>
            <a:endParaRPr lang="fr-FR" sz="2200" dirty="0">
              <a:latin typeface="Courier"/>
              <a:cs typeface="Courier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4221088"/>
            <a:ext cx="2687128" cy="12961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1520" y="3212976"/>
            <a:ext cx="1672152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B45600"/>
                </a:solidFill>
                <a:effectLst/>
                <a:uLnTx/>
                <a:uFillTx/>
              </a:rPr>
              <a:t>FORTRAN</a:t>
            </a: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>
          <a:xfrm>
            <a:off x="179512" y="1700808"/>
            <a:ext cx="8480594" cy="1465273"/>
          </a:xfrm>
          <a:prstGeom prst="rect">
            <a:avLst/>
          </a:prstGeom>
          <a:solidFill>
            <a:schemeClr val="lt1"/>
          </a:solidFill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fr-FR" sz="2200" dirty="0" err="1">
                <a:latin typeface="Courier"/>
                <a:cs typeface="Courier"/>
              </a:rPr>
              <a:t>add</a:t>
            </a:r>
            <a:r>
              <a:rPr lang="fr-FR" sz="2200" dirty="0">
                <a:latin typeface="Courier"/>
                <a:cs typeface="Courier"/>
              </a:rPr>
              <a:t> 1 to </a:t>
            </a:r>
            <a:r>
              <a:rPr lang="fr-FR" sz="2200" dirty="0">
                <a:solidFill>
                  <a:schemeClr val="tx2"/>
                </a:solidFill>
                <a:latin typeface="Courier"/>
                <a:cs typeface="Courier"/>
              </a:rPr>
              <a:t>compteur</a:t>
            </a:r>
            <a:r>
              <a:rPr lang="fr-FR" sz="2200" dirty="0">
                <a:latin typeface="Courier"/>
                <a:cs typeface="Courier"/>
              </a:rPr>
              <a:t>. </a:t>
            </a:r>
            <a:endParaRPr lang="fr-FR" sz="2200" dirty="0" smtClean="0">
              <a:latin typeface="Courier"/>
              <a:cs typeface="Courier"/>
            </a:endParaRPr>
          </a:p>
          <a:p>
            <a:pPr algn="l"/>
            <a:r>
              <a:rPr lang="fr-FR" sz="2200" dirty="0" err="1" smtClean="0">
                <a:latin typeface="Courier"/>
                <a:cs typeface="Courier"/>
              </a:rPr>
              <a:t>add</a:t>
            </a:r>
            <a:r>
              <a:rPr lang="fr-FR" sz="2200" dirty="0" smtClean="0">
                <a:latin typeface="Courier"/>
                <a:cs typeface="Courier"/>
              </a:rPr>
              <a:t> </a:t>
            </a:r>
            <a:r>
              <a:rPr lang="fr-FR" sz="2200" dirty="0">
                <a:solidFill>
                  <a:srgbClr val="0000FF"/>
                </a:solidFill>
                <a:latin typeface="Courier"/>
                <a:cs typeface="Courier"/>
              </a:rPr>
              <a:t>TOTAL-MATIN</a:t>
            </a:r>
            <a:r>
              <a:rPr lang="fr-FR" sz="2200" dirty="0">
                <a:latin typeface="Courier"/>
                <a:cs typeface="Courier"/>
              </a:rPr>
              <a:t>, </a:t>
            </a:r>
            <a:r>
              <a:rPr lang="fr-FR" sz="2200" dirty="0">
                <a:solidFill>
                  <a:srgbClr val="0000FF"/>
                </a:solidFill>
                <a:latin typeface="Courier"/>
                <a:cs typeface="Courier"/>
              </a:rPr>
              <a:t>TOTAL-SOIR</a:t>
            </a:r>
            <a:r>
              <a:rPr lang="fr-FR" sz="2200" dirty="0">
                <a:latin typeface="Courier"/>
                <a:cs typeface="Courier"/>
              </a:rPr>
              <a:t> </a:t>
            </a:r>
            <a:r>
              <a:rPr lang="fr-FR" sz="2200" dirty="0" err="1">
                <a:latin typeface="Courier"/>
                <a:cs typeface="Courier"/>
              </a:rPr>
              <a:t>giving</a:t>
            </a:r>
            <a:r>
              <a:rPr lang="fr-FR" sz="2200" dirty="0">
                <a:latin typeface="Courier"/>
                <a:cs typeface="Courier"/>
              </a:rPr>
              <a:t> </a:t>
            </a:r>
            <a:r>
              <a:rPr lang="fr-FR" sz="2200" dirty="0">
                <a:solidFill>
                  <a:srgbClr val="0000FF"/>
                </a:solidFill>
                <a:latin typeface="Courier"/>
                <a:cs typeface="Courier"/>
              </a:rPr>
              <a:t>TOTAL-JOURNEE</a:t>
            </a:r>
            <a:r>
              <a:rPr lang="fr-FR" sz="2200" dirty="0" smtClean="0">
                <a:latin typeface="Courier"/>
                <a:cs typeface="Courier"/>
              </a:rPr>
              <a:t>. </a:t>
            </a:r>
          </a:p>
          <a:p>
            <a:pPr algn="l"/>
            <a:r>
              <a:rPr lang="fr-FR" sz="2200" dirty="0" err="1" smtClean="0">
                <a:latin typeface="Courier"/>
                <a:cs typeface="Courier"/>
              </a:rPr>
              <a:t>subtract</a:t>
            </a:r>
            <a:r>
              <a:rPr lang="fr-FR" sz="2200" dirty="0" smtClean="0">
                <a:latin typeface="Courier"/>
                <a:cs typeface="Courier"/>
              </a:rPr>
              <a:t> </a:t>
            </a:r>
            <a:r>
              <a:rPr lang="fr-FR" sz="2200" dirty="0">
                <a:solidFill>
                  <a:srgbClr val="0000FF"/>
                </a:solidFill>
                <a:latin typeface="Courier"/>
                <a:cs typeface="Courier"/>
              </a:rPr>
              <a:t>REMISE</a:t>
            </a:r>
            <a:r>
              <a:rPr lang="fr-FR" sz="2200" dirty="0">
                <a:latin typeface="Courier"/>
                <a:cs typeface="Courier"/>
              </a:rPr>
              <a:t> </a:t>
            </a:r>
            <a:r>
              <a:rPr lang="fr-FR" sz="2200" dirty="0" err="1">
                <a:latin typeface="Courier"/>
                <a:cs typeface="Courier"/>
              </a:rPr>
              <a:t>from</a:t>
            </a:r>
            <a:r>
              <a:rPr lang="fr-FR" sz="2200" dirty="0">
                <a:latin typeface="Courier"/>
                <a:cs typeface="Courier"/>
              </a:rPr>
              <a:t> </a:t>
            </a:r>
            <a:r>
              <a:rPr lang="fr-FR" sz="2200" dirty="0">
                <a:solidFill>
                  <a:srgbClr val="0000FF"/>
                </a:solidFill>
                <a:latin typeface="Courier"/>
                <a:cs typeface="Courier"/>
              </a:rPr>
              <a:t>PRIX</a:t>
            </a:r>
            <a:r>
              <a:rPr lang="fr-FR" sz="2200" dirty="0">
                <a:latin typeface="Courier"/>
                <a:cs typeface="Courier"/>
              </a:rPr>
              <a:t>. </a:t>
            </a:r>
            <a:endParaRPr lang="fr-FR" sz="2200" dirty="0" smtClean="0">
              <a:latin typeface="Courier"/>
              <a:cs typeface="Courier"/>
            </a:endParaRPr>
          </a:p>
          <a:p>
            <a:pPr algn="l"/>
            <a:r>
              <a:rPr lang="fr-FR" sz="2200" dirty="0" err="1" smtClean="0">
                <a:latin typeface="Courier"/>
                <a:cs typeface="Courier"/>
              </a:rPr>
              <a:t>multiply</a:t>
            </a:r>
            <a:r>
              <a:rPr lang="fr-FR" sz="2200" dirty="0" smtClean="0">
                <a:latin typeface="Courier"/>
                <a:cs typeface="Courier"/>
              </a:rPr>
              <a:t> </a:t>
            </a:r>
            <a:r>
              <a:rPr lang="fr-FR" sz="2200" dirty="0">
                <a:solidFill>
                  <a:srgbClr val="0000FF"/>
                </a:solidFill>
                <a:latin typeface="Courier"/>
                <a:cs typeface="Courier"/>
              </a:rPr>
              <a:t>QUANTITE</a:t>
            </a:r>
            <a:r>
              <a:rPr lang="fr-FR" sz="2200" dirty="0">
                <a:latin typeface="Courier"/>
                <a:cs typeface="Courier"/>
              </a:rPr>
              <a:t>, </a:t>
            </a:r>
            <a:r>
              <a:rPr lang="fr-FR" sz="2200" dirty="0" smtClean="0">
                <a:solidFill>
                  <a:srgbClr val="0000FF"/>
                </a:solidFill>
                <a:latin typeface="Courier"/>
                <a:cs typeface="Courier"/>
              </a:rPr>
              <a:t>PRIX-</a:t>
            </a:r>
            <a:r>
              <a:rPr lang="fr-FR" sz="2200" dirty="0">
                <a:solidFill>
                  <a:srgbClr val="0000FF"/>
                </a:solidFill>
                <a:latin typeface="Courier"/>
                <a:cs typeface="Courier"/>
              </a:rPr>
              <a:t>UNITAIRE </a:t>
            </a:r>
            <a:r>
              <a:rPr lang="fr-FR" sz="2200" dirty="0" err="1">
                <a:latin typeface="Courier"/>
                <a:cs typeface="Courier"/>
              </a:rPr>
              <a:t>giving</a:t>
            </a:r>
            <a:r>
              <a:rPr lang="fr-FR" sz="2200" dirty="0">
                <a:latin typeface="Courier"/>
                <a:cs typeface="Courier"/>
              </a:rPr>
              <a:t> </a:t>
            </a:r>
            <a:r>
              <a:rPr lang="fr-FR" sz="2200" dirty="0">
                <a:solidFill>
                  <a:srgbClr val="0000FF"/>
                </a:solidFill>
                <a:latin typeface="Courier"/>
                <a:cs typeface="Courier"/>
              </a:rPr>
              <a:t>PRIX</a:t>
            </a:r>
            <a:r>
              <a:rPr lang="fr-FR" sz="2200" dirty="0">
                <a:latin typeface="Courier"/>
                <a:cs typeface="Courier"/>
              </a:rPr>
              <a:t>.</a:t>
            </a:r>
            <a:endParaRPr lang="fr-FR" sz="2200" dirty="0">
              <a:solidFill>
                <a:srgbClr val="C83296"/>
              </a:solidFill>
              <a:latin typeface="Courier"/>
              <a:cs typeface="Courier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9512" y="1196752"/>
            <a:ext cx="1262184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COBOL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26790" y="5589240"/>
            <a:ext cx="2717210" cy="86485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80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: une constante</a:t>
            </a:r>
            <a:endParaRPr lang="fr-FR" sz="24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de la nature?</a:t>
            </a:r>
          </a:p>
        </p:txBody>
      </p:sp>
    </p:spTree>
    <p:extLst>
      <p:ext uri="{BB962C8B-B14F-4D97-AF65-F5344CB8AC3E}">
        <p14:creationId xmlns:p14="http://schemas.microsoft.com/office/powerpoint/2010/main" val="30186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6365"/>
            <a:ext cx="8686800" cy="646331"/>
          </a:xfrm>
        </p:spPr>
        <p:txBody>
          <a:bodyPr/>
          <a:lstStyle/>
          <a:p>
            <a:r>
              <a:rPr lang="fr-FR" dirty="0" smtClean="0"/>
              <a:t>LISP (Mc </a:t>
            </a:r>
            <a:r>
              <a:rPr lang="fr-FR" dirty="0" err="1" smtClean="0"/>
              <a:t>Carthy</a:t>
            </a:r>
            <a:r>
              <a:rPr lang="fr-FR" dirty="0" smtClean="0"/>
              <a:t> 1957) : tout en rondeurs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8" name="Espace réservé du texte 6"/>
          <p:cNvSpPr txBox="1">
            <a:spLocks/>
          </p:cNvSpPr>
          <p:nvPr/>
        </p:nvSpPr>
        <p:spPr>
          <a:xfrm>
            <a:off x="971600" y="980728"/>
            <a:ext cx="6934260" cy="1982081"/>
          </a:xfrm>
          <a:prstGeom prst="rect">
            <a:avLst/>
          </a:prstGeom>
          <a:solidFill>
            <a:schemeClr val="lt1"/>
          </a:solidFill>
          <a:ln w="19050" cap="flat" cmpd="sng" algn="ctr">
            <a:solidFill>
              <a:schemeClr val="tx1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dirty="0" smtClean="0"/>
              <a:t>(</a:t>
            </a:r>
            <a:r>
              <a:rPr lang="en-US" dirty="0" err="1" smtClean="0"/>
              <a:t>defun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3"/>
                </a:solidFill>
              </a:rPr>
              <a:t>append </a:t>
            </a:r>
            <a:r>
              <a:rPr lang="en-US" dirty="0" smtClean="0"/>
              <a:t>(lst1 lst2)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   (</a:t>
            </a:r>
            <a:r>
              <a:rPr lang="en-US" dirty="0" err="1" smtClean="0">
                <a:solidFill>
                  <a:srgbClr val="000000"/>
                </a:solidFill>
              </a:rPr>
              <a:t>cond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   ((null </a:t>
            </a:r>
            <a:r>
              <a:rPr lang="en-US" dirty="0" smtClean="0">
                <a:solidFill>
                  <a:schemeClr val="tx2"/>
                </a:solidFill>
              </a:rPr>
              <a:t>lst1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chemeClr val="tx2"/>
                </a:solidFill>
              </a:rPr>
              <a:t> lst2</a:t>
            </a:r>
          </a:p>
          <a:p>
            <a:pPr algn="l"/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   (T (cons (car </a:t>
            </a:r>
            <a:r>
              <a:rPr lang="en-US" dirty="0" smtClean="0">
                <a:solidFill>
                  <a:schemeClr val="tx2"/>
                </a:solidFill>
              </a:rPr>
              <a:t>lst1</a:t>
            </a:r>
            <a:r>
              <a:rPr lang="en-US" dirty="0" smtClean="0">
                <a:solidFill>
                  <a:srgbClr val="000000"/>
                </a:solidFill>
              </a:rPr>
              <a:t>) (append (</a:t>
            </a:r>
            <a:r>
              <a:rPr lang="en-US" dirty="0" err="1" smtClean="0">
                <a:solidFill>
                  <a:srgbClr val="000000"/>
                </a:solidFill>
              </a:rPr>
              <a:t>cdr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lst1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chemeClr val="tx2"/>
                </a:solidFill>
              </a:rPr>
              <a:t> lst2</a:t>
            </a:r>
            <a:r>
              <a:rPr lang="en-US" dirty="0" smtClean="0">
                <a:solidFill>
                  <a:srgbClr val="000000"/>
                </a:solidFill>
              </a:rPr>
              <a:t>)))))</a:t>
            </a:r>
          </a:p>
          <a:p>
            <a:pPr algn="l"/>
            <a:r>
              <a:rPr lang="en-US" dirty="0" smtClean="0"/>
              <a:t>=&gt; append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228600" y="3502749"/>
            <a:ext cx="8686800" cy="2528646"/>
            <a:chOff x="228600" y="3502749"/>
            <a:chExt cx="8686800" cy="2528646"/>
          </a:xfrm>
        </p:grpSpPr>
        <p:sp>
          <p:nvSpPr>
            <p:cNvPr id="11" name="Titre 1"/>
            <p:cNvSpPr txBox="1">
              <a:spLocks/>
            </p:cNvSpPr>
            <p:nvPr/>
          </p:nvSpPr>
          <p:spPr>
            <a:xfrm>
              <a:off x="228600" y="3502749"/>
              <a:ext cx="8686800" cy="584776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fr-FR" sz="3200" dirty="0" smtClean="0"/>
                <a:t>ML (Milner 1978), </a:t>
              </a:r>
              <a:r>
                <a:rPr lang="fr-FR" sz="3200" dirty="0" err="1" smtClean="0"/>
                <a:t>Caml</a:t>
              </a:r>
              <a:r>
                <a:rPr lang="fr-FR" sz="3200" dirty="0" smtClean="0"/>
                <a:t> : un look matheux</a:t>
              </a:r>
              <a:endParaRPr lang="fr-FR" sz="3200" dirty="0"/>
            </a:p>
          </p:txBody>
        </p:sp>
        <p:sp>
          <p:nvSpPr>
            <p:cNvPr id="12" name="Espace réservé du texte 6"/>
            <p:cNvSpPr txBox="1">
              <a:spLocks/>
            </p:cNvSpPr>
            <p:nvPr/>
          </p:nvSpPr>
          <p:spPr>
            <a:xfrm>
              <a:off x="2620610" y="4437112"/>
              <a:ext cx="3980026" cy="1594283"/>
            </a:xfrm>
            <a:prstGeom prst="rect">
              <a:avLst/>
            </a:prstGeom>
            <a:solidFill>
              <a:schemeClr val="lt1"/>
            </a:solidFill>
            <a:ln w="190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wrap="none" tIns="0" anchor="t" anchorCtr="1">
              <a:spAutoFit/>
            </a:bodyPr>
            <a:lstStyle>
              <a:lvl1pPr marL="182880" indent="-274320" algn="ctr" rtl="0" eaLnBrk="1" fontAlgn="base" hangingPunct="1">
                <a:lnSpc>
                  <a:spcPct val="105000"/>
                </a:lnSpc>
                <a:spcBef>
                  <a:spcPts val="0"/>
                </a:spcBef>
                <a:spcAft>
                  <a:spcPct val="0"/>
                </a:spcAft>
                <a:buFont typeface="Arial" pitchFamily="34" charset="0"/>
                <a:buNone/>
                <a:defRPr sz="24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lnSpc>
                  <a:spcPct val="105000"/>
                </a:lnSpc>
                <a:spcBef>
                  <a:spcPts val="0"/>
                </a:spcBef>
                <a:spcAft>
                  <a:spcPct val="0"/>
                </a:spcAft>
                <a:buChar char="–"/>
                <a:defRPr sz="2000" baseline="0">
                  <a:solidFill>
                    <a:schemeClr val="tx2"/>
                  </a:solidFill>
                  <a:latin typeface="+mn-lt"/>
                </a:defRPr>
              </a:lvl2pPr>
              <a:lvl3pPr marL="1143000" indent="-228600" algn="l" rtl="0" eaLnBrk="1" fontAlgn="base" hangingPunct="1">
                <a:lnSpc>
                  <a:spcPct val="105000"/>
                </a:lnSpc>
                <a:spcBef>
                  <a:spcPts val="0"/>
                </a:spcBef>
                <a:spcAft>
                  <a:spcPct val="0"/>
                </a:spcAft>
                <a:buFont typeface="Arial" pitchFamily="34" charset="0"/>
                <a:buChar char="–"/>
                <a:defRPr sz="1800">
                  <a:solidFill>
                    <a:schemeClr val="tx2"/>
                  </a:solidFill>
                  <a:latin typeface="+mn-lt"/>
                </a:defRPr>
              </a:lvl3pPr>
              <a:lvl4pPr marL="1600200" indent="-228600" algn="l" rtl="0" eaLnBrk="1" fontAlgn="base" hangingPunct="1">
                <a:lnSpc>
                  <a:spcPct val="105000"/>
                </a:lnSpc>
                <a:spcBef>
                  <a:spcPts val="0"/>
                </a:spcBef>
                <a:spcAft>
                  <a:spcPct val="0"/>
                </a:spcAft>
                <a:buFont typeface="Arial" pitchFamily="34" charset="0"/>
                <a:buChar char="–"/>
                <a:defRPr sz="1600">
                  <a:solidFill>
                    <a:schemeClr val="tx2"/>
                  </a:solidFill>
                  <a:latin typeface="+mn-lt"/>
                </a:defRPr>
              </a:lvl4pPr>
              <a:lvl5pPr marL="2057400" indent="-228600" algn="l" rtl="0" eaLnBrk="1" fontAlgn="base" hangingPunct="1">
                <a:lnSpc>
                  <a:spcPct val="105000"/>
                </a:lnSpc>
                <a:spcBef>
                  <a:spcPts val="0"/>
                </a:spcBef>
                <a:spcAft>
                  <a:spcPct val="0"/>
                </a:spcAft>
                <a:buFont typeface="Arial" pitchFamily="34" charset="0"/>
                <a:buChar char="–"/>
                <a:defRPr sz="1600" baseline="0">
                  <a:solidFill>
                    <a:schemeClr val="tx2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l"/>
              <a:r>
                <a:rPr lang="fr-FR" dirty="0" smtClean="0"/>
                <a:t>fun </a:t>
              </a:r>
              <a:r>
                <a:rPr lang="fr-FR" dirty="0" err="1"/>
                <a:t>rec</a:t>
              </a:r>
              <a:r>
                <a:rPr lang="fr-FR" dirty="0"/>
                <a:t> </a:t>
              </a:r>
              <a:r>
                <a:rPr lang="fr-FR" dirty="0" smtClean="0">
                  <a:solidFill>
                    <a:schemeClr val="tx2"/>
                  </a:solidFill>
                </a:rPr>
                <a:t>append</a:t>
              </a:r>
              <a:r>
                <a:rPr lang="fr-FR" dirty="0" smtClean="0"/>
                <a:t> </a:t>
              </a:r>
              <a:r>
                <a:rPr lang="fr-FR" dirty="0" smtClean="0">
                  <a:solidFill>
                    <a:srgbClr val="0000FF"/>
                  </a:solidFill>
                </a:rPr>
                <a:t>l l' </a:t>
              </a:r>
              <a:r>
                <a:rPr lang="fr-FR" dirty="0"/>
                <a:t>=</a:t>
              </a:r>
            </a:p>
            <a:p>
              <a:pPr algn="l"/>
              <a:r>
                <a:rPr lang="fr-FR" dirty="0"/>
                <a:t>  match </a:t>
              </a:r>
              <a:r>
                <a:rPr lang="fr-FR" dirty="0" smtClean="0">
                  <a:solidFill>
                    <a:srgbClr val="0000FF"/>
                  </a:solidFill>
                </a:rPr>
                <a:t>l</a:t>
              </a:r>
              <a:r>
                <a:rPr lang="fr-FR" dirty="0" smtClean="0"/>
                <a:t> </a:t>
              </a:r>
              <a:r>
                <a:rPr lang="fr-FR" dirty="0" err="1"/>
                <a:t>with</a:t>
              </a:r>
              <a:endParaRPr lang="fr-FR" dirty="0"/>
            </a:p>
            <a:p>
              <a:pPr algn="l"/>
              <a:r>
                <a:rPr lang="fr-FR" dirty="0"/>
                <a:t>    </a:t>
              </a:r>
              <a:r>
                <a:rPr lang="fr-FR" dirty="0" smtClean="0"/>
                <a:t>[</a:t>
              </a:r>
              <a:r>
                <a:rPr lang="fr-FR" sz="1400" dirty="0" smtClean="0"/>
                <a:t> </a:t>
              </a:r>
              <a:r>
                <a:rPr lang="fr-FR" dirty="0" smtClean="0"/>
                <a:t>] </a:t>
              </a:r>
              <a:r>
                <a:rPr lang="fr-FR" kern="0" dirty="0"/>
                <a:t>−</a:t>
              </a:r>
              <a:r>
                <a:rPr lang="fr-FR" dirty="0" smtClean="0"/>
                <a:t>&gt; </a:t>
              </a:r>
              <a:r>
                <a:rPr lang="fr-FR" dirty="0" smtClean="0">
                  <a:solidFill>
                    <a:srgbClr val="0000FF"/>
                  </a:solidFill>
                </a:rPr>
                <a:t>l'</a:t>
              </a:r>
              <a:endParaRPr lang="fr-FR" dirty="0">
                <a:solidFill>
                  <a:srgbClr val="0000FF"/>
                </a:solidFill>
              </a:endParaRPr>
            </a:p>
            <a:p>
              <a:pPr algn="l"/>
              <a:r>
                <a:rPr lang="ro-RO" dirty="0"/>
                <a:t>  | </a:t>
              </a:r>
              <a:r>
                <a:rPr lang="ro-RO" dirty="0">
                  <a:solidFill>
                    <a:srgbClr val="0000FF"/>
                  </a:solidFill>
                </a:rPr>
                <a:t>a</a:t>
              </a:r>
              <a:r>
                <a:rPr lang="ro-RO" dirty="0"/>
                <a:t> :: </a:t>
              </a:r>
              <a:r>
                <a:rPr lang="ro-RO" dirty="0" smtClean="0">
                  <a:solidFill>
                    <a:srgbClr val="0000FF"/>
                  </a:solidFill>
                </a:rPr>
                <a:t>l'' </a:t>
              </a:r>
              <a:r>
                <a:rPr lang="fr-FR" kern="0" dirty="0" smtClean="0"/>
                <a:t>−</a:t>
              </a:r>
              <a:r>
                <a:rPr lang="ro-RO" dirty="0" smtClean="0"/>
                <a:t>&gt; </a:t>
              </a:r>
              <a:r>
                <a:rPr lang="ro-RO" dirty="0" smtClean="0">
                  <a:solidFill>
                    <a:schemeClr val="tx2"/>
                  </a:solidFill>
                </a:rPr>
                <a:t>a</a:t>
              </a:r>
              <a:r>
                <a:rPr lang="ro-RO" dirty="0" smtClean="0"/>
                <a:t> :: (append </a:t>
              </a:r>
              <a:r>
                <a:rPr lang="ro-RO" dirty="0" smtClean="0">
                  <a:solidFill>
                    <a:srgbClr val="0000FF"/>
                  </a:solidFill>
                </a:rPr>
                <a:t>l''</a:t>
              </a:r>
              <a:r>
                <a:rPr lang="ro-RO" dirty="0" smtClean="0"/>
                <a:t> </a:t>
              </a:r>
              <a:r>
                <a:rPr lang="ro-RO" dirty="0" smtClean="0">
                  <a:solidFill>
                    <a:srgbClr val="0000FF"/>
                  </a:solidFill>
                </a:rPr>
                <a:t>l'</a:t>
              </a:r>
              <a:r>
                <a:rPr lang="ro-RO" dirty="0" smtClean="0"/>
                <a:t>)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66976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6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Algol, Pascal, </a:t>
            </a:r>
            <a:r>
              <a:rPr lang="fr-FR" dirty="0" smtClean="0"/>
              <a:t>Ada, Modula, </a:t>
            </a:r>
            <a:r>
              <a:rPr lang="fr-FR" dirty="0"/>
              <a:t>E</a:t>
            </a:r>
            <a:r>
              <a:rPr lang="fr-FR" dirty="0" smtClean="0"/>
              <a:t>iffel, Esterel, etc.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7544" y="764704"/>
            <a:ext cx="3621504" cy="2677656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wrap="none" tIns="0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module 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M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:</a:t>
            </a:r>
          </a:p>
          <a:p>
            <a:pPr fontAlgn="base">
              <a:spcAft>
                <a:spcPct val="0"/>
              </a:spcAft>
            </a:pPr>
            <a:r>
              <a:rPr lang="en-US" sz="2400" kern="0" dirty="0" smtClean="0"/>
              <a:t>   input </a:t>
            </a:r>
            <a:r>
              <a:rPr lang="en-US" sz="2400" kern="0" dirty="0" smtClean="0">
                <a:solidFill>
                  <a:srgbClr val="0000FF"/>
                </a:solidFill>
              </a:rPr>
              <a:t>I</a:t>
            </a:r>
            <a:r>
              <a:rPr lang="en-US" sz="2400" kern="0" dirty="0" smtClean="0"/>
              <a:t>, </a:t>
            </a:r>
            <a:r>
              <a:rPr lang="en-US" sz="2400" kern="0" dirty="0" smtClean="0">
                <a:solidFill>
                  <a:schemeClr val="tx2"/>
                </a:solidFill>
              </a:rPr>
              <a:t>J</a:t>
            </a:r>
            <a:r>
              <a:rPr lang="en-US" sz="2400" kern="0" dirty="0" smtClean="0"/>
              <a:t>;</a:t>
            </a:r>
          </a:p>
          <a:p>
            <a:pPr fontAlgn="base">
              <a:spcAft>
                <a:spcPct val="0"/>
              </a:spcAft>
            </a:pP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  output 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O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en-US" sz="2400" kern="0" dirty="0" smtClean="0"/>
              <a:t>   every </a:t>
            </a:r>
            <a:r>
              <a:rPr lang="en-US" sz="2400" kern="0" dirty="0" smtClean="0">
                <a:solidFill>
                  <a:srgbClr val="0000FF"/>
                </a:solidFill>
              </a:rPr>
              <a:t>I</a:t>
            </a:r>
            <a:r>
              <a:rPr lang="en-US" sz="2400" kern="0" dirty="0" smtClean="0"/>
              <a:t> do</a:t>
            </a:r>
          </a:p>
          <a:p>
            <a:pPr fontAlgn="base">
              <a:spcAft>
                <a:spcPct val="0"/>
              </a:spcAft>
            </a:pP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     if 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J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then emit 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O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sz="2400" kern="0" dirty="0" smtClean="0"/>
              <a:t>end if</a:t>
            </a:r>
          </a:p>
          <a:p>
            <a:pPr fontAlgn="base">
              <a:spcAft>
                <a:spcPct val="0"/>
              </a:spcAft>
            </a:pP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  end every </a:t>
            </a:r>
          </a:p>
          <a:p>
            <a:pPr fontAlgn="base">
              <a:spcAft>
                <a:spcPct val="0"/>
              </a:spcAft>
            </a:pPr>
            <a:r>
              <a:rPr lang="en-US" sz="2400" kern="0" dirty="0" smtClean="0"/>
              <a:t>end module</a:t>
            </a:r>
            <a:endParaRPr kumimoji="0" lang="en-US" sz="24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60032" y="1484784"/>
            <a:ext cx="2734342" cy="1173428"/>
          </a:xfrm>
          <a:prstGeom prst="rect">
            <a:avLst/>
          </a:prstGeom>
          <a:ln w="28575" cmpd="sng">
            <a:solidFill>
              <a:schemeClr val="accent1"/>
            </a:solidFill>
          </a:ln>
        </p:spPr>
        <p:txBody>
          <a:bodyPr wrap="none" tIns="0" bIns="64800" rtlCol="0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un peu lourd, </a:t>
            </a:r>
          </a:p>
          <a:p>
            <a:pPr algn="ctr" fontAlgn="base"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mais bien lisible </a:t>
            </a:r>
          </a:p>
          <a:p>
            <a:pPr algn="ctr" fontAlgn="base"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et bien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parent</a:t>
            </a:r>
            <a:r>
              <a:rPr lang="fr-FR" sz="2400" kern="0" dirty="0" err="1" smtClean="0"/>
              <a:t>hésé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205680" y="3564305"/>
            <a:ext cx="8686800" cy="2901055"/>
            <a:chOff x="205680" y="3564305"/>
            <a:chExt cx="8686800" cy="2901055"/>
          </a:xfrm>
        </p:grpSpPr>
        <p:sp>
          <p:nvSpPr>
            <p:cNvPr id="9" name="Titre 1"/>
            <p:cNvSpPr txBox="1">
              <a:spLocks/>
            </p:cNvSpPr>
            <p:nvPr/>
          </p:nvSpPr>
          <p:spPr>
            <a:xfrm>
              <a:off x="205680" y="3564305"/>
              <a:ext cx="8686800" cy="584776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3600" i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fr-FR" dirty="0" smtClean="0"/>
                <a:t>C, C++, </a:t>
              </a:r>
              <a:r>
                <a:rPr lang="fr-FR" dirty="0" err="1" smtClean="0"/>
                <a:t>Verilog</a:t>
              </a:r>
              <a:r>
                <a:rPr lang="fr-FR" dirty="0" smtClean="0"/>
                <a:t>, Java, Scala, ...</a:t>
              </a:r>
              <a:endParaRPr lang="fr-FR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67544" y="4437112"/>
              <a:ext cx="4896544" cy="2028248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05000"/>
                </a:lnSpc>
                <a:spcBef>
                  <a:spcPts val="600"/>
                </a:spcBef>
                <a:defRPr/>
              </a:pPr>
              <a:r>
                <a:rPr lang="fr-FR" sz="2400" kern="0" dirty="0" err="1"/>
                <a:t>int</a:t>
              </a:r>
              <a:r>
                <a:rPr lang="fr-FR" sz="2400" kern="0" dirty="0"/>
                <a:t> </a:t>
              </a:r>
              <a:r>
                <a:rPr lang="fr-FR" sz="2400" kern="0" dirty="0" err="1">
                  <a:solidFill>
                    <a:schemeClr val="tx2"/>
                  </a:solidFill>
                </a:rPr>
                <a:t>fact</a:t>
              </a:r>
              <a:r>
                <a:rPr lang="fr-FR" sz="2400" kern="0" dirty="0">
                  <a:solidFill>
                    <a:schemeClr val="tx2"/>
                  </a:solidFill>
                </a:rPr>
                <a:t> </a:t>
              </a:r>
              <a:r>
                <a:rPr lang="fr-FR" sz="2400" kern="0" dirty="0">
                  <a:solidFill>
                    <a:srgbClr val="000000"/>
                  </a:solidFill>
                </a:rPr>
                <a:t>(</a:t>
              </a:r>
              <a:r>
                <a:rPr lang="fr-FR" sz="2400" kern="0" dirty="0" err="1">
                  <a:solidFill>
                    <a:srgbClr val="000000"/>
                  </a:solidFill>
                </a:rPr>
                <a:t>int</a:t>
              </a:r>
              <a:r>
                <a:rPr lang="fr-FR" sz="2400" kern="0" dirty="0">
                  <a:solidFill>
                    <a:srgbClr val="000000"/>
                  </a:solidFill>
                </a:rPr>
                <a:t> </a:t>
              </a:r>
              <a:r>
                <a:rPr lang="fr-FR" sz="2400" kern="0" dirty="0">
                  <a:solidFill>
                    <a:schemeClr val="tx2"/>
                  </a:solidFill>
                </a:rPr>
                <a:t>n</a:t>
              </a:r>
              <a:r>
                <a:rPr lang="fr-FR" sz="2400" kern="0" dirty="0">
                  <a:solidFill>
                    <a:srgbClr val="000000"/>
                  </a:solidFill>
                </a:rPr>
                <a:t>)</a:t>
              </a:r>
              <a:r>
                <a:rPr lang="fr-FR" sz="2400" kern="0" dirty="0">
                  <a:solidFill>
                    <a:schemeClr val="tx2"/>
                  </a:solidFill>
                </a:rPr>
                <a:t> </a:t>
              </a:r>
              <a:r>
                <a:rPr lang="fr-FR" sz="2400" kern="0" dirty="0">
                  <a:solidFill>
                    <a:srgbClr val="000000"/>
                  </a:solidFill>
                </a:rPr>
                <a:t>{ </a:t>
              </a:r>
            </a:p>
            <a:p>
              <a:pPr marL="256032" lvl="1" fontAlgn="base">
                <a:lnSpc>
                  <a:spcPct val="105000"/>
                </a:lnSpc>
                <a:spcAft>
                  <a:spcPct val="0"/>
                </a:spcAft>
                <a:defRPr/>
              </a:pPr>
              <a:r>
                <a:rPr lang="fr-FR" sz="2400" kern="0" dirty="0" err="1">
                  <a:solidFill>
                    <a:srgbClr val="000000"/>
                  </a:solidFill>
                </a:rPr>
                <a:t>int</a:t>
              </a:r>
              <a:r>
                <a:rPr lang="fr-FR" sz="2400" kern="0" dirty="0">
                  <a:solidFill>
                    <a:srgbClr val="000000"/>
                  </a:solidFill>
                </a:rPr>
                <a:t> </a:t>
              </a:r>
              <a:r>
                <a:rPr lang="fr-FR" sz="2400" kern="0" dirty="0" err="1">
                  <a:solidFill>
                    <a:schemeClr val="tx2"/>
                  </a:solidFill>
                </a:rPr>
                <a:t>res</a:t>
              </a:r>
              <a:r>
                <a:rPr lang="fr-FR" sz="2400" kern="0" dirty="0">
                  <a:solidFill>
                    <a:schemeClr val="tx2"/>
                  </a:solidFill>
                </a:rPr>
                <a:t> </a:t>
              </a:r>
              <a:r>
                <a:rPr lang="fr-FR" sz="2400" kern="0" dirty="0">
                  <a:solidFill>
                    <a:srgbClr val="000000"/>
                  </a:solidFill>
                </a:rPr>
                <a:t>= 1; </a:t>
              </a:r>
            </a:p>
            <a:p>
              <a:pPr marL="256032" lvl="1" fontAlgn="base">
                <a:lnSpc>
                  <a:spcPct val="105000"/>
                </a:lnSpc>
                <a:spcAft>
                  <a:spcPct val="0"/>
                </a:spcAft>
                <a:defRPr/>
              </a:pPr>
              <a:r>
                <a:rPr lang="fr-FR" sz="2400" kern="0" dirty="0">
                  <a:solidFill>
                    <a:srgbClr val="000000"/>
                  </a:solidFill>
                </a:rPr>
                <a:t>for (</a:t>
              </a:r>
              <a:r>
                <a:rPr lang="fr-FR" sz="2400" kern="0" dirty="0" err="1">
                  <a:solidFill>
                    <a:srgbClr val="000000"/>
                  </a:solidFill>
                </a:rPr>
                <a:t>int</a:t>
              </a:r>
              <a:r>
                <a:rPr lang="fr-FR" sz="2400" kern="0" dirty="0">
                  <a:solidFill>
                    <a:srgbClr val="000000"/>
                  </a:solidFill>
                </a:rPr>
                <a:t> </a:t>
              </a:r>
              <a:r>
                <a:rPr lang="fr-FR" sz="2400" kern="0" dirty="0">
                  <a:solidFill>
                    <a:schemeClr val="tx2"/>
                  </a:solidFill>
                </a:rPr>
                <a:t>j</a:t>
              </a:r>
              <a:r>
                <a:rPr lang="fr-FR" sz="2400" kern="0" dirty="0">
                  <a:solidFill>
                    <a:srgbClr val="000000"/>
                  </a:solidFill>
                </a:rPr>
                <a:t>=1;</a:t>
              </a:r>
              <a:r>
                <a:rPr lang="fr-FR" sz="2400" kern="0" dirty="0">
                  <a:solidFill>
                    <a:schemeClr val="tx2"/>
                  </a:solidFill>
                </a:rPr>
                <a:t> j</a:t>
              </a:r>
              <a:r>
                <a:rPr lang="fr-FR" sz="2400" kern="0" dirty="0">
                  <a:solidFill>
                    <a:srgbClr val="000000"/>
                  </a:solidFill>
                </a:rPr>
                <a:t> </a:t>
              </a:r>
              <a:r>
                <a:rPr lang="fr-FR" sz="2400" kern="0" dirty="0">
                  <a:solidFill>
                    <a:schemeClr val="tx2"/>
                  </a:solidFill>
                </a:rPr>
                <a:t>&lt; n</a:t>
              </a:r>
              <a:r>
                <a:rPr lang="fr-FR" sz="2400" kern="0" dirty="0">
                  <a:solidFill>
                    <a:srgbClr val="000000"/>
                  </a:solidFill>
                </a:rPr>
                <a:t>;</a:t>
              </a:r>
              <a:r>
                <a:rPr lang="fr-FR" sz="2400" kern="0" dirty="0">
                  <a:solidFill>
                    <a:schemeClr val="tx2"/>
                  </a:solidFill>
                </a:rPr>
                <a:t> j</a:t>
              </a:r>
              <a:r>
                <a:rPr lang="fr-FR" sz="2400" kern="0" dirty="0">
                  <a:solidFill>
                    <a:srgbClr val="000000"/>
                  </a:solidFill>
                </a:rPr>
                <a:t>++)</a:t>
              </a:r>
              <a:r>
                <a:rPr lang="fr-FR" sz="2400" kern="0" dirty="0">
                  <a:solidFill>
                    <a:schemeClr val="tx2"/>
                  </a:solidFill>
                </a:rPr>
                <a:t> </a:t>
              </a:r>
              <a:r>
                <a:rPr lang="fr-FR" sz="2400" kern="0" dirty="0" err="1">
                  <a:solidFill>
                    <a:schemeClr val="tx2"/>
                  </a:solidFill>
                </a:rPr>
                <a:t>res</a:t>
              </a:r>
              <a:r>
                <a:rPr lang="fr-FR" sz="2400" kern="0" dirty="0">
                  <a:solidFill>
                    <a:schemeClr val="tx2"/>
                  </a:solidFill>
                </a:rPr>
                <a:t> </a:t>
              </a:r>
              <a:r>
                <a:rPr lang="fr-FR" sz="2400" kern="0" dirty="0">
                  <a:solidFill>
                    <a:srgbClr val="000000"/>
                  </a:solidFill>
                </a:rPr>
                <a:t>=</a:t>
              </a:r>
              <a:r>
                <a:rPr lang="fr-FR" sz="2400" kern="0" dirty="0">
                  <a:solidFill>
                    <a:schemeClr val="tx2"/>
                  </a:solidFill>
                </a:rPr>
                <a:t> </a:t>
              </a:r>
              <a:r>
                <a:rPr lang="fr-FR" sz="2400" kern="0" dirty="0" err="1">
                  <a:solidFill>
                    <a:schemeClr val="tx2"/>
                  </a:solidFill>
                </a:rPr>
                <a:t>res</a:t>
              </a:r>
              <a:r>
                <a:rPr lang="fr-FR" sz="2400" kern="0" dirty="0">
                  <a:solidFill>
                    <a:srgbClr val="000000"/>
                  </a:solidFill>
                </a:rPr>
                <a:t>*</a:t>
              </a:r>
              <a:r>
                <a:rPr lang="fr-FR" sz="2400" kern="0" dirty="0">
                  <a:solidFill>
                    <a:schemeClr val="tx2"/>
                  </a:solidFill>
                </a:rPr>
                <a:t>j</a:t>
              </a:r>
              <a:r>
                <a:rPr lang="fr-FR" sz="2400" kern="0" dirty="0">
                  <a:solidFill>
                    <a:srgbClr val="000000"/>
                  </a:solidFill>
                </a:rPr>
                <a:t>;</a:t>
              </a:r>
            </a:p>
            <a:p>
              <a:pPr marL="256032" lvl="1" fontAlgn="base">
                <a:lnSpc>
                  <a:spcPct val="105000"/>
                </a:lnSpc>
                <a:spcAft>
                  <a:spcPct val="0"/>
                </a:spcAft>
                <a:defRPr/>
              </a:pPr>
              <a:r>
                <a:rPr lang="fr-FR" sz="2400" kern="0" dirty="0">
                  <a:solidFill>
                    <a:srgbClr val="000000"/>
                  </a:solidFill>
                </a:rPr>
                <a:t>return</a:t>
              </a:r>
              <a:r>
                <a:rPr lang="fr-FR" sz="2400" kern="0" dirty="0">
                  <a:solidFill>
                    <a:schemeClr val="tx2"/>
                  </a:solidFill>
                </a:rPr>
                <a:t> </a:t>
              </a:r>
              <a:r>
                <a:rPr lang="fr-FR" sz="2400" kern="0" dirty="0" err="1">
                  <a:solidFill>
                    <a:schemeClr val="tx2"/>
                  </a:solidFill>
                </a:rPr>
                <a:t>res</a:t>
              </a:r>
              <a:r>
                <a:rPr lang="fr-FR" sz="2400" kern="0" dirty="0">
                  <a:solidFill>
                    <a:srgbClr val="000000"/>
                  </a:solidFill>
                </a:rPr>
                <a:t>;</a:t>
              </a:r>
            </a:p>
            <a:p>
              <a:pPr indent="-201168" fontAlgn="base">
                <a:lnSpc>
                  <a:spcPct val="105000"/>
                </a:lnSpc>
                <a:spcAft>
                  <a:spcPct val="0"/>
                </a:spcAft>
                <a:defRPr/>
              </a:pPr>
              <a:r>
                <a:rPr lang="fr-FR" sz="2400" kern="0" dirty="0">
                  <a:solidFill>
                    <a:srgbClr val="000000"/>
                  </a:solidFill>
                </a:rPr>
                <a:t>  }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560168" y="4653136"/>
              <a:ext cx="3332312" cy="1542760"/>
            </a:xfrm>
            <a:prstGeom prst="rect">
              <a:avLst/>
            </a:prstGeom>
            <a:ln w="28575" cmpd="sng">
              <a:solidFill>
                <a:schemeClr val="accent1"/>
              </a:solidFill>
            </a:ln>
          </p:spPr>
          <p:txBody>
            <a:bodyPr wrap="none" tIns="0" bIns="64800" rtlCol="0">
              <a:spAutoFit/>
            </a:bodyPr>
            <a:lstStyle/>
            <a:p>
              <a:pPr algn="ctr" fontAlgn="base"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effectLst/>
                  <a:uLnTx/>
                  <a:uFillTx/>
                </a:rPr>
                <a:t>conçu pour de </a:t>
              </a:r>
            </a:p>
            <a:p>
              <a:pPr algn="ctr" fontAlgn="base"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effectLst/>
                  <a:uLnTx/>
                  <a:uFillTx/>
                </a:rPr>
                <a:t>petites machines (32K)</a:t>
              </a:r>
            </a:p>
            <a:p>
              <a:pPr algn="ctr" fontAlgn="base">
                <a:spcAft>
                  <a:spcPct val="0"/>
                </a:spcAft>
              </a:pPr>
              <a:r>
                <a:rPr kumimoji="0" lang="fr-FR" sz="2400" b="0" i="0" u="none" strike="noStrike" kern="0" cap="none" spc="0" normalizeH="0" dirty="0" smtClean="0">
                  <a:ln>
                    <a:noFill/>
                  </a:ln>
                  <a:effectLst/>
                  <a:uLnTx/>
                  <a:uFillTx/>
                </a:rPr>
                <a:t>compact, mais plein</a:t>
              </a:r>
            </a:p>
            <a:p>
              <a:pPr algn="ctr" fontAlgn="base">
                <a:spcAft>
                  <a:spcPct val="0"/>
                </a:spcAft>
              </a:pPr>
              <a:r>
                <a:rPr lang="fr-FR" sz="2400" kern="0" dirty="0" smtClean="0"/>
                <a:t>de bizarreries</a:t>
              </a:r>
              <a:endPara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 rot="20469138">
            <a:off x="1074463" y="4804090"/>
            <a:ext cx="3673301" cy="1200329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 wrap="none" tIns="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72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BINGO</a:t>
            </a:r>
            <a:r>
              <a:rPr kumimoji="0" lang="fr-FR" sz="36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FR" sz="72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326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HTML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8" y="836712"/>
            <a:ext cx="8553593" cy="3644587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>
                <a:solidFill>
                  <a:schemeClr val="accent4"/>
                </a:solidFill>
              </a:rPr>
              <a:t>&lt;!DOCTYPE HTML PUBLIC "-//W3C//DTD HTML 4.01//EN" 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>
                <a:solidFill>
                  <a:schemeClr val="accent4"/>
                </a:solidFill>
              </a:rPr>
              <a:t> </a:t>
            </a:r>
            <a:r>
              <a:rPr lang="fr-FR" sz="2000" dirty="0" smtClean="0">
                <a:solidFill>
                  <a:schemeClr val="accent4"/>
                </a:solidFill>
              </a:rPr>
              <a:t>                                             "</a:t>
            </a:r>
            <a:r>
              <a:rPr lang="fr-FR" sz="2000" dirty="0">
                <a:solidFill>
                  <a:schemeClr val="accent4"/>
                </a:solidFill>
              </a:rPr>
              <a:t>http://www.w3.org/TR/html4/</a:t>
            </a:r>
            <a:r>
              <a:rPr lang="fr-FR" sz="2000" dirty="0" err="1">
                <a:solidFill>
                  <a:schemeClr val="accent4"/>
                </a:solidFill>
              </a:rPr>
              <a:t>strict.dtd</a:t>
            </a:r>
            <a:r>
              <a:rPr lang="fr-FR" sz="2000" dirty="0">
                <a:solidFill>
                  <a:schemeClr val="accent4"/>
                </a:solidFill>
              </a:rPr>
              <a:t>"&gt; </a:t>
            </a:r>
            <a:endParaRPr lang="fr-FR" sz="2000" dirty="0" smtClean="0">
              <a:solidFill>
                <a:schemeClr val="accent4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 smtClean="0">
                <a:solidFill>
                  <a:srgbClr val="008000"/>
                </a:solidFill>
              </a:rPr>
              <a:t>&lt;</a:t>
            </a:r>
            <a:r>
              <a:rPr lang="fr-FR" sz="2000" dirty="0">
                <a:solidFill>
                  <a:srgbClr val="008000"/>
                </a:solidFill>
              </a:rPr>
              <a:t>html</a:t>
            </a:r>
            <a:r>
              <a:rPr lang="fr-FR" sz="2000" dirty="0"/>
              <a:t> </a:t>
            </a:r>
            <a:r>
              <a:rPr lang="fr-FR" sz="2000" dirty="0" err="1"/>
              <a:t>lang</a:t>
            </a:r>
            <a:r>
              <a:rPr lang="fr-FR" sz="2000" dirty="0"/>
              <a:t>="</a:t>
            </a:r>
            <a:r>
              <a:rPr lang="fr-FR" sz="2000" dirty="0" err="1">
                <a:solidFill>
                  <a:schemeClr val="accent1"/>
                </a:solidFill>
              </a:rPr>
              <a:t>fr</a:t>
            </a:r>
            <a:r>
              <a:rPr lang="fr-FR" sz="2000" dirty="0"/>
              <a:t>"</a:t>
            </a:r>
            <a:r>
              <a:rPr lang="fr-FR" sz="2000" dirty="0">
                <a:solidFill>
                  <a:srgbClr val="008000"/>
                </a:solidFill>
              </a:rPr>
              <a:t>&gt;</a:t>
            </a:r>
            <a:r>
              <a:rPr lang="fr-FR" sz="2000" dirty="0"/>
              <a:t> </a:t>
            </a:r>
            <a:endParaRPr lang="fr-FR" sz="2000" dirty="0" smtClea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/>
              <a:t> </a:t>
            </a:r>
            <a:r>
              <a:rPr lang="fr-FR" sz="2000" dirty="0" smtClean="0"/>
              <a:t>  </a:t>
            </a:r>
            <a:r>
              <a:rPr lang="fr-FR" sz="2000" dirty="0" smtClean="0">
                <a:solidFill>
                  <a:srgbClr val="008000"/>
                </a:solidFill>
              </a:rPr>
              <a:t>&lt;</a:t>
            </a:r>
            <a:r>
              <a:rPr lang="fr-FR" sz="2000" dirty="0" err="1">
                <a:solidFill>
                  <a:srgbClr val="008000"/>
                </a:solidFill>
              </a:rPr>
              <a:t>head</a:t>
            </a:r>
            <a:r>
              <a:rPr lang="fr-FR" sz="2000" dirty="0">
                <a:solidFill>
                  <a:srgbClr val="008000"/>
                </a:solidFill>
              </a:rPr>
              <a:t>&gt;</a:t>
            </a:r>
            <a:r>
              <a:rPr lang="fr-FR" sz="2000" dirty="0"/>
              <a:t> </a:t>
            </a:r>
            <a:endParaRPr lang="fr-FR" sz="2000" dirty="0" smtClea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 smtClean="0"/>
              <a:t>      </a:t>
            </a:r>
            <a:r>
              <a:rPr lang="fr-FR" sz="2000" dirty="0" smtClean="0">
                <a:solidFill>
                  <a:srgbClr val="008000"/>
                </a:solidFill>
              </a:rPr>
              <a:t>&lt;</a:t>
            </a:r>
            <a:r>
              <a:rPr lang="fr-FR" sz="2000" dirty="0" err="1">
                <a:solidFill>
                  <a:srgbClr val="008000"/>
                </a:solidFill>
              </a:rPr>
              <a:t>meta</a:t>
            </a:r>
            <a:r>
              <a:rPr lang="fr-FR" sz="2000" dirty="0">
                <a:solidFill>
                  <a:srgbClr val="008000"/>
                </a:solidFill>
              </a:rPr>
              <a:t> </a:t>
            </a:r>
            <a:r>
              <a:rPr lang="fr-FR" sz="2000" dirty="0"/>
              <a:t>http-</a:t>
            </a:r>
            <a:r>
              <a:rPr lang="fr-FR" sz="2000" dirty="0" err="1"/>
              <a:t>equiv</a:t>
            </a:r>
            <a:r>
              <a:rPr lang="fr-FR" sz="2000" dirty="0"/>
              <a:t>="</a:t>
            </a:r>
            <a:r>
              <a:rPr lang="fr-FR" sz="2000" dirty="0">
                <a:solidFill>
                  <a:srgbClr val="FF0000"/>
                </a:solidFill>
              </a:rPr>
              <a:t>Content-Type</a:t>
            </a:r>
            <a:r>
              <a:rPr lang="fr-FR" sz="2000" dirty="0"/>
              <a:t>" content="</a:t>
            </a:r>
            <a:r>
              <a:rPr lang="fr-FR" sz="2000" dirty="0" err="1">
                <a:solidFill>
                  <a:schemeClr val="accent1"/>
                </a:solidFill>
              </a:rPr>
              <a:t>text</a:t>
            </a:r>
            <a:r>
              <a:rPr lang="fr-FR" sz="2000" dirty="0">
                <a:solidFill>
                  <a:schemeClr val="accent1"/>
                </a:solidFill>
              </a:rPr>
              <a:t>/</a:t>
            </a:r>
            <a:r>
              <a:rPr lang="fr-FR" sz="2000" dirty="0" err="1">
                <a:solidFill>
                  <a:schemeClr val="accent1"/>
                </a:solidFill>
              </a:rPr>
              <a:t>html;charset</a:t>
            </a:r>
            <a:r>
              <a:rPr lang="fr-FR" sz="2000" dirty="0">
                <a:solidFill>
                  <a:schemeClr val="accent1"/>
                </a:solidFill>
              </a:rPr>
              <a:t>=UTF-8</a:t>
            </a:r>
            <a:r>
              <a:rPr lang="fr-FR" sz="2000" dirty="0"/>
              <a:t>"</a:t>
            </a:r>
            <a:r>
              <a:rPr lang="fr-FR" sz="2000" dirty="0">
                <a:solidFill>
                  <a:srgbClr val="008000"/>
                </a:solidFill>
              </a:rPr>
              <a:t>&gt; </a:t>
            </a:r>
            <a:endParaRPr lang="fr-FR" sz="2000" dirty="0" smtClean="0">
              <a:solidFill>
                <a:srgbClr val="00800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>
                <a:solidFill>
                  <a:srgbClr val="008000"/>
                </a:solidFill>
              </a:rPr>
              <a:t> </a:t>
            </a:r>
            <a:r>
              <a:rPr lang="fr-FR" sz="2000" dirty="0" smtClean="0">
                <a:solidFill>
                  <a:srgbClr val="008000"/>
                </a:solidFill>
              </a:rPr>
              <a:t>     &lt;</a:t>
            </a:r>
            <a:r>
              <a:rPr lang="fr-FR" sz="2000" dirty="0" err="1">
                <a:solidFill>
                  <a:srgbClr val="008000"/>
                </a:solidFill>
              </a:rPr>
              <a:t>title</a:t>
            </a:r>
            <a:r>
              <a:rPr lang="fr-FR" sz="2000" dirty="0">
                <a:solidFill>
                  <a:srgbClr val="008000"/>
                </a:solidFill>
              </a:rPr>
              <a:t>&gt;Hello world !&lt;/</a:t>
            </a:r>
            <a:r>
              <a:rPr lang="fr-FR" sz="2000" dirty="0" err="1">
                <a:solidFill>
                  <a:srgbClr val="008000"/>
                </a:solidFill>
              </a:rPr>
              <a:t>title</a:t>
            </a:r>
            <a:r>
              <a:rPr lang="fr-FR" sz="2000" dirty="0">
                <a:solidFill>
                  <a:srgbClr val="008000"/>
                </a:solidFill>
              </a:rPr>
              <a:t>&gt; </a:t>
            </a:r>
            <a:endParaRPr lang="fr-FR" sz="2000" dirty="0" smtClean="0">
              <a:solidFill>
                <a:srgbClr val="00800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>
                <a:solidFill>
                  <a:srgbClr val="008000"/>
                </a:solidFill>
              </a:rPr>
              <a:t> </a:t>
            </a:r>
            <a:r>
              <a:rPr lang="fr-FR" sz="2000" dirty="0" smtClean="0">
                <a:solidFill>
                  <a:srgbClr val="008000"/>
                </a:solidFill>
              </a:rPr>
              <a:t>  &lt;</a:t>
            </a:r>
            <a:r>
              <a:rPr lang="fr-FR" sz="2000" dirty="0">
                <a:solidFill>
                  <a:srgbClr val="008000"/>
                </a:solidFill>
              </a:rPr>
              <a:t>/</a:t>
            </a:r>
            <a:r>
              <a:rPr lang="fr-FR" sz="2000" dirty="0" err="1">
                <a:solidFill>
                  <a:srgbClr val="008000"/>
                </a:solidFill>
              </a:rPr>
              <a:t>head</a:t>
            </a:r>
            <a:r>
              <a:rPr lang="fr-FR" sz="2000" dirty="0">
                <a:solidFill>
                  <a:srgbClr val="008000"/>
                </a:solidFill>
              </a:rPr>
              <a:t>&gt; </a:t>
            </a:r>
            <a:endParaRPr lang="fr-FR" sz="2000" dirty="0" smtClean="0">
              <a:solidFill>
                <a:srgbClr val="00800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>
                <a:solidFill>
                  <a:srgbClr val="008000"/>
                </a:solidFill>
              </a:rPr>
              <a:t> </a:t>
            </a:r>
            <a:r>
              <a:rPr lang="fr-FR" sz="2000" dirty="0" smtClean="0">
                <a:solidFill>
                  <a:srgbClr val="008000"/>
                </a:solidFill>
              </a:rPr>
              <a:t>    &lt;</a:t>
            </a:r>
            <a:r>
              <a:rPr lang="fr-FR" sz="2000" dirty="0">
                <a:solidFill>
                  <a:srgbClr val="008000"/>
                </a:solidFill>
              </a:rPr>
              <a:t>body&gt; </a:t>
            </a:r>
            <a:endParaRPr lang="fr-FR" sz="2000" dirty="0" smtClean="0">
              <a:solidFill>
                <a:srgbClr val="00800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/>
              <a:t> </a:t>
            </a:r>
            <a:r>
              <a:rPr lang="fr-FR" sz="2000" dirty="0" smtClean="0"/>
              <a:t>       </a:t>
            </a:r>
            <a:r>
              <a:rPr lang="fr-FR" sz="2000" dirty="0" smtClean="0">
                <a:solidFill>
                  <a:srgbClr val="008000"/>
                </a:solidFill>
              </a:rPr>
              <a:t>&lt;</a:t>
            </a:r>
            <a:r>
              <a:rPr lang="fr-FR" sz="2000" dirty="0">
                <a:solidFill>
                  <a:srgbClr val="008000"/>
                </a:solidFill>
              </a:rPr>
              <a:t>p&gt;</a:t>
            </a:r>
            <a:r>
              <a:rPr lang="fr-FR" sz="2000" dirty="0"/>
              <a:t>Hello World !</a:t>
            </a:r>
            <a:r>
              <a:rPr lang="fr-FR" sz="2000" dirty="0">
                <a:solidFill>
                  <a:srgbClr val="008000"/>
                </a:solidFill>
              </a:rPr>
              <a:t>&lt;/p&gt;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 smtClean="0"/>
              <a:t>   </a:t>
            </a:r>
            <a:r>
              <a:rPr lang="fr-FR" sz="2000" dirty="0" smtClean="0">
                <a:solidFill>
                  <a:srgbClr val="009A00"/>
                </a:solidFill>
              </a:rPr>
              <a:t>  &lt;</a:t>
            </a:r>
            <a:r>
              <a:rPr lang="fr-FR" sz="2000" dirty="0">
                <a:solidFill>
                  <a:srgbClr val="009A00"/>
                </a:solidFill>
              </a:rPr>
              <a:t>/body</a:t>
            </a:r>
            <a:r>
              <a:rPr lang="fr-FR" sz="2000" dirty="0" smtClean="0">
                <a:solidFill>
                  <a:srgbClr val="009A00"/>
                </a:solidFill>
              </a:rPr>
              <a:t>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 smtClean="0">
                <a:solidFill>
                  <a:srgbClr val="009A00"/>
                </a:solidFill>
              </a:rPr>
              <a:t>&lt;</a:t>
            </a:r>
            <a:r>
              <a:rPr lang="fr-FR" sz="2000" dirty="0">
                <a:solidFill>
                  <a:srgbClr val="009A00"/>
                </a:solidFill>
              </a:rPr>
              <a:t>/html&gt;</a:t>
            </a:r>
            <a:endParaRPr kumimoji="0" lang="fr-FR" sz="2000" b="0" i="0" u="none" strike="noStrike" kern="0" cap="none" spc="0" normalizeH="0" dirty="0" smtClean="0">
              <a:ln>
                <a:noFill/>
              </a:ln>
              <a:solidFill>
                <a:srgbClr val="009A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3019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44369" y="764704"/>
            <a:ext cx="8892127" cy="1236656"/>
          </a:xfrm>
          <a:prstGeom prst="rect">
            <a:avLst/>
          </a:prstGeom>
          <a:ln w="28575" cmpd="sng">
            <a:solidFill>
              <a:schemeClr val="tx2"/>
            </a:solidFill>
          </a:ln>
        </p:spPr>
        <p:txBody>
          <a:bodyPr wrap="none" tIns="10800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Langage :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système d’expression vocale ou écrite organisé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sous forme de textes, dessins, formules, etc., permettant la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formalisation des idées, leur préservation et leur communication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699792" y="2492896"/>
            <a:ext cx="5812859" cy="1206484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  <p:txBody>
          <a:bodyPr wrap="none" tIns="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Les langages de programmation,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ils sont tous pareil</a:t>
            </a:r>
            <a:r>
              <a:rPr lang="fr-FR" sz="2400" kern="0" dirty="0" smtClean="0"/>
              <a:t>s,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/>
              <a:t>il suffit d’en savoir un pour les savoir tous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3550" y="4163587"/>
            <a:ext cx="7948911" cy="99360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8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Ceux qui disent ça comprennent-ils le domaine,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800" kern="0" dirty="0" smtClean="0"/>
              <a:t>ou en montrent-ils au contraire leur ignorance ?</a:t>
            </a:r>
            <a:endParaRPr kumimoji="0" lang="fr-FR" sz="28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63688" y="5351874"/>
            <a:ext cx="5688632" cy="669414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36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Au boulot pour la combler 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riangle isocèle 10"/>
          <p:cNvSpPr/>
          <p:nvPr/>
        </p:nvSpPr>
        <p:spPr bwMode="auto">
          <a:xfrm rot="16200000">
            <a:off x="2483768" y="2564904"/>
            <a:ext cx="144016" cy="288032"/>
          </a:xfrm>
          <a:prstGeom prst="triangle">
            <a:avLst/>
          </a:prstGeom>
          <a:solidFill>
            <a:schemeClr val="bg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91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FORTE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79512" y="692696"/>
            <a:ext cx="3888432" cy="575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008000"/>
                </a:solidFill>
              </a:rPr>
              <a:t>begin</a:t>
            </a:r>
            <a:r>
              <a:rPr lang="fr-FR" sz="1600" dirty="0">
                <a:solidFill>
                  <a:srgbClr val="008000"/>
                </a:solidFill>
              </a:rPr>
              <a:t> </a:t>
            </a:r>
            <a:r>
              <a:rPr lang="fr-FR" sz="1600" dirty="0"/>
              <a:t>TOOL </a:t>
            </a:r>
            <a:r>
              <a:rPr lang="fr-FR" sz="1600" dirty="0" err="1"/>
              <a:t>HelloWorld</a:t>
            </a:r>
            <a:r>
              <a:rPr lang="fr-FR" sz="1600" dirty="0" smtClean="0"/>
              <a:t>;</a:t>
            </a:r>
          </a:p>
          <a:p>
            <a:endParaRPr lang="fr-FR" sz="1600" dirty="0"/>
          </a:p>
          <a:p>
            <a:r>
              <a:rPr lang="fr-FR" sz="1600" dirty="0" smtClean="0"/>
              <a:t>  </a:t>
            </a:r>
            <a:r>
              <a:rPr lang="fr-FR" sz="1600" dirty="0" err="1"/>
              <a:t>includes</a:t>
            </a:r>
            <a:r>
              <a:rPr lang="fr-FR" sz="1600" dirty="0"/>
              <a:t> Framework;</a:t>
            </a:r>
          </a:p>
          <a:p>
            <a:r>
              <a:rPr lang="fr-FR" sz="1600" dirty="0"/>
              <a:t>  HAS </a:t>
            </a:r>
            <a:r>
              <a:rPr lang="fr-FR" sz="1600" dirty="0">
                <a:solidFill>
                  <a:srgbClr val="008000"/>
                </a:solidFill>
              </a:rPr>
              <a:t>PROPERTY</a:t>
            </a:r>
            <a:r>
              <a:rPr lang="fr-FR" sz="1600" dirty="0"/>
              <a:t> </a:t>
            </a:r>
            <a:r>
              <a:rPr lang="fr-FR" sz="1600" dirty="0" err="1"/>
              <a:t>IsLibrary</a:t>
            </a:r>
            <a:r>
              <a:rPr lang="fr-FR" sz="1600" dirty="0"/>
              <a:t> = </a:t>
            </a:r>
            <a:r>
              <a:rPr lang="fr-FR" sz="1600" dirty="0">
                <a:solidFill>
                  <a:srgbClr val="008000"/>
                </a:solidFill>
              </a:rPr>
              <a:t>FALSE</a:t>
            </a:r>
            <a:r>
              <a:rPr lang="fr-FR" sz="1600" dirty="0" smtClean="0"/>
              <a:t>;</a:t>
            </a:r>
          </a:p>
          <a:p>
            <a:endParaRPr lang="fr-FR" sz="1600" dirty="0"/>
          </a:p>
          <a:p>
            <a:r>
              <a:rPr lang="fr-FR" sz="1600" dirty="0" smtClean="0"/>
              <a:t>  </a:t>
            </a:r>
            <a:r>
              <a:rPr lang="fr-FR" sz="1600" dirty="0" err="1">
                <a:solidFill>
                  <a:srgbClr val="008000"/>
                </a:solidFill>
              </a:rPr>
              <a:t>forward</a:t>
            </a:r>
            <a:r>
              <a:rPr lang="fr-FR" sz="1600" dirty="0"/>
              <a:t>  Hello</a:t>
            </a:r>
            <a:r>
              <a:rPr lang="fr-FR" sz="1600" dirty="0" smtClean="0"/>
              <a:t>;</a:t>
            </a:r>
          </a:p>
          <a:p>
            <a:endParaRPr lang="fr-FR" sz="1600" dirty="0"/>
          </a:p>
          <a:p>
            <a:r>
              <a:rPr lang="fr-FR" sz="1600" dirty="0" smtClean="0"/>
              <a:t>   </a:t>
            </a:r>
            <a:r>
              <a:rPr lang="fr-FR" sz="1600" dirty="0"/>
              <a:t>-- START </a:t>
            </a:r>
            <a:r>
              <a:rPr lang="fr-FR" sz="1600" dirty="0">
                <a:solidFill>
                  <a:srgbClr val="008000"/>
                </a:solidFill>
              </a:rPr>
              <a:t>CLASS</a:t>
            </a:r>
            <a:r>
              <a:rPr lang="fr-FR" sz="1600" dirty="0"/>
              <a:t> </a:t>
            </a:r>
            <a:r>
              <a:rPr lang="fr-FR" sz="1600" dirty="0" smtClean="0"/>
              <a:t>DEFINITIONS</a:t>
            </a:r>
          </a:p>
          <a:p>
            <a:endParaRPr lang="fr-FR" sz="1600" dirty="0"/>
          </a:p>
          <a:p>
            <a:r>
              <a:rPr lang="fr-FR" sz="1600" dirty="0" smtClean="0"/>
              <a:t>   </a:t>
            </a:r>
            <a:r>
              <a:rPr lang="fr-FR" sz="1600" dirty="0" smtClean="0">
                <a:solidFill>
                  <a:srgbClr val="008000"/>
                </a:solidFill>
              </a:rPr>
              <a:t>class</a:t>
            </a:r>
            <a:r>
              <a:rPr lang="fr-FR" sz="1600" dirty="0" smtClean="0"/>
              <a:t> </a:t>
            </a:r>
            <a:r>
              <a:rPr lang="fr-FR" sz="1600" dirty="0"/>
              <a:t>Hello </a:t>
            </a:r>
            <a:r>
              <a:rPr lang="fr-FR" sz="1600" dirty="0" err="1"/>
              <a:t>inherits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 smtClean="0">
                <a:solidFill>
                  <a:srgbClr val="008000"/>
                </a:solidFill>
              </a:rPr>
              <a:t>Framework.Object</a:t>
            </a:r>
            <a:endParaRPr lang="fr-FR" sz="1600" dirty="0" smtClean="0">
              <a:solidFill>
                <a:srgbClr val="008000"/>
              </a:solidFill>
            </a:endParaRPr>
          </a:p>
          <a:p>
            <a:endParaRPr lang="fr-FR" sz="1600" dirty="0">
              <a:solidFill>
                <a:srgbClr val="008000"/>
              </a:solidFill>
            </a:endParaRPr>
          </a:p>
          <a:p>
            <a:r>
              <a:rPr lang="fr-FR" sz="1600" dirty="0" smtClean="0"/>
              <a:t>   has </a:t>
            </a:r>
            <a:r>
              <a:rPr lang="fr-FR" sz="1600" dirty="0">
                <a:solidFill>
                  <a:srgbClr val="008000"/>
                </a:solidFill>
              </a:rPr>
              <a:t>public</a:t>
            </a:r>
            <a:r>
              <a:rPr lang="fr-FR" sz="1600" dirty="0"/>
              <a:t> </a:t>
            </a:r>
            <a:r>
              <a:rPr lang="fr-FR" sz="1600" dirty="0" err="1"/>
              <a:t>method</a:t>
            </a:r>
            <a:r>
              <a:rPr lang="fr-FR" sz="1600" dirty="0"/>
              <a:t> </a:t>
            </a:r>
            <a:r>
              <a:rPr lang="fr-FR" sz="1600" dirty="0" err="1"/>
              <a:t>Init</a:t>
            </a:r>
            <a:r>
              <a:rPr lang="fr-FR" sz="1600" dirty="0" smtClean="0"/>
              <a:t>;</a:t>
            </a:r>
          </a:p>
          <a:p>
            <a:endParaRPr lang="fr-FR" sz="1600" dirty="0"/>
          </a:p>
          <a:p>
            <a:r>
              <a:rPr lang="fr-FR" sz="1600" dirty="0" smtClean="0"/>
              <a:t>   </a:t>
            </a:r>
            <a:r>
              <a:rPr lang="fr-FR" sz="1600" dirty="0"/>
              <a:t>has </a:t>
            </a:r>
            <a:r>
              <a:rPr lang="fr-FR" sz="1600" dirty="0" err="1">
                <a:solidFill>
                  <a:srgbClr val="008000"/>
                </a:solidFill>
              </a:rPr>
              <a:t>property</a:t>
            </a:r>
            <a:endParaRPr lang="fr-FR" sz="1600" dirty="0">
              <a:solidFill>
                <a:srgbClr val="008000"/>
              </a:solidFill>
            </a:endParaRPr>
          </a:p>
          <a:p>
            <a:r>
              <a:rPr lang="fr-FR" sz="1600" dirty="0">
                <a:solidFill>
                  <a:srgbClr val="008000"/>
                </a:solidFill>
              </a:rPr>
              <a:t>       </a:t>
            </a:r>
            <a:r>
              <a:rPr lang="fr-FR" sz="1600" dirty="0" err="1">
                <a:solidFill>
                  <a:srgbClr val="008000"/>
                </a:solidFill>
              </a:rPr>
              <a:t>shared</a:t>
            </a:r>
            <a:r>
              <a:rPr lang="fr-FR" sz="1600" dirty="0">
                <a:solidFill>
                  <a:srgbClr val="008000"/>
                </a:solidFill>
              </a:rPr>
              <a:t>=(</a:t>
            </a:r>
            <a:r>
              <a:rPr lang="fr-FR" sz="1600" dirty="0" err="1">
                <a:solidFill>
                  <a:srgbClr val="008000"/>
                </a:solidFill>
              </a:rPr>
              <a:t>allow</a:t>
            </a:r>
            <a:r>
              <a:rPr lang="fr-FR" sz="1600" dirty="0">
                <a:solidFill>
                  <a:srgbClr val="008000"/>
                </a:solidFill>
              </a:rPr>
              <a:t>=off, </a:t>
            </a:r>
            <a:r>
              <a:rPr lang="fr-FR" sz="1600" dirty="0" err="1">
                <a:solidFill>
                  <a:srgbClr val="008000"/>
                </a:solidFill>
              </a:rPr>
              <a:t>override</a:t>
            </a:r>
            <a:r>
              <a:rPr lang="fr-FR" sz="1600" dirty="0">
                <a:solidFill>
                  <a:srgbClr val="008000"/>
                </a:solidFill>
              </a:rPr>
              <a:t>=on);</a:t>
            </a:r>
          </a:p>
          <a:p>
            <a:r>
              <a:rPr lang="fr-FR" sz="1600" dirty="0">
                <a:solidFill>
                  <a:srgbClr val="008000"/>
                </a:solidFill>
              </a:rPr>
              <a:t>       </a:t>
            </a:r>
            <a:r>
              <a:rPr lang="fr-FR" sz="1600" dirty="0" err="1">
                <a:solidFill>
                  <a:srgbClr val="008000"/>
                </a:solidFill>
              </a:rPr>
              <a:t>transactional</a:t>
            </a:r>
            <a:r>
              <a:rPr lang="fr-FR" sz="1600" dirty="0">
                <a:solidFill>
                  <a:srgbClr val="008000"/>
                </a:solidFill>
              </a:rPr>
              <a:t>=(</a:t>
            </a:r>
            <a:r>
              <a:rPr lang="fr-FR" sz="1600" dirty="0" err="1">
                <a:solidFill>
                  <a:srgbClr val="008000"/>
                </a:solidFill>
              </a:rPr>
              <a:t>allow</a:t>
            </a:r>
            <a:r>
              <a:rPr lang="fr-FR" sz="1600" dirty="0">
                <a:solidFill>
                  <a:srgbClr val="008000"/>
                </a:solidFill>
              </a:rPr>
              <a:t>=off, </a:t>
            </a:r>
            <a:r>
              <a:rPr lang="fr-FR" sz="1600" dirty="0" smtClean="0">
                <a:solidFill>
                  <a:srgbClr val="008000"/>
                </a:solidFill>
              </a:rPr>
              <a:t>              </a:t>
            </a:r>
          </a:p>
          <a:p>
            <a:r>
              <a:rPr lang="fr-FR" sz="1600" dirty="0">
                <a:solidFill>
                  <a:srgbClr val="008000"/>
                </a:solidFill>
              </a:rPr>
              <a:t> </a:t>
            </a:r>
            <a:r>
              <a:rPr lang="fr-FR" sz="1600" dirty="0" smtClean="0">
                <a:solidFill>
                  <a:srgbClr val="008000"/>
                </a:solidFill>
              </a:rPr>
              <a:t>                              </a:t>
            </a:r>
            <a:r>
              <a:rPr lang="fr-FR" sz="1600" dirty="0" err="1" smtClean="0">
                <a:solidFill>
                  <a:srgbClr val="008000"/>
                </a:solidFill>
              </a:rPr>
              <a:t>override</a:t>
            </a:r>
            <a:r>
              <a:rPr lang="fr-FR" sz="1600" dirty="0">
                <a:solidFill>
                  <a:srgbClr val="008000"/>
                </a:solidFill>
              </a:rPr>
              <a:t>=on);</a:t>
            </a:r>
          </a:p>
          <a:p>
            <a:r>
              <a:rPr lang="fr-FR" sz="1600" dirty="0">
                <a:solidFill>
                  <a:srgbClr val="008000"/>
                </a:solidFill>
              </a:rPr>
              <a:t>       </a:t>
            </a:r>
            <a:r>
              <a:rPr lang="fr-FR" sz="1600" dirty="0" err="1">
                <a:solidFill>
                  <a:srgbClr val="008000"/>
                </a:solidFill>
              </a:rPr>
              <a:t>monitored</a:t>
            </a:r>
            <a:r>
              <a:rPr lang="fr-FR" sz="1600" dirty="0">
                <a:solidFill>
                  <a:srgbClr val="008000"/>
                </a:solidFill>
              </a:rPr>
              <a:t>=(</a:t>
            </a:r>
            <a:r>
              <a:rPr lang="fr-FR" sz="1600" dirty="0" err="1">
                <a:solidFill>
                  <a:srgbClr val="008000"/>
                </a:solidFill>
              </a:rPr>
              <a:t>allow</a:t>
            </a:r>
            <a:r>
              <a:rPr lang="fr-FR" sz="1600" dirty="0">
                <a:solidFill>
                  <a:srgbClr val="008000"/>
                </a:solidFill>
              </a:rPr>
              <a:t>=off, </a:t>
            </a:r>
            <a:r>
              <a:rPr lang="fr-FR" sz="1600" dirty="0" err="1">
                <a:solidFill>
                  <a:srgbClr val="008000"/>
                </a:solidFill>
              </a:rPr>
              <a:t>override</a:t>
            </a:r>
            <a:r>
              <a:rPr lang="fr-FR" sz="1600" dirty="0">
                <a:solidFill>
                  <a:srgbClr val="008000"/>
                </a:solidFill>
              </a:rPr>
              <a:t>=on);</a:t>
            </a:r>
          </a:p>
          <a:p>
            <a:r>
              <a:rPr lang="fr-FR" sz="1600" dirty="0">
                <a:solidFill>
                  <a:srgbClr val="008000"/>
                </a:solidFill>
              </a:rPr>
              <a:t>       </a:t>
            </a:r>
            <a:r>
              <a:rPr lang="fr-FR" sz="1600" dirty="0" err="1">
                <a:solidFill>
                  <a:srgbClr val="008000"/>
                </a:solidFill>
              </a:rPr>
              <a:t>distributed</a:t>
            </a:r>
            <a:r>
              <a:rPr lang="fr-FR" sz="1600" dirty="0">
                <a:solidFill>
                  <a:srgbClr val="008000"/>
                </a:solidFill>
              </a:rPr>
              <a:t>=(</a:t>
            </a:r>
            <a:r>
              <a:rPr lang="fr-FR" sz="1600" dirty="0" err="1">
                <a:solidFill>
                  <a:srgbClr val="008000"/>
                </a:solidFill>
              </a:rPr>
              <a:t>allow</a:t>
            </a:r>
            <a:r>
              <a:rPr lang="fr-FR" sz="1600" dirty="0">
                <a:solidFill>
                  <a:srgbClr val="008000"/>
                </a:solidFill>
              </a:rPr>
              <a:t>=off, </a:t>
            </a:r>
            <a:r>
              <a:rPr lang="fr-FR" sz="1600" dirty="0" err="1">
                <a:solidFill>
                  <a:srgbClr val="008000"/>
                </a:solidFill>
              </a:rPr>
              <a:t>override</a:t>
            </a:r>
            <a:r>
              <a:rPr lang="fr-FR" sz="1600" dirty="0">
                <a:solidFill>
                  <a:srgbClr val="008000"/>
                </a:solidFill>
              </a:rPr>
              <a:t>=on)</a:t>
            </a:r>
            <a:r>
              <a:rPr lang="fr-FR" sz="1600" dirty="0" smtClean="0">
                <a:solidFill>
                  <a:srgbClr val="008000"/>
                </a:solidFill>
              </a:rPr>
              <a:t>;</a:t>
            </a:r>
          </a:p>
          <a:p>
            <a:endParaRPr lang="fr-FR" sz="1600" dirty="0">
              <a:solidFill>
                <a:srgbClr val="008000"/>
              </a:solidFill>
            </a:endParaRPr>
          </a:p>
          <a:p>
            <a:r>
              <a:rPr lang="fr-FR" sz="1600" dirty="0">
                <a:solidFill>
                  <a:srgbClr val="008000"/>
                </a:solidFill>
              </a:rPr>
              <a:t>  end class;</a:t>
            </a:r>
          </a:p>
          <a:p>
            <a:r>
              <a:rPr lang="fr-FR" sz="1600" dirty="0">
                <a:solidFill>
                  <a:srgbClr val="008000"/>
                </a:solidFill>
              </a:rPr>
              <a:t>   -- END CLASS </a:t>
            </a:r>
            <a:r>
              <a:rPr lang="fr-FR" sz="1600" dirty="0" smtClean="0"/>
              <a:t>DEFINITIONS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4139952" y="908720"/>
            <a:ext cx="11863064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--</a:t>
            </a:r>
            <a:r>
              <a:rPr lang="fr-FR" sz="1600" dirty="0"/>
              <a:t>- START METHOD </a:t>
            </a:r>
            <a:r>
              <a:rPr lang="fr-FR" sz="1600" dirty="0" smtClean="0"/>
              <a:t>DEFINITIONS</a:t>
            </a:r>
          </a:p>
          <a:p>
            <a:endParaRPr lang="fr-FR" sz="1600" dirty="0"/>
          </a:p>
          <a:p>
            <a:r>
              <a:rPr lang="fr-FR" sz="1600" dirty="0"/>
              <a:t>   ------------------------------------------------------------</a:t>
            </a:r>
          </a:p>
          <a:p>
            <a:r>
              <a:rPr lang="fr-FR" sz="1600" dirty="0"/>
              <a:t>   </a:t>
            </a:r>
            <a:r>
              <a:rPr lang="fr-FR" sz="1600" dirty="0" err="1"/>
              <a:t>method</a:t>
            </a:r>
            <a:r>
              <a:rPr lang="fr-FR" sz="1600" dirty="0"/>
              <a:t> </a:t>
            </a:r>
            <a:r>
              <a:rPr lang="fr-FR" sz="1600" dirty="0" err="1"/>
              <a:t>Hello.Init</a:t>
            </a:r>
            <a:endParaRPr lang="fr-FR" sz="1600" dirty="0"/>
          </a:p>
          <a:p>
            <a:r>
              <a:rPr lang="fr-FR" sz="1600" dirty="0"/>
              <a:t>   </a:t>
            </a:r>
            <a:r>
              <a:rPr lang="fr-FR" sz="1600" dirty="0" err="1">
                <a:solidFill>
                  <a:srgbClr val="008000"/>
                </a:solidFill>
              </a:rPr>
              <a:t>begin</a:t>
            </a:r>
            <a:endParaRPr lang="fr-FR" sz="1600" dirty="0">
              <a:solidFill>
                <a:srgbClr val="008000"/>
              </a:solidFill>
            </a:endParaRPr>
          </a:p>
          <a:p>
            <a:r>
              <a:rPr lang="fr-FR" sz="1600" dirty="0"/>
              <a:t>   </a:t>
            </a:r>
            <a:r>
              <a:rPr lang="fr-FR" sz="1600" dirty="0" err="1"/>
              <a:t>super.Init</a:t>
            </a:r>
            <a:r>
              <a:rPr lang="fr-FR" sz="1600" dirty="0"/>
              <a:t>();</a:t>
            </a:r>
          </a:p>
          <a:p>
            <a:endParaRPr lang="fr-FR" sz="1600" dirty="0"/>
          </a:p>
          <a:p>
            <a:r>
              <a:rPr lang="fr-FR" sz="1600" dirty="0"/>
              <a:t>   </a:t>
            </a:r>
            <a:r>
              <a:rPr lang="fr-FR" sz="1600" dirty="0" err="1"/>
              <a:t>task.Part.LogMgr.PutLine</a:t>
            </a:r>
            <a:r>
              <a:rPr lang="fr-FR" sz="1600" dirty="0"/>
              <a:t>(</a:t>
            </a:r>
            <a:r>
              <a:rPr lang="fr-FR" sz="1600" dirty="0" smtClean="0"/>
              <a:t>'</a:t>
            </a:r>
            <a:r>
              <a:rPr lang="fr-FR" sz="1600" dirty="0" smtClean="0">
                <a:solidFill>
                  <a:schemeClr val="tx2"/>
                </a:solidFill>
              </a:rPr>
              <a:t>hello, world</a:t>
            </a:r>
            <a:r>
              <a:rPr lang="fr-FR" sz="1600" dirty="0" smtClean="0"/>
              <a:t>'</a:t>
            </a:r>
            <a:r>
              <a:rPr lang="fr-FR" sz="1600" dirty="0"/>
              <a:t>);</a:t>
            </a:r>
          </a:p>
          <a:p>
            <a:r>
              <a:rPr lang="fr-FR" sz="1600" dirty="0"/>
              <a:t>   </a:t>
            </a:r>
            <a:r>
              <a:rPr lang="fr-FR" sz="1600" dirty="0">
                <a:solidFill>
                  <a:srgbClr val="008000"/>
                </a:solidFill>
              </a:rPr>
              <a:t>end</a:t>
            </a:r>
            <a:r>
              <a:rPr lang="fr-FR" sz="1600" dirty="0"/>
              <a:t> </a:t>
            </a:r>
            <a:r>
              <a:rPr lang="fr-FR" sz="1600" dirty="0" err="1"/>
              <a:t>method</a:t>
            </a:r>
            <a:r>
              <a:rPr lang="fr-FR" sz="1600" dirty="0"/>
              <a:t>;</a:t>
            </a:r>
          </a:p>
          <a:p>
            <a:r>
              <a:rPr lang="fr-FR" sz="1600" dirty="0"/>
              <a:t>   -- </a:t>
            </a:r>
            <a:r>
              <a:rPr lang="fr-FR" sz="1600" dirty="0">
                <a:solidFill>
                  <a:srgbClr val="008000"/>
                </a:solidFill>
              </a:rPr>
              <a:t>END</a:t>
            </a:r>
            <a:r>
              <a:rPr lang="fr-FR" sz="1600" dirty="0"/>
              <a:t> METHOD </a:t>
            </a:r>
            <a:r>
              <a:rPr lang="fr-FR" sz="1600" dirty="0" smtClean="0"/>
              <a:t>DEFINITIONS</a:t>
            </a:r>
          </a:p>
          <a:p>
            <a:endParaRPr lang="fr-FR" sz="1600" dirty="0"/>
          </a:p>
          <a:p>
            <a:r>
              <a:rPr lang="fr-FR" sz="1600" dirty="0"/>
              <a:t>   HAS </a:t>
            </a:r>
            <a:r>
              <a:rPr lang="fr-FR" sz="1600" dirty="0">
                <a:solidFill>
                  <a:srgbClr val="008000"/>
                </a:solidFill>
              </a:rPr>
              <a:t>PROPERTY</a:t>
            </a:r>
          </a:p>
          <a:p>
            <a:r>
              <a:rPr lang="fr-FR" sz="1600" dirty="0"/>
              <a:t>       </a:t>
            </a:r>
            <a:r>
              <a:rPr lang="fr-FR" sz="1600" dirty="0" err="1"/>
              <a:t>CompatibilityLevel</a:t>
            </a:r>
            <a:r>
              <a:rPr lang="fr-FR" sz="1600" dirty="0"/>
              <a:t> = 0;</a:t>
            </a:r>
          </a:p>
          <a:p>
            <a:r>
              <a:rPr lang="fr-FR" sz="1600" dirty="0"/>
              <a:t>       </a:t>
            </a:r>
            <a:r>
              <a:rPr lang="fr-FR" sz="1600" dirty="0" err="1"/>
              <a:t>ProjectType</a:t>
            </a:r>
            <a:r>
              <a:rPr lang="fr-FR" sz="1600" dirty="0"/>
              <a:t> = APPLICATION;</a:t>
            </a:r>
          </a:p>
          <a:p>
            <a:r>
              <a:rPr lang="fr-FR" sz="1600" dirty="0"/>
              <a:t>       </a:t>
            </a:r>
            <a:r>
              <a:rPr lang="fr-FR" sz="1600" dirty="0" err="1"/>
              <a:t>Restricted</a:t>
            </a:r>
            <a:r>
              <a:rPr lang="fr-FR" sz="1600" dirty="0"/>
              <a:t> = </a:t>
            </a:r>
            <a:r>
              <a:rPr lang="fr-FR" sz="1600" dirty="0">
                <a:solidFill>
                  <a:srgbClr val="008000"/>
                </a:solidFill>
              </a:rPr>
              <a:t>FALSE</a:t>
            </a:r>
            <a:r>
              <a:rPr lang="fr-FR" sz="1600" dirty="0"/>
              <a:t>;</a:t>
            </a:r>
          </a:p>
          <a:p>
            <a:r>
              <a:rPr lang="fr-FR" sz="1600" dirty="0"/>
              <a:t>       </a:t>
            </a:r>
            <a:r>
              <a:rPr lang="fr-FR" sz="1600" dirty="0" err="1"/>
              <a:t>MultiThreaded</a:t>
            </a:r>
            <a:r>
              <a:rPr lang="fr-FR" sz="1600" dirty="0"/>
              <a:t> = </a:t>
            </a:r>
            <a:r>
              <a:rPr lang="fr-FR" sz="1600" dirty="0">
                <a:solidFill>
                  <a:srgbClr val="008000"/>
                </a:solidFill>
              </a:rPr>
              <a:t>TRUE</a:t>
            </a:r>
            <a:r>
              <a:rPr lang="fr-FR" sz="1600" dirty="0"/>
              <a:t>;</a:t>
            </a:r>
          </a:p>
          <a:p>
            <a:r>
              <a:rPr lang="fr-FR" sz="1600" dirty="0"/>
              <a:t>       </a:t>
            </a:r>
            <a:r>
              <a:rPr lang="fr-FR" sz="1600" dirty="0" err="1"/>
              <a:t>Internal</a:t>
            </a:r>
            <a:r>
              <a:rPr lang="fr-FR" sz="1600" dirty="0"/>
              <a:t> = </a:t>
            </a:r>
            <a:r>
              <a:rPr lang="fr-FR" sz="1600" dirty="0">
                <a:solidFill>
                  <a:srgbClr val="008000"/>
                </a:solidFill>
              </a:rPr>
              <a:t>FALSE</a:t>
            </a:r>
            <a:r>
              <a:rPr lang="fr-FR" sz="1600" dirty="0"/>
              <a:t>;</a:t>
            </a:r>
          </a:p>
          <a:p>
            <a:r>
              <a:rPr lang="fr-FR" sz="1600" dirty="0"/>
              <a:t>       </a:t>
            </a:r>
            <a:r>
              <a:rPr lang="fr-FR" sz="1600" dirty="0" err="1"/>
              <a:t>LibraryName</a:t>
            </a:r>
            <a:r>
              <a:rPr lang="fr-FR" sz="1600" dirty="0"/>
              <a:t> = '</a:t>
            </a:r>
            <a:r>
              <a:rPr lang="fr-FR" sz="1600" dirty="0" err="1">
                <a:solidFill>
                  <a:schemeClr val="accent1"/>
                </a:solidFill>
              </a:rPr>
              <a:t>hellowor</a:t>
            </a:r>
            <a:r>
              <a:rPr lang="fr-FR" sz="1600" dirty="0"/>
              <a:t>';</a:t>
            </a:r>
          </a:p>
          <a:p>
            <a:r>
              <a:rPr lang="fr-FR" sz="1600" dirty="0"/>
              <a:t>       </a:t>
            </a:r>
            <a:r>
              <a:rPr lang="fr-FR" sz="1600" dirty="0" err="1"/>
              <a:t>StartingMethod</a:t>
            </a:r>
            <a:r>
              <a:rPr lang="fr-FR" sz="1600" dirty="0"/>
              <a:t> = (</a:t>
            </a:r>
            <a:r>
              <a:rPr lang="fr-FR" sz="1600" dirty="0">
                <a:solidFill>
                  <a:srgbClr val="008000"/>
                </a:solidFill>
              </a:rPr>
              <a:t>class</a:t>
            </a:r>
            <a:r>
              <a:rPr lang="fr-FR" sz="1600" dirty="0"/>
              <a:t> = Hello, </a:t>
            </a:r>
            <a:r>
              <a:rPr lang="fr-FR" sz="1600" dirty="0" err="1"/>
              <a:t>method</a:t>
            </a:r>
            <a:r>
              <a:rPr lang="fr-FR" sz="1600" dirty="0"/>
              <a:t> = </a:t>
            </a:r>
            <a:r>
              <a:rPr lang="fr-FR" sz="1600" dirty="0" err="1"/>
              <a:t>Init</a:t>
            </a:r>
            <a:r>
              <a:rPr lang="fr-FR" sz="1600" dirty="0"/>
              <a:t>);</a:t>
            </a:r>
          </a:p>
          <a:p>
            <a:endParaRPr lang="fr-FR" sz="1600" dirty="0"/>
          </a:p>
          <a:p>
            <a:r>
              <a:rPr lang="fr-FR" sz="1600" dirty="0"/>
              <a:t>   </a:t>
            </a:r>
            <a:r>
              <a:rPr lang="fr-FR" sz="1600" dirty="0">
                <a:solidFill>
                  <a:srgbClr val="008000"/>
                </a:solidFill>
              </a:rPr>
              <a:t>end</a:t>
            </a:r>
            <a:r>
              <a:rPr lang="fr-FR" sz="1600" dirty="0"/>
              <a:t> </a:t>
            </a:r>
            <a:r>
              <a:rPr lang="fr-FR" sz="1600" dirty="0" err="1"/>
              <a:t>HelloWorld</a:t>
            </a:r>
            <a:r>
              <a:rPr lang="fr-FR" sz="1600" dirty="0"/>
              <a:t>;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496" y="6568631"/>
            <a:ext cx="1551702" cy="316753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400" b="0" i="0" u="none" strike="noStrike" kern="0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</a:rPr>
              <a:t>source </a:t>
            </a:r>
            <a:r>
              <a:rPr kumimoji="0" lang="fr-FR" sz="1400" b="0" i="0" u="none" strike="noStrike" kern="0" cap="none" spc="0" normalizeH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</a:rPr>
              <a:t>Wikipedia</a:t>
            </a:r>
            <a:endParaRPr kumimoji="0" lang="fr-FR" sz="1400" b="0" i="0" u="none" strike="noStrike" kern="0" cap="none" spc="0" normalizeH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6342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5220072" y="4869160"/>
            <a:ext cx="3083897" cy="1206484"/>
          </a:xfrm>
          <a:ln w="28575" cmpd="sng"/>
        </p:spPr>
        <p:txBody>
          <a:bodyPr/>
          <a:lstStyle/>
          <a:p>
            <a:r>
              <a:rPr lang="fr-FR" dirty="0"/>
              <a:t>Et beaucoup d'autres </a:t>
            </a:r>
          </a:p>
          <a:p>
            <a:r>
              <a:rPr lang="fr-FR" dirty="0"/>
              <a:t>diagrammes,</a:t>
            </a:r>
          </a:p>
          <a:p>
            <a:r>
              <a:rPr lang="fr-FR" dirty="0" err="1"/>
              <a:t>cf</a:t>
            </a:r>
            <a:r>
              <a:rPr lang="fr-FR" dirty="0"/>
              <a:t> UML / </a:t>
            </a:r>
            <a:r>
              <a:rPr lang="fr-FR" dirty="0" err="1"/>
              <a:t>SysML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Syntaxes graphiques traditionnelles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40816" y="3212976"/>
            <a:ext cx="1621808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automates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908720"/>
            <a:ext cx="2630286" cy="3074673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5589804" y="4032066"/>
            <a:ext cx="2322871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organigrammes</a:t>
            </a:r>
          </a:p>
        </p:txBody>
      </p:sp>
      <p:pic>
        <p:nvPicPr>
          <p:cNvPr id="4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3384376" cy="2192385"/>
          </a:xfrm>
          <a:prstGeom prst="rect">
            <a:avLst/>
          </a:prstGeom>
          <a:noFill/>
          <a:ln w="28575">
            <a:solidFill>
              <a:srgbClr val="66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oneTexte 44"/>
          <p:cNvSpPr txBox="1"/>
          <p:nvPr/>
        </p:nvSpPr>
        <p:spPr>
          <a:xfrm>
            <a:off x="1223628" y="6165304"/>
            <a:ext cx="2304256" cy="477054"/>
          </a:xfrm>
          <a:prstGeom prst="rect">
            <a:avLst/>
          </a:prstGeom>
          <a:ln w="19050"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block-</a:t>
            </a:r>
            <a:r>
              <a:rPr lang="fr-FR" sz="2400" kern="0" dirty="0" err="1" smtClean="0"/>
              <a:t>diagrams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692696"/>
            <a:ext cx="2736304" cy="25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Syntaxes graphiques hiérarchiques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11560" y="5732500"/>
            <a:ext cx="3212087" cy="86485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Statecharts</a:t>
            </a:r>
            <a:r>
              <a:rPr lang="fr-FR" sz="2400" kern="0" dirty="0" smtClean="0"/>
              <a:t>, D. </a:t>
            </a:r>
            <a:r>
              <a:rPr lang="fr-FR" sz="2400" kern="0" dirty="0" err="1" smtClean="0"/>
              <a:t>Harel</a:t>
            </a:r>
            <a:endParaRPr lang="fr-FR" sz="2400" kern="0" dirty="0" smtClea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>
                <a:solidFill>
                  <a:schemeClr val="tx2"/>
                </a:solidFill>
              </a:rPr>
              <a:t>expressivité maximale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83968" y="5733256"/>
            <a:ext cx="4768553" cy="86485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SyncCharts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(C. André), SCADE 6</a:t>
            </a:r>
            <a:endParaRPr lang="fr-FR" sz="2400" kern="0" dirty="0" smtClean="0"/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>
                <a:solidFill>
                  <a:srgbClr val="0000FF"/>
                </a:solidFill>
              </a:rPr>
              <a:t>rigueur maximale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pic>
        <p:nvPicPr>
          <p:cNvPr id="8" name="Picture 1028" descr="D:\MARKETING\PRESENTATIONS\SCADE 6.0\PPT\images\full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4244624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0728"/>
            <a:ext cx="3888432" cy="46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2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12"/>
          </p:nvPr>
        </p:nvSpPr>
        <p:spPr>
          <a:xfrm>
            <a:off x="651997" y="5085184"/>
            <a:ext cx="7840007" cy="1206484"/>
          </a:xfrm>
          <a:ln w="28575" cmpd="sng"/>
        </p:spPr>
        <p:txBody>
          <a:bodyPr/>
          <a:lstStyle/>
          <a:p>
            <a:r>
              <a:rPr lang="fr-FR" dirty="0">
                <a:solidFill>
                  <a:schemeClr val="accent3"/>
                </a:solidFill>
              </a:rPr>
              <a:t>La syntaxe abstraite doit commander !</a:t>
            </a:r>
          </a:p>
          <a:p>
            <a:r>
              <a:rPr lang="fr-FR" dirty="0"/>
              <a:t>La syntaxe concrète ne doit être qu'une façon commode </a:t>
            </a:r>
          </a:p>
          <a:p>
            <a:pPr>
              <a:lnSpc>
                <a:spcPct val="100000"/>
              </a:lnSpc>
            </a:pPr>
            <a:r>
              <a:rPr lang="fr-FR" dirty="0"/>
              <a:t>pour nous de représenter la syntaxe </a:t>
            </a:r>
            <a:r>
              <a:rPr lang="fr-FR" dirty="0" smtClean="0"/>
              <a:t>abstraite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syntaxe </a:t>
            </a:r>
            <a:r>
              <a:rPr lang="fr-FR" dirty="0" smtClean="0"/>
              <a:t>abstraite, </a:t>
            </a:r>
            <a:r>
              <a:rPr lang="fr-FR" dirty="0" smtClean="0">
                <a:solidFill>
                  <a:schemeClr val="accent3"/>
                </a:solidFill>
              </a:rPr>
              <a:t>arborescente</a:t>
            </a:r>
            <a:endParaRPr lang="fr-FR" dirty="0">
              <a:solidFill>
                <a:schemeClr val="accent3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11560" y="1844824"/>
            <a:ext cx="2631099" cy="2416046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abort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 </a:t>
            </a:r>
            <a:r>
              <a:rPr lang="fr-FR" sz="2400" kern="0" dirty="0" err="1" smtClean="0"/>
              <a:t>every</a:t>
            </a:r>
            <a:r>
              <a:rPr lang="fr-FR" sz="2400" kern="0" dirty="0" smtClean="0"/>
              <a:t> </a:t>
            </a:r>
            <a:r>
              <a:rPr lang="fr-FR" sz="2400" kern="0" dirty="0" err="1" smtClean="0">
                <a:solidFill>
                  <a:schemeClr val="tx2"/>
                </a:solidFill>
              </a:rPr>
              <a:t>Meter</a:t>
            </a:r>
            <a:r>
              <a:rPr lang="fr-FR" sz="2400" kern="0" dirty="0" smtClean="0"/>
              <a:t> do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   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await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Second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    </a:t>
            </a:r>
            <a:r>
              <a:rPr lang="fr-FR" sz="2400" kern="0" dirty="0" err="1" smtClean="0"/>
              <a:t>emit</a:t>
            </a:r>
            <a:r>
              <a:rPr lang="fr-FR" sz="2400" kern="0" dirty="0" smtClean="0"/>
              <a:t> </a:t>
            </a:r>
            <a:r>
              <a:rPr lang="fr-FR" sz="2400" kern="0" dirty="0" err="1" smtClean="0">
                <a:solidFill>
                  <a:srgbClr val="0000FF"/>
                </a:solidFill>
              </a:rPr>
              <a:t>TooSlow</a:t>
            </a:r>
            <a:endParaRPr lang="fr-FR" sz="2400" kern="0" dirty="0" smtClean="0">
              <a:solidFill>
                <a:srgbClr val="0000FF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 end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every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err="1" smtClean="0"/>
              <a:t>when</a:t>
            </a:r>
            <a:r>
              <a:rPr lang="fr-FR" sz="2400" kern="0" dirty="0" smtClean="0"/>
              <a:t> </a:t>
            </a:r>
            <a:r>
              <a:rPr lang="fr-FR" sz="2400" kern="0" dirty="0" smtClean="0">
                <a:solidFill>
                  <a:srgbClr val="0000FF"/>
                </a:solidFill>
              </a:rPr>
              <a:t>Stop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9" name="Espace réservé du texte 14"/>
          <p:cNvSpPr txBox="1">
            <a:spLocks/>
          </p:cNvSpPr>
          <p:nvPr/>
        </p:nvSpPr>
        <p:spPr>
          <a:xfrm>
            <a:off x="6012160" y="1340768"/>
            <a:ext cx="889987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abort</a:t>
            </a:r>
            <a:endParaRPr lang="fr-FR" dirty="0"/>
          </a:p>
        </p:txBody>
      </p:sp>
      <p:sp>
        <p:nvSpPr>
          <p:cNvPr id="10" name="Espace réservé du texte 14"/>
          <p:cNvSpPr txBox="1">
            <a:spLocks/>
          </p:cNvSpPr>
          <p:nvPr/>
        </p:nvSpPr>
        <p:spPr>
          <a:xfrm>
            <a:off x="7066566" y="2060848"/>
            <a:ext cx="817802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0000FF"/>
                </a:solidFill>
              </a:rPr>
              <a:t>Stop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2" name="Espace réservé du texte 14"/>
          <p:cNvSpPr txBox="1">
            <a:spLocks/>
          </p:cNvSpPr>
          <p:nvPr/>
        </p:nvSpPr>
        <p:spPr>
          <a:xfrm>
            <a:off x="5287845" y="2060848"/>
            <a:ext cx="937276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every</a:t>
            </a:r>
            <a:endParaRPr lang="fr-FR" dirty="0"/>
          </a:p>
        </p:txBody>
      </p:sp>
      <p:sp>
        <p:nvSpPr>
          <p:cNvPr id="13" name="Espace réservé du texte 14"/>
          <p:cNvSpPr txBox="1">
            <a:spLocks/>
          </p:cNvSpPr>
          <p:nvPr/>
        </p:nvSpPr>
        <p:spPr>
          <a:xfrm>
            <a:off x="3995936" y="3502169"/>
            <a:ext cx="903162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await</a:t>
            </a:r>
            <a:endParaRPr lang="fr-FR" dirty="0"/>
          </a:p>
        </p:txBody>
      </p:sp>
      <p:sp>
        <p:nvSpPr>
          <p:cNvPr id="14" name="Espace réservé du texte 14"/>
          <p:cNvSpPr txBox="1">
            <a:spLocks/>
          </p:cNvSpPr>
          <p:nvPr/>
        </p:nvSpPr>
        <p:spPr>
          <a:xfrm>
            <a:off x="5368473" y="3502169"/>
            <a:ext cx="774571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emit</a:t>
            </a:r>
            <a:endParaRPr lang="fr-FR" dirty="0"/>
          </a:p>
        </p:txBody>
      </p:sp>
      <p:sp>
        <p:nvSpPr>
          <p:cNvPr id="16" name="Espace réservé du texte 14"/>
          <p:cNvSpPr txBox="1">
            <a:spLocks/>
          </p:cNvSpPr>
          <p:nvPr/>
        </p:nvSpPr>
        <p:spPr>
          <a:xfrm>
            <a:off x="5296465" y="4150241"/>
            <a:ext cx="1351652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0000FF"/>
                </a:solidFill>
              </a:rPr>
              <a:t>TooSlow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7" name="Espace réservé du texte 14"/>
          <p:cNvSpPr txBox="1">
            <a:spLocks/>
          </p:cNvSpPr>
          <p:nvPr/>
        </p:nvSpPr>
        <p:spPr>
          <a:xfrm>
            <a:off x="3779912" y="4149080"/>
            <a:ext cx="1228521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0000FF"/>
                </a:solidFill>
              </a:rPr>
              <a:t>Second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8" name="Espace réservé du texte 14"/>
          <p:cNvSpPr txBox="1">
            <a:spLocks/>
          </p:cNvSpPr>
          <p:nvPr/>
        </p:nvSpPr>
        <p:spPr>
          <a:xfrm>
            <a:off x="4353063" y="2782089"/>
            <a:ext cx="1519466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sequence</a:t>
            </a:r>
            <a:endParaRPr lang="fr-FR" dirty="0"/>
          </a:p>
        </p:txBody>
      </p:sp>
      <p:cxnSp>
        <p:nvCxnSpPr>
          <p:cNvPr id="8" name="Connecteur droit 7"/>
          <p:cNvCxnSpPr>
            <a:stCxn id="9" idx="2"/>
          </p:cNvCxnSpPr>
          <p:nvPr/>
        </p:nvCxnSpPr>
        <p:spPr bwMode="auto">
          <a:xfrm flipH="1">
            <a:off x="5796136" y="1771655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/>
          <p:cNvCxnSpPr/>
          <p:nvPr/>
        </p:nvCxnSpPr>
        <p:spPr bwMode="auto">
          <a:xfrm>
            <a:off x="6444208" y="1772816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cteur droit 22"/>
          <p:cNvCxnSpPr/>
          <p:nvPr/>
        </p:nvCxnSpPr>
        <p:spPr bwMode="auto">
          <a:xfrm>
            <a:off x="4427984" y="3933056"/>
            <a:ext cx="0" cy="29035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5800521" y="3934217"/>
            <a:ext cx="0" cy="29035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cteur droit 24"/>
          <p:cNvCxnSpPr/>
          <p:nvPr/>
        </p:nvCxnSpPr>
        <p:spPr bwMode="auto">
          <a:xfrm flipH="1">
            <a:off x="4432369" y="3212976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cteur droit 25"/>
          <p:cNvCxnSpPr/>
          <p:nvPr/>
        </p:nvCxnSpPr>
        <p:spPr bwMode="auto">
          <a:xfrm>
            <a:off x="5080441" y="3214137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26"/>
          <p:cNvCxnSpPr/>
          <p:nvPr/>
        </p:nvCxnSpPr>
        <p:spPr bwMode="auto">
          <a:xfrm flipH="1">
            <a:off x="5076056" y="2492896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cteur droit 27"/>
          <p:cNvCxnSpPr/>
          <p:nvPr/>
        </p:nvCxnSpPr>
        <p:spPr bwMode="auto">
          <a:xfrm>
            <a:off x="5724128" y="2492896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Espace réservé du texte 14"/>
          <p:cNvSpPr txBox="1">
            <a:spLocks/>
          </p:cNvSpPr>
          <p:nvPr/>
        </p:nvSpPr>
        <p:spPr>
          <a:xfrm>
            <a:off x="5976874" y="2780928"/>
            <a:ext cx="971390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0000FF"/>
                </a:solidFill>
              </a:rPr>
              <a:t>Meter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7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23220"/>
          </a:xfrm>
        </p:spPr>
        <p:txBody>
          <a:bodyPr/>
          <a:lstStyle/>
          <a:p>
            <a:r>
              <a:rPr lang="fr-FR" sz="2800" dirty="0" smtClean="0"/>
              <a:t>XML, une syntaxe concrète pour la syntaxe abstraite</a:t>
            </a:r>
            <a:endParaRPr lang="fr-FR" sz="2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4499992" y="1916832"/>
            <a:ext cx="4311847" cy="3191643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&lt;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abort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sig</a:t>
            </a:r>
            <a:r>
              <a:rPr lang="fr-FR" sz="2400" kern="0" dirty="0" smtClean="0"/>
              <a:t>=</a:t>
            </a:r>
            <a:r>
              <a:rPr lang="fr-FR" sz="2400" kern="0" dirty="0"/>
              <a:t>"</a:t>
            </a:r>
            <a:r>
              <a:rPr lang="fr-FR" sz="2400" kern="0" dirty="0">
                <a:solidFill>
                  <a:schemeClr val="tx2"/>
                </a:solidFill>
              </a:rPr>
              <a:t>Stop</a:t>
            </a:r>
            <a:r>
              <a:rPr lang="fr-FR" sz="2400" kern="0" dirty="0"/>
              <a:t>"</a:t>
            </a:r>
            <a:r>
              <a:rPr lang="fr-FR" sz="2400" kern="0" dirty="0" smtClean="0">
                <a:solidFill>
                  <a:srgbClr val="000000"/>
                </a:solidFill>
              </a:rPr>
              <a:t>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>
                <a:solidFill>
                  <a:srgbClr val="B45600"/>
                </a:solidFill>
              </a:rPr>
              <a:t> </a:t>
            </a:r>
            <a:r>
              <a:rPr lang="fr-FR" sz="2400" kern="0" dirty="0" smtClean="0">
                <a:solidFill>
                  <a:srgbClr val="B45600"/>
                </a:solidFill>
              </a:rPr>
              <a:t>   </a:t>
            </a:r>
            <a:r>
              <a:rPr lang="fr-FR" sz="2400" kern="0" dirty="0" smtClean="0">
                <a:solidFill>
                  <a:srgbClr val="000000"/>
                </a:solidFill>
              </a:rPr>
              <a:t>&lt;</a:t>
            </a:r>
            <a:r>
              <a:rPr lang="fr-FR" sz="2400" kern="0" dirty="0" err="1" smtClean="0">
                <a:solidFill>
                  <a:srgbClr val="000000"/>
                </a:solidFill>
              </a:rPr>
              <a:t>every</a:t>
            </a:r>
            <a:r>
              <a:rPr lang="fr-FR" sz="2400" kern="0" dirty="0" smtClean="0">
                <a:solidFill>
                  <a:srgbClr val="000000"/>
                </a:solidFill>
              </a:rPr>
              <a:t> </a:t>
            </a:r>
            <a:r>
              <a:rPr lang="fr-FR" sz="2400" kern="0" dirty="0" err="1" smtClean="0"/>
              <a:t>sig</a:t>
            </a:r>
            <a:r>
              <a:rPr lang="fr-FR" sz="2400" kern="0" dirty="0" smtClean="0"/>
              <a:t>="</a:t>
            </a:r>
            <a:r>
              <a:rPr lang="fr-FR" sz="2400" kern="0" dirty="0" err="1" smtClean="0">
                <a:solidFill>
                  <a:schemeClr val="tx2"/>
                </a:solidFill>
              </a:rPr>
              <a:t>Meter</a:t>
            </a:r>
            <a:r>
              <a:rPr lang="fr-FR" sz="2400" kern="0" dirty="0" smtClean="0"/>
              <a:t>"</a:t>
            </a:r>
            <a:r>
              <a:rPr lang="fr-FR" sz="2400" kern="0" dirty="0" smtClean="0">
                <a:solidFill>
                  <a:srgbClr val="000000"/>
                </a:solidFill>
              </a:rPr>
              <a:t>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    </a:t>
            </a:r>
            <a:r>
              <a:rPr lang="fr-FR" sz="2400" kern="0" dirty="0" smtClean="0">
                <a:solidFill>
                  <a:srgbClr val="009A00"/>
                </a:solidFill>
              </a:rPr>
              <a:t> </a:t>
            </a:r>
            <a:r>
              <a:rPr lang="fr-FR" sz="2400" kern="0" dirty="0" smtClean="0">
                <a:solidFill>
                  <a:srgbClr val="B45600"/>
                </a:solidFill>
              </a:rPr>
              <a:t> </a:t>
            </a:r>
            <a:r>
              <a:rPr lang="fr-FR" sz="2400" kern="0" dirty="0" smtClean="0">
                <a:solidFill>
                  <a:srgbClr val="000000"/>
                </a:solidFill>
              </a:rPr>
              <a:t>&lt;</a:t>
            </a:r>
            <a:r>
              <a:rPr lang="fr-FR" sz="2400" kern="0" dirty="0" err="1" smtClean="0">
                <a:solidFill>
                  <a:srgbClr val="000000"/>
                </a:solidFill>
              </a:rPr>
              <a:t>sequence</a:t>
            </a:r>
            <a:r>
              <a:rPr lang="fr-FR" sz="2400" kern="0" dirty="0" smtClean="0">
                <a:solidFill>
                  <a:srgbClr val="000000"/>
                </a:solidFill>
              </a:rPr>
              <a:t>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          </a:t>
            </a:r>
            <a:r>
              <a:rPr lang="fr-FR" sz="2400" kern="0" dirty="0" smtClean="0">
                <a:solidFill>
                  <a:srgbClr val="000000"/>
                </a:solidFill>
              </a:rPr>
              <a:t>&lt;</a:t>
            </a:r>
            <a:r>
              <a:rPr lang="fr-FR" sz="2400" kern="0" dirty="0" err="1" smtClean="0">
                <a:solidFill>
                  <a:srgbClr val="000000"/>
                </a:solidFill>
              </a:rPr>
              <a:t>await</a:t>
            </a:r>
            <a:r>
              <a:rPr lang="fr-FR" sz="2400" kern="0" dirty="0" smtClean="0">
                <a:solidFill>
                  <a:srgbClr val="000000"/>
                </a:solidFill>
              </a:rPr>
              <a:t> </a:t>
            </a:r>
            <a:r>
              <a:rPr lang="fr-FR" sz="2400" kern="0" dirty="0" err="1" smtClean="0"/>
              <a:t>sig</a:t>
            </a:r>
            <a:r>
              <a:rPr lang="fr-FR" sz="2400" kern="0" dirty="0" smtClean="0"/>
              <a:t>=</a:t>
            </a:r>
            <a:r>
              <a:rPr lang="fr-FR" sz="2400" kern="0" dirty="0" smtClean="0">
                <a:solidFill>
                  <a:srgbClr val="000000"/>
                </a:solidFill>
              </a:rPr>
              <a:t>"</a:t>
            </a:r>
            <a:r>
              <a:rPr lang="fr-FR" sz="2400" kern="0" dirty="0" smtClean="0">
                <a:solidFill>
                  <a:schemeClr val="tx2"/>
                </a:solidFill>
              </a:rPr>
              <a:t>Second</a:t>
            </a:r>
            <a:r>
              <a:rPr lang="fr-FR" sz="2400" kern="0" dirty="0" smtClean="0">
                <a:solidFill>
                  <a:srgbClr val="000000"/>
                </a:solidFill>
              </a:rPr>
              <a:t>"/&gt;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/>
              <a:t>            </a:t>
            </a:r>
            <a:r>
              <a:rPr lang="fr-FR" sz="2400" kern="0" dirty="0" smtClean="0">
                <a:solidFill>
                  <a:srgbClr val="000000"/>
                </a:solidFill>
              </a:rPr>
              <a:t>&lt;</a:t>
            </a:r>
            <a:r>
              <a:rPr lang="fr-FR" sz="2400" kern="0" dirty="0" err="1" smtClean="0">
                <a:solidFill>
                  <a:srgbClr val="000000"/>
                </a:solidFill>
              </a:rPr>
              <a:t>emit</a:t>
            </a:r>
            <a:r>
              <a:rPr lang="fr-FR" sz="2400" kern="0" dirty="0" smtClean="0">
                <a:solidFill>
                  <a:srgbClr val="000000"/>
                </a:solidFill>
              </a:rPr>
              <a:t> </a:t>
            </a:r>
            <a:r>
              <a:rPr lang="fr-FR" sz="2400" kern="0" dirty="0" err="1" smtClean="0"/>
              <a:t>sig</a:t>
            </a:r>
            <a:r>
              <a:rPr lang="fr-FR" sz="2400" kern="0" dirty="0" smtClean="0"/>
              <a:t>=</a:t>
            </a:r>
            <a:r>
              <a:rPr lang="fr-FR" sz="2400" kern="0" dirty="0" smtClean="0">
                <a:solidFill>
                  <a:srgbClr val="000000"/>
                </a:solidFill>
              </a:rPr>
              <a:t>"</a:t>
            </a:r>
            <a:r>
              <a:rPr lang="fr-FR" sz="2400" kern="0" dirty="0" err="1" smtClean="0">
                <a:solidFill>
                  <a:schemeClr val="tx2"/>
                </a:solidFill>
              </a:rPr>
              <a:t>TooSlow</a:t>
            </a:r>
            <a:r>
              <a:rPr lang="fr-FR" sz="2400" kern="0" dirty="0" smtClean="0">
                <a:solidFill>
                  <a:srgbClr val="000000"/>
                </a:solidFill>
              </a:rPr>
              <a:t>"/&gt;</a:t>
            </a:r>
            <a:endParaRPr lang="fr-FR" sz="2400" kern="0" dirty="0">
              <a:solidFill>
                <a:srgbClr val="00000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/>
              <a:t>       </a:t>
            </a:r>
            <a:r>
              <a:rPr lang="fr-FR" sz="2400" kern="0" dirty="0" smtClean="0">
                <a:solidFill>
                  <a:srgbClr val="B45600"/>
                </a:solidFill>
              </a:rPr>
              <a:t> </a:t>
            </a:r>
            <a:r>
              <a:rPr lang="fr-FR" sz="2400" kern="0" dirty="0" smtClean="0">
                <a:solidFill>
                  <a:srgbClr val="000000"/>
                </a:solidFill>
              </a:rPr>
              <a:t>&lt;/</a:t>
            </a:r>
            <a:r>
              <a:rPr lang="fr-FR" sz="2400" kern="0" dirty="0" err="1" smtClean="0">
                <a:solidFill>
                  <a:srgbClr val="000000"/>
                </a:solidFill>
              </a:rPr>
              <a:t>sequence</a:t>
            </a:r>
            <a:r>
              <a:rPr lang="fr-FR" sz="2400" kern="0" dirty="0" smtClean="0">
                <a:solidFill>
                  <a:srgbClr val="000000"/>
                </a:solidFill>
              </a:rPr>
              <a:t>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>
                <a:solidFill>
                  <a:srgbClr val="B45600"/>
                </a:solidFill>
              </a:rPr>
              <a:t> </a:t>
            </a:r>
            <a:r>
              <a:rPr lang="fr-FR" sz="2400" kern="0" dirty="0" smtClean="0">
                <a:solidFill>
                  <a:srgbClr val="B45600"/>
                </a:solidFill>
              </a:rPr>
              <a:t>   </a:t>
            </a:r>
            <a:r>
              <a:rPr lang="fr-FR" sz="2400" kern="0" dirty="0" smtClean="0">
                <a:solidFill>
                  <a:srgbClr val="000000"/>
                </a:solidFill>
              </a:rPr>
              <a:t>&lt;/</a:t>
            </a:r>
            <a:r>
              <a:rPr lang="fr-FR" sz="2400" kern="0" dirty="0" err="1" smtClean="0">
                <a:solidFill>
                  <a:srgbClr val="000000"/>
                </a:solidFill>
              </a:rPr>
              <a:t>every</a:t>
            </a:r>
            <a:r>
              <a:rPr lang="fr-FR" sz="2400" kern="0" dirty="0" smtClean="0">
                <a:solidFill>
                  <a:srgbClr val="000000"/>
                </a:solidFill>
              </a:rPr>
              <a:t>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&lt;/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abort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&gt;</a:t>
            </a:r>
          </a:p>
        </p:txBody>
      </p:sp>
      <p:sp>
        <p:nvSpPr>
          <p:cNvPr id="22" name="Espace réservé du texte 14"/>
          <p:cNvSpPr txBox="1">
            <a:spLocks/>
          </p:cNvSpPr>
          <p:nvPr/>
        </p:nvSpPr>
        <p:spPr>
          <a:xfrm>
            <a:off x="2627784" y="1916832"/>
            <a:ext cx="889987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abort</a:t>
            </a:r>
            <a:endParaRPr lang="fr-FR" dirty="0"/>
          </a:p>
        </p:txBody>
      </p:sp>
      <p:sp>
        <p:nvSpPr>
          <p:cNvPr id="23" name="Espace réservé du texte 14"/>
          <p:cNvSpPr txBox="1">
            <a:spLocks/>
          </p:cNvSpPr>
          <p:nvPr/>
        </p:nvSpPr>
        <p:spPr>
          <a:xfrm>
            <a:off x="3682190" y="2636912"/>
            <a:ext cx="817802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0000FF"/>
                </a:solidFill>
              </a:rPr>
              <a:t>Stop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24" name="Espace réservé du texte 14"/>
          <p:cNvSpPr txBox="1">
            <a:spLocks/>
          </p:cNvSpPr>
          <p:nvPr/>
        </p:nvSpPr>
        <p:spPr>
          <a:xfrm>
            <a:off x="1903469" y="2636912"/>
            <a:ext cx="937276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every</a:t>
            </a:r>
            <a:endParaRPr lang="fr-FR" dirty="0"/>
          </a:p>
        </p:txBody>
      </p:sp>
      <p:sp>
        <p:nvSpPr>
          <p:cNvPr id="25" name="Espace réservé du texte 14"/>
          <p:cNvSpPr txBox="1">
            <a:spLocks/>
          </p:cNvSpPr>
          <p:nvPr/>
        </p:nvSpPr>
        <p:spPr>
          <a:xfrm>
            <a:off x="611560" y="4078233"/>
            <a:ext cx="903162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await</a:t>
            </a:r>
            <a:endParaRPr lang="fr-FR" dirty="0"/>
          </a:p>
        </p:txBody>
      </p:sp>
      <p:sp>
        <p:nvSpPr>
          <p:cNvPr id="26" name="Espace réservé du texte 14"/>
          <p:cNvSpPr txBox="1">
            <a:spLocks/>
          </p:cNvSpPr>
          <p:nvPr/>
        </p:nvSpPr>
        <p:spPr>
          <a:xfrm>
            <a:off x="1984097" y="4078233"/>
            <a:ext cx="774571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emit</a:t>
            </a:r>
            <a:endParaRPr lang="fr-FR" dirty="0"/>
          </a:p>
        </p:txBody>
      </p:sp>
      <p:sp>
        <p:nvSpPr>
          <p:cNvPr id="27" name="Espace réservé du texte 14"/>
          <p:cNvSpPr txBox="1">
            <a:spLocks/>
          </p:cNvSpPr>
          <p:nvPr/>
        </p:nvSpPr>
        <p:spPr>
          <a:xfrm>
            <a:off x="1912089" y="4726305"/>
            <a:ext cx="1351652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0000FF"/>
                </a:solidFill>
              </a:rPr>
              <a:t>TooSlow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28" name="Espace réservé du texte 14"/>
          <p:cNvSpPr txBox="1">
            <a:spLocks/>
          </p:cNvSpPr>
          <p:nvPr/>
        </p:nvSpPr>
        <p:spPr>
          <a:xfrm>
            <a:off x="395536" y="4725144"/>
            <a:ext cx="1228521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0000FF"/>
                </a:solidFill>
              </a:rPr>
              <a:t>Second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29" name="Espace réservé du texte 14"/>
          <p:cNvSpPr txBox="1">
            <a:spLocks/>
          </p:cNvSpPr>
          <p:nvPr/>
        </p:nvSpPr>
        <p:spPr>
          <a:xfrm>
            <a:off x="968687" y="3358153"/>
            <a:ext cx="1519466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/>
              <a:t>sequence</a:t>
            </a:r>
            <a:endParaRPr lang="fr-FR" dirty="0"/>
          </a:p>
        </p:txBody>
      </p:sp>
      <p:cxnSp>
        <p:nvCxnSpPr>
          <p:cNvPr id="30" name="Connecteur droit 29"/>
          <p:cNvCxnSpPr>
            <a:stCxn id="22" idx="2"/>
          </p:cNvCxnSpPr>
          <p:nvPr/>
        </p:nvCxnSpPr>
        <p:spPr bwMode="auto">
          <a:xfrm flipH="1">
            <a:off x="2411760" y="2347719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eur droit 30"/>
          <p:cNvCxnSpPr/>
          <p:nvPr/>
        </p:nvCxnSpPr>
        <p:spPr bwMode="auto">
          <a:xfrm>
            <a:off x="3059832" y="2348880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cteur droit 31"/>
          <p:cNvCxnSpPr/>
          <p:nvPr/>
        </p:nvCxnSpPr>
        <p:spPr bwMode="auto">
          <a:xfrm>
            <a:off x="1043608" y="4509120"/>
            <a:ext cx="0" cy="29035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>
            <a:off x="2416145" y="4510281"/>
            <a:ext cx="0" cy="29035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/>
          <p:cNvCxnSpPr/>
          <p:nvPr/>
        </p:nvCxnSpPr>
        <p:spPr bwMode="auto">
          <a:xfrm flipH="1">
            <a:off x="1047993" y="3789040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cteur droit 34"/>
          <p:cNvCxnSpPr/>
          <p:nvPr/>
        </p:nvCxnSpPr>
        <p:spPr bwMode="auto">
          <a:xfrm>
            <a:off x="1696065" y="3790201"/>
            <a:ext cx="661018" cy="361201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35"/>
          <p:cNvCxnSpPr/>
          <p:nvPr/>
        </p:nvCxnSpPr>
        <p:spPr bwMode="auto">
          <a:xfrm flipH="1">
            <a:off x="1691680" y="3068960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Connecteur droit 36"/>
          <p:cNvCxnSpPr/>
          <p:nvPr/>
        </p:nvCxnSpPr>
        <p:spPr bwMode="auto">
          <a:xfrm>
            <a:off x="2339752" y="3068960"/>
            <a:ext cx="661018" cy="361201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Espace réservé du texte 14"/>
          <p:cNvSpPr txBox="1">
            <a:spLocks/>
          </p:cNvSpPr>
          <p:nvPr/>
        </p:nvSpPr>
        <p:spPr>
          <a:xfrm>
            <a:off x="2592498" y="3356992"/>
            <a:ext cx="971390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0000FF"/>
                </a:solidFill>
              </a:rPr>
              <a:t>Meter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2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 pas laisser la syntaxe dicter la sémantique !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6407935" cy="354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5496" y="4509120"/>
            <a:ext cx="9200355" cy="2028248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SCADE :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vrai parallélisme, associatif-commutatif</a:t>
            </a:r>
          </a:p>
          <a:p>
            <a:pPr fontAlgn="base">
              <a:lnSpc>
                <a:spcPct val="105000"/>
              </a:lnSpc>
              <a:spcBef>
                <a:spcPts val="300"/>
              </a:spcBef>
              <a:spcAft>
                <a:spcPct val="0"/>
              </a:spcAft>
            </a:pPr>
            <a:r>
              <a:rPr lang="fr-FR" sz="2400" kern="0" dirty="0" err="1" smtClean="0">
                <a:solidFill>
                  <a:srgbClr val="0000FF"/>
                </a:solidFill>
              </a:rPr>
              <a:t>Stateflow</a:t>
            </a:r>
            <a:r>
              <a:rPr lang="fr-FR" sz="2400" kern="0" dirty="0" smtClean="0">
                <a:solidFill>
                  <a:srgbClr val="0000FF"/>
                </a:solidFill>
              </a:rPr>
              <a:t> : </a:t>
            </a:r>
            <a:r>
              <a:rPr lang="fr-FR" sz="2400" kern="0" dirty="0" smtClean="0"/>
              <a:t>faux parallélisme </a:t>
            </a:r>
            <a:r>
              <a:rPr lang="fr-FR" sz="2400" kern="0" dirty="0" smtClean="0">
                <a:solidFill>
                  <a:schemeClr val="accent1"/>
                </a:solidFill>
                <a:sym typeface="Wingdings"/>
              </a:rPr>
              <a:t></a:t>
            </a:r>
            <a:endParaRPr lang="fr-FR" sz="2400" kern="0" dirty="0" smtClean="0">
              <a:solidFill>
                <a:schemeClr val="accent1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                </a:t>
            </a:r>
            <a:r>
              <a:rPr lang="fr-FR" sz="2400" kern="0" dirty="0" smtClean="0">
                <a:solidFill>
                  <a:schemeClr val="accent1"/>
                </a:solidFill>
              </a:rPr>
              <a:t>ordre d'exécution déterminé par le dessin !!!!!!!!!!!!</a:t>
            </a:r>
          </a:p>
          <a:p>
            <a:pPr fontAlgn="base">
              <a:spcAft>
                <a:spcPct val="0"/>
              </a:spcAft>
            </a:pPr>
            <a:r>
              <a:rPr kumimoji="0" lang="fr-FR" sz="24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                ex. : position (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x,y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) dans l'ordre de lecture</a:t>
            </a:r>
          </a:p>
          <a:p>
            <a:pPr fontAlgn="base"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                ordre de création des boîtes, numérotation manuelle...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9" name="Rectangle à coins arrondis 8"/>
          <p:cNvSpPr/>
          <p:nvPr/>
        </p:nvSpPr>
        <p:spPr bwMode="auto">
          <a:xfrm>
            <a:off x="1259632" y="764704"/>
            <a:ext cx="2304256" cy="273630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3635896" y="764704"/>
            <a:ext cx="1872208" cy="237626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à coins arrondis 10"/>
          <p:cNvSpPr/>
          <p:nvPr/>
        </p:nvSpPr>
        <p:spPr bwMode="auto">
          <a:xfrm>
            <a:off x="5554712" y="836712"/>
            <a:ext cx="2376264" cy="288032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à coins arrondis 11"/>
          <p:cNvSpPr/>
          <p:nvPr/>
        </p:nvSpPr>
        <p:spPr bwMode="auto">
          <a:xfrm>
            <a:off x="1043608" y="692696"/>
            <a:ext cx="7056784" cy="381642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2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68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langages sont partout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principes principaux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guerres de religion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ingrédients communs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Syntaxes concrètes, syntaxe abstraite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</a:rPr>
              <a:t>Styles, types et génie logiciel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L'outillage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773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8686800" cy="584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tyle fonctionnel : </a:t>
            </a:r>
            <a:r>
              <a:rPr lang="fr-FR" dirty="0" err="1" smtClean="0"/>
              <a:t>OCaml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95536" y="1196752"/>
            <a:ext cx="6392044" cy="4724370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/>
              <a:t>type </a:t>
            </a:r>
            <a:r>
              <a:rPr lang="fr-FR" sz="2400" kern="0" dirty="0" err="1" smtClean="0">
                <a:solidFill>
                  <a:schemeClr val="tx2"/>
                </a:solidFill>
              </a:rPr>
              <a:t>Exp</a:t>
            </a:r>
            <a:r>
              <a:rPr lang="fr-FR" sz="2400" kern="0" dirty="0" smtClean="0"/>
              <a:t> =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Num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of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int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/>
              <a:t>| </a:t>
            </a:r>
            <a:r>
              <a:rPr lang="fr-FR" sz="2400" kern="0" dirty="0" smtClean="0">
                <a:solidFill>
                  <a:srgbClr val="B45600"/>
                </a:solidFill>
              </a:rPr>
              <a:t>Plus</a:t>
            </a:r>
            <a:r>
              <a:rPr lang="fr-FR" sz="2400" kern="0" dirty="0" smtClean="0"/>
              <a:t> of </a:t>
            </a:r>
            <a:r>
              <a:rPr lang="fr-FR" sz="2400" kern="0" dirty="0" err="1" smtClean="0">
                <a:solidFill>
                  <a:schemeClr val="tx2"/>
                </a:solidFill>
              </a:rPr>
              <a:t>Exp</a:t>
            </a:r>
            <a:r>
              <a:rPr lang="fr-FR" sz="2400" kern="0" dirty="0" smtClean="0">
                <a:solidFill>
                  <a:schemeClr val="tx2"/>
                </a:solidFill>
              </a:rPr>
              <a:t> </a:t>
            </a:r>
            <a:r>
              <a:rPr lang="fr-FR" sz="2400" kern="0" dirty="0" smtClean="0"/>
              <a:t>* </a:t>
            </a:r>
            <a:r>
              <a:rPr lang="fr-FR" sz="2400" kern="0" dirty="0" err="1" smtClean="0">
                <a:solidFill>
                  <a:srgbClr val="0000FF"/>
                </a:solidFill>
              </a:rPr>
              <a:t>Exp</a:t>
            </a:r>
            <a:endParaRPr lang="fr-FR" sz="2400" kern="0" dirty="0" smtClean="0">
              <a:solidFill>
                <a:srgbClr val="0000FF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|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B45600"/>
                </a:solidFill>
                <a:effectLst/>
                <a:uLnTx/>
                <a:uFillTx/>
              </a:rPr>
              <a:t>Mult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B45600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of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Exp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*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Exp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fontAlgn="base">
              <a:spcBef>
                <a:spcPts val="1800"/>
              </a:spcBef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fun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Eval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(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e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) =&gt;</a:t>
            </a:r>
          </a:p>
          <a:p>
            <a:pPr fontAlgn="base"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match </a:t>
            </a:r>
            <a:r>
              <a:rPr lang="fr-FR" sz="2400" kern="0" dirty="0" smtClean="0">
                <a:solidFill>
                  <a:srgbClr val="0000FF"/>
                </a:solidFill>
              </a:rPr>
              <a:t>e </a:t>
            </a:r>
            <a:r>
              <a:rPr lang="fr-FR" sz="2400" kern="0" dirty="0" err="1" smtClean="0"/>
              <a:t>with</a:t>
            </a:r>
            <a:endParaRPr lang="fr-FR" sz="2400" kern="0" dirty="0" smtClean="0"/>
          </a:p>
          <a:p>
            <a:pPr fontAlgn="base">
              <a:spcAft>
                <a:spcPct val="0"/>
              </a:spcAft>
            </a:pPr>
            <a:r>
              <a:rPr kumimoji="0" lang="fr-FR" sz="24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  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Num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n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−&gt;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</a:t>
            </a:r>
          </a:p>
          <a:p>
            <a:pPr fontAlgn="base"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 | </a:t>
            </a:r>
            <a:r>
              <a:rPr lang="fr-FR" sz="2400" kern="0" dirty="0" smtClean="0">
                <a:solidFill>
                  <a:srgbClr val="B45600"/>
                </a:solidFill>
              </a:rPr>
              <a:t>Plus</a:t>
            </a:r>
            <a:r>
              <a:rPr lang="fr-FR" sz="2400" kern="0" dirty="0" smtClean="0"/>
              <a:t> </a:t>
            </a:r>
            <a:r>
              <a:rPr lang="fr-FR" sz="2400" kern="0" dirty="0" smtClean="0">
                <a:solidFill>
                  <a:srgbClr val="0000FF"/>
                </a:solidFill>
              </a:rPr>
              <a:t>e1 e2 </a:t>
            </a:r>
            <a:r>
              <a:rPr lang="fr-FR" sz="2400" kern="0" dirty="0"/>
              <a:t>−</a:t>
            </a:r>
            <a:r>
              <a:rPr lang="fr-FR" sz="2400" kern="0" dirty="0" smtClean="0"/>
              <a:t>&gt; (</a:t>
            </a:r>
            <a:r>
              <a:rPr lang="fr-FR" sz="2400" kern="0" dirty="0">
                <a:solidFill>
                  <a:srgbClr val="0000FF"/>
                </a:solidFill>
              </a:rPr>
              <a:t>E</a:t>
            </a:r>
            <a:r>
              <a:rPr lang="fr-FR" sz="2400" kern="0" dirty="0" smtClean="0">
                <a:solidFill>
                  <a:srgbClr val="0000FF"/>
                </a:solidFill>
              </a:rPr>
              <a:t>val</a:t>
            </a:r>
            <a:r>
              <a:rPr lang="fr-FR" sz="2400" kern="0" dirty="0" smtClean="0"/>
              <a:t> </a:t>
            </a:r>
            <a:r>
              <a:rPr lang="fr-FR" sz="2400" kern="0" dirty="0" smtClean="0">
                <a:solidFill>
                  <a:srgbClr val="0000FF"/>
                </a:solidFill>
              </a:rPr>
              <a:t>e1</a:t>
            </a:r>
            <a:r>
              <a:rPr lang="fr-FR" sz="2400" kern="0" dirty="0" smtClean="0"/>
              <a:t>) + (</a:t>
            </a:r>
            <a:r>
              <a:rPr lang="fr-FR" sz="2400" kern="0" dirty="0">
                <a:solidFill>
                  <a:srgbClr val="0000FF"/>
                </a:solidFill>
              </a:rPr>
              <a:t>E</a:t>
            </a:r>
            <a:r>
              <a:rPr lang="fr-FR" sz="2400" kern="0" dirty="0" smtClean="0">
                <a:solidFill>
                  <a:srgbClr val="0000FF"/>
                </a:solidFill>
              </a:rPr>
              <a:t>val</a:t>
            </a:r>
            <a:r>
              <a:rPr lang="fr-FR" sz="2400" kern="0" dirty="0" smtClean="0"/>
              <a:t> </a:t>
            </a:r>
            <a:r>
              <a:rPr lang="fr-FR" sz="2400" kern="0" dirty="0" smtClean="0">
                <a:solidFill>
                  <a:srgbClr val="0000FF"/>
                </a:solidFill>
              </a:rPr>
              <a:t>e2</a:t>
            </a:r>
            <a:r>
              <a:rPr lang="fr-FR" sz="2400" kern="0" dirty="0" smtClean="0"/>
              <a:t>)</a:t>
            </a:r>
          </a:p>
          <a:p>
            <a:pPr fontAlgn="base">
              <a:spcAft>
                <a:spcPct val="0"/>
              </a:spcAft>
            </a:pPr>
            <a:r>
              <a:rPr kumimoji="0" lang="fr-FR" sz="2400" b="0" i="0" u="none" strike="noStrike" kern="0" cap="none" spc="0" normalizeH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 </a:t>
            </a:r>
            <a:r>
              <a:rPr lang="fr-FR" sz="2400" kern="0" dirty="0" smtClean="0"/>
              <a:t>| </a:t>
            </a:r>
            <a:r>
              <a:rPr lang="fr-FR" sz="2400" kern="0" dirty="0" err="1" smtClean="0">
                <a:solidFill>
                  <a:srgbClr val="B45600"/>
                </a:solidFill>
              </a:rPr>
              <a:t>Mult</a:t>
            </a:r>
            <a:r>
              <a:rPr lang="fr-FR" sz="2400" kern="0" dirty="0" smtClean="0">
                <a:solidFill>
                  <a:srgbClr val="B45600"/>
                </a:solidFill>
              </a:rPr>
              <a:t> </a:t>
            </a:r>
            <a:r>
              <a:rPr lang="fr-FR" sz="2400" kern="0" dirty="0" smtClean="0">
                <a:solidFill>
                  <a:srgbClr val="0000FF"/>
                </a:solidFill>
              </a:rPr>
              <a:t>e1</a:t>
            </a:r>
            <a:r>
              <a:rPr lang="fr-FR" sz="2400" kern="0" dirty="0" smtClean="0"/>
              <a:t> </a:t>
            </a:r>
            <a:r>
              <a:rPr lang="fr-FR" sz="2400" kern="0" dirty="0">
                <a:solidFill>
                  <a:srgbClr val="0000FF"/>
                </a:solidFill>
              </a:rPr>
              <a:t>e2</a:t>
            </a:r>
            <a:r>
              <a:rPr lang="fr-FR" sz="2400" kern="0" dirty="0"/>
              <a:t> −</a:t>
            </a:r>
            <a:r>
              <a:rPr lang="fr-FR" sz="2400" kern="0" dirty="0" smtClean="0"/>
              <a:t>&gt; (</a:t>
            </a:r>
            <a:r>
              <a:rPr lang="fr-FR" sz="2400" kern="0" dirty="0" smtClean="0">
                <a:solidFill>
                  <a:srgbClr val="0000FF"/>
                </a:solidFill>
              </a:rPr>
              <a:t>Eval </a:t>
            </a:r>
            <a:r>
              <a:rPr lang="fr-FR" sz="2400" kern="0" dirty="0">
                <a:solidFill>
                  <a:srgbClr val="0000FF"/>
                </a:solidFill>
              </a:rPr>
              <a:t>e1</a:t>
            </a:r>
            <a:r>
              <a:rPr lang="fr-FR" sz="2400" kern="0" dirty="0"/>
              <a:t>) </a:t>
            </a:r>
            <a:r>
              <a:rPr lang="fr-FR" sz="2400" kern="0" dirty="0" smtClean="0"/>
              <a:t>* (</a:t>
            </a:r>
            <a:r>
              <a:rPr lang="fr-FR" sz="2400" kern="0" dirty="0" smtClean="0">
                <a:solidFill>
                  <a:srgbClr val="0000FF"/>
                </a:solidFill>
              </a:rPr>
              <a:t>Eval e2</a:t>
            </a:r>
            <a:r>
              <a:rPr lang="fr-FR" sz="2400" kern="0" dirty="0" smtClean="0"/>
              <a:t>) ;</a:t>
            </a:r>
            <a:endParaRPr lang="fr-FR" sz="2400" kern="0" dirty="0"/>
          </a:p>
          <a:p>
            <a:pPr fontAlgn="base">
              <a:lnSpc>
                <a:spcPct val="105000"/>
              </a:lnSpc>
              <a:spcBef>
                <a:spcPts val="1800"/>
              </a:spcBef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Eval (</a:t>
            </a:r>
            <a:r>
              <a:rPr lang="fr-FR" sz="2400" kern="0" dirty="0" smtClean="0">
                <a:solidFill>
                  <a:srgbClr val="B45600"/>
                </a:solidFill>
              </a:rPr>
              <a:t>Plus</a:t>
            </a:r>
            <a:r>
              <a:rPr lang="fr-FR" sz="2400" kern="0" dirty="0" smtClean="0"/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(</a:t>
            </a:r>
            <a:r>
              <a:rPr lang="fr-FR" sz="2400" kern="0" dirty="0" err="1">
                <a:solidFill>
                  <a:srgbClr val="B45600"/>
                </a:solidFill>
              </a:rPr>
              <a:t>M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B45600"/>
                </a:solidFill>
                <a:effectLst/>
                <a:uLnTx/>
                <a:uFillTx/>
              </a:rPr>
              <a:t>ult</a:t>
            </a:r>
            <a:r>
              <a:rPr lang="fr-FR" sz="2400" kern="0" dirty="0" smtClean="0">
                <a:solidFill>
                  <a:srgbClr val="B45600"/>
                </a:solidFill>
              </a:rPr>
              <a:t> </a:t>
            </a:r>
            <a:r>
              <a:rPr lang="fr-FR" sz="2400" kern="0" dirty="0" smtClean="0"/>
              <a:t>(</a:t>
            </a:r>
            <a:r>
              <a:rPr lang="fr-FR" sz="2400" kern="0" dirty="0" err="1">
                <a:solidFill>
                  <a:srgbClr val="B45600"/>
                </a:solidFill>
              </a:rPr>
              <a:t>N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B45600"/>
                </a:solidFill>
                <a:effectLst/>
                <a:uLnTx/>
                <a:uFillTx/>
              </a:rPr>
              <a:t>um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B45600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3) (</a:t>
            </a:r>
            <a:r>
              <a:rPr lang="fr-FR" sz="2400" kern="0" dirty="0" err="1">
                <a:solidFill>
                  <a:srgbClr val="B45600"/>
                </a:solidFill>
              </a:rPr>
              <a:t>N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B45600"/>
                </a:solidFill>
                <a:effectLst/>
                <a:uLnTx/>
                <a:uFillTx/>
              </a:rPr>
              <a:t>um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B45600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5))</a:t>
            </a:r>
            <a:r>
              <a:rPr lang="fr-FR" sz="2400" kern="0" dirty="0"/>
              <a:t> (</a:t>
            </a:r>
            <a:r>
              <a:rPr lang="fr-FR" sz="2400" kern="0" dirty="0" err="1">
                <a:solidFill>
                  <a:srgbClr val="B45600"/>
                </a:solidFill>
              </a:rPr>
              <a:t>Num</a:t>
            </a:r>
            <a:r>
              <a:rPr lang="fr-FR" sz="2400" kern="0" dirty="0">
                <a:solidFill>
                  <a:srgbClr val="B45600"/>
                </a:solidFill>
              </a:rPr>
              <a:t> </a:t>
            </a:r>
            <a:r>
              <a:rPr lang="fr-FR" sz="2400" kern="0" dirty="0">
                <a:solidFill>
                  <a:srgbClr val="000000"/>
                </a:solidFill>
              </a:rPr>
              <a:t>2</a:t>
            </a:r>
            <a:r>
              <a:rPr lang="fr-FR" sz="2400" kern="0" dirty="0" smtClean="0"/>
              <a:t>)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) ;;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→ 17 : </a:t>
            </a:r>
            <a:r>
              <a:rPr kumimoji="0" lang="fr-FR" sz="2400" b="0" i="0" u="none" strike="noStrike" kern="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int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Espace réservé du texte 14"/>
          <p:cNvSpPr txBox="1">
            <a:spLocks/>
          </p:cNvSpPr>
          <p:nvPr/>
        </p:nvSpPr>
        <p:spPr>
          <a:xfrm>
            <a:off x="6857548" y="836712"/>
            <a:ext cx="783388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B45600"/>
                </a:solidFill>
              </a:rPr>
              <a:t>Plus</a:t>
            </a:r>
            <a:endParaRPr lang="fr-FR" dirty="0">
              <a:solidFill>
                <a:srgbClr val="B45600"/>
              </a:solidFill>
            </a:endParaRPr>
          </a:p>
        </p:txBody>
      </p:sp>
      <p:sp>
        <p:nvSpPr>
          <p:cNvPr id="12" name="Espace réservé du texte 14"/>
          <p:cNvSpPr txBox="1">
            <a:spLocks/>
          </p:cNvSpPr>
          <p:nvPr/>
        </p:nvSpPr>
        <p:spPr>
          <a:xfrm>
            <a:off x="7744555" y="1629961"/>
            <a:ext cx="355837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3" name="Espace réservé du texte 14"/>
          <p:cNvSpPr txBox="1">
            <a:spLocks/>
          </p:cNvSpPr>
          <p:nvPr/>
        </p:nvSpPr>
        <p:spPr>
          <a:xfrm>
            <a:off x="6161286" y="1629961"/>
            <a:ext cx="774571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B45600"/>
                </a:solidFill>
              </a:rPr>
              <a:t>Mult</a:t>
            </a:r>
            <a:endParaRPr lang="fr-FR" dirty="0">
              <a:solidFill>
                <a:srgbClr val="B45600"/>
              </a:solidFill>
            </a:endParaRPr>
          </a:p>
        </p:txBody>
      </p:sp>
      <p:sp>
        <p:nvSpPr>
          <p:cNvPr id="14" name="Espace réservé du texte 14"/>
          <p:cNvSpPr txBox="1">
            <a:spLocks/>
          </p:cNvSpPr>
          <p:nvPr/>
        </p:nvSpPr>
        <p:spPr>
          <a:xfrm>
            <a:off x="5466051" y="2350041"/>
            <a:ext cx="834483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B45600"/>
                </a:solidFill>
              </a:rPr>
              <a:t>Num</a:t>
            </a:r>
            <a:endParaRPr lang="fr-FR" dirty="0">
              <a:solidFill>
                <a:srgbClr val="B45600"/>
              </a:solidFill>
            </a:endParaRPr>
          </a:p>
        </p:txBody>
      </p:sp>
      <p:sp>
        <p:nvSpPr>
          <p:cNvPr id="15" name="Espace réservé du texte 14"/>
          <p:cNvSpPr txBox="1">
            <a:spLocks/>
          </p:cNvSpPr>
          <p:nvPr/>
        </p:nvSpPr>
        <p:spPr>
          <a:xfrm>
            <a:off x="6774292" y="2350041"/>
            <a:ext cx="834483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B45600"/>
                </a:solidFill>
              </a:rPr>
              <a:t>Num</a:t>
            </a:r>
            <a:endParaRPr lang="fr-FR" dirty="0">
              <a:solidFill>
                <a:srgbClr val="B45600"/>
              </a:solidFill>
            </a:endParaRPr>
          </a:p>
        </p:txBody>
      </p:sp>
      <p:sp>
        <p:nvSpPr>
          <p:cNvPr id="16" name="Espace réservé du texte 14"/>
          <p:cNvSpPr txBox="1">
            <a:spLocks/>
          </p:cNvSpPr>
          <p:nvPr/>
        </p:nvSpPr>
        <p:spPr>
          <a:xfrm>
            <a:off x="7013615" y="3070121"/>
            <a:ext cx="355837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0000FF"/>
                </a:solidFill>
              </a:rPr>
              <a:t>5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7" name="Espace réservé du texte 14"/>
          <p:cNvSpPr txBox="1">
            <a:spLocks/>
          </p:cNvSpPr>
          <p:nvPr/>
        </p:nvSpPr>
        <p:spPr>
          <a:xfrm>
            <a:off x="5705374" y="3068960"/>
            <a:ext cx="355837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0000FF"/>
                </a:solidFill>
              </a:rPr>
              <a:t>3</a:t>
            </a:r>
            <a:endParaRPr lang="fr-FR" dirty="0">
              <a:solidFill>
                <a:srgbClr val="0000FF"/>
              </a:solidFill>
            </a:endParaRPr>
          </a:p>
        </p:txBody>
      </p:sp>
      <p:cxnSp>
        <p:nvCxnSpPr>
          <p:cNvPr id="19" name="Connecteur droit 18"/>
          <p:cNvCxnSpPr>
            <a:stCxn id="11" idx="2"/>
          </p:cNvCxnSpPr>
          <p:nvPr/>
        </p:nvCxnSpPr>
        <p:spPr bwMode="auto">
          <a:xfrm flipH="1">
            <a:off x="6588226" y="1267599"/>
            <a:ext cx="661016" cy="361201"/>
          </a:xfrm>
          <a:prstGeom prst="line">
            <a:avLst/>
          </a:prstGeom>
          <a:noFill/>
          <a:ln w="28575" cap="flat" cmpd="sng" algn="ctr">
            <a:solidFill>
              <a:srgbClr val="B45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cteur droit 19"/>
          <p:cNvCxnSpPr/>
          <p:nvPr/>
        </p:nvCxnSpPr>
        <p:spPr bwMode="auto">
          <a:xfrm>
            <a:off x="7236296" y="1268760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cteur droit 21"/>
          <p:cNvCxnSpPr/>
          <p:nvPr/>
        </p:nvCxnSpPr>
        <p:spPr bwMode="auto">
          <a:xfrm>
            <a:off x="5863759" y="2780928"/>
            <a:ext cx="0" cy="29035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cteur droit 22"/>
          <p:cNvCxnSpPr/>
          <p:nvPr/>
        </p:nvCxnSpPr>
        <p:spPr bwMode="auto">
          <a:xfrm>
            <a:off x="7191533" y="2782089"/>
            <a:ext cx="0" cy="29035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 flipH="1">
            <a:off x="5868144" y="2060848"/>
            <a:ext cx="661018" cy="361201"/>
          </a:xfrm>
          <a:prstGeom prst="line">
            <a:avLst/>
          </a:prstGeom>
          <a:noFill/>
          <a:ln w="28575" cap="flat" cmpd="sng" algn="ctr">
            <a:solidFill>
              <a:srgbClr val="B45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cteur droit 24"/>
          <p:cNvCxnSpPr/>
          <p:nvPr/>
        </p:nvCxnSpPr>
        <p:spPr bwMode="auto">
          <a:xfrm>
            <a:off x="6516216" y="2062009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815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Style Objet : C++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99592" y="797747"/>
            <a:ext cx="4788490" cy="558358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#</a:t>
            </a:r>
            <a:r>
              <a:rPr lang="fr-FR" sz="2000" kern="0" dirty="0" err="1"/>
              <a:t>include</a:t>
            </a:r>
            <a:r>
              <a:rPr lang="fr-FR" sz="2000" kern="0" dirty="0"/>
              <a:t> &lt;</a:t>
            </a:r>
            <a:r>
              <a:rPr lang="fr-FR" sz="2000" kern="0" dirty="0" err="1"/>
              <a:t>iostream</a:t>
            </a:r>
            <a:r>
              <a:rPr lang="fr-FR" sz="2000" kern="0" dirty="0" smtClean="0"/>
              <a:t>&gt;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2"/>
                </a:solidFill>
              </a:rPr>
              <a:t>// Expressions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class </a:t>
            </a:r>
            <a:r>
              <a:rPr lang="fr-FR" sz="2000" kern="0" dirty="0" err="1">
                <a:solidFill>
                  <a:schemeClr val="accent4"/>
                </a:solidFill>
              </a:rPr>
              <a:t>Exp</a:t>
            </a:r>
            <a:r>
              <a:rPr lang="fr-FR" sz="2000" kern="0" dirty="0">
                <a:solidFill>
                  <a:schemeClr val="accent4"/>
                </a:solidFill>
              </a:rPr>
              <a:t> </a:t>
            </a:r>
            <a:r>
              <a:rPr lang="fr-FR" sz="2000" kern="0" dirty="0"/>
              <a:t>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public: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</a:t>
            </a:r>
            <a:r>
              <a:rPr lang="fr-FR" sz="2000" kern="0" dirty="0" smtClean="0"/>
              <a:t>  </a:t>
            </a:r>
            <a:r>
              <a:rPr lang="fr-FR" sz="2000" kern="0" dirty="0" err="1" smtClean="0"/>
              <a:t>virtual</a:t>
            </a:r>
            <a:r>
              <a:rPr lang="fr-FR" sz="2000" kern="0" dirty="0" smtClean="0"/>
              <a:t> </a:t>
            </a:r>
            <a:r>
              <a:rPr lang="fr-FR" sz="2000" kern="0" dirty="0" err="1"/>
              <a:t>int</a:t>
            </a:r>
            <a:r>
              <a:rPr lang="fr-FR" sz="2000" kern="0" dirty="0"/>
              <a:t> </a:t>
            </a:r>
            <a:r>
              <a:rPr lang="fr-FR" sz="2000" kern="0" dirty="0">
                <a:solidFill>
                  <a:schemeClr val="tx2"/>
                </a:solidFill>
              </a:rPr>
              <a:t>Eval</a:t>
            </a:r>
            <a:r>
              <a:rPr lang="fr-FR" sz="2000" kern="0" dirty="0"/>
              <a:t> () </a:t>
            </a:r>
            <a:r>
              <a:rPr lang="fr-FR" sz="2000" kern="0" dirty="0" smtClean="0"/>
              <a:t>= 0;</a:t>
            </a: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}</a:t>
            </a:r>
            <a:r>
              <a:rPr lang="fr-FR" sz="2000" kern="0" dirty="0" smtClea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2"/>
                </a:solidFill>
              </a:rPr>
              <a:t>// </a:t>
            </a:r>
            <a:r>
              <a:rPr lang="fr-FR" sz="2000" kern="0" dirty="0" err="1">
                <a:solidFill>
                  <a:schemeClr val="accent2"/>
                </a:solidFill>
              </a:rPr>
              <a:t>Number</a:t>
            </a:r>
            <a:r>
              <a:rPr lang="fr-FR" sz="2000" kern="0" dirty="0">
                <a:solidFill>
                  <a:schemeClr val="accent2"/>
                </a:solidFill>
              </a:rPr>
              <a:t> Expressions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class </a:t>
            </a:r>
            <a:r>
              <a:rPr lang="fr-FR" sz="2000" kern="0" dirty="0" err="1">
                <a:solidFill>
                  <a:schemeClr val="accent4"/>
                </a:solidFill>
              </a:rPr>
              <a:t>NumExp</a:t>
            </a:r>
            <a:r>
              <a:rPr lang="fr-FR" sz="2000" kern="0" dirty="0">
                <a:solidFill>
                  <a:schemeClr val="accent4"/>
                </a:solidFill>
              </a:rPr>
              <a:t> </a:t>
            </a:r>
            <a:r>
              <a:rPr lang="fr-FR" sz="2000" kern="0" dirty="0"/>
              <a:t>: public </a:t>
            </a:r>
            <a:r>
              <a:rPr lang="fr-FR" sz="2000" kern="0" dirty="0" err="1">
                <a:solidFill>
                  <a:srgbClr val="B45600"/>
                </a:solidFill>
              </a:rPr>
              <a:t>Exp</a:t>
            </a:r>
            <a:r>
              <a:rPr lang="fr-FR" sz="2000" kern="0" dirty="0">
                <a:solidFill>
                  <a:srgbClr val="B45600"/>
                </a:solidFill>
              </a:rPr>
              <a:t> </a:t>
            </a:r>
            <a:r>
              <a:rPr lang="fr-FR" sz="2000" kern="0" dirty="0"/>
              <a:t>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>
                <a:solidFill>
                  <a:schemeClr val="accent3"/>
                </a:solidFill>
              </a:rPr>
              <a:t>n</a:t>
            </a:r>
            <a:r>
              <a:rPr lang="fr-FR" sz="20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public: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</a:t>
            </a:r>
            <a:r>
              <a:rPr lang="fr-FR" sz="2000" kern="0" dirty="0" smtClean="0"/>
              <a:t>  </a:t>
            </a:r>
            <a:r>
              <a:rPr lang="fr-FR" sz="2000" kern="0" dirty="0" err="1" smtClean="0">
                <a:solidFill>
                  <a:srgbClr val="0000FF"/>
                </a:solidFill>
              </a:rPr>
              <a:t>NumExp</a:t>
            </a:r>
            <a:r>
              <a:rPr lang="fr-FR" sz="2000" kern="0" dirty="0" smtClean="0">
                <a:solidFill>
                  <a:srgbClr val="0000FF"/>
                </a:solidFill>
              </a:rPr>
              <a:t> </a:t>
            </a:r>
            <a:r>
              <a:rPr lang="fr-FR" sz="2000" kern="0" dirty="0"/>
              <a:t>(</a:t>
            </a:r>
            <a:r>
              <a:rPr lang="fr-FR" sz="2000" kern="0" dirty="0" err="1"/>
              <a:t>int</a:t>
            </a:r>
            <a:r>
              <a:rPr lang="fr-FR" sz="2000" kern="0" dirty="0"/>
              <a:t> </a:t>
            </a:r>
            <a:r>
              <a:rPr lang="fr-FR" sz="2000" kern="0" dirty="0">
                <a:solidFill>
                  <a:schemeClr val="tx2"/>
                </a:solidFill>
              </a:rPr>
              <a:t>m</a:t>
            </a:r>
            <a:r>
              <a:rPr lang="fr-FR" sz="2000" kern="0" dirty="0"/>
              <a:t>) : </a:t>
            </a:r>
            <a:r>
              <a:rPr lang="fr-FR" sz="2000" kern="0" dirty="0">
                <a:solidFill>
                  <a:schemeClr val="accent3"/>
                </a:solidFill>
              </a:rPr>
              <a:t>n</a:t>
            </a:r>
            <a:r>
              <a:rPr lang="fr-FR" sz="2000" kern="0" dirty="0"/>
              <a:t>(</a:t>
            </a:r>
            <a:r>
              <a:rPr lang="fr-FR" sz="2000" kern="0" dirty="0">
                <a:solidFill>
                  <a:schemeClr val="tx2"/>
                </a:solidFill>
              </a:rPr>
              <a:t>m</a:t>
            </a:r>
            <a:r>
              <a:rPr lang="fr-FR" sz="2000" kern="0" dirty="0"/>
              <a:t>) { } </a:t>
            </a:r>
            <a:r>
              <a:rPr lang="fr-FR" sz="2000" kern="0" dirty="0">
                <a:solidFill>
                  <a:schemeClr val="accent2"/>
                </a:solidFill>
              </a:rPr>
              <a:t>// </a:t>
            </a:r>
            <a:r>
              <a:rPr lang="fr-FR" sz="2000" kern="0" dirty="0" err="1">
                <a:solidFill>
                  <a:schemeClr val="accent2"/>
                </a:solidFill>
              </a:rPr>
              <a:t>constructor</a:t>
            </a:r>
            <a:endParaRPr lang="fr-FR" sz="2000" kern="0" dirty="0">
              <a:solidFill>
                <a:schemeClr val="accent2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>
                <a:solidFill>
                  <a:schemeClr val="tx2"/>
                </a:solidFill>
              </a:rPr>
              <a:t>Eval </a:t>
            </a:r>
            <a:r>
              <a:rPr lang="fr-FR" sz="2000" kern="0" dirty="0"/>
              <a:t>() 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  </a:t>
            </a:r>
            <a:r>
              <a:rPr lang="fr-FR" sz="2000" kern="0" dirty="0" smtClean="0"/>
              <a:t>  return </a:t>
            </a:r>
            <a:r>
              <a:rPr lang="fr-FR" sz="2000" kern="0" dirty="0">
                <a:solidFill>
                  <a:schemeClr val="accent3"/>
                </a:solidFill>
              </a:rPr>
              <a:t>n</a:t>
            </a:r>
            <a:r>
              <a:rPr lang="fr-FR" sz="20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}</a:t>
            </a: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}</a:t>
            </a:r>
            <a:r>
              <a:rPr lang="fr-FR" sz="2000" kern="0" dirty="0" smtClean="0"/>
              <a:t>;</a:t>
            </a:r>
            <a:endParaRPr lang="fr-FR" sz="2000" kern="0" dirty="0"/>
          </a:p>
        </p:txBody>
      </p:sp>
      <p:sp>
        <p:nvSpPr>
          <p:cNvPr id="7" name="Espace réservé du texte 14"/>
          <p:cNvSpPr txBox="1">
            <a:spLocks/>
          </p:cNvSpPr>
          <p:nvPr/>
        </p:nvSpPr>
        <p:spPr>
          <a:xfrm>
            <a:off x="6857548" y="836712"/>
            <a:ext cx="783388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B45600"/>
                </a:solidFill>
              </a:rPr>
              <a:t>Plus</a:t>
            </a:r>
            <a:endParaRPr lang="fr-FR" dirty="0">
              <a:solidFill>
                <a:srgbClr val="B45600"/>
              </a:solidFill>
            </a:endParaRPr>
          </a:p>
        </p:txBody>
      </p:sp>
      <p:sp>
        <p:nvSpPr>
          <p:cNvPr id="8" name="Espace réservé du texte 14"/>
          <p:cNvSpPr txBox="1">
            <a:spLocks/>
          </p:cNvSpPr>
          <p:nvPr/>
        </p:nvSpPr>
        <p:spPr>
          <a:xfrm>
            <a:off x="7744555" y="1629961"/>
            <a:ext cx="355837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9" name="Espace réservé du texte 14"/>
          <p:cNvSpPr txBox="1">
            <a:spLocks/>
          </p:cNvSpPr>
          <p:nvPr/>
        </p:nvSpPr>
        <p:spPr>
          <a:xfrm>
            <a:off x="6161286" y="1629961"/>
            <a:ext cx="774571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B45600"/>
                </a:solidFill>
              </a:rPr>
              <a:t>Mult</a:t>
            </a:r>
            <a:endParaRPr lang="fr-FR" dirty="0">
              <a:solidFill>
                <a:srgbClr val="B45600"/>
              </a:solidFill>
            </a:endParaRPr>
          </a:p>
        </p:txBody>
      </p:sp>
      <p:sp>
        <p:nvSpPr>
          <p:cNvPr id="10" name="Espace réservé du texte 14"/>
          <p:cNvSpPr txBox="1">
            <a:spLocks/>
          </p:cNvSpPr>
          <p:nvPr/>
        </p:nvSpPr>
        <p:spPr>
          <a:xfrm>
            <a:off x="5466051" y="2350041"/>
            <a:ext cx="834483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B45600"/>
                </a:solidFill>
              </a:rPr>
              <a:t>Num</a:t>
            </a:r>
            <a:endParaRPr lang="fr-FR" dirty="0">
              <a:solidFill>
                <a:srgbClr val="B45600"/>
              </a:solidFill>
            </a:endParaRPr>
          </a:p>
        </p:txBody>
      </p:sp>
      <p:sp>
        <p:nvSpPr>
          <p:cNvPr id="11" name="Espace réservé du texte 14"/>
          <p:cNvSpPr txBox="1">
            <a:spLocks/>
          </p:cNvSpPr>
          <p:nvPr/>
        </p:nvSpPr>
        <p:spPr>
          <a:xfrm>
            <a:off x="6774292" y="2350041"/>
            <a:ext cx="834483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err="1" smtClean="0">
                <a:solidFill>
                  <a:srgbClr val="B45600"/>
                </a:solidFill>
              </a:rPr>
              <a:t>Num</a:t>
            </a:r>
            <a:endParaRPr lang="fr-FR" dirty="0">
              <a:solidFill>
                <a:srgbClr val="B45600"/>
              </a:solidFill>
            </a:endParaRPr>
          </a:p>
        </p:txBody>
      </p:sp>
      <p:sp>
        <p:nvSpPr>
          <p:cNvPr id="12" name="Espace réservé du texte 14"/>
          <p:cNvSpPr txBox="1">
            <a:spLocks/>
          </p:cNvSpPr>
          <p:nvPr/>
        </p:nvSpPr>
        <p:spPr>
          <a:xfrm>
            <a:off x="7013615" y="3070121"/>
            <a:ext cx="355837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0000FF"/>
                </a:solidFill>
              </a:rPr>
              <a:t>5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3" name="Espace réservé du texte 14"/>
          <p:cNvSpPr txBox="1">
            <a:spLocks/>
          </p:cNvSpPr>
          <p:nvPr/>
        </p:nvSpPr>
        <p:spPr>
          <a:xfrm>
            <a:off x="5705374" y="3068960"/>
            <a:ext cx="355837" cy="430887"/>
          </a:xfrm>
          <a:prstGeom prst="rect">
            <a:avLst/>
          </a:prstGeom>
          <a:solidFill>
            <a:schemeClr val="lt1"/>
          </a:solidFill>
          <a:ln w="28575" cap="flat" cmpd="sng" algn="ctr">
            <a:noFill/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0000FF"/>
                </a:solidFill>
              </a:rPr>
              <a:t>3</a:t>
            </a:r>
            <a:endParaRPr lang="fr-FR" dirty="0">
              <a:solidFill>
                <a:srgbClr val="0000FF"/>
              </a:solidFill>
            </a:endParaRPr>
          </a:p>
        </p:txBody>
      </p:sp>
      <p:cxnSp>
        <p:nvCxnSpPr>
          <p:cNvPr id="14" name="Connecteur droit 13"/>
          <p:cNvCxnSpPr>
            <a:stCxn id="7" idx="2"/>
          </p:cNvCxnSpPr>
          <p:nvPr/>
        </p:nvCxnSpPr>
        <p:spPr bwMode="auto">
          <a:xfrm flipH="1">
            <a:off x="6588226" y="1267599"/>
            <a:ext cx="661016" cy="361201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>
            <a:off x="7236296" y="1268760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cteur droit 15"/>
          <p:cNvCxnSpPr/>
          <p:nvPr/>
        </p:nvCxnSpPr>
        <p:spPr bwMode="auto">
          <a:xfrm>
            <a:off x="5863759" y="2780928"/>
            <a:ext cx="0" cy="29035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cteur droit 16"/>
          <p:cNvCxnSpPr/>
          <p:nvPr/>
        </p:nvCxnSpPr>
        <p:spPr bwMode="auto">
          <a:xfrm>
            <a:off x="7191533" y="2782089"/>
            <a:ext cx="0" cy="29035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 flipH="1">
            <a:off x="5868144" y="2060848"/>
            <a:ext cx="661018" cy="361201"/>
          </a:xfrm>
          <a:prstGeom prst="line">
            <a:avLst/>
          </a:prstGeom>
          <a:noFill/>
          <a:ln w="28575" cap="flat" cmpd="sng" algn="ctr">
            <a:solidFill>
              <a:srgbClr val="B45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/>
          <p:cNvCxnSpPr/>
          <p:nvPr/>
        </p:nvCxnSpPr>
        <p:spPr bwMode="auto">
          <a:xfrm>
            <a:off x="6516216" y="2062009"/>
            <a:ext cx="661018" cy="361201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1822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Style Objet : C++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00000" y="797747"/>
            <a:ext cx="6301725" cy="5583581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>
                <a:solidFill>
                  <a:srgbClr val="009A00"/>
                </a:solidFill>
              </a:rPr>
              <a:t>// </a:t>
            </a:r>
            <a:r>
              <a:rPr lang="fr-FR" sz="2000" kern="0" dirty="0" err="1">
                <a:solidFill>
                  <a:srgbClr val="009A00"/>
                </a:solidFill>
              </a:rPr>
              <a:t>Binary</a:t>
            </a:r>
            <a:r>
              <a:rPr lang="fr-FR" sz="2000" kern="0" dirty="0">
                <a:solidFill>
                  <a:srgbClr val="009A00"/>
                </a:solidFill>
              </a:rPr>
              <a:t> Expressions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class </a:t>
            </a:r>
            <a:r>
              <a:rPr lang="fr-FR" sz="2000" kern="0" dirty="0" err="1">
                <a:solidFill>
                  <a:schemeClr val="accent4"/>
                </a:solidFill>
              </a:rPr>
              <a:t>BinExp</a:t>
            </a:r>
            <a:r>
              <a:rPr lang="fr-FR" sz="2000" kern="0" dirty="0">
                <a:solidFill>
                  <a:schemeClr val="accent4"/>
                </a:solidFill>
              </a:rPr>
              <a:t> </a:t>
            </a:r>
            <a:r>
              <a:rPr lang="fr-FR" sz="2000" kern="0" dirty="0"/>
              <a:t>: public </a:t>
            </a:r>
            <a:r>
              <a:rPr lang="fr-FR" sz="2000" kern="0" dirty="0" err="1">
                <a:solidFill>
                  <a:srgbClr val="B45600"/>
                </a:solidFill>
              </a:rPr>
              <a:t>Exp</a:t>
            </a:r>
            <a:r>
              <a:rPr lang="fr-FR" sz="2000" kern="0" dirty="0">
                <a:solidFill>
                  <a:srgbClr val="B45600"/>
                </a:solidFill>
              </a:rPr>
              <a:t> </a:t>
            </a:r>
            <a:r>
              <a:rPr lang="fr-FR" sz="2000" kern="0" dirty="0"/>
              <a:t>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err="1"/>
              <a:t>protected</a:t>
            </a:r>
            <a:r>
              <a:rPr lang="fr-FR" sz="2000" kern="0" dirty="0"/>
              <a:t>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 </a:t>
            </a:r>
            <a:r>
              <a:rPr lang="fr-FR" sz="2000" kern="0" dirty="0" err="1" smtClean="0"/>
              <a:t>Exp</a:t>
            </a:r>
            <a:r>
              <a:rPr lang="fr-FR" sz="2000" kern="0" dirty="0"/>
              <a:t>&amp; </a:t>
            </a:r>
            <a:r>
              <a:rPr lang="fr-FR" sz="2000" kern="0" dirty="0">
                <a:solidFill>
                  <a:schemeClr val="accent3"/>
                </a:solidFill>
              </a:rPr>
              <a:t>exp1</a:t>
            </a:r>
            <a:r>
              <a:rPr lang="fr-FR" sz="20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 </a:t>
            </a:r>
            <a:r>
              <a:rPr lang="fr-FR" sz="2000" kern="0" dirty="0" err="1" smtClean="0"/>
              <a:t>Exp</a:t>
            </a:r>
            <a:r>
              <a:rPr lang="fr-FR" sz="2000" kern="0" dirty="0"/>
              <a:t>&amp; </a:t>
            </a:r>
            <a:r>
              <a:rPr lang="fr-FR" sz="2000" kern="0" dirty="0">
                <a:solidFill>
                  <a:srgbClr val="C83296"/>
                </a:solidFill>
              </a:rPr>
              <a:t>exp2</a:t>
            </a:r>
            <a:r>
              <a:rPr lang="fr-FR" sz="2000" kern="0" dirty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public: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 </a:t>
            </a:r>
            <a:r>
              <a:rPr lang="fr-FR" sz="2000" kern="0" dirty="0" err="1" smtClean="0">
                <a:solidFill>
                  <a:srgbClr val="0000FF"/>
                </a:solidFill>
              </a:rPr>
              <a:t>BinExp</a:t>
            </a:r>
            <a:r>
              <a:rPr lang="fr-FR" sz="2000" kern="0" dirty="0" smtClean="0">
                <a:solidFill>
                  <a:srgbClr val="0000FF"/>
                </a:solidFill>
              </a:rPr>
              <a:t> </a:t>
            </a:r>
            <a:r>
              <a:rPr lang="fr-FR" sz="2000" kern="0" dirty="0"/>
              <a:t>(</a:t>
            </a:r>
            <a:r>
              <a:rPr lang="fr-FR" sz="2000" kern="0" dirty="0" err="1">
                <a:solidFill>
                  <a:schemeClr val="accent4"/>
                </a:solidFill>
              </a:rPr>
              <a:t>Exp</a:t>
            </a:r>
            <a:r>
              <a:rPr lang="fr-FR" sz="2000" kern="0" dirty="0"/>
              <a:t>&amp; </a:t>
            </a:r>
            <a:r>
              <a:rPr lang="fr-FR" sz="2000" kern="0" dirty="0">
                <a:solidFill>
                  <a:srgbClr val="0000FF"/>
                </a:solidFill>
              </a:rPr>
              <a:t>e1</a:t>
            </a:r>
            <a:r>
              <a:rPr lang="fr-FR" sz="2000" kern="0" dirty="0"/>
              <a:t>, </a:t>
            </a:r>
            <a:r>
              <a:rPr lang="fr-FR" sz="2000" kern="0" dirty="0" err="1">
                <a:solidFill>
                  <a:srgbClr val="B45600"/>
                </a:solidFill>
              </a:rPr>
              <a:t>Exp</a:t>
            </a:r>
            <a:r>
              <a:rPr lang="fr-FR" sz="2000" kern="0" dirty="0"/>
              <a:t>&amp; </a:t>
            </a:r>
            <a:r>
              <a:rPr lang="fr-FR" sz="2000" kern="0" dirty="0">
                <a:solidFill>
                  <a:srgbClr val="0000FF"/>
                </a:solidFill>
              </a:rPr>
              <a:t>e2</a:t>
            </a:r>
            <a:r>
              <a:rPr lang="fr-FR" sz="2000" kern="0" dirty="0"/>
              <a:t>) : </a:t>
            </a:r>
            <a:r>
              <a:rPr lang="fr-FR" sz="2000" kern="0" dirty="0">
                <a:solidFill>
                  <a:schemeClr val="accent3"/>
                </a:solidFill>
              </a:rPr>
              <a:t>exp1</a:t>
            </a:r>
            <a:r>
              <a:rPr lang="fr-FR" sz="2000" kern="0" dirty="0"/>
              <a:t>(</a:t>
            </a:r>
            <a:r>
              <a:rPr lang="fr-FR" sz="2000" kern="0" dirty="0">
                <a:solidFill>
                  <a:schemeClr val="tx2"/>
                </a:solidFill>
              </a:rPr>
              <a:t>e1</a:t>
            </a:r>
            <a:r>
              <a:rPr lang="fr-FR" sz="2000" kern="0" dirty="0"/>
              <a:t>), </a:t>
            </a:r>
            <a:r>
              <a:rPr lang="fr-FR" sz="2000" kern="0" dirty="0">
                <a:solidFill>
                  <a:schemeClr val="accent3"/>
                </a:solidFill>
              </a:rPr>
              <a:t>exp2</a:t>
            </a:r>
            <a:r>
              <a:rPr lang="fr-FR" sz="2000" kern="0" dirty="0"/>
              <a:t>(</a:t>
            </a:r>
            <a:r>
              <a:rPr lang="fr-FR" sz="2000" kern="0" dirty="0">
                <a:solidFill>
                  <a:schemeClr val="tx2"/>
                </a:solidFill>
              </a:rPr>
              <a:t>e2</a:t>
            </a:r>
            <a:r>
              <a:rPr lang="fr-FR" sz="2000" kern="0" dirty="0"/>
              <a:t>) { }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};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accent2"/>
                </a:solidFill>
              </a:rPr>
              <a:t>// Plus expressions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class </a:t>
            </a:r>
            <a:r>
              <a:rPr lang="fr-FR" sz="2000" kern="0" dirty="0" err="1">
                <a:solidFill>
                  <a:schemeClr val="accent4"/>
                </a:solidFill>
              </a:rPr>
              <a:t>PlusExp</a:t>
            </a:r>
            <a:r>
              <a:rPr lang="fr-FR" sz="2000" kern="0" dirty="0">
                <a:solidFill>
                  <a:schemeClr val="accent4"/>
                </a:solidFill>
              </a:rPr>
              <a:t> </a:t>
            </a:r>
            <a:r>
              <a:rPr lang="fr-FR" sz="2000" kern="0" dirty="0"/>
              <a:t>: public </a:t>
            </a:r>
            <a:r>
              <a:rPr lang="fr-FR" sz="2000" kern="0" dirty="0" err="1">
                <a:solidFill>
                  <a:srgbClr val="B45600"/>
                </a:solidFill>
              </a:rPr>
              <a:t>BinExp</a:t>
            </a:r>
            <a:r>
              <a:rPr lang="fr-FR" sz="2000" kern="0" dirty="0">
                <a:solidFill>
                  <a:srgbClr val="B45600"/>
                </a:solidFill>
              </a:rPr>
              <a:t> </a:t>
            </a:r>
            <a:r>
              <a:rPr lang="fr-FR" sz="2000" kern="0" dirty="0"/>
              <a:t>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public: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 </a:t>
            </a:r>
            <a:r>
              <a:rPr lang="fr-FR" sz="2000" kern="0" dirty="0" err="1" smtClean="0">
                <a:solidFill>
                  <a:srgbClr val="0000FF"/>
                </a:solidFill>
              </a:rPr>
              <a:t>PlusExp</a:t>
            </a:r>
            <a:r>
              <a:rPr lang="fr-FR" sz="2000" kern="0" dirty="0" smtClean="0">
                <a:solidFill>
                  <a:srgbClr val="0000FF"/>
                </a:solidFill>
              </a:rPr>
              <a:t> </a:t>
            </a:r>
            <a:r>
              <a:rPr lang="fr-FR" sz="2000" kern="0" dirty="0"/>
              <a:t>(</a:t>
            </a:r>
            <a:r>
              <a:rPr lang="fr-FR" sz="2000" kern="0" dirty="0" err="1">
                <a:solidFill>
                  <a:srgbClr val="B45600"/>
                </a:solidFill>
              </a:rPr>
              <a:t>Exp</a:t>
            </a:r>
            <a:r>
              <a:rPr lang="fr-FR" sz="2000" kern="0" dirty="0"/>
              <a:t>&amp; </a:t>
            </a:r>
            <a:r>
              <a:rPr lang="fr-FR" sz="2000" kern="0" dirty="0">
                <a:solidFill>
                  <a:schemeClr val="tx2"/>
                </a:solidFill>
              </a:rPr>
              <a:t>e1</a:t>
            </a:r>
            <a:r>
              <a:rPr lang="fr-FR" sz="2000" kern="0" dirty="0"/>
              <a:t>, </a:t>
            </a:r>
            <a:r>
              <a:rPr lang="fr-FR" sz="2000" kern="0" dirty="0" err="1">
                <a:solidFill>
                  <a:srgbClr val="B45600"/>
                </a:solidFill>
              </a:rPr>
              <a:t>Exp</a:t>
            </a:r>
            <a:r>
              <a:rPr lang="fr-FR" sz="2000" kern="0" dirty="0"/>
              <a:t>&amp; </a:t>
            </a:r>
            <a:r>
              <a:rPr lang="fr-FR" sz="2000" kern="0" dirty="0">
                <a:solidFill>
                  <a:srgbClr val="0000FF"/>
                </a:solidFill>
              </a:rPr>
              <a:t>e2</a:t>
            </a:r>
            <a:r>
              <a:rPr lang="fr-FR" sz="2000" kern="0" dirty="0"/>
              <a:t>) : </a:t>
            </a:r>
            <a:r>
              <a:rPr lang="fr-FR" sz="2000" kern="0" dirty="0" err="1">
                <a:solidFill>
                  <a:schemeClr val="accent4"/>
                </a:solidFill>
              </a:rPr>
              <a:t>BinExp</a:t>
            </a:r>
            <a:r>
              <a:rPr lang="fr-FR" sz="2000" kern="0" dirty="0">
                <a:solidFill>
                  <a:schemeClr val="accent4"/>
                </a:solidFill>
              </a:rPr>
              <a:t> </a:t>
            </a:r>
            <a:r>
              <a:rPr lang="fr-FR" sz="2000" kern="0" dirty="0"/>
              <a:t>(</a:t>
            </a:r>
            <a:r>
              <a:rPr lang="fr-FR" sz="2000" kern="0" dirty="0">
                <a:solidFill>
                  <a:schemeClr val="tx2"/>
                </a:solidFill>
              </a:rPr>
              <a:t>e1</a:t>
            </a:r>
            <a:r>
              <a:rPr lang="fr-FR" sz="2000" kern="0" dirty="0"/>
              <a:t>, </a:t>
            </a:r>
            <a:r>
              <a:rPr lang="fr-FR" sz="2000" kern="0" dirty="0">
                <a:solidFill>
                  <a:srgbClr val="0000FF"/>
                </a:solidFill>
              </a:rPr>
              <a:t>e2</a:t>
            </a:r>
            <a:r>
              <a:rPr lang="fr-FR" sz="2000" kern="0" dirty="0"/>
              <a:t>) { }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 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>
                <a:solidFill>
                  <a:srgbClr val="0000FF"/>
                </a:solidFill>
              </a:rPr>
              <a:t>Eval</a:t>
            </a:r>
            <a:r>
              <a:rPr lang="fr-FR" sz="2000" kern="0" dirty="0"/>
              <a:t> () 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 </a:t>
            </a:r>
            <a:r>
              <a:rPr lang="fr-FR" sz="2000" kern="0" dirty="0" smtClean="0"/>
              <a:t>     return </a:t>
            </a:r>
            <a:r>
              <a:rPr lang="fr-FR" sz="2000" kern="0" dirty="0">
                <a:solidFill>
                  <a:schemeClr val="accent3"/>
                </a:solidFill>
              </a:rPr>
              <a:t>exp1</a:t>
            </a:r>
            <a:r>
              <a:rPr lang="fr-FR" sz="2000" kern="0" dirty="0"/>
              <a:t>.</a:t>
            </a:r>
            <a:r>
              <a:rPr lang="fr-FR" sz="2000" kern="0" dirty="0">
                <a:solidFill>
                  <a:schemeClr val="tx2"/>
                </a:solidFill>
              </a:rPr>
              <a:t>Eval</a:t>
            </a:r>
            <a:r>
              <a:rPr lang="fr-FR" sz="2000" kern="0" dirty="0"/>
              <a:t>() + </a:t>
            </a:r>
            <a:r>
              <a:rPr lang="fr-FR" sz="2000" kern="0" dirty="0">
                <a:solidFill>
                  <a:schemeClr val="accent3"/>
                </a:solidFill>
              </a:rPr>
              <a:t>exp2</a:t>
            </a:r>
            <a:r>
              <a:rPr lang="fr-FR" sz="2000" kern="0" dirty="0"/>
              <a:t>.</a:t>
            </a:r>
            <a:r>
              <a:rPr lang="fr-FR" sz="2000" kern="0" dirty="0">
                <a:solidFill>
                  <a:schemeClr val="tx2"/>
                </a:solidFill>
              </a:rPr>
              <a:t>Eval</a:t>
            </a:r>
            <a:r>
              <a:rPr lang="fr-FR" sz="2000" kern="0" dirty="0"/>
              <a:t>();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 }</a:t>
            </a: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}</a:t>
            </a:r>
            <a:r>
              <a:rPr lang="fr-FR" sz="2000" kern="0" dirty="0" smtClean="0"/>
              <a:t>;</a:t>
            </a:r>
            <a:endParaRPr lang="fr-FR" sz="2000" kern="0" dirty="0"/>
          </a:p>
        </p:txBody>
      </p:sp>
    </p:spTree>
    <p:extLst>
      <p:ext uri="{BB962C8B-B14F-4D97-AF65-F5344CB8AC3E}">
        <p14:creationId xmlns:p14="http://schemas.microsoft.com/office/powerpoint/2010/main" val="102536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langages sont partout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889286" y="1268760"/>
            <a:ext cx="1365428" cy="430887"/>
          </a:xfrm>
          <a:prstGeom prst="rect">
            <a:avLst/>
          </a:prstGeom>
          <a:ln w="28575" cmpd="sng">
            <a:solidFill>
              <a:schemeClr val="tx2"/>
            </a:solidFill>
          </a:ln>
        </p:spPr>
        <p:txBody>
          <a:bodyPr wrap="none" tIns="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Intention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63688" y="2350041"/>
            <a:ext cx="1839616" cy="430887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none" tIns="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Architecture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627412" y="2350041"/>
            <a:ext cx="2544988" cy="43088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  <p:txBody>
          <a:bodyPr wrap="none" tIns="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Microarchitecture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607133" y="3501008"/>
            <a:ext cx="1929735" cy="430887"/>
          </a:xfrm>
          <a:prstGeom prst="rect">
            <a:avLst/>
          </a:prstGeom>
          <a:ln w="28575" cmpd="sng">
            <a:solidFill>
              <a:schemeClr val="accent3"/>
            </a:solidFill>
          </a:ln>
        </p:spPr>
        <p:txBody>
          <a:bodyPr wrap="none" tIns="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Spécification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52103" y="4581128"/>
            <a:ext cx="1262786" cy="430887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  <p:txBody>
          <a:bodyPr wrap="none" tIns="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Codage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87880" y="4581128"/>
            <a:ext cx="1536448" cy="430887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  <p:txBody>
          <a:bodyPr wrap="none" tIns="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>
                <a:solidFill>
                  <a:schemeClr val="accent4"/>
                </a:solidFill>
              </a:rPr>
              <a:t>Validation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cxnSp>
        <p:nvCxnSpPr>
          <p:cNvPr id="13" name="Connecteur droit avec flèche 12"/>
          <p:cNvCxnSpPr>
            <a:stCxn id="7" idx="0"/>
            <a:endCxn id="6" idx="2"/>
          </p:cNvCxnSpPr>
          <p:nvPr/>
        </p:nvCxnSpPr>
        <p:spPr bwMode="auto">
          <a:xfrm flipV="1">
            <a:off x="2683496" y="1699647"/>
            <a:ext cx="1888504" cy="650394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 flipH="1" flipV="1">
            <a:off x="4499992" y="1700808"/>
            <a:ext cx="1888504" cy="650394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16" name="Connecteur droit 15"/>
          <p:cNvCxnSpPr>
            <a:stCxn id="7" idx="2"/>
            <a:endCxn id="9" idx="0"/>
          </p:cNvCxnSpPr>
          <p:nvPr/>
        </p:nvCxnSpPr>
        <p:spPr bwMode="auto">
          <a:xfrm>
            <a:off x="2683496" y="2780928"/>
            <a:ext cx="1888505" cy="72008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cteur droit 16"/>
          <p:cNvCxnSpPr/>
          <p:nvPr/>
        </p:nvCxnSpPr>
        <p:spPr bwMode="auto">
          <a:xfrm flipH="1">
            <a:off x="4572000" y="2780928"/>
            <a:ext cx="1888505" cy="72008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avec flèche 18"/>
          <p:cNvCxnSpPr>
            <a:stCxn id="9" idx="0"/>
            <a:endCxn id="6" idx="2"/>
          </p:cNvCxnSpPr>
          <p:nvPr/>
        </p:nvCxnSpPr>
        <p:spPr bwMode="auto">
          <a:xfrm flipH="1" flipV="1">
            <a:off x="4572000" y="1699647"/>
            <a:ext cx="1" cy="180136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/>
            <a:tailEnd type="none"/>
          </a:ln>
          <a:effectLst/>
        </p:spPr>
      </p:cxnSp>
      <p:cxnSp>
        <p:nvCxnSpPr>
          <p:cNvPr id="22" name="Connecteur droit avec flèche 21"/>
          <p:cNvCxnSpPr/>
          <p:nvPr/>
        </p:nvCxnSpPr>
        <p:spPr bwMode="auto">
          <a:xfrm flipV="1">
            <a:off x="2699792" y="3933056"/>
            <a:ext cx="1888504" cy="650394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23" name="Connecteur droit avec flèche 22"/>
          <p:cNvCxnSpPr/>
          <p:nvPr/>
        </p:nvCxnSpPr>
        <p:spPr bwMode="auto">
          <a:xfrm flipH="1" flipV="1">
            <a:off x="4572000" y="3933056"/>
            <a:ext cx="1888504" cy="650394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25" name="Connecteur droit 24"/>
          <p:cNvCxnSpPr>
            <a:stCxn id="7" idx="3"/>
            <a:endCxn id="8" idx="1"/>
          </p:cNvCxnSpPr>
          <p:nvPr/>
        </p:nvCxnSpPr>
        <p:spPr bwMode="auto">
          <a:xfrm>
            <a:off x="3603304" y="2565485"/>
            <a:ext cx="2024108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cteur droit 27"/>
          <p:cNvCxnSpPr>
            <a:stCxn id="10" idx="3"/>
            <a:endCxn id="11" idx="1"/>
          </p:cNvCxnSpPr>
          <p:nvPr/>
        </p:nvCxnSpPr>
        <p:spPr bwMode="auto">
          <a:xfrm>
            <a:off x="3314889" y="4796572"/>
            <a:ext cx="2672991" cy="0"/>
          </a:xfrm>
          <a:prstGeom prst="line">
            <a:avLst/>
          </a:prstGeom>
          <a:noFill/>
          <a:ln w="28575" cap="flat" cmpd="sng" algn="ctr">
            <a:solidFill>
              <a:srgbClr val="B45600"/>
            </a:solidFill>
            <a:prstDash val="sysDash"/>
            <a:round/>
            <a:headEnd type="arrow" w="med" len="med"/>
            <a:tailEnd type="arrow" w="med" len="med"/>
          </a:ln>
          <a:effectLst/>
        </p:spPr>
      </p:cxnSp>
      <p:cxnSp>
        <p:nvCxnSpPr>
          <p:cNvPr id="31" name="Connecteur droit 30"/>
          <p:cNvCxnSpPr>
            <a:stCxn id="6" idx="2"/>
            <a:endCxn id="11" idx="0"/>
          </p:cNvCxnSpPr>
          <p:nvPr/>
        </p:nvCxnSpPr>
        <p:spPr bwMode="auto">
          <a:xfrm>
            <a:off x="4572000" y="1699647"/>
            <a:ext cx="2184104" cy="2881481"/>
          </a:xfrm>
          <a:prstGeom prst="line">
            <a:avLst/>
          </a:prstGeom>
          <a:noFill/>
          <a:ln w="57150" cap="flat" cmpd="sng" algn="ctr">
            <a:solidFill>
              <a:schemeClr val="accent1"/>
            </a:solidFill>
            <a:prstDash val="sysDash"/>
            <a:round/>
            <a:headEnd type="arrow" w="med" len="med"/>
            <a:tailEnd type="none" w="med" len="med"/>
          </a:ln>
          <a:effectLst/>
        </p:spPr>
      </p:cxnSp>
      <p:sp>
        <p:nvSpPr>
          <p:cNvPr id="34" name="ZoneTexte 33"/>
          <p:cNvSpPr txBox="1"/>
          <p:nvPr/>
        </p:nvSpPr>
        <p:spPr>
          <a:xfrm>
            <a:off x="912810" y="5543376"/>
            <a:ext cx="7318380" cy="83795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none" tIns="10800" bIns="540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Toutes ces activités utilisent leurs langages propres,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/>
              <a:t>et doivent communiquer sans langage commun !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7" name="Picture 12" descr="C:\Program Files\Microsoft Publisher\Clipart\7094.JPG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11560" y="2204864"/>
            <a:ext cx="866775" cy="1295400"/>
          </a:xfrm>
          <a:prstGeom prst="rect">
            <a:avLst/>
          </a:prstGeom>
          <a:noFill/>
        </p:spPr>
      </p:pic>
      <p:pic>
        <p:nvPicPr>
          <p:cNvPr id="38" name="Picture 24" descr="C:\Program Files\Microsoft Publisher\Clipart\ordiprof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2"/>
            <a:ext cx="936104" cy="1174386"/>
          </a:xfrm>
          <a:prstGeom prst="rect">
            <a:avLst/>
          </a:prstGeom>
          <a:noFill/>
        </p:spPr>
      </p:pic>
      <p:pic>
        <p:nvPicPr>
          <p:cNvPr id="44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111978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29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0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32" name="Picture 24" descr="C:\Program Files\Microsoft Publisher\Clipart\ordiprof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4077072"/>
            <a:ext cx="936104" cy="117438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6685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3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Style Objet : C++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900000" y="840769"/>
            <a:ext cx="80283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9A00"/>
                </a:solidFill>
              </a:rPr>
              <a:t>// </a:t>
            </a:r>
            <a:r>
              <a:rPr lang="fr-FR" sz="2000" dirty="0" err="1">
                <a:solidFill>
                  <a:srgbClr val="009A00"/>
                </a:solidFill>
              </a:rPr>
              <a:t>Mult</a:t>
            </a:r>
            <a:r>
              <a:rPr lang="fr-FR" sz="2000" dirty="0">
                <a:solidFill>
                  <a:srgbClr val="009A00"/>
                </a:solidFill>
              </a:rPr>
              <a:t> Expressions</a:t>
            </a:r>
          </a:p>
          <a:p>
            <a:r>
              <a:rPr lang="fr-FR" sz="2000" dirty="0"/>
              <a:t>class </a:t>
            </a:r>
            <a:r>
              <a:rPr lang="fr-FR" sz="2000" dirty="0" err="1">
                <a:solidFill>
                  <a:schemeClr val="accent4"/>
                </a:solidFill>
              </a:rPr>
              <a:t>MultExp</a:t>
            </a:r>
            <a:r>
              <a:rPr lang="fr-FR" sz="2000" dirty="0">
                <a:solidFill>
                  <a:schemeClr val="accent4"/>
                </a:solidFill>
              </a:rPr>
              <a:t> </a:t>
            </a:r>
            <a:r>
              <a:rPr lang="fr-FR" sz="2000" dirty="0"/>
              <a:t>: public </a:t>
            </a:r>
            <a:r>
              <a:rPr lang="fr-FR" sz="2000" dirty="0" err="1">
                <a:solidFill>
                  <a:srgbClr val="B45600"/>
                </a:solidFill>
              </a:rPr>
              <a:t>BinExp</a:t>
            </a:r>
            <a:r>
              <a:rPr lang="fr-FR" sz="2000" dirty="0">
                <a:solidFill>
                  <a:srgbClr val="B45600"/>
                </a:solidFill>
              </a:rPr>
              <a:t> </a:t>
            </a:r>
            <a:r>
              <a:rPr lang="fr-FR" sz="2000" dirty="0"/>
              <a:t>{</a:t>
            </a:r>
          </a:p>
          <a:p>
            <a:r>
              <a:rPr lang="fr-FR" sz="2000" dirty="0"/>
              <a:t>public:</a:t>
            </a:r>
          </a:p>
          <a:p>
            <a:r>
              <a:rPr lang="fr-FR" sz="2000" dirty="0"/>
              <a:t>  </a:t>
            </a:r>
            <a:r>
              <a:rPr lang="fr-FR" sz="2000" dirty="0" smtClean="0"/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MultExp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/>
              <a:t>(</a:t>
            </a:r>
            <a:r>
              <a:rPr lang="fr-FR" sz="2000" dirty="0" err="1">
                <a:solidFill>
                  <a:srgbClr val="B45600"/>
                </a:solidFill>
              </a:rPr>
              <a:t>Exp</a:t>
            </a:r>
            <a:r>
              <a:rPr lang="fr-FR" sz="2000" dirty="0"/>
              <a:t>&amp; e1, </a:t>
            </a:r>
            <a:r>
              <a:rPr lang="fr-FR" sz="2000" dirty="0" err="1">
                <a:solidFill>
                  <a:srgbClr val="B45600"/>
                </a:solidFill>
              </a:rPr>
              <a:t>Exp</a:t>
            </a:r>
            <a:r>
              <a:rPr lang="fr-FR" sz="2000" dirty="0"/>
              <a:t>&amp; e2) : </a:t>
            </a:r>
            <a:r>
              <a:rPr lang="fr-FR" sz="2000" dirty="0" err="1">
                <a:solidFill>
                  <a:srgbClr val="B45600"/>
                </a:solidFill>
              </a:rPr>
              <a:t>BinExp</a:t>
            </a:r>
            <a:r>
              <a:rPr lang="fr-FR" sz="2000" dirty="0">
                <a:solidFill>
                  <a:srgbClr val="B45600"/>
                </a:solidFill>
              </a:rPr>
              <a:t> </a:t>
            </a:r>
            <a:r>
              <a:rPr lang="fr-FR" sz="2000" dirty="0"/>
              <a:t>(e1, e2) </a:t>
            </a:r>
            <a:r>
              <a:rPr lang="fr-FR" sz="2000" dirty="0" smtClean="0"/>
              <a:t>{ }</a:t>
            </a:r>
            <a:endParaRPr lang="fr-FR" sz="2000" dirty="0"/>
          </a:p>
          <a:p>
            <a:r>
              <a:rPr lang="fr-FR" sz="2000" dirty="0"/>
              <a:t>  </a:t>
            </a:r>
            <a:r>
              <a:rPr lang="fr-FR" sz="2000" dirty="0" smtClean="0"/>
              <a:t> </a:t>
            </a:r>
            <a:r>
              <a:rPr lang="fr-FR" sz="2000" dirty="0" err="1" smtClean="0"/>
              <a:t>int</a:t>
            </a:r>
            <a:r>
              <a:rPr lang="fr-FR" sz="2000" dirty="0" smtClean="0"/>
              <a:t> </a:t>
            </a:r>
            <a:r>
              <a:rPr lang="fr-FR" sz="2000" dirty="0">
                <a:solidFill>
                  <a:schemeClr val="tx2"/>
                </a:solidFill>
              </a:rPr>
              <a:t>Eval</a:t>
            </a:r>
            <a:r>
              <a:rPr lang="fr-FR" sz="2000" dirty="0"/>
              <a:t> () {</a:t>
            </a:r>
          </a:p>
          <a:p>
            <a:r>
              <a:rPr lang="fr-FR" sz="2000" dirty="0"/>
              <a:t>   </a:t>
            </a:r>
            <a:r>
              <a:rPr lang="fr-FR" sz="2000" dirty="0" smtClean="0"/>
              <a:t>  </a:t>
            </a:r>
            <a:r>
              <a:rPr lang="fr-FR" sz="2000" dirty="0"/>
              <a:t>return </a:t>
            </a:r>
            <a:r>
              <a:rPr lang="fr-FR" sz="2000" dirty="0">
                <a:solidFill>
                  <a:schemeClr val="accent3"/>
                </a:solidFill>
              </a:rPr>
              <a:t>exp1</a:t>
            </a:r>
            <a:r>
              <a:rPr lang="fr-FR" sz="2000" dirty="0"/>
              <a:t>.</a:t>
            </a:r>
            <a:r>
              <a:rPr lang="fr-FR" sz="2000" dirty="0">
                <a:solidFill>
                  <a:schemeClr val="tx2"/>
                </a:solidFill>
              </a:rPr>
              <a:t>Eval</a:t>
            </a:r>
            <a:r>
              <a:rPr lang="fr-FR" sz="2000" dirty="0"/>
              <a:t>() * </a:t>
            </a:r>
            <a:r>
              <a:rPr lang="fr-FR" sz="2000" dirty="0">
                <a:solidFill>
                  <a:schemeClr val="accent3"/>
                </a:solidFill>
              </a:rPr>
              <a:t>exp2</a:t>
            </a:r>
            <a:r>
              <a:rPr lang="fr-FR" sz="2000" dirty="0"/>
              <a:t>.</a:t>
            </a:r>
            <a:r>
              <a:rPr lang="fr-FR" sz="2000" dirty="0">
                <a:solidFill>
                  <a:schemeClr val="tx2"/>
                </a:solidFill>
              </a:rPr>
              <a:t>Eval</a:t>
            </a:r>
            <a:r>
              <a:rPr lang="fr-FR" sz="2000" dirty="0"/>
              <a:t>();</a:t>
            </a:r>
          </a:p>
          <a:p>
            <a:r>
              <a:rPr lang="fr-FR" sz="2000" dirty="0"/>
              <a:t>  </a:t>
            </a:r>
            <a:r>
              <a:rPr lang="fr-FR" sz="2000" dirty="0" smtClean="0"/>
              <a:t> }</a:t>
            </a:r>
            <a:endParaRPr lang="fr-FR" sz="2000" dirty="0"/>
          </a:p>
          <a:p>
            <a:r>
              <a:rPr lang="fr-FR" sz="2000" dirty="0"/>
              <a:t>};</a:t>
            </a:r>
          </a:p>
          <a:p>
            <a:endParaRPr lang="fr-FR" sz="2000" dirty="0"/>
          </a:p>
          <a:p>
            <a:r>
              <a:rPr lang="fr-FR" sz="2000" dirty="0">
                <a:solidFill>
                  <a:schemeClr val="accent2"/>
                </a:solidFill>
              </a:rPr>
              <a:t>// </a:t>
            </a:r>
            <a:r>
              <a:rPr lang="fr-FR" sz="2000" dirty="0" err="1">
                <a:solidFill>
                  <a:schemeClr val="accent2"/>
                </a:solidFill>
              </a:rPr>
              <a:t>Let's</a:t>
            </a:r>
            <a:r>
              <a:rPr lang="fr-FR" sz="2000" dirty="0">
                <a:solidFill>
                  <a:schemeClr val="accent2"/>
                </a:solidFill>
              </a:rPr>
              <a:t> go !</a:t>
            </a:r>
          </a:p>
          <a:p>
            <a:r>
              <a:rPr lang="fr-FR" sz="2000" dirty="0" err="1"/>
              <a:t>int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0000FF"/>
                </a:solidFill>
              </a:rPr>
              <a:t>main</a:t>
            </a:r>
            <a:r>
              <a:rPr lang="fr-FR" sz="2000" dirty="0"/>
              <a:t> () {</a:t>
            </a:r>
          </a:p>
          <a:p>
            <a:r>
              <a:rPr lang="fr-FR" sz="2000" dirty="0"/>
              <a:t> </a:t>
            </a:r>
            <a:r>
              <a:rPr lang="fr-FR" sz="2000" dirty="0" smtClean="0"/>
              <a:t>  </a:t>
            </a:r>
            <a:r>
              <a:rPr lang="fr-FR" sz="2000" dirty="0" err="1">
                <a:solidFill>
                  <a:schemeClr val="accent4"/>
                </a:solidFill>
              </a:rPr>
              <a:t>Exp</a:t>
            </a:r>
            <a:r>
              <a:rPr lang="fr-FR" sz="2000" dirty="0"/>
              <a:t>&amp; </a:t>
            </a:r>
            <a:r>
              <a:rPr lang="fr-FR" sz="2000" dirty="0">
                <a:solidFill>
                  <a:schemeClr val="tx2"/>
                </a:solidFill>
              </a:rPr>
              <a:t>Deux </a:t>
            </a:r>
            <a:r>
              <a:rPr lang="fr-FR" sz="2000" dirty="0"/>
              <a:t>= *new </a:t>
            </a:r>
            <a:r>
              <a:rPr lang="fr-FR" sz="2000" dirty="0" err="1">
                <a:solidFill>
                  <a:schemeClr val="accent4"/>
                </a:solidFill>
              </a:rPr>
              <a:t>NumExp</a:t>
            </a:r>
            <a:r>
              <a:rPr lang="fr-FR" sz="2000" dirty="0"/>
              <a:t>(2);</a:t>
            </a:r>
          </a:p>
          <a:p>
            <a:r>
              <a:rPr lang="fr-FR" sz="2000" dirty="0"/>
              <a:t>  </a:t>
            </a:r>
            <a:r>
              <a:rPr lang="fr-FR" sz="2000" dirty="0" smtClean="0"/>
              <a:t> </a:t>
            </a:r>
            <a:r>
              <a:rPr lang="fr-FR" sz="2000" dirty="0" err="1" smtClean="0">
                <a:solidFill>
                  <a:srgbClr val="B45600"/>
                </a:solidFill>
              </a:rPr>
              <a:t>Exp</a:t>
            </a:r>
            <a:r>
              <a:rPr lang="fr-FR" sz="2000" dirty="0"/>
              <a:t>&amp; </a:t>
            </a:r>
            <a:r>
              <a:rPr lang="fr-FR" sz="2000" dirty="0">
                <a:solidFill>
                  <a:schemeClr val="tx2"/>
                </a:solidFill>
              </a:rPr>
              <a:t>Trois</a:t>
            </a:r>
            <a:r>
              <a:rPr lang="fr-FR" sz="2000" dirty="0"/>
              <a:t> = *new </a:t>
            </a:r>
            <a:r>
              <a:rPr lang="fr-FR" sz="2000" dirty="0" err="1">
                <a:solidFill>
                  <a:schemeClr val="accent4"/>
                </a:solidFill>
              </a:rPr>
              <a:t>NumExp</a:t>
            </a:r>
            <a:r>
              <a:rPr lang="fr-FR" sz="2000" dirty="0"/>
              <a:t>(3);</a:t>
            </a:r>
          </a:p>
          <a:p>
            <a:r>
              <a:rPr lang="fr-FR" sz="2000" dirty="0"/>
              <a:t>  </a:t>
            </a:r>
            <a:r>
              <a:rPr lang="fr-FR" sz="2000" dirty="0" smtClean="0"/>
              <a:t> </a:t>
            </a:r>
            <a:r>
              <a:rPr lang="fr-FR" sz="2000" dirty="0" err="1" smtClean="0">
                <a:solidFill>
                  <a:srgbClr val="B45600"/>
                </a:solidFill>
              </a:rPr>
              <a:t>Exp</a:t>
            </a:r>
            <a:r>
              <a:rPr lang="fr-FR" sz="2000" dirty="0"/>
              <a:t>&amp; </a:t>
            </a:r>
            <a:r>
              <a:rPr lang="fr-FR" sz="2000" dirty="0">
                <a:solidFill>
                  <a:schemeClr val="tx2"/>
                </a:solidFill>
              </a:rPr>
              <a:t>Cinq </a:t>
            </a:r>
            <a:r>
              <a:rPr lang="fr-FR" sz="2000" dirty="0"/>
              <a:t>= *new </a:t>
            </a:r>
            <a:r>
              <a:rPr lang="fr-FR" sz="2000" dirty="0" err="1">
                <a:solidFill>
                  <a:schemeClr val="accent4"/>
                </a:solidFill>
              </a:rPr>
              <a:t>NumExp</a:t>
            </a:r>
            <a:r>
              <a:rPr lang="fr-FR" sz="2000" dirty="0"/>
              <a:t>(5);</a:t>
            </a:r>
          </a:p>
          <a:p>
            <a:r>
              <a:rPr lang="fr-FR" sz="2000" dirty="0"/>
              <a:t>  </a:t>
            </a:r>
            <a:r>
              <a:rPr lang="fr-FR" sz="2000" dirty="0" smtClean="0"/>
              <a:t> </a:t>
            </a:r>
            <a:r>
              <a:rPr lang="fr-FR" sz="2000" dirty="0" err="1" smtClean="0">
                <a:solidFill>
                  <a:srgbClr val="B45600"/>
                </a:solidFill>
              </a:rPr>
              <a:t>Exp</a:t>
            </a:r>
            <a:r>
              <a:rPr lang="fr-FR" sz="2000" dirty="0"/>
              <a:t>&amp; </a:t>
            </a:r>
            <a:r>
              <a:rPr lang="fr-FR" sz="2000" dirty="0" err="1">
                <a:solidFill>
                  <a:schemeClr val="tx2"/>
                </a:solidFill>
              </a:rPr>
              <a:t>MyExp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  <a:r>
              <a:rPr lang="fr-FR" sz="2000" dirty="0"/>
              <a:t>= *new </a:t>
            </a:r>
            <a:r>
              <a:rPr lang="fr-FR" sz="2000" dirty="0" err="1">
                <a:solidFill>
                  <a:schemeClr val="tx2"/>
                </a:solidFill>
              </a:rPr>
              <a:t>PlusExp</a:t>
            </a:r>
            <a:r>
              <a:rPr lang="fr-FR" sz="2000" dirty="0"/>
              <a:t>(*new </a:t>
            </a:r>
            <a:r>
              <a:rPr lang="fr-FR" sz="2000" dirty="0" err="1">
                <a:solidFill>
                  <a:srgbClr val="0000FF"/>
                </a:solidFill>
              </a:rPr>
              <a:t>MultExp</a:t>
            </a:r>
            <a:r>
              <a:rPr lang="fr-FR" sz="2000" dirty="0"/>
              <a:t>(</a:t>
            </a:r>
            <a:r>
              <a:rPr lang="fr-FR" sz="2000" dirty="0">
                <a:solidFill>
                  <a:srgbClr val="0000FF"/>
                </a:solidFill>
              </a:rPr>
              <a:t>Trois</a:t>
            </a:r>
            <a:r>
              <a:rPr lang="fr-FR" sz="2000" dirty="0"/>
              <a:t>, </a:t>
            </a:r>
            <a:r>
              <a:rPr lang="fr-FR" sz="2000" dirty="0">
                <a:solidFill>
                  <a:srgbClr val="0000FF"/>
                </a:solidFill>
              </a:rPr>
              <a:t>Cinq</a:t>
            </a:r>
            <a:r>
              <a:rPr lang="fr-FR" sz="2000" dirty="0"/>
              <a:t>), </a:t>
            </a:r>
            <a:r>
              <a:rPr lang="fr-FR" sz="2000" dirty="0">
                <a:solidFill>
                  <a:srgbClr val="0000FF"/>
                </a:solidFill>
              </a:rPr>
              <a:t>Deux</a:t>
            </a:r>
            <a:r>
              <a:rPr lang="fr-FR" sz="2000" dirty="0"/>
              <a:t>);</a:t>
            </a:r>
          </a:p>
          <a:p>
            <a:r>
              <a:rPr lang="fr-FR" sz="2000" dirty="0"/>
              <a:t>  </a:t>
            </a:r>
            <a:r>
              <a:rPr lang="fr-FR" sz="2000" dirty="0" smtClean="0"/>
              <a:t> </a:t>
            </a:r>
            <a:r>
              <a:rPr lang="fr-FR" sz="2000" dirty="0" err="1" smtClean="0"/>
              <a:t>std</a:t>
            </a:r>
            <a:r>
              <a:rPr lang="fr-FR" sz="2000" dirty="0"/>
              <a:t>::cout &lt;&lt; </a:t>
            </a:r>
            <a:r>
              <a:rPr lang="fr-FR" sz="2000" dirty="0" err="1">
                <a:solidFill>
                  <a:srgbClr val="0000FF"/>
                </a:solidFill>
              </a:rPr>
              <a:t>MyExp</a:t>
            </a:r>
            <a:r>
              <a:rPr lang="fr-FR" sz="2000" dirty="0" err="1"/>
              <a:t>.</a:t>
            </a:r>
            <a:r>
              <a:rPr lang="fr-FR" sz="2000" dirty="0" err="1">
                <a:solidFill>
                  <a:srgbClr val="0000FF"/>
                </a:solidFill>
              </a:rPr>
              <a:t>Eval</a:t>
            </a:r>
            <a:r>
              <a:rPr lang="fr-FR" sz="2000" dirty="0"/>
              <a:t>() &lt;&lt; </a:t>
            </a:r>
            <a:r>
              <a:rPr lang="fr-FR" sz="2000" dirty="0" err="1"/>
              <a:t>std</a:t>
            </a:r>
            <a:r>
              <a:rPr lang="fr-FR" sz="2000" dirty="0"/>
              <a:t>::</a:t>
            </a:r>
            <a:r>
              <a:rPr lang="fr-FR" sz="2000" dirty="0" err="1"/>
              <a:t>endl</a:t>
            </a:r>
            <a:r>
              <a:rPr lang="fr-FR" sz="2000" dirty="0" smtClean="0"/>
              <a:t>;</a:t>
            </a:r>
          </a:p>
          <a:p>
            <a:r>
              <a:rPr lang="fr-FR" sz="20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971600" y="6237312"/>
            <a:ext cx="1005804" cy="430887"/>
          </a:xfrm>
          <a:prstGeom prst="rect">
            <a:avLst/>
          </a:prstGeom>
          <a:ln w="19050" cmpd="sng">
            <a:solidFill>
              <a:schemeClr val="accent1"/>
            </a:solidFill>
          </a:ln>
        </p:spPr>
        <p:txBody>
          <a:bodyPr wrap="none" tIns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/>
              <a:t> → </a:t>
            </a:r>
            <a:r>
              <a:rPr lang="fr-FR" sz="2400" kern="0" dirty="0" smtClean="0"/>
              <a:t>17</a:t>
            </a:r>
            <a:endParaRPr lang="fr-FR" sz="2400" kern="0" dirty="0"/>
          </a:p>
        </p:txBody>
      </p:sp>
    </p:spTree>
    <p:extLst>
      <p:ext uri="{BB962C8B-B14F-4D97-AF65-F5344CB8AC3E}">
        <p14:creationId xmlns:p14="http://schemas.microsoft.com/office/powerpoint/2010/main" val="410704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Deux extensibilités orthogonales !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2008" y="83671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fr-FR" sz="2400" kern="0" dirty="0"/>
              <a:t>fun </a:t>
            </a:r>
            <a:r>
              <a:rPr lang="fr-FR" sz="2400" kern="0" dirty="0" err="1" smtClean="0">
                <a:solidFill>
                  <a:schemeClr val="tx2"/>
                </a:solidFill>
              </a:rPr>
              <a:t>Eval</a:t>
            </a:r>
            <a:r>
              <a:rPr lang="fr-FR" sz="2400" kern="0" dirty="0"/>
              <a:t> </a:t>
            </a:r>
            <a:r>
              <a:rPr lang="fr-FR" sz="2400" kern="0" dirty="0" smtClean="0">
                <a:solidFill>
                  <a:srgbClr val="0000FF"/>
                </a:solidFill>
              </a:rPr>
              <a:t>e</a:t>
            </a:r>
            <a:r>
              <a:rPr lang="fr-FR" sz="2400" kern="0" dirty="0" smtClean="0"/>
              <a:t> </a:t>
            </a:r>
            <a:r>
              <a:rPr lang="fr-FR" sz="2400" kern="0" dirty="0"/>
              <a:t>=&gt;</a:t>
            </a:r>
          </a:p>
          <a:p>
            <a:pPr fontAlgn="base">
              <a:spcAft>
                <a:spcPct val="0"/>
              </a:spcAft>
            </a:pPr>
            <a:r>
              <a:rPr lang="fr-FR" sz="2400" kern="0" dirty="0" smtClean="0"/>
              <a:t>   match </a:t>
            </a:r>
            <a:r>
              <a:rPr lang="fr-FR" sz="2400" kern="0" dirty="0">
                <a:solidFill>
                  <a:srgbClr val="0000FF"/>
                </a:solidFill>
              </a:rPr>
              <a:t>e </a:t>
            </a:r>
            <a:r>
              <a:rPr lang="fr-FR" sz="2400" kern="0" dirty="0" err="1"/>
              <a:t>with</a:t>
            </a:r>
            <a:endParaRPr lang="fr-FR" sz="2400" kern="0" dirty="0"/>
          </a:p>
          <a:p>
            <a:pPr fontAlgn="base">
              <a:spcAft>
                <a:spcPct val="0"/>
              </a:spcAft>
            </a:pPr>
            <a:r>
              <a:rPr lang="fr-FR" sz="2400" kern="0" dirty="0"/>
              <a:t>     </a:t>
            </a:r>
            <a:r>
              <a:rPr lang="fr-FR" sz="2400" kern="0" dirty="0" err="1" smtClean="0">
                <a:solidFill>
                  <a:schemeClr val="accent4"/>
                </a:solidFill>
              </a:rPr>
              <a:t>Num</a:t>
            </a:r>
            <a:r>
              <a:rPr lang="fr-FR" sz="2400" kern="0" dirty="0" smtClean="0">
                <a:solidFill>
                  <a:schemeClr val="accent4"/>
                </a:solidFill>
              </a:rPr>
              <a:t> </a:t>
            </a:r>
            <a:r>
              <a:rPr lang="fr-FR" sz="2400" kern="0" dirty="0"/>
              <a:t>n -&gt; n</a:t>
            </a:r>
          </a:p>
          <a:p>
            <a:pPr fontAlgn="base">
              <a:spcAft>
                <a:spcPct val="0"/>
              </a:spcAft>
            </a:pPr>
            <a:r>
              <a:rPr lang="fr-FR" sz="2400" kern="0" dirty="0"/>
              <a:t>   </a:t>
            </a:r>
            <a:r>
              <a:rPr lang="fr-FR" sz="2400" kern="0" dirty="0" smtClean="0"/>
              <a:t>| </a:t>
            </a:r>
            <a:r>
              <a:rPr lang="fr-FR" sz="2400" kern="0" dirty="0" smtClean="0">
                <a:solidFill>
                  <a:srgbClr val="B45600"/>
                </a:solidFill>
              </a:rPr>
              <a:t>op1 </a:t>
            </a:r>
            <a:r>
              <a:rPr lang="fr-FR" sz="2400" kern="0" dirty="0" smtClean="0">
                <a:solidFill>
                  <a:srgbClr val="0000FF"/>
                </a:solidFill>
              </a:rPr>
              <a:t>e1 </a:t>
            </a:r>
            <a:r>
              <a:rPr lang="fr-FR" sz="2400" kern="0" dirty="0">
                <a:solidFill>
                  <a:srgbClr val="0000FF"/>
                </a:solidFill>
              </a:rPr>
              <a:t>e2 </a:t>
            </a:r>
            <a:r>
              <a:rPr lang="fr-FR" sz="2400" kern="0" dirty="0"/>
              <a:t>-&gt; </a:t>
            </a:r>
            <a:r>
              <a:rPr lang="fr-FR" sz="2400" kern="0" dirty="0" smtClean="0"/>
              <a:t>...</a:t>
            </a:r>
            <a:endParaRPr lang="fr-FR" sz="2400" kern="0" dirty="0"/>
          </a:p>
          <a:p>
            <a:pPr fontAlgn="base">
              <a:spcAft>
                <a:spcPct val="0"/>
              </a:spcAft>
            </a:pPr>
            <a:r>
              <a:rPr lang="fr-FR" sz="2400" kern="0" dirty="0"/>
              <a:t>   | </a:t>
            </a:r>
            <a:r>
              <a:rPr lang="fr-FR" sz="2400" kern="0" dirty="0" smtClean="0">
                <a:solidFill>
                  <a:srgbClr val="B45600"/>
                </a:solidFill>
              </a:rPr>
              <a:t>op2 </a:t>
            </a:r>
            <a:r>
              <a:rPr lang="fr-FR" sz="2400" kern="0" dirty="0" smtClean="0">
                <a:solidFill>
                  <a:srgbClr val="0000FF"/>
                </a:solidFill>
              </a:rPr>
              <a:t>e1</a:t>
            </a:r>
            <a:r>
              <a:rPr lang="fr-FR" sz="2400" kern="0" dirty="0" smtClean="0"/>
              <a:t> </a:t>
            </a:r>
            <a:r>
              <a:rPr lang="fr-FR" sz="2400" kern="0" dirty="0">
                <a:solidFill>
                  <a:srgbClr val="0000FF"/>
                </a:solidFill>
              </a:rPr>
              <a:t>e2</a:t>
            </a:r>
            <a:r>
              <a:rPr lang="fr-FR" sz="2400" kern="0" dirty="0"/>
              <a:t> -&gt; </a:t>
            </a:r>
            <a:r>
              <a:rPr lang="fr-FR" sz="2400" kern="0" dirty="0" smtClean="0"/>
              <a:t>...</a:t>
            </a:r>
          </a:p>
          <a:p>
            <a:pPr fontAlgn="base"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 | </a:t>
            </a:r>
            <a:r>
              <a:rPr lang="fr-FR" sz="2400" kern="0" dirty="0" smtClean="0">
                <a:solidFill>
                  <a:srgbClr val="B45600"/>
                </a:solidFill>
              </a:rPr>
              <a:t>op3 </a:t>
            </a:r>
            <a:r>
              <a:rPr lang="fr-FR" sz="2400" kern="0" dirty="0">
                <a:solidFill>
                  <a:srgbClr val="0000FF"/>
                </a:solidFill>
              </a:rPr>
              <a:t>e1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rgbClr val="0000FF"/>
                </a:solidFill>
              </a:rPr>
              <a:t>e2</a:t>
            </a:r>
            <a:r>
              <a:rPr lang="fr-FR" sz="2400" kern="0" dirty="0"/>
              <a:t> -&gt; ..</a:t>
            </a:r>
            <a:r>
              <a:rPr lang="fr-FR" sz="2400" kern="0" dirty="0" smtClean="0"/>
              <a:t>.</a:t>
            </a:r>
            <a:r>
              <a:rPr lang="fr-FR" sz="2400" kern="0" dirty="0"/>
              <a:t> </a:t>
            </a:r>
            <a:endParaRPr lang="fr-FR" sz="2400" kern="0" dirty="0" smtClean="0"/>
          </a:p>
          <a:p>
            <a:pPr fontAlgn="base">
              <a:spcAft>
                <a:spcPct val="0"/>
              </a:spcAft>
            </a:pPr>
            <a:r>
              <a:rPr lang="fr-FR" sz="2400" kern="0" dirty="0" smtClean="0"/>
              <a:t>   | </a:t>
            </a:r>
            <a:r>
              <a:rPr lang="fr-FR" sz="2400" kern="0" dirty="0" smtClean="0">
                <a:solidFill>
                  <a:srgbClr val="B45600"/>
                </a:solidFill>
              </a:rPr>
              <a:t>op4 </a:t>
            </a:r>
            <a:r>
              <a:rPr lang="fr-FR" sz="2400" kern="0" dirty="0">
                <a:solidFill>
                  <a:srgbClr val="0000FF"/>
                </a:solidFill>
              </a:rPr>
              <a:t>e1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rgbClr val="0000FF"/>
                </a:solidFill>
              </a:rPr>
              <a:t>e2</a:t>
            </a:r>
            <a:r>
              <a:rPr lang="fr-FR" sz="2400" kern="0" dirty="0"/>
              <a:t> -&gt; ..</a:t>
            </a:r>
            <a:r>
              <a:rPr lang="fr-FR" sz="2400" kern="0" dirty="0" smtClean="0"/>
              <a:t>.</a:t>
            </a:r>
          </a:p>
          <a:p>
            <a:pPr fontAlgn="base">
              <a:spcAft>
                <a:spcPct val="0"/>
              </a:spcAft>
            </a:pPr>
            <a:r>
              <a:rPr lang="fr-FR" sz="2400" kern="0" dirty="0"/>
              <a:t> </a:t>
            </a:r>
            <a:r>
              <a:rPr lang="fr-FR" sz="2400" kern="0" dirty="0" smtClean="0"/>
              <a:t>  | </a:t>
            </a:r>
            <a:r>
              <a:rPr lang="fr-FR" sz="2400" kern="0" dirty="0" smtClean="0">
                <a:solidFill>
                  <a:srgbClr val="B45600"/>
                </a:solidFill>
              </a:rPr>
              <a:t>op5 </a:t>
            </a:r>
            <a:r>
              <a:rPr lang="fr-FR" sz="2400" kern="0" dirty="0">
                <a:solidFill>
                  <a:srgbClr val="0000FF"/>
                </a:solidFill>
              </a:rPr>
              <a:t>e1</a:t>
            </a:r>
            <a:r>
              <a:rPr lang="fr-FR" sz="2400" kern="0" dirty="0"/>
              <a:t> </a:t>
            </a:r>
            <a:r>
              <a:rPr lang="fr-FR" sz="2400" kern="0" dirty="0">
                <a:solidFill>
                  <a:srgbClr val="0000FF"/>
                </a:solidFill>
              </a:rPr>
              <a:t>e2</a:t>
            </a:r>
            <a:r>
              <a:rPr lang="fr-FR" sz="2400" kern="0" dirty="0"/>
              <a:t> -&gt; ..</a:t>
            </a:r>
            <a:r>
              <a:rPr lang="fr-FR" sz="2400" kern="0" dirty="0" smtClean="0"/>
              <a:t>. ;</a:t>
            </a:r>
          </a:p>
        </p:txBody>
      </p:sp>
      <p:sp>
        <p:nvSpPr>
          <p:cNvPr id="8" name="Rectangle 7"/>
          <p:cNvSpPr/>
          <p:nvPr/>
        </p:nvSpPr>
        <p:spPr>
          <a:xfrm>
            <a:off x="3419872" y="1052736"/>
            <a:ext cx="3456384" cy="3785652"/>
          </a:xfrm>
          <a:prstGeom prst="rect">
            <a:avLst/>
          </a:prstGeom>
          <a:ln w="12700" cmpd="sng">
            <a:noFill/>
          </a:ln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fr-FR" sz="2000" kern="0" dirty="0" smtClean="0"/>
              <a:t>class </a:t>
            </a:r>
            <a:r>
              <a:rPr lang="fr-FR" sz="2000" kern="0" dirty="0" smtClean="0">
                <a:solidFill>
                  <a:schemeClr val="accent4"/>
                </a:solidFill>
              </a:rPr>
              <a:t>Op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/>
              <a:t>: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>
                <a:solidFill>
                  <a:srgbClr val="B45600"/>
                </a:solidFill>
              </a:rPr>
              <a:t>Op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/>
              <a:t>{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 smtClean="0">
                <a:solidFill>
                  <a:srgbClr val="000000"/>
                </a:solidFill>
              </a:rPr>
              <a:t>   ...</a:t>
            </a:r>
            <a:r>
              <a:rPr lang="fr-FR" sz="2000" kern="0" dirty="0" err="1" smtClean="0">
                <a:solidFill>
                  <a:srgbClr val="000000"/>
                </a:solidFill>
              </a:rPr>
              <a:t>virtual</a:t>
            </a:r>
            <a:r>
              <a:rPr lang="fr-FR" sz="2000" kern="0" dirty="0" smtClean="0">
                <a:solidFill>
                  <a:srgbClr val="000000"/>
                </a:solidFill>
              </a:rPr>
              <a:t> </a:t>
            </a:r>
            <a:r>
              <a:rPr lang="fr-FR" sz="2000" kern="0" dirty="0" err="1" smtClean="0">
                <a:solidFill>
                  <a:srgbClr val="000000"/>
                </a:solidFill>
              </a:rPr>
              <a:t>int</a:t>
            </a:r>
            <a:r>
              <a:rPr lang="fr-FR" sz="2000" kern="0" dirty="0" smtClean="0">
                <a:solidFill>
                  <a:srgbClr val="000000"/>
                </a:solidFill>
              </a:rPr>
              <a:t> </a:t>
            </a:r>
            <a:r>
              <a:rPr lang="fr-FR" sz="2000" kern="0" dirty="0" err="1" smtClean="0">
                <a:solidFill>
                  <a:schemeClr val="tx2"/>
                </a:solidFill>
              </a:rPr>
              <a:t>Eval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>
                <a:solidFill>
                  <a:srgbClr val="000000"/>
                </a:solidFill>
              </a:rPr>
              <a:t>() = 0;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 smtClean="0">
                <a:solidFill>
                  <a:srgbClr val="000000"/>
                </a:solidFill>
              </a:rPr>
              <a:t>};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 smtClean="0"/>
              <a:t>class </a:t>
            </a:r>
            <a:r>
              <a:rPr lang="fr-FR" sz="2000" kern="0" dirty="0" smtClean="0">
                <a:solidFill>
                  <a:schemeClr val="accent4"/>
                </a:solidFill>
              </a:rPr>
              <a:t>Op1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/>
              <a:t>:</a:t>
            </a:r>
            <a:r>
              <a:rPr lang="fr-FR" sz="2000" kern="0" dirty="0">
                <a:solidFill>
                  <a:schemeClr val="tx2"/>
                </a:solidFill>
              </a:rPr>
              <a:t> </a:t>
            </a:r>
            <a:r>
              <a:rPr lang="fr-FR" sz="2000" kern="0" dirty="0" smtClean="0">
                <a:solidFill>
                  <a:schemeClr val="tx2"/>
                </a:solidFill>
              </a:rPr>
              <a:t>public </a:t>
            </a:r>
            <a:r>
              <a:rPr lang="fr-FR" sz="2000" kern="0" dirty="0" smtClean="0">
                <a:solidFill>
                  <a:srgbClr val="B45600"/>
                </a:solidFill>
              </a:rPr>
              <a:t>Op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/>
              <a:t>{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 smtClean="0">
                <a:solidFill>
                  <a:srgbClr val="000000"/>
                </a:solidFill>
              </a:rPr>
              <a:t>   ... </a:t>
            </a:r>
            <a:r>
              <a:rPr lang="fr-FR" sz="2000" kern="0" dirty="0" err="1" smtClean="0">
                <a:solidFill>
                  <a:srgbClr val="000000"/>
                </a:solidFill>
              </a:rPr>
              <a:t>int</a:t>
            </a:r>
            <a:r>
              <a:rPr lang="fr-FR" sz="2000" kern="0" dirty="0" smtClean="0">
                <a:solidFill>
                  <a:srgbClr val="000000"/>
                </a:solidFill>
              </a:rPr>
              <a:t> </a:t>
            </a:r>
            <a:r>
              <a:rPr lang="fr-FR" sz="2000" kern="0" dirty="0" err="1" smtClean="0">
                <a:solidFill>
                  <a:schemeClr val="tx2"/>
                </a:solidFill>
              </a:rPr>
              <a:t>Eval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>
                <a:solidFill>
                  <a:srgbClr val="000000"/>
                </a:solidFill>
              </a:rPr>
              <a:t>();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 smtClean="0">
                <a:solidFill>
                  <a:srgbClr val="000000"/>
                </a:solidFill>
              </a:rPr>
              <a:t>}</a:t>
            </a:r>
            <a:r>
              <a:rPr lang="fr-FR" sz="2000" kern="0" dirty="0">
                <a:solidFill>
                  <a:srgbClr val="000000"/>
                </a:solidFill>
              </a:rPr>
              <a:t>;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/>
              <a:t>class </a:t>
            </a:r>
            <a:r>
              <a:rPr lang="fr-FR" sz="2000" kern="0" dirty="0" smtClean="0">
                <a:solidFill>
                  <a:schemeClr val="accent4"/>
                </a:solidFill>
              </a:rPr>
              <a:t>Op2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/>
              <a:t>:</a:t>
            </a:r>
            <a:r>
              <a:rPr lang="fr-FR" sz="2000" kern="0" dirty="0">
                <a:solidFill>
                  <a:schemeClr val="tx2"/>
                </a:solidFill>
              </a:rPr>
              <a:t> public </a:t>
            </a:r>
            <a:r>
              <a:rPr lang="fr-FR" sz="2000" kern="0" dirty="0" smtClean="0">
                <a:solidFill>
                  <a:srgbClr val="B45600"/>
                </a:solidFill>
              </a:rPr>
              <a:t>Op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/>
              <a:t>{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 smtClean="0">
                <a:solidFill>
                  <a:srgbClr val="000000"/>
                </a:solidFill>
              </a:rPr>
              <a:t>   ... </a:t>
            </a:r>
            <a:r>
              <a:rPr lang="fr-FR" sz="2000" kern="0" dirty="0" err="1" smtClean="0">
                <a:solidFill>
                  <a:srgbClr val="000000"/>
                </a:solidFill>
              </a:rPr>
              <a:t>int</a:t>
            </a:r>
            <a:r>
              <a:rPr lang="fr-FR" sz="2000" kern="0" dirty="0" smtClean="0">
                <a:solidFill>
                  <a:srgbClr val="000000"/>
                </a:solidFill>
              </a:rPr>
              <a:t> </a:t>
            </a:r>
            <a:r>
              <a:rPr lang="fr-FR" sz="2000" kern="0" dirty="0" err="1" smtClean="0">
                <a:solidFill>
                  <a:schemeClr val="tx2"/>
                </a:solidFill>
              </a:rPr>
              <a:t>Eval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>
                <a:solidFill>
                  <a:srgbClr val="000000"/>
                </a:solidFill>
              </a:rPr>
              <a:t>();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 smtClean="0">
                <a:solidFill>
                  <a:srgbClr val="000000"/>
                </a:solidFill>
              </a:rPr>
              <a:t>};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 smtClean="0"/>
              <a:t>class </a:t>
            </a:r>
            <a:r>
              <a:rPr lang="fr-FR" sz="2000" kern="0" dirty="0" smtClean="0">
                <a:solidFill>
                  <a:schemeClr val="accent4"/>
                </a:solidFill>
              </a:rPr>
              <a:t>Op3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/>
              <a:t>:</a:t>
            </a:r>
            <a:r>
              <a:rPr lang="fr-FR" sz="2000" kern="0" dirty="0">
                <a:solidFill>
                  <a:schemeClr val="tx2"/>
                </a:solidFill>
              </a:rPr>
              <a:t> public </a:t>
            </a:r>
            <a:r>
              <a:rPr lang="fr-FR" sz="2000" kern="0" dirty="0" smtClean="0">
                <a:solidFill>
                  <a:srgbClr val="B45600"/>
                </a:solidFill>
              </a:rPr>
              <a:t>Op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/>
              <a:t>{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>
                <a:solidFill>
                  <a:srgbClr val="000000"/>
                </a:solidFill>
              </a:rPr>
              <a:t>   ... </a:t>
            </a:r>
            <a:r>
              <a:rPr lang="fr-FR" sz="2000" kern="0" dirty="0" err="1" smtClean="0">
                <a:solidFill>
                  <a:srgbClr val="000000"/>
                </a:solidFill>
              </a:rPr>
              <a:t>int</a:t>
            </a:r>
            <a:r>
              <a:rPr lang="fr-FR" sz="2000" kern="0" dirty="0" smtClean="0">
                <a:solidFill>
                  <a:srgbClr val="000000"/>
                </a:solidFill>
              </a:rPr>
              <a:t> </a:t>
            </a:r>
            <a:r>
              <a:rPr lang="fr-FR" sz="2000" kern="0" dirty="0" err="1" smtClean="0">
                <a:solidFill>
                  <a:schemeClr val="tx2"/>
                </a:solidFill>
              </a:rPr>
              <a:t>Eval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>
                <a:solidFill>
                  <a:srgbClr val="000000"/>
                </a:solidFill>
              </a:rPr>
              <a:t>(</a:t>
            </a:r>
            <a:r>
              <a:rPr lang="fr-FR" sz="2000" kern="0" dirty="0">
                <a:solidFill>
                  <a:srgbClr val="000000"/>
                </a:solidFill>
              </a:rPr>
              <a:t>);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>
                <a:solidFill>
                  <a:srgbClr val="000000"/>
                </a:solidFill>
              </a:rPr>
              <a:t>};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19872" y="5365665"/>
            <a:ext cx="2592288" cy="1015663"/>
          </a:xfrm>
          <a:prstGeom prst="rect">
            <a:avLst/>
          </a:prstGeom>
          <a:ln w="12700" cmpd="sng">
            <a:noFill/>
          </a:ln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fr-FR" sz="2000" kern="0" dirty="0" err="1" smtClean="0">
                <a:solidFill>
                  <a:srgbClr val="000000"/>
                </a:solidFill>
              </a:rPr>
              <a:t>int</a:t>
            </a:r>
            <a:r>
              <a:rPr lang="fr-FR" sz="2000" kern="0" dirty="0" smtClean="0">
                <a:solidFill>
                  <a:srgbClr val="000000"/>
                </a:solidFill>
              </a:rPr>
              <a:t> </a:t>
            </a:r>
            <a:r>
              <a:rPr lang="fr-FR" sz="2000" kern="0" dirty="0" smtClean="0">
                <a:solidFill>
                  <a:schemeClr val="accent4"/>
                </a:solidFill>
              </a:rPr>
              <a:t>Op1</a:t>
            </a:r>
            <a:r>
              <a:rPr lang="fr-FR" sz="2000" kern="0" dirty="0" smtClean="0">
                <a:solidFill>
                  <a:srgbClr val="000000"/>
                </a:solidFill>
              </a:rPr>
              <a:t>::</a:t>
            </a:r>
            <a:r>
              <a:rPr lang="fr-FR" sz="2000" kern="0" dirty="0" err="1" smtClean="0">
                <a:solidFill>
                  <a:schemeClr val="tx2"/>
                </a:solidFill>
              </a:rPr>
              <a:t>Eval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>
                <a:solidFill>
                  <a:srgbClr val="000000"/>
                </a:solidFill>
              </a:rPr>
              <a:t>()</a:t>
            </a:r>
            <a:r>
              <a:rPr lang="fr-FR" sz="2000" kern="0" dirty="0">
                <a:solidFill>
                  <a:srgbClr val="000000"/>
                </a:solidFill>
              </a:rPr>
              <a:t> </a:t>
            </a:r>
            <a:r>
              <a:rPr lang="fr-FR" sz="2000" kern="0" dirty="0" smtClean="0">
                <a:solidFill>
                  <a:srgbClr val="000000"/>
                </a:solidFill>
              </a:rPr>
              <a:t>{...}</a:t>
            </a:r>
          </a:p>
          <a:p>
            <a:pPr fontAlgn="base">
              <a:spcAft>
                <a:spcPct val="0"/>
              </a:spcAft>
            </a:pP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chemeClr val="accent4"/>
                </a:solidFill>
              </a:rPr>
              <a:t>Op2</a:t>
            </a:r>
            <a:r>
              <a:rPr lang="fr-FR" sz="2000" kern="0" dirty="0"/>
              <a:t>:</a:t>
            </a:r>
            <a:r>
              <a:rPr lang="fr-FR" sz="2000" kern="0" dirty="0" smtClean="0"/>
              <a:t>:</a:t>
            </a:r>
            <a:r>
              <a:rPr lang="fr-FR" sz="2000" kern="0" dirty="0" err="1" smtClean="0">
                <a:solidFill>
                  <a:schemeClr val="tx2"/>
                </a:solidFill>
              </a:rPr>
              <a:t>Eval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>
                <a:solidFill>
                  <a:srgbClr val="000000"/>
                </a:solidFill>
              </a:rPr>
              <a:t>() </a:t>
            </a:r>
            <a:r>
              <a:rPr lang="fr-FR" sz="2000" kern="0" dirty="0" smtClean="0"/>
              <a:t>{...}</a:t>
            </a:r>
            <a:endParaRPr lang="fr-FR" sz="2000" kern="0" dirty="0"/>
          </a:p>
          <a:p>
            <a:pPr fontAlgn="base">
              <a:spcAft>
                <a:spcPct val="0"/>
              </a:spcAft>
            </a:pP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chemeClr val="accent4"/>
                </a:solidFill>
              </a:rPr>
              <a:t>Op3</a:t>
            </a:r>
            <a:r>
              <a:rPr lang="fr-FR" sz="2000" kern="0" dirty="0" smtClean="0"/>
              <a:t>::</a:t>
            </a:r>
            <a:r>
              <a:rPr lang="fr-FR" sz="2000" kern="0" dirty="0" err="1" smtClean="0">
                <a:solidFill>
                  <a:schemeClr val="tx2"/>
                </a:solidFill>
              </a:rPr>
              <a:t>Eval</a:t>
            </a:r>
            <a:r>
              <a:rPr lang="fr-FR" sz="2000" kern="0" dirty="0" smtClean="0">
                <a:solidFill>
                  <a:schemeClr val="tx2"/>
                </a:solidFill>
              </a:rPr>
              <a:t> </a:t>
            </a:r>
            <a:r>
              <a:rPr lang="fr-FR" sz="2000" kern="0" dirty="0" smtClean="0">
                <a:solidFill>
                  <a:srgbClr val="000000"/>
                </a:solidFill>
              </a:rPr>
              <a:t>(</a:t>
            </a:r>
            <a:r>
              <a:rPr lang="fr-FR" sz="2000" kern="0" dirty="0">
                <a:solidFill>
                  <a:srgbClr val="000000"/>
                </a:solidFill>
              </a:rPr>
              <a:t>) </a:t>
            </a:r>
            <a:r>
              <a:rPr lang="fr-FR" sz="2000" kern="0" dirty="0"/>
              <a:t>{...</a:t>
            </a:r>
            <a:r>
              <a:rPr lang="fr-FR" sz="2000" kern="0" dirty="0" smtClean="0"/>
              <a:t>}</a:t>
            </a:r>
            <a:endParaRPr lang="fr-FR" sz="2000" kern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4232625" y="4987183"/>
            <a:ext cx="1111402" cy="386033"/>
          </a:xfrm>
          <a:prstGeom prst="rect">
            <a:avLst/>
          </a:prstGeom>
          <a:ln w="19050">
            <a:noFill/>
          </a:ln>
        </p:spPr>
        <p:txBody>
          <a:bodyPr wrap="none" tIns="18000" bIns="46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u="sng" kern="0" dirty="0" err="1" smtClean="0"/>
              <a:t>Exp.cpp</a:t>
            </a:r>
            <a:endParaRPr lang="fr-FR" sz="2000" u="sng" kern="0" dirty="0"/>
          </a:p>
        </p:txBody>
      </p:sp>
      <p:sp>
        <p:nvSpPr>
          <p:cNvPr id="16" name="ZoneTexte 15"/>
          <p:cNvSpPr txBox="1"/>
          <p:nvPr/>
        </p:nvSpPr>
        <p:spPr>
          <a:xfrm>
            <a:off x="187109" y="4293096"/>
            <a:ext cx="2826415" cy="219935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 tIns="18000" bIns="46800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fr-FR" sz="2200" kern="0" dirty="0" smtClean="0"/>
              <a:t>Compact, mais :</a:t>
            </a:r>
          </a:p>
          <a:p>
            <a:pPr fontAlgn="base">
              <a:spcBef>
                <a:spcPts val="400"/>
              </a:spcBef>
              <a:spcAft>
                <a:spcPct val="0"/>
              </a:spcAft>
            </a:pPr>
            <a:r>
              <a:rPr lang="fr-FR" sz="2200" kern="0" dirty="0" smtClean="0"/>
              <a:t>beaucoup de cas</a:t>
            </a:r>
          </a:p>
          <a:p>
            <a:pPr fontAlgn="base">
              <a:spcAft>
                <a:spcPct val="0"/>
              </a:spcAft>
            </a:pPr>
            <a:r>
              <a:rPr lang="fr-FR" sz="2200" kern="0" dirty="0" smtClean="0"/>
              <a:t>⟹ </a:t>
            </a:r>
            <a:r>
              <a:rPr lang="fr-FR" sz="2200" kern="0" dirty="0" smtClean="0">
                <a:solidFill>
                  <a:schemeClr val="accent1"/>
                </a:solidFill>
              </a:rPr>
              <a:t>peu lisible</a:t>
            </a:r>
          </a:p>
          <a:p>
            <a:pPr fontAlgn="base">
              <a:spcBef>
                <a:spcPts val="400"/>
              </a:spcBef>
              <a:spcAft>
                <a:spcPct val="0"/>
              </a:spcAft>
            </a:pPr>
            <a:r>
              <a:rPr kumimoji="0" lang="fr-FR" sz="22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Ajouter un opérateur </a:t>
            </a:r>
          </a:p>
          <a:p>
            <a:pPr fontAlgn="base">
              <a:spcAft>
                <a:spcPct val="0"/>
              </a:spcAft>
            </a:pPr>
            <a:r>
              <a:rPr lang="fr-FR" sz="2200" kern="0" dirty="0" smtClean="0"/>
              <a:t>⟹ </a:t>
            </a:r>
            <a:r>
              <a:rPr kumimoji="0" lang="fr-FR" sz="22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modifier</a:t>
            </a:r>
            <a:r>
              <a:rPr lang="fr-FR" sz="2200" kern="0" dirty="0"/>
              <a:t> </a:t>
            </a:r>
            <a:r>
              <a:rPr lang="fr-FR" sz="2200" kern="0" dirty="0" smtClean="0">
                <a:solidFill>
                  <a:srgbClr val="FF0000"/>
                </a:solidFill>
              </a:rPr>
              <a:t>l'intérieur</a:t>
            </a:r>
          </a:p>
          <a:p>
            <a:pPr fontAlgn="base">
              <a:spcAft>
                <a:spcPct val="0"/>
              </a:spcAft>
            </a:pPr>
            <a:r>
              <a:rPr lang="fr-FR" sz="2200" kern="0" dirty="0">
                <a:solidFill>
                  <a:srgbClr val="FF0000"/>
                </a:solidFill>
              </a:rPr>
              <a:t> </a:t>
            </a:r>
            <a:r>
              <a:rPr lang="fr-FR" sz="2200" kern="0" dirty="0" smtClean="0">
                <a:solidFill>
                  <a:srgbClr val="FF0000"/>
                </a:solidFill>
              </a:rPr>
              <a:t>    </a:t>
            </a:r>
            <a:r>
              <a:rPr kumimoji="0" lang="fr-FR" sz="22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du source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11960" y="692696"/>
            <a:ext cx="1071736" cy="386033"/>
          </a:xfrm>
          <a:prstGeom prst="rect">
            <a:avLst/>
          </a:prstGeom>
          <a:ln w="19050">
            <a:noFill/>
          </a:ln>
        </p:spPr>
        <p:txBody>
          <a:bodyPr wrap="square" tIns="18000" bIns="46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000" u="sng" kern="0" dirty="0" err="1" smtClean="0"/>
              <a:t>Exp.h</a:t>
            </a:r>
            <a:endParaRPr lang="fr-FR" sz="2000" u="sng" kern="0" dirty="0"/>
          </a:p>
        </p:txBody>
      </p:sp>
      <p:sp>
        <p:nvSpPr>
          <p:cNvPr id="18" name="ZoneTexte 17"/>
          <p:cNvSpPr txBox="1"/>
          <p:nvPr/>
        </p:nvSpPr>
        <p:spPr>
          <a:xfrm>
            <a:off x="6156176" y="4077072"/>
            <a:ext cx="2881969" cy="1484539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none" tIns="18000" bIns="4680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200" kern="0" dirty="0" smtClean="0"/>
              <a:t>Plus verbeux,</a:t>
            </a:r>
            <a:r>
              <a:rPr lang="fr-FR" sz="2200" kern="0" dirty="0"/>
              <a:t> </a:t>
            </a:r>
            <a:r>
              <a:rPr lang="fr-FR" sz="2200" kern="0" dirty="0" smtClean="0"/>
              <a:t>mais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200" kern="0" dirty="0"/>
              <a:t>a</a:t>
            </a:r>
            <a:r>
              <a:rPr kumimoji="0" lang="fr-FR" sz="22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jouter un opérateur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2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demande</a:t>
            </a:r>
            <a:r>
              <a:rPr lang="fr-FR" sz="2200" kern="0" dirty="0"/>
              <a:t> </a:t>
            </a:r>
            <a:r>
              <a:rPr lang="fr-FR" sz="2200" kern="0" dirty="0" smtClean="0"/>
              <a:t>simplement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200" kern="0" dirty="0" smtClean="0">
                <a:solidFill>
                  <a:schemeClr val="accent2"/>
                </a:solidFill>
              </a:rPr>
              <a:t>d'ajouter</a:t>
            </a:r>
            <a:r>
              <a:rPr lang="fr-FR" sz="2200" kern="0" dirty="0" smtClean="0"/>
              <a:t> </a:t>
            </a:r>
            <a:r>
              <a:rPr kumimoji="0" lang="fr-FR" sz="22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du source</a:t>
            </a:r>
          </a:p>
        </p:txBody>
      </p:sp>
    </p:spTree>
    <p:extLst>
      <p:ext uri="{BB962C8B-B14F-4D97-AF65-F5344CB8AC3E}">
        <p14:creationId xmlns:p14="http://schemas.microsoft.com/office/powerpoint/2010/main" val="66696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584775"/>
          </a:xfrm>
        </p:spPr>
        <p:txBody>
          <a:bodyPr/>
          <a:lstStyle/>
          <a:p>
            <a:r>
              <a:rPr lang="fr-FR" dirty="0" smtClean="0"/>
              <a:t>Typé ou non typé ? C'est très différent !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6840" y="1484784"/>
            <a:ext cx="4417345" cy="458974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/>
              <a:t>#</a:t>
            </a:r>
            <a:r>
              <a:rPr lang="fr-FR" sz="2000" kern="0" dirty="0" err="1" smtClean="0"/>
              <a:t>include</a:t>
            </a:r>
            <a:r>
              <a:rPr lang="fr-FR" sz="2000" kern="0" dirty="0" smtClean="0"/>
              <a:t> &lt;</a:t>
            </a:r>
            <a:r>
              <a:rPr lang="fr-FR" sz="2000" kern="0" dirty="0" err="1" smtClean="0"/>
              <a:t>iostream</a:t>
            </a:r>
            <a:r>
              <a:rPr lang="fr-FR" sz="2000" kern="0" dirty="0" smtClean="0"/>
              <a:t>&gt;</a:t>
            </a:r>
          </a:p>
          <a:p>
            <a:pPr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fr-FR" sz="2000" kern="0" dirty="0" smtClean="0"/>
              <a:t>class </a:t>
            </a:r>
            <a:r>
              <a:rPr lang="fr-FR" sz="2000" kern="0" dirty="0" smtClean="0">
                <a:solidFill>
                  <a:schemeClr val="accent4"/>
                </a:solidFill>
              </a:rPr>
              <a:t>Point</a:t>
            </a:r>
            <a:r>
              <a:rPr lang="fr-FR" sz="2000" kern="0" dirty="0" smtClean="0"/>
              <a:t> 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/>
              <a:t>public: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/>
              <a:t>    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chemeClr val="accent3"/>
                </a:solidFill>
              </a:rPr>
              <a:t>x</a:t>
            </a:r>
            <a:r>
              <a:rPr lang="fr-FR" sz="2000" kern="0" dirty="0" smtClean="0"/>
              <a:t>;</a:t>
            </a: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 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rgbClr val="C83296"/>
                </a:solidFill>
              </a:rPr>
              <a:t>y</a:t>
            </a:r>
            <a:r>
              <a:rPr lang="fr-FR" sz="2000" kern="0" dirty="0" smtClean="0"/>
              <a:t>;</a:t>
            </a: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>
                <a:solidFill>
                  <a:srgbClr val="0000FF"/>
                </a:solidFill>
              </a:rPr>
              <a:t>    Point </a:t>
            </a:r>
            <a:r>
              <a:rPr lang="fr-FR" sz="2000" kern="0" dirty="0" smtClean="0"/>
              <a:t>(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chemeClr val="tx2"/>
                </a:solidFill>
              </a:rPr>
              <a:t>xx</a:t>
            </a:r>
            <a:r>
              <a:rPr lang="fr-FR" sz="2000" kern="0" dirty="0" smtClean="0"/>
              <a:t>, 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err="1" smtClean="0">
                <a:solidFill>
                  <a:srgbClr val="0000FF"/>
                </a:solidFill>
              </a:rPr>
              <a:t>yy</a:t>
            </a:r>
            <a:r>
              <a:rPr lang="fr-FR" sz="2000" kern="0" dirty="0" smtClean="0"/>
              <a:t>) </a:t>
            </a:r>
            <a:r>
              <a:rPr lang="fr-FR" sz="2000" kern="0" dirty="0"/>
              <a:t>: </a:t>
            </a:r>
            <a:r>
              <a:rPr lang="fr-FR" sz="2000" kern="0" dirty="0" smtClean="0">
                <a:solidFill>
                  <a:schemeClr val="accent3"/>
                </a:solidFill>
              </a:rPr>
              <a:t>x</a:t>
            </a:r>
            <a:r>
              <a:rPr lang="fr-FR" sz="2000" kern="0" dirty="0" smtClean="0"/>
              <a:t>(</a:t>
            </a:r>
            <a:r>
              <a:rPr lang="fr-FR" sz="2000" kern="0" dirty="0" smtClean="0">
                <a:solidFill>
                  <a:schemeClr val="tx2"/>
                </a:solidFill>
              </a:rPr>
              <a:t>xx</a:t>
            </a:r>
            <a:r>
              <a:rPr lang="fr-FR" sz="2000" kern="0" dirty="0" smtClean="0"/>
              <a:t>)</a:t>
            </a:r>
            <a:r>
              <a:rPr lang="fr-FR" sz="2000" kern="0" dirty="0"/>
              <a:t>, </a:t>
            </a:r>
            <a:r>
              <a:rPr lang="fr-FR" sz="2000" kern="0" dirty="0" smtClean="0">
                <a:solidFill>
                  <a:schemeClr val="accent3"/>
                </a:solidFill>
              </a:rPr>
              <a:t>y</a:t>
            </a:r>
            <a:r>
              <a:rPr lang="fr-FR" sz="2000" kern="0" dirty="0" smtClean="0"/>
              <a:t>(</a:t>
            </a:r>
            <a:r>
              <a:rPr lang="fr-FR" sz="2000" kern="0" dirty="0" err="1" smtClean="0">
                <a:solidFill>
                  <a:schemeClr val="tx2"/>
                </a:solidFill>
              </a:rPr>
              <a:t>yy</a:t>
            </a:r>
            <a:r>
              <a:rPr lang="fr-FR" sz="2000" kern="0" dirty="0" smtClean="0"/>
              <a:t>) </a:t>
            </a:r>
            <a:r>
              <a:rPr lang="fr-FR" sz="2000" kern="0" dirty="0"/>
              <a:t>{ }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}</a:t>
            </a:r>
            <a:r>
              <a:rPr lang="fr-FR" sz="2000" kern="0" dirty="0" smtClean="0"/>
              <a:t>;</a:t>
            </a:r>
            <a:endParaRPr lang="fr-FR" sz="2000" kern="0" dirty="0"/>
          </a:p>
          <a:p>
            <a:pPr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rgbClr val="0000FF"/>
                </a:solidFill>
              </a:rPr>
              <a:t>main</a:t>
            </a:r>
            <a:r>
              <a:rPr lang="fr-FR" sz="2000" kern="0" dirty="0" smtClean="0"/>
              <a:t> () 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</a:t>
            </a:r>
            <a:r>
              <a:rPr lang="fr-FR" sz="2000" kern="0" dirty="0" smtClean="0"/>
              <a:t>   </a:t>
            </a:r>
            <a:r>
              <a:rPr lang="fr-FR" sz="2000" kern="0" dirty="0" smtClean="0">
                <a:solidFill>
                  <a:srgbClr val="B45600"/>
                </a:solidFill>
              </a:rPr>
              <a:t>Point</a:t>
            </a:r>
            <a:r>
              <a:rPr lang="fr-FR" sz="2000" kern="0" dirty="0" smtClean="0"/>
              <a:t>&amp; </a:t>
            </a:r>
            <a:r>
              <a:rPr lang="fr-FR" sz="2000" kern="0" dirty="0" smtClean="0">
                <a:solidFill>
                  <a:srgbClr val="0000FF"/>
                </a:solidFill>
              </a:rPr>
              <a:t>p</a:t>
            </a:r>
            <a:r>
              <a:rPr lang="fr-FR" sz="2000" kern="0" dirty="0" smtClean="0"/>
              <a:t> = *new </a:t>
            </a:r>
            <a:r>
              <a:rPr lang="fr-FR" sz="2000" kern="0" dirty="0" smtClean="0">
                <a:solidFill>
                  <a:schemeClr val="accent4"/>
                </a:solidFill>
              </a:rPr>
              <a:t>Point</a:t>
            </a:r>
            <a:r>
              <a:rPr lang="fr-FR" sz="2000" kern="0" dirty="0" smtClean="0"/>
              <a:t>(1, 5);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</a:t>
            </a:r>
            <a:r>
              <a:rPr lang="fr-FR" sz="2000" kern="0" dirty="0" smtClean="0"/>
              <a:t>   </a:t>
            </a:r>
            <a:r>
              <a:rPr lang="fr-FR" sz="2000" kern="0" dirty="0" err="1" smtClean="0"/>
              <a:t>std</a:t>
            </a:r>
            <a:r>
              <a:rPr lang="fr-FR" sz="2000" kern="0" dirty="0" smtClean="0"/>
              <a:t>::cout &lt;&lt; </a:t>
            </a:r>
            <a:r>
              <a:rPr lang="fr-FR" sz="2000" kern="0" dirty="0" err="1" smtClean="0">
                <a:solidFill>
                  <a:schemeClr val="tx2"/>
                </a:solidFill>
              </a:rPr>
              <a:t>p</a:t>
            </a:r>
            <a:r>
              <a:rPr lang="fr-FR" sz="2000" kern="0" dirty="0" err="1" smtClean="0"/>
              <a:t>.</a:t>
            </a:r>
            <a:r>
              <a:rPr lang="fr-FR" sz="2000" kern="0" dirty="0" err="1" smtClean="0">
                <a:solidFill>
                  <a:schemeClr val="accent3"/>
                </a:solidFill>
              </a:rPr>
              <a:t>z</a:t>
            </a:r>
            <a:r>
              <a:rPr lang="fr-FR" sz="2000" kern="0" dirty="0" smtClean="0">
                <a:solidFill>
                  <a:schemeClr val="accent3"/>
                </a:solidFill>
              </a:rPr>
              <a:t> </a:t>
            </a:r>
            <a:r>
              <a:rPr lang="fr-FR" sz="2000" kern="0" dirty="0" smtClean="0"/>
              <a:t>&lt;&lt; </a:t>
            </a:r>
            <a:r>
              <a:rPr lang="fr-FR" sz="2000" kern="0" dirty="0" err="1" smtClean="0"/>
              <a:t>std</a:t>
            </a:r>
            <a:r>
              <a:rPr lang="fr-FR" sz="2000" kern="0" dirty="0" smtClean="0"/>
              <a:t>::</a:t>
            </a:r>
            <a:r>
              <a:rPr lang="fr-FR" sz="2000" kern="0" dirty="0" err="1" smtClean="0"/>
              <a:t>endl</a:t>
            </a:r>
            <a:r>
              <a:rPr lang="fr-FR" sz="2000" kern="0" dirty="0" smtClea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>
                <a:solidFill>
                  <a:srgbClr val="000000"/>
                </a:solidFill>
              </a:rPr>
              <a:t>}</a:t>
            </a:r>
          </a:p>
          <a:p>
            <a:pPr>
              <a:spcBef>
                <a:spcPts val="800"/>
              </a:spcBef>
            </a:pPr>
            <a:r>
              <a:rPr lang="fr-FR" sz="2000" dirty="0">
                <a:solidFill>
                  <a:schemeClr val="accent1"/>
                </a:solidFill>
              </a:rPr>
              <a:t>typerr.cpp:12</a:t>
            </a:r>
            <a:r>
              <a:rPr lang="fr-FR" sz="2000" dirty="0" smtClean="0">
                <a:solidFill>
                  <a:schemeClr val="accent1"/>
                </a:solidFill>
              </a:rPr>
              <a:t>:20: </a:t>
            </a:r>
            <a:r>
              <a:rPr lang="fr-FR" sz="2000" dirty="0" err="1">
                <a:solidFill>
                  <a:schemeClr val="accent1"/>
                </a:solidFill>
              </a:rPr>
              <a:t>error</a:t>
            </a:r>
            <a:r>
              <a:rPr lang="fr-FR" sz="2000" dirty="0">
                <a:solidFill>
                  <a:schemeClr val="accent1"/>
                </a:solidFill>
              </a:rPr>
              <a:t>: no </a:t>
            </a:r>
            <a:r>
              <a:rPr lang="fr-FR" sz="2000" dirty="0" err="1">
                <a:solidFill>
                  <a:schemeClr val="accent1"/>
                </a:solidFill>
              </a:rPr>
              <a:t>member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endParaRPr lang="fr-FR" sz="2000" dirty="0" smtClean="0">
              <a:solidFill>
                <a:schemeClr val="accent1"/>
              </a:solidFill>
            </a:endParaRPr>
          </a:p>
          <a:p>
            <a:r>
              <a:rPr lang="fr-FR" sz="2000" dirty="0" err="1" smtClean="0">
                <a:solidFill>
                  <a:schemeClr val="accent1"/>
                </a:solidFill>
              </a:rPr>
              <a:t>named</a:t>
            </a:r>
            <a:r>
              <a:rPr lang="fr-FR" sz="2000" dirty="0" smtClean="0">
                <a:solidFill>
                  <a:schemeClr val="accent1"/>
                </a:solidFill>
              </a:rPr>
              <a:t> </a:t>
            </a:r>
            <a:r>
              <a:rPr lang="fr-FR" sz="2000" dirty="0">
                <a:solidFill>
                  <a:schemeClr val="accent1"/>
                </a:solidFill>
              </a:rPr>
              <a:t>'</a:t>
            </a:r>
            <a:r>
              <a:rPr lang="fr-FR" sz="2000" dirty="0">
                <a:solidFill>
                  <a:schemeClr val="accent3"/>
                </a:solidFill>
              </a:rPr>
              <a:t>z</a:t>
            </a:r>
            <a:r>
              <a:rPr lang="fr-FR" sz="2000" dirty="0">
                <a:solidFill>
                  <a:schemeClr val="accent1"/>
                </a:solidFill>
              </a:rPr>
              <a:t>' in 'Point</a:t>
            </a:r>
            <a:r>
              <a:rPr lang="fr-FR" sz="2000" dirty="0" smtClean="0">
                <a:solidFill>
                  <a:schemeClr val="accent1"/>
                </a:solidFill>
              </a:rPr>
              <a:t>'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82309" y="836712"/>
            <a:ext cx="766406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C++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54711" y="836712"/>
            <a:ext cx="1142861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Python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760687" y="1484784"/>
            <a:ext cx="3163872" cy="309446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class </a:t>
            </a:r>
            <a:r>
              <a:rPr lang="fr-FR" sz="2000" kern="0" dirty="0">
                <a:solidFill>
                  <a:schemeClr val="accent4"/>
                </a:solidFill>
              </a:rPr>
              <a:t>Point</a:t>
            </a:r>
            <a:r>
              <a:rPr lang="fr-FR" sz="2000" kern="0" dirty="0"/>
              <a:t>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</a:t>
            </a:r>
            <a:r>
              <a:rPr lang="fr-FR" sz="2000" kern="0" dirty="0" smtClean="0"/>
              <a:t>    </a:t>
            </a:r>
            <a:r>
              <a:rPr lang="fr-FR" sz="2000" kern="0" dirty="0" err="1" smtClean="0"/>
              <a:t>def</a:t>
            </a:r>
            <a:r>
              <a:rPr lang="fr-FR" sz="2000" kern="0" dirty="0" smtClean="0"/>
              <a:t> </a:t>
            </a:r>
            <a:r>
              <a:rPr lang="fr-FR" sz="2000" kern="0" dirty="0">
                <a:solidFill>
                  <a:srgbClr val="0000FF"/>
                </a:solidFill>
              </a:rPr>
              <a:t>__</a:t>
            </a:r>
            <a:r>
              <a:rPr lang="fr-FR" sz="2000" kern="0" dirty="0" err="1">
                <a:solidFill>
                  <a:srgbClr val="0000FF"/>
                </a:solidFill>
              </a:rPr>
              <a:t>init</a:t>
            </a:r>
            <a:r>
              <a:rPr lang="fr-FR" sz="2000" kern="0" dirty="0">
                <a:solidFill>
                  <a:srgbClr val="0000FF"/>
                </a:solidFill>
              </a:rPr>
              <a:t>__</a:t>
            </a:r>
            <a:r>
              <a:rPr lang="fr-FR" sz="2000" kern="0" dirty="0"/>
              <a:t>(</a:t>
            </a:r>
            <a:r>
              <a:rPr lang="fr-FR" sz="2000" kern="0" dirty="0" err="1">
                <a:solidFill>
                  <a:srgbClr val="0000FF"/>
                </a:solidFill>
              </a:rPr>
              <a:t>self</a:t>
            </a:r>
            <a:r>
              <a:rPr lang="fr-FR" sz="2000" kern="0" dirty="0" err="1"/>
              <a:t>,</a:t>
            </a:r>
            <a:r>
              <a:rPr lang="fr-FR" sz="2000" kern="0" dirty="0" err="1">
                <a:solidFill>
                  <a:schemeClr val="tx2"/>
                </a:solidFill>
              </a:rPr>
              <a:t>xx</a:t>
            </a:r>
            <a:r>
              <a:rPr lang="fr-FR" sz="2000" kern="0" dirty="0" err="1"/>
              <a:t>,</a:t>
            </a:r>
            <a:r>
              <a:rPr lang="fr-FR" sz="2000" kern="0" dirty="0" err="1">
                <a:solidFill>
                  <a:srgbClr val="0000FF"/>
                </a:solidFill>
              </a:rPr>
              <a:t>yy</a:t>
            </a:r>
            <a:r>
              <a:rPr lang="fr-FR" sz="2000" kern="0" dirty="0"/>
              <a:t>):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/>
              <a:t>          </a:t>
            </a:r>
            <a:r>
              <a:rPr lang="fr-FR" sz="2000" kern="0" dirty="0" err="1" smtClean="0">
                <a:solidFill>
                  <a:srgbClr val="0000FF"/>
                </a:solidFill>
              </a:rPr>
              <a:t>self</a:t>
            </a:r>
            <a:r>
              <a:rPr lang="fr-FR" sz="2000" kern="0" dirty="0" err="1" smtClean="0"/>
              <a:t>.</a:t>
            </a:r>
            <a:r>
              <a:rPr lang="fr-FR" sz="2000" kern="0" dirty="0" err="1" smtClean="0">
                <a:solidFill>
                  <a:schemeClr val="accent3"/>
                </a:solidFill>
              </a:rPr>
              <a:t>x</a:t>
            </a:r>
            <a:r>
              <a:rPr lang="fr-FR" sz="2000" kern="0" dirty="0" smtClean="0"/>
              <a:t> </a:t>
            </a:r>
            <a:r>
              <a:rPr lang="fr-FR" sz="2000" kern="0" dirty="0"/>
              <a:t>= </a:t>
            </a:r>
            <a:r>
              <a:rPr lang="fr-FR" sz="2000" kern="0" dirty="0" smtClean="0">
                <a:solidFill>
                  <a:srgbClr val="0000FF"/>
                </a:solidFill>
              </a:rPr>
              <a:t>xx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rgbClr val="0000FF"/>
                </a:solidFill>
              </a:rPr>
              <a:t> </a:t>
            </a:r>
            <a:r>
              <a:rPr lang="fr-FR" sz="2000" kern="0" dirty="0" smtClean="0">
                <a:solidFill>
                  <a:srgbClr val="0000FF"/>
                </a:solidFill>
              </a:rPr>
              <a:t>         </a:t>
            </a:r>
            <a:r>
              <a:rPr lang="fr-FR" sz="2000" kern="0" dirty="0" err="1" smtClean="0">
                <a:solidFill>
                  <a:srgbClr val="0000FF"/>
                </a:solidFill>
              </a:rPr>
              <a:t>self</a:t>
            </a:r>
            <a:r>
              <a:rPr lang="fr-FR" sz="2000" kern="0" dirty="0" err="1" smtClean="0"/>
              <a:t>.</a:t>
            </a:r>
            <a:r>
              <a:rPr lang="fr-FR" sz="2000" kern="0" dirty="0" err="1" smtClean="0">
                <a:solidFill>
                  <a:srgbClr val="C83296"/>
                </a:solidFill>
              </a:rPr>
              <a:t>y</a:t>
            </a:r>
            <a:r>
              <a:rPr lang="fr-FR" sz="2000" kern="0" dirty="0" smtClean="0"/>
              <a:t> </a:t>
            </a:r>
            <a:r>
              <a:rPr lang="fr-FR" sz="2000" kern="0" dirty="0"/>
              <a:t>= </a:t>
            </a:r>
            <a:r>
              <a:rPr lang="fr-FR" sz="2000" kern="0" dirty="0" err="1">
                <a:solidFill>
                  <a:srgbClr val="0000FF"/>
                </a:solidFill>
              </a:rPr>
              <a:t>yy</a:t>
            </a:r>
            <a:endParaRPr lang="fr-FR" sz="2000" kern="0" dirty="0">
              <a:solidFill>
                <a:srgbClr val="0000FF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>
                <a:solidFill>
                  <a:schemeClr val="tx2"/>
                </a:solidFill>
              </a:rPr>
              <a:t>p</a:t>
            </a:r>
            <a:r>
              <a:rPr lang="fr-FR" sz="2000" kern="0" dirty="0"/>
              <a:t> = </a:t>
            </a:r>
            <a:r>
              <a:rPr lang="fr-FR" sz="2000" kern="0" dirty="0">
                <a:solidFill>
                  <a:srgbClr val="B45600"/>
                </a:solidFill>
              </a:rPr>
              <a:t>Point</a:t>
            </a:r>
            <a:r>
              <a:rPr lang="fr-FR" sz="2000" kern="0" dirty="0"/>
              <a:t>(1,5)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err="1">
                <a:solidFill>
                  <a:srgbClr val="0000FF"/>
                </a:solidFill>
              </a:rPr>
              <a:t>p</a:t>
            </a:r>
            <a:r>
              <a:rPr lang="fr-FR" sz="2000" kern="0" dirty="0" err="1"/>
              <a:t>.</a:t>
            </a:r>
            <a:r>
              <a:rPr lang="fr-FR" sz="2000" kern="0" dirty="0" err="1">
                <a:solidFill>
                  <a:srgbClr val="C83296"/>
                </a:solidFill>
              </a:rPr>
              <a:t>z</a:t>
            </a:r>
            <a:r>
              <a:rPr lang="fr-FR" sz="2000" kern="0" dirty="0"/>
              <a:t> = </a:t>
            </a:r>
            <a:r>
              <a:rPr lang="fr-FR" sz="2000" kern="0" dirty="0" smtClean="0"/>
              <a:t>7      </a:t>
            </a:r>
            <a:r>
              <a:rPr lang="fr-FR" sz="2000" kern="0" dirty="0" smtClean="0">
                <a:solidFill>
                  <a:srgbClr val="009A00"/>
                </a:solidFill>
              </a:rPr>
              <a:t># accepté !</a:t>
            </a:r>
            <a:endParaRPr lang="fr-FR" sz="2000" kern="0" dirty="0">
              <a:solidFill>
                <a:srgbClr val="009A00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err="1"/>
              <a:t>p.</a:t>
            </a:r>
            <a:r>
              <a:rPr lang="fr-FR" sz="2000" kern="0" dirty="0" err="1">
                <a:solidFill>
                  <a:srgbClr val="C83296"/>
                </a:solidFill>
              </a:rPr>
              <a:t>x</a:t>
            </a:r>
            <a:r>
              <a:rPr lang="fr-FR" sz="2000" kern="0" dirty="0" err="1"/>
              <a:t>+p.</a:t>
            </a:r>
            <a:r>
              <a:rPr lang="fr-FR" sz="2000" kern="0" dirty="0" err="1">
                <a:solidFill>
                  <a:srgbClr val="C83296"/>
                </a:solidFill>
              </a:rPr>
              <a:t>y</a:t>
            </a:r>
            <a:r>
              <a:rPr lang="fr-FR" sz="2000" kern="0" dirty="0" err="1"/>
              <a:t>+p.</a:t>
            </a:r>
            <a:r>
              <a:rPr lang="fr-FR" sz="2000" kern="0" dirty="0" err="1">
                <a:solidFill>
                  <a:srgbClr val="C83296"/>
                </a:solidFill>
              </a:rPr>
              <a:t>z</a:t>
            </a:r>
            <a:endParaRPr lang="fr-FR" sz="2000" kern="0" dirty="0">
              <a:solidFill>
                <a:srgbClr val="C83296"/>
              </a:solidFill>
            </a:endParaRP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000" kern="0" dirty="0" smtClean="0">
                <a:solidFill>
                  <a:schemeClr val="accent2"/>
                </a:solidFill>
              </a:rPr>
              <a:t>→ 13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60687" y="4746000"/>
            <a:ext cx="4283219" cy="105926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</a:t>
            </a:r>
            <a:r>
              <a:rPr kumimoji="0" lang="fr-FR" sz="20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.</a:t>
            </a:r>
            <a:r>
              <a:rPr kumimoji="0" lang="fr-FR" sz="2000" b="0" i="0" u="none" strike="noStrike" kern="0" cap="none" spc="0" normalizeH="0" dirty="0" err="1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z</a:t>
            </a:r>
            <a:r>
              <a:rPr kumimoji="0" lang="fr-FR" sz="20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= 7 a </a:t>
            </a:r>
            <a:r>
              <a:rPr kumimoji="0" lang="fr-FR" sz="2000" b="0" i="0" u="none" strike="noStrike" kern="0" cap="none" spc="0" normalizeH="0" dirty="0" smtClean="0">
                <a:ln>
                  <a:noFill/>
                </a:ln>
                <a:solidFill>
                  <a:srgbClr val="009A00"/>
                </a:solidFill>
                <a:effectLst/>
                <a:uLnTx/>
                <a:uFillTx/>
              </a:rPr>
              <a:t>créé dynamiquement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/>
              <a:t>un nouveau champ </a:t>
            </a:r>
            <a:r>
              <a:rPr lang="fr-FR" sz="2000" kern="0" dirty="0" smtClean="0">
                <a:solidFill>
                  <a:srgbClr val="C83296"/>
                </a:solidFill>
              </a:rPr>
              <a:t>z</a:t>
            </a:r>
            <a:r>
              <a:rPr lang="fr-FR" sz="2000" kern="0" dirty="0" smtClean="0"/>
              <a:t> pour </a:t>
            </a:r>
            <a:r>
              <a:rPr lang="fr-FR" sz="2000" kern="0" dirty="0" smtClean="0">
                <a:solidFill>
                  <a:srgbClr val="0000FF"/>
                </a:solidFill>
              </a:rPr>
              <a:t>p</a:t>
            </a:r>
            <a:r>
              <a:rPr lang="fr-FR" sz="2000" kern="0" dirty="0" smtClean="0">
                <a:solidFill>
                  <a:schemeClr val="accent4"/>
                </a:solidFill>
              </a:rPr>
              <a:t> </a:t>
            </a:r>
            <a:r>
              <a:rPr lang="fr-FR" sz="2000" kern="0" dirty="0" smtClean="0"/>
              <a:t>!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Attention aux fautes d'orthographe...</a:t>
            </a: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1907704" y="4653136"/>
            <a:ext cx="576064" cy="288032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1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Typé ou non typé ? C'est très différent !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6840" y="1484784"/>
            <a:ext cx="4417345" cy="458974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/>
              <a:t>#</a:t>
            </a:r>
            <a:r>
              <a:rPr lang="fr-FR" sz="2000" kern="0" dirty="0" err="1" smtClean="0"/>
              <a:t>include</a:t>
            </a:r>
            <a:r>
              <a:rPr lang="fr-FR" sz="2000" kern="0" dirty="0" smtClean="0"/>
              <a:t> &lt;</a:t>
            </a:r>
            <a:r>
              <a:rPr lang="fr-FR" sz="2000" kern="0" dirty="0" err="1" smtClean="0"/>
              <a:t>iostream</a:t>
            </a:r>
            <a:r>
              <a:rPr lang="fr-FR" sz="2000" kern="0" dirty="0" smtClean="0"/>
              <a:t>&gt;</a:t>
            </a:r>
          </a:p>
          <a:p>
            <a:pPr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fr-FR" sz="2000" kern="0" dirty="0" smtClean="0"/>
              <a:t>class </a:t>
            </a:r>
            <a:r>
              <a:rPr lang="fr-FR" sz="2000" kern="0" dirty="0" smtClean="0">
                <a:solidFill>
                  <a:schemeClr val="accent4"/>
                </a:solidFill>
              </a:rPr>
              <a:t>Point</a:t>
            </a:r>
            <a:r>
              <a:rPr lang="fr-FR" sz="2000" kern="0" dirty="0" smtClean="0"/>
              <a:t> 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/>
              <a:t>public: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/>
              <a:t>    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chemeClr val="accent3"/>
                </a:solidFill>
              </a:rPr>
              <a:t>x</a:t>
            </a:r>
            <a:r>
              <a:rPr lang="fr-FR" sz="2000" kern="0" dirty="0" smtClean="0"/>
              <a:t>;</a:t>
            </a: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 </a:t>
            </a:r>
            <a:r>
              <a:rPr lang="fr-FR" sz="2000" kern="0" dirty="0" smtClean="0"/>
              <a:t>  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rgbClr val="C83296"/>
                </a:solidFill>
              </a:rPr>
              <a:t>y</a:t>
            </a:r>
            <a:r>
              <a:rPr lang="fr-FR" sz="2000" kern="0" dirty="0" smtClean="0"/>
              <a:t>;</a:t>
            </a:r>
            <a:endParaRPr lang="fr-FR" sz="2000" kern="0" dirty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>
                <a:solidFill>
                  <a:srgbClr val="0000FF"/>
                </a:solidFill>
              </a:rPr>
              <a:t>    Point </a:t>
            </a:r>
            <a:r>
              <a:rPr lang="fr-FR" sz="2000" kern="0" dirty="0" smtClean="0"/>
              <a:t>(</a:t>
            </a: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chemeClr val="tx2"/>
                </a:solidFill>
              </a:rPr>
              <a:t>xx</a:t>
            </a:r>
            <a:r>
              <a:rPr lang="fr-FR" sz="2000" kern="0" dirty="0" smtClean="0"/>
              <a:t>, </a:t>
            </a:r>
            <a:r>
              <a:rPr lang="fr-FR" sz="2000" kern="0" dirty="0" err="1" smtClean="0">
                <a:solidFill>
                  <a:srgbClr val="000000"/>
                </a:solidFill>
              </a:rPr>
              <a:t>int</a:t>
            </a:r>
            <a:r>
              <a:rPr lang="fr-FR" sz="2000" kern="0" dirty="0" smtClean="0">
                <a:solidFill>
                  <a:srgbClr val="000000"/>
                </a:solidFill>
              </a:rPr>
              <a:t> </a:t>
            </a:r>
            <a:r>
              <a:rPr lang="fr-FR" sz="2000" kern="0" dirty="0" err="1" smtClean="0">
                <a:solidFill>
                  <a:srgbClr val="0000FF"/>
                </a:solidFill>
              </a:rPr>
              <a:t>yy</a:t>
            </a:r>
            <a:r>
              <a:rPr lang="fr-FR" sz="2000" kern="0" dirty="0" smtClean="0"/>
              <a:t>) </a:t>
            </a:r>
            <a:r>
              <a:rPr lang="fr-FR" sz="2000" kern="0" dirty="0"/>
              <a:t>: </a:t>
            </a:r>
            <a:r>
              <a:rPr lang="fr-FR" sz="2000" kern="0" dirty="0" smtClean="0">
                <a:solidFill>
                  <a:schemeClr val="accent3"/>
                </a:solidFill>
              </a:rPr>
              <a:t>x</a:t>
            </a:r>
            <a:r>
              <a:rPr lang="fr-FR" sz="2000" kern="0" dirty="0" smtClean="0"/>
              <a:t>(</a:t>
            </a:r>
            <a:r>
              <a:rPr lang="fr-FR" sz="2000" kern="0" dirty="0" smtClean="0">
                <a:solidFill>
                  <a:schemeClr val="tx2"/>
                </a:solidFill>
              </a:rPr>
              <a:t>xx</a:t>
            </a:r>
            <a:r>
              <a:rPr lang="fr-FR" sz="2000" kern="0" dirty="0" smtClean="0"/>
              <a:t>)</a:t>
            </a:r>
            <a:r>
              <a:rPr lang="fr-FR" sz="2000" kern="0" dirty="0"/>
              <a:t>, </a:t>
            </a:r>
            <a:r>
              <a:rPr lang="fr-FR" sz="2000" kern="0" dirty="0" smtClean="0">
                <a:solidFill>
                  <a:schemeClr val="accent3"/>
                </a:solidFill>
              </a:rPr>
              <a:t>y</a:t>
            </a:r>
            <a:r>
              <a:rPr lang="fr-FR" sz="2000" kern="0" dirty="0" smtClean="0"/>
              <a:t>(</a:t>
            </a:r>
            <a:r>
              <a:rPr lang="fr-FR" sz="2000" kern="0" dirty="0" err="1" smtClean="0">
                <a:solidFill>
                  <a:schemeClr val="tx2"/>
                </a:solidFill>
              </a:rPr>
              <a:t>yy</a:t>
            </a:r>
            <a:r>
              <a:rPr lang="fr-FR" sz="2000" kern="0" dirty="0" smtClean="0"/>
              <a:t>) </a:t>
            </a:r>
            <a:r>
              <a:rPr lang="fr-FR" sz="2000" kern="0" dirty="0"/>
              <a:t>{ }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}</a:t>
            </a:r>
            <a:r>
              <a:rPr lang="fr-FR" sz="2000" kern="0" dirty="0" smtClean="0"/>
              <a:t>;</a:t>
            </a:r>
            <a:endParaRPr lang="fr-FR" sz="2000" kern="0" dirty="0"/>
          </a:p>
          <a:p>
            <a:pPr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fr-FR" sz="2000" kern="0" dirty="0" err="1" smtClean="0"/>
              <a:t>int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rgbClr val="0000FF"/>
                </a:solidFill>
              </a:rPr>
              <a:t>main</a:t>
            </a:r>
            <a:r>
              <a:rPr lang="fr-FR" sz="2000" kern="0" dirty="0" smtClean="0"/>
              <a:t> () {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</a:t>
            </a:r>
            <a:r>
              <a:rPr lang="fr-FR" sz="2000" kern="0" dirty="0" smtClean="0"/>
              <a:t>   </a:t>
            </a:r>
            <a:r>
              <a:rPr lang="fr-FR" sz="2000" kern="0" dirty="0" smtClean="0">
                <a:solidFill>
                  <a:srgbClr val="B45600"/>
                </a:solidFill>
              </a:rPr>
              <a:t>Point</a:t>
            </a:r>
            <a:r>
              <a:rPr lang="fr-FR" sz="2000" kern="0" dirty="0" smtClean="0"/>
              <a:t>&amp; </a:t>
            </a:r>
            <a:r>
              <a:rPr lang="fr-FR" sz="2000" kern="0" dirty="0" smtClean="0">
                <a:solidFill>
                  <a:srgbClr val="0000FF"/>
                </a:solidFill>
              </a:rPr>
              <a:t>p</a:t>
            </a:r>
            <a:r>
              <a:rPr lang="fr-FR" sz="2000" kern="0" dirty="0" smtClean="0"/>
              <a:t> = *new </a:t>
            </a:r>
            <a:r>
              <a:rPr lang="fr-FR" sz="2000" kern="0" dirty="0" smtClean="0">
                <a:solidFill>
                  <a:schemeClr val="accent4"/>
                </a:solidFill>
              </a:rPr>
              <a:t>Point</a:t>
            </a:r>
            <a:r>
              <a:rPr lang="fr-FR" sz="2000" kern="0" dirty="0" smtClean="0"/>
              <a:t>(1, 5);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</a:t>
            </a:r>
            <a:r>
              <a:rPr lang="fr-FR" sz="2000" kern="0" dirty="0" smtClean="0"/>
              <a:t>   </a:t>
            </a:r>
            <a:r>
              <a:rPr lang="fr-FR" sz="2000" kern="0" dirty="0" err="1" smtClean="0"/>
              <a:t>std</a:t>
            </a:r>
            <a:r>
              <a:rPr lang="fr-FR" sz="2000" kern="0" dirty="0" smtClean="0"/>
              <a:t>::cout &lt;&lt; </a:t>
            </a:r>
            <a:r>
              <a:rPr lang="fr-FR" sz="2000" kern="0" dirty="0" err="1" smtClean="0">
                <a:solidFill>
                  <a:schemeClr val="tx2"/>
                </a:solidFill>
              </a:rPr>
              <a:t>p</a:t>
            </a:r>
            <a:r>
              <a:rPr lang="fr-FR" sz="2000" kern="0" dirty="0" err="1" smtClean="0"/>
              <a:t>.</a:t>
            </a:r>
            <a:r>
              <a:rPr lang="fr-FR" sz="2000" kern="0" dirty="0" err="1" smtClean="0">
                <a:solidFill>
                  <a:schemeClr val="accent3"/>
                </a:solidFill>
              </a:rPr>
              <a:t>z</a:t>
            </a:r>
            <a:r>
              <a:rPr lang="fr-FR" sz="2000" kern="0" dirty="0" smtClean="0">
                <a:solidFill>
                  <a:schemeClr val="accent3"/>
                </a:solidFill>
              </a:rPr>
              <a:t> </a:t>
            </a:r>
            <a:r>
              <a:rPr lang="fr-FR" sz="2000" kern="0" dirty="0" smtClean="0"/>
              <a:t>&lt;&lt; </a:t>
            </a:r>
            <a:r>
              <a:rPr lang="fr-FR" sz="2000" kern="0" dirty="0" err="1" smtClean="0"/>
              <a:t>std</a:t>
            </a:r>
            <a:r>
              <a:rPr lang="fr-FR" sz="2000" kern="0" dirty="0" smtClean="0"/>
              <a:t>::</a:t>
            </a:r>
            <a:r>
              <a:rPr lang="fr-FR" sz="2000" kern="0" dirty="0" err="1" smtClean="0"/>
              <a:t>endl</a:t>
            </a:r>
            <a:r>
              <a:rPr lang="fr-FR" sz="2000" kern="0" dirty="0" smtClean="0"/>
              <a:t>;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>
                <a:solidFill>
                  <a:srgbClr val="000000"/>
                </a:solidFill>
              </a:rPr>
              <a:t>}</a:t>
            </a:r>
          </a:p>
          <a:p>
            <a:pPr>
              <a:spcBef>
                <a:spcPts val="800"/>
              </a:spcBef>
            </a:pPr>
            <a:r>
              <a:rPr lang="fr-FR" sz="2000" dirty="0">
                <a:solidFill>
                  <a:schemeClr val="accent1"/>
                </a:solidFill>
              </a:rPr>
              <a:t>typerr.cpp:12</a:t>
            </a:r>
            <a:r>
              <a:rPr lang="fr-FR" sz="2000" dirty="0" smtClean="0">
                <a:solidFill>
                  <a:schemeClr val="accent1"/>
                </a:solidFill>
              </a:rPr>
              <a:t>:20: </a:t>
            </a:r>
            <a:r>
              <a:rPr lang="fr-FR" sz="2000" dirty="0" err="1">
                <a:solidFill>
                  <a:schemeClr val="accent1"/>
                </a:solidFill>
              </a:rPr>
              <a:t>error</a:t>
            </a:r>
            <a:r>
              <a:rPr lang="fr-FR" sz="2000" dirty="0">
                <a:solidFill>
                  <a:schemeClr val="accent1"/>
                </a:solidFill>
              </a:rPr>
              <a:t>: no </a:t>
            </a:r>
            <a:r>
              <a:rPr lang="fr-FR" sz="2000" dirty="0" err="1">
                <a:solidFill>
                  <a:schemeClr val="accent1"/>
                </a:solidFill>
              </a:rPr>
              <a:t>member</a:t>
            </a:r>
            <a:r>
              <a:rPr lang="fr-FR" sz="2000" dirty="0">
                <a:solidFill>
                  <a:schemeClr val="accent1"/>
                </a:solidFill>
              </a:rPr>
              <a:t> </a:t>
            </a:r>
            <a:endParaRPr lang="fr-FR" sz="2000" dirty="0" smtClean="0">
              <a:solidFill>
                <a:schemeClr val="accent1"/>
              </a:solidFill>
            </a:endParaRPr>
          </a:p>
          <a:p>
            <a:r>
              <a:rPr lang="fr-FR" sz="2000" dirty="0" err="1" smtClean="0">
                <a:solidFill>
                  <a:schemeClr val="accent1"/>
                </a:solidFill>
              </a:rPr>
              <a:t>named</a:t>
            </a:r>
            <a:r>
              <a:rPr lang="fr-FR" sz="2000" dirty="0" smtClean="0">
                <a:solidFill>
                  <a:schemeClr val="accent1"/>
                </a:solidFill>
              </a:rPr>
              <a:t> </a:t>
            </a:r>
            <a:r>
              <a:rPr lang="fr-FR" sz="2000" dirty="0">
                <a:solidFill>
                  <a:schemeClr val="accent1"/>
                </a:solidFill>
              </a:rPr>
              <a:t>'</a:t>
            </a:r>
            <a:r>
              <a:rPr lang="fr-FR" sz="2000" dirty="0">
                <a:solidFill>
                  <a:srgbClr val="C83296"/>
                </a:solidFill>
              </a:rPr>
              <a:t>z</a:t>
            </a:r>
            <a:r>
              <a:rPr lang="fr-FR" sz="2000" dirty="0">
                <a:solidFill>
                  <a:schemeClr val="accent1"/>
                </a:solidFill>
              </a:rPr>
              <a:t>' in 'Point</a:t>
            </a:r>
            <a:r>
              <a:rPr lang="fr-FR" sz="2000" dirty="0" smtClean="0">
                <a:solidFill>
                  <a:schemeClr val="accent1"/>
                </a:solidFill>
              </a:rPr>
              <a:t>'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82309" y="836712"/>
            <a:ext cx="766406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C++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54711" y="836712"/>
            <a:ext cx="1142861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Python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760687" y="1484784"/>
            <a:ext cx="3476257" cy="456666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 bIns="64800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/>
              <a:t>class </a:t>
            </a:r>
            <a:r>
              <a:rPr lang="fr-FR" sz="2000" kern="0" dirty="0" smtClean="0">
                <a:solidFill>
                  <a:schemeClr val="accent4"/>
                </a:solidFill>
              </a:rPr>
              <a:t>Point</a:t>
            </a:r>
            <a:r>
              <a:rPr lang="fr-FR" sz="2000" kern="0" dirty="0" smtClean="0"/>
              <a:t>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/>
              <a:t> </a:t>
            </a:r>
            <a:r>
              <a:rPr lang="fr-FR" sz="2000" kern="0" dirty="0" smtClean="0"/>
              <a:t>    </a:t>
            </a:r>
            <a:r>
              <a:rPr lang="fr-FR" sz="2000" kern="0" dirty="0" err="1" smtClean="0"/>
              <a:t>def</a:t>
            </a:r>
            <a:r>
              <a:rPr lang="fr-FR" sz="2000" kern="0" dirty="0" smtClean="0"/>
              <a:t> </a:t>
            </a:r>
            <a:r>
              <a:rPr lang="fr-FR" sz="2000" kern="0" dirty="0" smtClean="0">
                <a:solidFill>
                  <a:srgbClr val="0000FF"/>
                </a:solidFill>
              </a:rPr>
              <a:t>__</a:t>
            </a:r>
            <a:r>
              <a:rPr lang="fr-FR" sz="2000" kern="0" dirty="0" err="1" smtClean="0">
                <a:solidFill>
                  <a:srgbClr val="0000FF"/>
                </a:solidFill>
              </a:rPr>
              <a:t>init</a:t>
            </a:r>
            <a:r>
              <a:rPr lang="fr-FR" sz="2000" kern="0" dirty="0" smtClean="0">
                <a:solidFill>
                  <a:srgbClr val="0000FF"/>
                </a:solidFill>
              </a:rPr>
              <a:t>__</a:t>
            </a:r>
            <a:r>
              <a:rPr lang="fr-FR" sz="2000" kern="0" dirty="0" smtClean="0"/>
              <a:t>(</a:t>
            </a:r>
            <a:r>
              <a:rPr lang="fr-FR" sz="2000" kern="0" dirty="0" err="1" smtClean="0">
                <a:solidFill>
                  <a:srgbClr val="0000FF"/>
                </a:solidFill>
              </a:rPr>
              <a:t>self</a:t>
            </a:r>
            <a:r>
              <a:rPr lang="fr-FR" sz="2000" kern="0" dirty="0" err="1" smtClean="0"/>
              <a:t>,</a:t>
            </a:r>
            <a:r>
              <a:rPr lang="fr-FR" sz="2000" kern="0" dirty="0" err="1" smtClean="0">
                <a:solidFill>
                  <a:schemeClr val="tx2"/>
                </a:solidFill>
              </a:rPr>
              <a:t>xx</a:t>
            </a:r>
            <a:r>
              <a:rPr lang="fr-FR" sz="2000" kern="0" dirty="0" err="1" smtClean="0"/>
              <a:t>,</a:t>
            </a:r>
            <a:r>
              <a:rPr lang="fr-FR" sz="2000" kern="0" dirty="0" err="1" smtClean="0">
                <a:solidFill>
                  <a:srgbClr val="0000FF"/>
                </a:solidFill>
              </a:rPr>
              <a:t>yy</a:t>
            </a:r>
            <a:r>
              <a:rPr lang="fr-FR" sz="2000" kern="0" dirty="0" smtClean="0"/>
              <a:t>):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>
                <a:solidFill>
                  <a:srgbClr val="0000FF"/>
                </a:solidFill>
              </a:rPr>
              <a:t>          </a:t>
            </a:r>
            <a:r>
              <a:rPr lang="fr-FR" sz="2000" kern="0" dirty="0" err="1" smtClean="0">
                <a:solidFill>
                  <a:srgbClr val="0000FF"/>
                </a:solidFill>
              </a:rPr>
              <a:t>self</a:t>
            </a:r>
            <a:r>
              <a:rPr lang="fr-FR" sz="2000" kern="0" dirty="0" err="1" smtClean="0"/>
              <a:t>.</a:t>
            </a:r>
            <a:r>
              <a:rPr lang="fr-FR" sz="2000" kern="0" dirty="0" err="1" smtClean="0">
                <a:solidFill>
                  <a:schemeClr val="accent3"/>
                </a:solidFill>
              </a:rPr>
              <a:t>x</a:t>
            </a:r>
            <a:r>
              <a:rPr lang="fr-FR" sz="2000" kern="0" dirty="0" smtClean="0"/>
              <a:t> = </a:t>
            </a:r>
            <a:r>
              <a:rPr lang="fr-FR" sz="2000" kern="0" dirty="0" smtClean="0">
                <a:solidFill>
                  <a:srgbClr val="0000FF"/>
                </a:solidFill>
              </a:rPr>
              <a:t>xx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>
                <a:solidFill>
                  <a:srgbClr val="0000FF"/>
                </a:solidFill>
              </a:rPr>
              <a:t>          </a:t>
            </a:r>
            <a:r>
              <a:rPr lang="fr-FR" sz="2000" kern="0" dirty="0" err="1" smtClean="0">
                <a:solidFill>
                  <a:srgbClr val="0000FF"/>
                </a:solidFill>
              </a:rPr>
              <a:t>self</a:t>
            </a:r>
            <a:r>
              <a:rPr lang="fr-FR" sz="2000" kern="0" dirty="0" err="1" smtClean="0"/>
              <a:t>.</a:t>
            </a:r>
            <a:r>
              <a:rPr lang="fr-FR" sz="2000" kern="0" dirty="0" err="1" smtClean="0">
                <a:solidFill>
                  <a:srgbClr val="C83296"/>
                </a:solidFill>
              </a:rPr>
              <a:t>y</a:t>
            </a:r>
            <a:r>
              <a:rPr lang="fr-FR" sz="2000" kern="0" dirty="0" smtClean="0"/>
              <a:t> = </a:t>
            </a:r>
            <a:r>
              <a:rPr lang="fr-FR" sz="2000" kern="0" dirty="0" err="1" smtClean="0">
                <a:solidFill>
                  <a:srgbClr val="0000FF"/>
                </a:solidFill>
              </a:rPr>
              <a:t>yy</a:t>
            </a:r>
            <a:endParaRPr lang="fr-FR" sz="2000" kern="0" dirty="0" smtClean="0">
              <a:solidFill>
                <a:srgbClr val="0000FF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lang="fr-FR" sz="2000" kern="0" dirty="0" smtClea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smtClean="0">
                <a:solidFill>
                  <a:schemeClr val="tx2"/>
                </a:solidFill>
              </a:rPr>
              <a:t>p</a:t>
            </a:r>
            <a:r>
              <a:rPr lang="fr-FR" sz="2000" kern="0" dirty="0" smtClean="0"/>
              <a:t> = </a:t>
            </a:r>
            <a:r>
              <a:rPr lang="fr-FR" sz="2000" kern="0" dirty="0" smtClean="0">
                <a:solidFill>
                  <a:srgbClr val="B45600"/>
                </a:solidFill>
              </a:rPr>
              <a:t>Point</a:t>
            </a:r>
            <a:r>
              <a:rPr lang="fr-FR" sz="2000" kern="0" dirty="0" smtClean="0"/>
              <a:t>(1,5)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err="1" smtClean="0">
                <a:solidFill>
                  <a:srgbClr val="0000FF"/>
                </a:solidFill>
              </a:rPr>
              <a:t>p</a:t>
            </a:r>
            <a:r>
              <a:rPr lang="fr-FR" sz="2000" kern="0" dirty="0" err="1" smtClean="0"/>
              <a:t>.</a:t>
            </a:r>
            <a:r>
              <a:rPr lang="fr-FR" sz="2000" kern="0" dirty="0" err="1" smtClean="0">
                <a:solidFill>
                  <a:srgbClr val="C83296"/>
                </a:solidFill>
              </a:rPr>
              <a:t>z</a:t>
            </a:r>
            <a:r>
              <a:rPr lang="fr-FR" sz="2000" kern="0" dirty="0" smtClean="0"/>
              <a:t> = 7</a:t>
            </a:r>
            <a:r>
              <a:rPr lang="fr-FR" sz="2000" kern="0" dirty="0"/>
              <a:t> </a:t>
            </a:r>
            <a:r>
              <a:rPr lang="fr-FR" sz="2000" kern="0" dirty="0" smtClean="0"/>
              <a:t>     </a:t>
            </a:r>
            <a:r>
              <a:rPr lang="fr-FR" sz="2000" kern="0" dirty="0" smtClean="0">
                <a:solidFill>
                  <a:srgbClr val="009A00"/>
                </a:solidFill>
              </a:rPr>
              <a:t># </a:t>
            </a:r>
            <a:r>
              <a:rPr lang="fr-FR" sz="2000" kern="0" dirty="0">
                <a:solidFill>
                  <a:srgbClr val="009A00"/>
                </a:solidFill>
              </a:rPr>
              <a:t>accepté !</a:t>
            </a:r>
            <a:endParaRPr lang="fr-FR" sz="2000" kern="0" dirty="0" smtClean="0"/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err="1" smtClean="0"/>
              <a:t>p.</a:t>
            </a:r>
            <a:r>
              <a:rPr lang="fr-FR" sz="2000" kern="0" dirty="0" err="1" smtClean="0">
                <a:solidFill>
                  <a:srgbClr val="C83296"/>
                </a:solidFill>
              </a:rPr>
              <a:t>x</a:t>
            </a:r>
            <a:r>
              <a:rPr lang="fr-FR" sz="2000" kern="0" dirty="0" err="1" smtClean="0"/>
              <a:t>+p.</a:t>
            </a:r>
            <a:r>
              <a:rPr lang="fr-FR" sz="2000" kern="0" dirty="0" err="1" smtClean="0">
                <a:solidFill>
                  <a:srgbClr val="C83296"/>
                </a:solidFill>
              </a:rPr>
              <a:t>y</a:t>
            </a:r>
            <a:r>
              <a:rPr lang="fr-FR" sz="2000" kern="0" dirty="0" err="1" smtClean="0"/>
              <a:t>+p.</a:t>
            </a:r>
            <a:r>
              <a:rPr lang="fr-FR" sz="2000" kern="0" dirty="0" err="1" smtClean="0">
                <a:solidFill>
                  <a:srgbClr val="C83296"/>
                </a:solidFill>
              </a:rPr>
              <a:t>z</a:t>
            </a:r>
            <a:endParaRPr lang="fr-FR" sz="2000" kern="0" dirty="0">
              <a:solidFill>
                <a:srgbClr val="C83296"/>
              </a:solidFill>
            </a:endParaRP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000" kern="0" dirty="0" smtClean="0">
                <a:solidFill>
                  <a:schemeClr val="accent2"/>
                </a:solidFill>
              </a:rPr>
              <a:t>→ 13</a:t>
            </a:r>
          </a:p>
          <a:p>
            <a:pPr fontAlgn="base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</a:pPr>
            <a:r>
              <a:rPr lang="fr-FR" sz="2000" kern="0" dirty="0" smtClean="0">
                <a:solidFill>
                  <a:schemeClr val="tx2"/>
                </a:solidFill>
              </a:rPr>
              <a:t>q</a:t>
            </a:r>
            <a:r>
              <a:rPr lang="fr-FR" sz="2000" kern="0" dirty="0" smtClean="0">
                <a:solidFill>
                  <a:schemeClr val="accent1"/>
                </a:solidFill>
              </a:rPr>
              <a:t> </a:t>
            </a:r>
            <a:r>
              <a:rPr lang="fr-FR" sz="2000" kern="0" dirty="0" smtClean="0"/>
              <a:t>= </a:t>
            </a:r>
            <a:r>
              <a:rPr lang="fr-FR" sz="2000" kern="0" dirty="0" smtClean="0">
                <a:solidFill>
                  <a:schemeClr val="accent4"/>
                </a:solidFill>
              </a:rPr>
              <a:t>Point</a:t>
            </a:r>
            <a:r>
              <a:rPr lang="fr-FR" sz="2000" kern="0" dirty="0" smtClean="0"/>
              <a:t>(2,6)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kern="0" dirty="0" err="1" smtClean="0">
                <a:solidFill>
                  <a:schemeClr val="tx2"/>
                </a:solidFill>
              </a:rPr>
              <a:t>q</a:t>
            </a:r>
            <a:r>
              <a:rPr lang="fr-FR" sz="2000" kern="0" dirty="0" err="1" smtClean="0"/>
              <a:t>.</a:t>
            </a:r>
            <a:r>
              <a:rPr lang="fr-FR" sz="2000" kern="0" dirty="0" err="1" smtClean="0">
                <a:solidFill>
                  <a:schemeClr val="accent3"/>
                </a:solidFill>
              </a:rPr>
              <a:t>z</a:t>
            </a:r>
            <a:endParaRPr lang="fr-FR" sz="2000" kern="0" dirty="0" smtClean="0">
              <a:solidFill>
                <a:schemeClr val="accent3"/>
              </a:solidFill>
            </a:endParaRPr>
          </a:p>
          <a:p>
            <a:pPr fontAlgn="base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</a:pPr>
            <a:r>
              <a:rPr lang="fr-FR" sz="2000" dirty="0" err="1">
                <a:solidFill>
                  <a:schemeClr val="accent1"/>
                </a:solidFill>
              </a:rPr>
              <a:t>AttributeError</a:t>
            </a:r>
            <a:r>
              <a:rPr lang="fr-FR" sz="2000" dirty="0">
                <a:solidFill>
                  <a:schemeClr val="accent1"/>
                </a:solidFill>
              </a:rPr>
              <a:t>: </a:t>
            </a:r>
            <a:r>
              <a:rPr lang="fr-FR" sz="2000" dirty="0">
                <a:solidFill>
                  <a:schemeClr val="accent4"/>
                </a:solidFill>
              </a:rPr>
              <a:t>Point</a:t>
            </a:r>
            <a:r>
              <a:rPr lang="fr-FR" sz="2000" dirty="0">
                <a:solidFill>
                  <a:schemeClr val="accent1"/>
                </a:solidFill>
              </a:rPr>
              <a:t> instance </a:t>
            </a:r>
            <a:endParaRPr lang="fr-FR" sz="2000" dirty="0" smtClean="0">
              <a:solidFill>
                <a:schemeClr val="accent1"/>
              </a:solidFill>
            </a:endParaRP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000" dirty="0" smtClean="0">
                <a:solidFill>
                  <a:schemeClr val="accent1"/>
                </a:solidFill>
              </a:rPr>
              <a:t>has </a:t>
            </a:r>
            <a:r>
              <a:rPr lang="fr-FR" sz="2000" dirty="0">
                <a:solidFill>
                  <a:schemeClr val="accent1"/>
                </a:solidFill>
              </a:rPr>
              <a:t>no </a:t>
            </a:r>
            <a:r>
              <a:rPr lang="fr-FR" sz="2000" dirty="0" err="1">
                <a:solidFill>
                  <a:schemeClr val="accent1"/>
                </a:solidFill>
              </a:rPr>
              <a:t>attribute</a:t>
            </a:r>
            <a:r>
              <a:rPr lang="fr-FR" sz="2000" dirty="0">
                <a:solidFill>
                  <a:schemeClr val="accent1"/>
                </a:solidFill>
              </a:rPr>
              <a:t> '</a:t>
            </a:r>
            <a:r>
              <a:rPr lang="fr-FR" sz="2000" dirty="0" smtClean="0">
                <a:solidFill>
                  <a:srgbClr val="C83296"/>
                </a:solidFill>
              </a:rPr>
              <a:t>z</a:t>
            </a:r>
            <a:r>
              <a:rPr lang="fr-FR" sz="2000" dirty="0" smtClean="0">
                <a:solidFill>
                  <a:schemeClr val="accent1"/>
                </a:solidFill>
              </a:rPr>
              <a:t>'</a:t>
            </a:r>
            <a:endParaRPr lang="fr-FR" sz="2000" kern="0" dirty="0" smtClean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41715" y="6093296"/>
            <a:ext cx="7660571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HOP </a:t>
            </a: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: ajoute des champs dynamique</a:t>
            </a:r>
            <a:r>
              <a:rPr lang="fr-FR" sz="2400" kern="0" dirty="0" smtClean="0"/>
              <a:t>ment aux </a:t>
            </a:r>
            <a:r>
              <a:rPr lang="fr-FR" sz="2400" kern="0" dirty="0" smtClean="0">
                <a:solidFill>
                  <a:schemeClr val="accent4"/>
                </a:solidFill>
              </a:rPr>
              <a:t>classes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647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07504" y="836712"/>
            <a:ext cx="9217024" cy="3797450"/>
          </a:xfrm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Typage dynamique </a:t>
            </a:r>
            <a:r>
              <a:rPr lang="fr-FR" dirty="0"/>
              <a:t>: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arrêter l'exécution en cas de détection d'opération illégale (</a:t>
            </a:r>
            <a:r>
              <a:rPr lang="fr-FR" dirty="0" err="1" smtClean="0">
                <a:solidFill>
                  <a:schemeClr val="tx2"/>
                </a:solidFill>
              </a:rPr>
              <a:t>choux</a:t>
            </a:r>
            <a:r>
              <a:rPr lang="fr-FR" dirty="0" err="1" smtClean="0">
                <a:solidFill>
                  <a:srgbClr val="000000"/>
                </a:solidFill>
              </a:rPr>
              <a:t>+</a:t>
            </a:r>
            <a:r>
              <a:rPr lang="fr-FR" dirty="0" err="1" smtClean="0">
                <a:solidFill>
                  <a:schemeClr val="accent1"/>
                </a:solidFill>
              </a:rPr>
              <a:t>carotte</a:t>
            </a:r>
            <a:r>
              <a:rPr lang="fr-FR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 smtClean="0"/>
              <a:t>Scheme</a:t>
            </a:r>
            <a:r>
              <a:rPr lang="fr-FR" dirty="0" smtClean="0">
                <a:solidFill>
                  <a:srgbClr val="000000"/>
                </a:solidFill>
              </a:rPr>
              <a:t>, </a:t>
            </a:r>
            <a:r>
              <a:rPr lang="fr-FR" dirty="0" smtClean="0">
                <a:solidFill>
                  <a:srgbClr val="0000FF"/>
                </a:solidFill>
              </a:rPr>
              <a:t>Python</a:t>
            </a:r>
            <a:r>
              <a:rPr lang="fr-FR" dirty="0" smtClean="0">
                <a:solidFill>
                  <a:srgbClr val="000000"/>
                </a:solidFill>
              </a:rPr>
              <a:t>, etc.</a:t>
            </a:r>
          </a:p>
          <a:p>
            <a:r>
              <a:rPr lang="fr-FR" dirty="0" smtClean="0">
                <a:solidFill>
                  <a:schemeClr val="accent3"/>
                </a:solidFill>
              </a:rPr>
              <a:t>Typage statique </a:t>
            </a:r>
            <a:r>
              <a:rPr lang="fr-FR" dirty="0" smtClean="0"/>
              <a:t>: dès </a:t>
            </a:r>
            <a:r>
              <a:rPr lang="fr-FR" dirty="0"/>
              <a:t>la </a:t>
            </a:r>
            <a:r>
              <a:rPr lang="fr-FR" dirty="0" smtClean="0"/>
              <a:t>compilation, classifier </a:t>
            </a:r>
            <a:r>
              <a:rPr lang="fr-FR" dirty="0"/>
              <a:t>les expressions selon </a:t>
            </a:r>
            <a:r>
              <a:rPr lang="fr-FR" dirty="0" smtClean="0"/>
              <a:t>les valeurs dénotées, et </a:t>
            </a:r>
            <a:r>
              <a:rPr lang="fr-FR" dirty="0"/>
              <a:t>assurer </a:t>
            </a:r>
            <a:r>
              <a:rPr lang="fr-FR" dirty="0" smtClean="0"/>
              <a:t>la compatibilité des arguments des opérations </a:t>
            </a:r>
          </a:p>
          <a:p>
            <a:r>
              <a:rPr lang="fr-FR" dirty="0" smtClean="0">
                <a:solidFill>
                  <a:srgbClr val="C83296"/>
                </a:solidFill>
              </a:rPr>
              <a:t>Vérification formelle </a:t>
            </a:r>
            <a:r>
              <a:rPr lang="fr-FR" dirty="0" smtClean="0"/>
              <a:t>: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/>
              <a:t>dès la </a:t>
            </a:r>
            <a:r>
              <a:rPr lang="fr-FR" dirty="0" smtClean="0"/>
              <a:t>compilation vérifier des propriétés quelconques (cf. séminaire de </a:t>
            </a:r>
            <a:r>
              <a:rPr lang="fr-FR" dirty="0" err="1" smtClean="0"/>
              <a:t>T</a:t>
            </a:r>
            <a:r>
              <a:rPr lang="fr-FR" dirty="0" smtClean="0"/>
              <a:t>. Jensen)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1510174" y="4832505"/>
            <a:ext cx="6292583" cy="1476815"/>
          </a:xfrm>
          <a:ln w="28575" cmpd="sng"/>
        </p:spPr>
        <p:txBody>
          <a:bodyPr/>
          <a:lstStyle/>
          <a:p>
            <a:r>
              <a:rPr lang="fr-FR" sz="2800" dirty="0" smtClean="0"/>
              <a:t>Que peut-on savoir sur le programme </a:t>
            </a:r>
          </a:p>
          <a:p>
            <a:r>
              <a:rPr lang="fr-FR" sz="2800" dirty="0" smtClean="0"/>
              <a:t>sans l'exécuter, et à quel prix?</a:t>
            </a:r>
          </a:p>
          <a:p>
            <a:pPr>
              <a:spcBef>
                <a:spcPts val="600"/>
              </a:spcBef>
            </a:pPr>
            <a:r>
              <a:rPr lang="fr-FR" sz="2800" dirty="0" smtClean="0"/>
              <a:t>Intuition: le typage doit être très rapide</a:t>
            </a:r>
            <a:endParaRPr lang="fr-FR" sz="28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Typage et vérification formelle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139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3664" y="980728"/>
            <a:ext cx="9289032" cy="50475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Interdire </a:t>
            </a:r>
            <a:r>
              <a:rPr lang="fr-FR" dirty="0" err="1" smtClean="0">
                <a:solidFill>
                  <a:srgbClr val="0000FF"/>
                </a:solidFill>
              </a:rPr>
              <a:t>choux</a:t>
            </a:r>
            <a:r>
              <a:rPr lang="fr-FR" dirty="0" err="1" smtClean="0"/>
              <a:t>+</a:t>
            </a:r>
            <a:r>
              <a:rPr lang="fr-FR" dirty="0" err="1" smtClean="0">
                <a:solidFill>
                  <a:schemeClr val="accent1"/>
                </a:solidFill>
              </a:rPr>
              <a:t>carottes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T</a:t>
            </a:r>
            <a:r>
              <a:rPr lang="fr-FR" dirty="0" smtClean="0"/>
              <a:t>yper </a:t>
            </a:r>
            <a:r>
              <a:rPr lang="fr-FR" dirty="0"/>
              <a:t>l</a:t>
            </a:r>
            <a:r>
              <a:rPr lang="fr-FR" dirty="0" smtClean="0"/>
              <a:t>es </a:t>
            </a:r>
            <a:r>
              <a:rPr lang="fr-FR" dirty="0" smtClean="0">
                <a:solidFill>
                  <a:schemeClr val="accent3"/>
                </a:solidFill>
              </a:rPr>
              <a:t>fonctions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et leurs applications : C, Java, etc.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Typer </a:t>
            </a:r>
            <a:r>
              <a:rPr lang="fr-FR" dirty="0" smtClean="0">
                <a:solidFill>
                  <a:srgbClr val="C83296"/>
                </a:solidFill>
              </a:rPr>
              <a:t>l'ordre supérieur </a:t>
            </a:r>
            <a:r>
              <a:rPr lang="fr-FR" dirty="0" smtClean="0"/>
              <a:t>(fonctions de fonctions)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Accepter les </a:t>
            </a:r>
            <a:r>
              <a:rPr lang="fr-FR" dirty="0" smtClean="0">
                <a:solidFill>
                  <a:schemeClr val="accent3"/>
                </a:solidFill>
              </a:rPr>
              <a:t>types polymorphes </a:t>
            </a:r>
            <a:r>
              <a:rPr lang="fr-FR" dirty="0" smtClean="0"/>
              <a:t>(paramétriques)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chemeClr val="accent3"/>
                </a:solidFill>
              </a:rPr>
              <a:t>S</a:t>
            </a:r>
            <a:r>
              <a:rPr lang="fr-FR" dirty="0" smtClean="0">
                <a:solidFill>
                  <a:schemeClr val="accent3"/>
                </a:solidFill>
              </a:rPr>
              <a:t>ous-typage </a:t>
            </a:r>
            <a:r>
              <a:rPr lang="fr-FR" dirty="0">
                <a:solidFill>
                  <a:schemeClr val="accent3"/>
                </a:solidFill>
              </a:rPr>
              <a:t> </a:t>
            </a:r>
            <a:r>
              <a:rPr lang="fr-FR" dirty="0" smtClean="0"/>
              <a:t>(langages objets)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chemeClr val="accent3"/>
                </a:solidFill>
              </a:rPr>
              <a:t>I</a:t>
            </a:r>
            <a:r>
              <a:rPr lang="fr-FR" dirty="0" smtClean="0">
                <a:solidFill>
                  <a:schemeClr val="accent3"/>
                </a:solidFill>
              </a:rPr>
              <a:t>nférence de types </a:t>
            </a:r>
            <a:r>
              <a:rPr lang="fr-FR" dirty="0" smtClean="0"/>
              <a:t>:</a:t>
            </a:r>
            <a:r>
              <a:rPr lang="fr-FR" dirty="0" smtClean="0">
                <a:solidFill>
                  <a:schemeClr val="accent3"/>
                </a:solidFill>
              </a:rPr>
              <a:t> </a:t>
            </a:r>
            <a:r>
              <a:rPr lang="fr-FR" dirty="0" smtClean="0"/>
              <a:t>trouver les bons types même lorsqu'ils ne sont pas écrits par le programmeur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Typage des </a:t>
            </a:r>
            <a:r>
              <a:rPr lang="fr-FR" dirty="0" smtClean="0">
                <a:solidFill>
                  <a:schemeClr val="accent3"/>
                </a:solidFill>
              </a:rPr>
              <a:t>modules</a:t>
            </a:r>
            <a:r>
              <a:rPr lang="fr-FR" dirty="0" smtClean="0"/>
              <a:t> et </a:t>
            </a:r>
            <a:r>
              <a:rPr lang="fr-FR" dirty="0" smtClean="0">
                <a:solidFill>
                  <a:srgbClr val="C83296"/>
                </a:solidFill>
              </a:rPr>
              <a:t>APIs : </a:t>
            </a:r>
            <a:r>
              <a:rPr lang="fr-FR" i="1" dirty="0" err="1" smtClean="0"/>
              <a:t>Programming</a:t>
            </a:r>
            <a:r>
              <a:rPr lang="fr-FR" i="1" dirty="0" smtClean="0"/>
              <a:t> in the Large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Niveau maximal actuel : </a:t>
            </a:r>
            <a:r>
              <a:rPr lang="fr-FR" dirty="0" smtClean="0">
                <a:solidFill>
                  <a:schemeClr val="accent3"/>
                </a:solidFill>
              </a:rPr>
              <a:t>Coq</a:t>
            </a:r>
            <a:r>
              <a:rPr lang="fr-FR" dirty="0" smtClean="0"/>
              <a:t>, cf. cours du 18 mars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 smtClean="0">
                <a:solidFill>
                  <a:schemeClr val="accent3"/>
                </a:solidFill>
              </a:rPr>
              <a:t>           types dépendants</a:t>
            </a:r>
            <a:r>
              <a:rPr lang="fr-FR" dirty="0" smtClean="0"/>
              <a:t>,  typage garantissant la terminaison,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/>
              <a:t> </a:t>
            </a:r>
            <a:r>
              <a:rPr lang="fr-FR" dirty="0" smtClean="0"/>
              <a:t>          mais l'inférence générale n'est plus décidable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Niveaux de typage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G. Berry, Collège de France,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762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536" y="760126"/>
            <a:ext cx="8229600" cy="670132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</a:t>
            </a:r>
            <a:r>
              <a:rPr lang="fr-FR" dirty="0" smtClean="0"/>
              <a:t>ppliquer une fonction aux éléments d'une liste :</a:t>
            </a:r>
          </a:p>
          <a:p>
            <a:pPr marL="0" indent="0">
              <a:buNone/>
            </a:pPr>
            <a:r>
              <a:rPr lang="fr-FR" dirty="0" smtClean="0"/>
              <a:t># let </a:t>
            </a:r>
            <a:r>
              <a:rPr lang="fr-FR" dirty="0" err="1" smtClean="0"/>
              <a:t>rec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chemeClr val="tx2"/>
                </a:solidFill>
              </a:rPr>
              <a:t>map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f l </a:t>
            </a:r>
            <a:r>
              <a:rPr lang="fr-FR" dirty="0" smtClean="0"/>
              <a:t>=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match</a:t>
            </a:r>
            <a:r>
              <a:rPr lang="fr-FR" dirty="0" smtClean="0">
                <a:solidFill>
                  <a:srgbClr val="0000FF"/>
                </a:solidFill>
              </a:rPr>
              <a:t> l </a:t>
            </a:r>
            <a:r>
              <a:rPr lang="fr-FR" dirty="0" err="1" smtClean="0">
                <a:solidFill>
                  <a:srgbClr val="000000"/>
                </a:solidFill>
              </a:rPr>
              <a:t>with</a:t>
            </a:r>
            <a:r>
              <a:rPr lang="fr-FR" dirty="0" smtClean="0">
                <a:solidFill>
                  <a:srgbClr val="000000"/>
                </a:solidFill>
              </a:rPr>
              <a:t>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                             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[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]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/>
              <a:t>−&gt;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[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                            | </a:t>
            </a:r>
            <a:r>
              <a:rPr lang="fr-FR" dirty="0" err="1" smtClean="0">
                <a:solidFill>
                  <a:schemeClr val="tx2"/>
                </a:solidFill>
              </a:rPr>
              <a:t>hd</a:t>
            </a:r>
            <a:r>
              <a:rPr lang="fr-FR" dirty="0" smtClean="0">
                <a:solidFill>
                  <a:srgbClr val="000000"/>
                </a:solidFill>
              </a:rPr>
              <a:t> :: </a:t>
            </a:r>
            <a:r>
              <a:rPr lang="fr-FR" dirty="0" err="1" smtClean="0">
                <a:solidFill>
                  <a:srgbClr val="0000FF"/>
                </a:solidFill>
              </a:rPr>
              <a:t>tl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/>
              <a:t>−</a:t>
            </a:r>
            <a:r>
              <a:rPr lang="fr-FR" dirty="0" smtClean="0"/>
              <a:t>&gt; (</a:t>
            </a:r>
            <a:r>
              <a:rPr lang="fr-FR" dirty="0" smtClean="0">
                <a:solidFill>
                  <a:srgbClr val="0000FF"/>
                </a:solidFill>
              </a:rPr>
              <a:t>f </a:t>
            </a:r>
            <a:r>
              <a:rPr lang="fr-FR" dirty="0" err="1" smtClean="0">
                <a:solidFill>
                  <a:srgbClr val="0000FF"/>
                </a:solidFill>
              </a:rPr>
              <a:t>hd</a:t>
            </a:r>
            <a:r>
              <a:rPr lang="fr-FR" dirty="0" smtClean="0"/>
              <a:t>) :: (</a:t>
            </a:r>
            <a:r>
              <a:rPr lang="fr-FR" dirty="0" err="1" smtClean="0">
                <a:solidFill>
                  <a:srgbClr val="0000FF"/>
                </a:solidFill>
              </a:rPr>
              <a:t>map</a:t>
            </a:r>
            <a:r>
              <a:rPr lang="fr-FR" dirty="0" smtClean="0">
                <a:solidFill>
                  <a:srgbClr val="0000FF"/>
                </a:solidFill>
              </a:rPr>
              <a:t> f </a:t>
            </a:r>
            <a:r>
              <a:rPr lang="fr-FR" dirty="0" err="1" smtClean="0">
                <a:solidFill>
                  <a:srgbClr val="0000FF"/>
                </a:solidFill>
              </a:rPr>
              <a:t>tl</a:t>
            </a:r>
            <a:r>
              <a:rPr lang="fr-FR" dirty="0" smtClean="0"/>
              <a:t>) ;;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fr-FR" i="1" dirty="0" smtClean="0"/>
              <a:t>val </a:t>
            </a:r>
            <a:r>
              <a:rPr lang="fr-FR" i="1" dirty="0" err="1">
                <a:solidFill>
                  <a:schemeClr val="tx2"/>
                </a:solidFill>
              </a:rPr>
              <a:t>map</a:t>
            </a:r>
            <a:r>
              <a:rPr lang="fr-FR" i="1" dirty="0">
                <a:solidFill>
                  <a:schemeClr val="tx2"/>
                </a:solidFill>
              </a:rPr>
              <a:t> </a:t>
            </a:r>
            <a:r>
              <a:rPr lang="fr-FR" i="1" dirty="0"/>
              <a:t>: (</a:t>
            </a:r>
            <a:r>
              <a:rPr lang="fr-FR" i="1" dirty="0">
                <a:solidFill>
                  <a:srgbClr val="C83296"/>
                </a:solidFill>
              </a:rPr>
              <a:t>'</a:t>
            </a:r>
            <a:r>
              <a:rPr lang="fr-FR" i="1" dirty="0">
                <a:solidFill>
                  <a:schemeClr val="accent3"/>
                </a:solidFill>
              </a:rPr>
              <a:t>a</a:t>
            </a:r>
            <a:r>
              <a:rPr lang="fr-FR" i="1" dirty="0"/>
              <a:t> -&gt; </a:t>
            </a:r>
            <a:r>
              <a:rPr lang="fr-FR" i="1" dirty="0">
                <a:solidFill>
                  <a:srgbClr val="C83296"/>
                </a:solidFill>
              </a:rPr>
              <a:t>'b</a:t>
            </a:r>
            <a:r>
              <a:rPr lang="fr-FR" i="1" dirty="0"/>
              <a:t>) -&gt; </a:t>
            </a:r>
            <a:r>
              <a:rPr lang="fr-FR" i="1" dirty="0">
                <a:solidFill>
                  <a:srgbClr val="C83296"/>
                </a:solidFill>
              </a:rPr>
              <a:t>'a </a:t>
            </a:r>
            <a:r>
              <a:rPr lang="fr-FR" i="1" dirty="0" err="1"/>
              <a:t>list</a:t>
            </a:r>
            <a:r>
              <a:rPr lang="fr-FR" i="1" dirty="0"/>
              <a:t> -&gt; </a:t>
            </a:r>
            <a:r>
              <a:rPr lang="fr-FR" i="1" dirty="0">
                <a:solidFill>
                  <a:srgbClr val="C83296"/>
                </a:solidFill>
              </a:rPr>
              <a:t>'b </a:t>
            </a:r>
            <a:r>
              <a:rPr lang="fr-FR" i="1" dirty="0" err="1"/>
              <a:t>list</a:t>
            </a:r>
            <a:r>
              <a:rPr lang="fr-FR" i="1" dirty="0"/>
              <a:t> = &lt;fun&gt;</a:t>
            </a:r>
            <a:r>
              <a:rPr lang="fr-FR" i="1" dirty="0" smtClean="0">
                <a:solidFill>
                  <a:srgbClr val="C83296"/>
                </a:solidFill>
              </a:rPr>
              <a:t>      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dirty="0" smtClean="0"/>
              <a:t># </a:t>
            </a:r>
            <a:r>
              <a:rPr lang="fr-FR" dirty="0" err="1" smtClean="0">
                <a:solidFill>
                  <a:schemeClr val="tx2"/>
                </a:solidFill>
              </a:rPr>
              <a:t>map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smtClean="0"/>
              <a:t>(fun </a:t>
            </a:r>
            <a:r>
              <a:rPr lang="fr-FR" dirty="0" smtClean="0">
                <a:solidFill>
                  <a:schemeClr val="tx2"/>
                </a:solidFill>
              </a:rPr>
              <a:t>x </a:t>
            </a:r>
            <a:r>
              <a:rPr lang="fr-FR" i="1" dirty="0"/>
              <a:t>−</a:t>
            </a:r>
            <a:r>
              <a:rPr lang="fr-FR" i="1" dirty="0" smtClean="0"/>
              <a:t>&gt; </a:t>
            </a:r>
            <a:r>
              <a:rPr lang="fr-FR" dirty="0" smtClean="0">
                <a:solidFill>
                  <a:schemeClr val="tx2"/>
                </a:solidFill>
              </a:rPr>
              <a:t>x</a:t>
            </a:r>
            <a:r>
              <a:rPr lang="fr-FR" dirty="0" smtClean="0"/>
              <a:t>+1) [1; 2; 3] ;;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− </a:t>
            </a:r>
            <a:r>
              <a:rPr lang="fr-FR" i="1" dirty="0" smtClean="0"/>
              <a:t>: </a:t>
            </a:r>
            <a:r>
              <a:rPr lang="fr-FR" i="1" dirty="0" err="1">
                <a:solidFill>
                  <a:srgbClr val="C83296"/>
                </a:solidFill>
              </a:rPr>
              <a:t>int</a:t>
            </a:r>
            <a:r>
              <a:rPr lang="fr-FR" i="1" dirty="0">
                <a:solidFill>
                  <a:srgbClr val="C83296"/>
                </a:solidFill>
              </a:rPr>
              <a:t> </a:t>
            </a:r>
            <a:r>
              <a:rPr lang="fr-FR" i="1" dirty="0" err="1">
                <a:solidFill>
                  <a:srgbClr val="C83296"/>
                </a:solidFill>
              </a:rPr>
              <a:t>list</a:t>
            </a:r>
            <a:r>
              <a:rPr lang="fr-FR" i="1" dirty="0">
                <a:solidFill>
                  <a:srgbClr val="C83296"/>
                </a:solidFill>
              </a:rPr>
              <a:t> </a:t>
            </a:r>
            <a:r>
              <a:rPr lang="fr-FR" i="1" dirty="0"/>
              <a:t>= [2; 3; 4</a:t>
            </a:r>
            <a:r>
              <a:rPr lang="fr-FR" i="1" dirty="0" smtClean="0"/>
              <a:t>]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dirty="0" smtClean="0"/>
              <a:t># let </a:t>
            </a:r>
            <a:r>
              <a:rPr lang="fr-FR" dirty="0" err="1"/>
              <a:t>rec</a:t>
            </a:r>
            <a:r>
              <a:rPr lang="fr-FR" dirty="0"/>
              <a:t> </a:t>
            </a:r>
            <a:r>
              <a:rPr lang="fr-FR" dirty="0" err="1">
                <a:solidFill>
                  <a:schemeClr val="tx2"/>
                </a:solidFill>
              </a:rPr>
              <a:t>map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>
                <a:solidFill>
                  <a:srgbClr val="0000FF"/>
                </a:solidFill>
              </a:rPr>
              <a:t>f l </a:t>
            </a:r>
            <a:r>
              <a:rPr lang="fr-FR" dirty="0"/>
              <a:t>=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match</a:t>
            </a:r>
            <a:r>
              <a:rPr lang="fr-FR" dirty="0">
                <a:solidFill>
                  <a:srgbClr val="0000FF"/>
                </a:solidFill>
              </a:rPr>
              <a:t> l </a:t>
            </a:r>
            <a:r>
              <a:rPr lang="fr-FR" dirty="0" err="1">
                <a:solidFill>
                  <a:srgbClr val="000000"/>
                </a:solidFill>
              </a:rPr>
              <a:t>with</a:t>
            </a:r>
            <a:r>
              <a:rPr lang="fr-FR" dirty="0">
                <a:solidFill>
                  <a:srgbClr val="000000"/>
                </a:solidFill>
              </a:rPr>
              <a:t>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                               </a:t>
            </a:r>
            <a:r>
              <a:rPr lang="fr-FR" dirty="0" smtClean="0">
                <a:solidFill>
                  <a:srgbClr val="000000"/>
                </a:solidFill>
              </a:rPr>
              <a:t>[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]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/>
              <a:t>−&gt;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[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rgbClr val="000000"/>
                </a:solidFill>
              </a:rPr>
              <a:t>                             </a:t>
            </a:r>
            <a:r>
              <a:rPr lang="fr-FR" dirty="0" smtClean="0">
                <a:solidFill>
                  <a:srgbClr val="000000"/>
                </a:solidFill>
              </a:rPr>
              <a:t>| </a:t>
            </a:r>
            <a:r>
              <a:rPr lang="fr-FR" dirty="0" err="1">
                <a:solidFill>
                  <a:schemeClr val="tx2"/>
                </a:solidFill>
              </a:rPr>
              <a:t>hd</a:t>
            </a:r>
            <a:r>
              <a:rPr lang="fr-FR" dirty="0">
                <a:solidFill>
                  <a:srgbClr val="000000"/>
                </a:solidFill>
              </a:rPr>
              <a:t> :: </a:t>
            </a:r>
            <a:r>
              <a:rPr lang="fr-FR" dirty="0" err="1">
                <a:solidFill>
                  <a:srgbClr val="0000FF"/>
                </a:solidFill>
              </a:rPr>
              <a:t>tl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/>
              <a:t>−&gt; (</a:t>
            </a:r>
            <a:r>
              <a:rPr lang="fr-FR" dirty="0">
                <a:solidFill>
                  <a:srgbClr val="0000FF"/>
                </a:solidFill>
              </a:rPr>
              <a:t>f </a:t>
            </a:r>
            <a:r>
              <a:rPr lang="fr-FR" dirty="0" err="1">
                <a:solidFill>
                  <a:srgbClr val="0000FF"/>
                </a:solidFill>
              </a:rPr>
              <a:t>tl</a:t>
            </a:r>
            <a:r>
              <a:rPr lang="fr-FR" dirty="0"/>
              <a:t>) :: (</a:t>
            </a:r>
            <a:r>
              <a:rPr lang="fr-FR" dirty="0" err="1">
                <a:solidFill>
                  <a:srgbClr val="0000FF"/>
                </a:solidFill>
              </a:rPr>
              <a:t>map</a:t>
            </a:r>
            <a:r>
              <a:rPr lang="fr-FR" dirty="0">
                <a:solidFill>
                  <a:srgbClr val="0000FF"/>
                </a:solidFill>
              </a:rPr>
              <a:t> f </a:t>
            </a:r>
            <a:r>
              <a:rPr lang="fr-FR" dirty="0" err="1">
                <a:solidFill>
                  <a:srgbClr val="0000FF"/>
                </a:solidFill>
              </a:rPr>
              <a:t>hd</a:t>
            </a:r>
            <a:r>
              <a:rPr lang="fr-FR" dirty="0" smtClean="0"/>
              <a:t>) ;</a:t>
            </a:r>
            <a:r>
              <a:rPr lang="fr-FR" dirty="0"/>
              <a:t>;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Error : </a:t>
            </a:r>
            <a:r>
              <a:rPr lang="en-US" i="1" dirty="0">
                <a:solidFill>
                  <a:schemeClr val="accent1"/>
                </a:solidFill>
              </a:rPr>
              <a:t>This expression has type</a:t>
            </a:r>
            <a:r>
              <a:rPr lang="en-US" i="1" dirty="0"/>
              <a:t> </a:t>
            </a:r>
            <a:r>
              <a:rPr lang="en-US" i="1" dirty="0">
                <a:solidFill>
                  <a:schemeClr val="accent3"/>
                </a:solidFill>
              </a:rPr>
              <a:t>'a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but an expression </a:t>
            </a:r>
            <a:r>
              <a:rPr lang="en-US" i="1" dirty="0" smtClean="0">
                <a:solidFill>
                  <a:srgbClr val="FF0000"/>
                </a:solidFill>
              </a:rPr>
              <a:t>        was </a:t>
            </a:r>
            <a:r>
              <a:rPr lang="en-US" i="1" dirty="0">
                <a:solidFill>
                  <a:srgbClr val="FF0000"/>
                </a:solidFill>
              </a:rPr>
              <a:t>expected of type </a:t>
            </a:r>
            <a:r>
              <a:rPr lang="fr-FR" i="1" dirty="0">
                <a:solidFill>
                  <a:schemeClr val="accent3"/>
                </a:solidFill>
              </a:rPr>
              <a:t>'a </a:t>
            </a:r>
            <a:r>
              <a:rPr lang="fr-FR" i="1" dirty="0" err="1">
                <a:solidFill>
                  <a:schemeClr val="accent3"/>
                </a:solidFill>
              </a:rPr>
              <a:t>list</a:t>
            </a:r>
            <a:endParaRPr lang="fr-FR" i="1" dirty="0">
              <a:solidFill>
                <a:schemeClr val="accent3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i="1" dirty="0" smtClean="0">
                <a:solidFill>
                  <a:schemeClr val="accent1"/>
                </a:solidFill>
              </a:rPr>
              <a:t>The </a:t>
            </a:r>
            <a:r>
              <a:rPr lang="fr-FR" i="1" dirty="0">
                <a:solidFill>
                  <a:schemeClr val="accent1"/>
                </a:solidFill>
              </a:rPr>
              <a:t>type variable </a:t>
            </a:r>
            <a:r>
              <a:rPr lang="fr-FR" i="1" dirty="0">
                <a:solidFill>
                  <a:schemeClr val="accent3"/>
                </a:solidFill>
              </a:rPr>
              <a:t>'a</a:t>
            </a:r>
            <a:r>
              <a:rPr lang="fr-FR" i="1" dirty="0">
                <a:solidFill>
                  <a:schemeClr val="accent1"/>
                </a:solidFill>
              </a:rPr>
              <a:t> </a:t>
            </a:r>
            <a:r>
              <a:rPr lang="fr-FR" i="1" dirty="0" err="1">
                <a:solidFill>
                  <a:schemeClr val="accent1"/>
                </a:solidFill>
              </a:rPr>
              <a:t>occurs</a:t>
            </a:r>
            <a:r>
              <a:rPr lang="fr-FR" i="1" dirty="0">
                <a:solidFill>
                  <a:schemeClr val="accent1"/>
                </a:solidFill>
              </a:rPr>
              <a:t> </a:t>
            </a:r>
            <a:r>
              <a:rPr lang="fr-FR" i="1" dirty="0" err="1">
                <a:solidFill>
                  <a:schemeClr val="accent1"/>
                </a:solidFill>
              </a:rPr>
              <a:t>inside</a:t>
            </a:r>
            <a:r>
              <a:rPr lang="fr-FR" i="1" dirty="0">
                <a:solidFill>
                  <a:schemeClr val="accent1"/>
                </a:solidFill>
              </a:rPr>
              <a:t> </a:t>
            </a:r>
            <a:r>
              <a:rPr lang="fr-FR" i="1" dirty="0">
                <a:solidFill>
                  <a:srgbClr val="C83296"/>
                </a:solidFill>
              </a:rPr>
              <a:t>'a </a:t>
            </a:r>
            <a:r>
              <a:rPr lang="fr-FR" i="1" dirty="0" err="1">
                <a:solidFill>
                  <a:srgbClr val="C83296"/>
                </a:solidFill>
              </a:rPr>
              <a:t>list</a:t>
            </a:r>
            <a:endParaRPr lang="fr-FR" i="1" dirty="0">
              <a:solidFill>
                <a:srgbClr val="C83296"/>
              </a:solidFill>
            </a:endParaRPr>
          </a:p>
          <a:p>
            <a:pPr marL="0" indent="0">
              <a:buNone/>
            </a:pPr>
            <a:endParaRPr lang="fr-FR" i="1" dirty="0"/>
          </a:p>
          <a:p>
            <a:pPr marL="0" indent="0">
              <a:buNone/>
            </a:pPr>
            <a:r>
              <a:rPr lang="fr-FR" dirty="0" smtClean="0"/>
              <a:t>        </a:t>
            </a:r>
            <a:endParaRPr lang="fr-FR" i="1" dirty="0">
              <a:solidFill>
                <a:schemeClr val="tx2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/>
          <a:lstStyle/>
          <a:p>
            <a:r>
              <a:rPr lang="fr-FR" dirty="0" smtClean="0"/>
              <a:t>ML : ordre supérieur, polymorphisme, inférence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-1358900" y="787400"/>
            <a:ext cx="184666" cy="47705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4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Rectangle à coins arrondis 8"/>
          <p:cNvSpPr/>
          <p:nvPr/>
        </p:nvSpPr>
        <p:spPr bwMode="auto">
          <a:xfrm>
            <a:off x="6228184" y="4869160"/>
            <a:ext cx="432048" cy="360040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09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68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langages sont partout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principes principaux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guerres de religion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ingrédients communs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Syntaxes concrètes, syntaxe abstraite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Styles, types et génie logiciel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</a:rPr>
              <a:t>L'outillage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401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e 103"/>
          <p:cNvGrpSpPr/>
          <p:nvPr/>
        </p:nvGrpSpPr>
        <p:grpSpPr>
          <a:xfrm>
            <a:off x="110332" y="188640"/>
            <a:ext cx="8923337" cy="6223000"/>
            <a:chOff x="42863" y="188640"/>
            <a:chExt cx="8923337" cy="6223000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42863" y="188640"/>
              <a:ext cx="8923337" cy="6223000"/>
            </a:xfrm>
            <a:prstGeom prst="octagon">
              <a:avLst>
                <a:gd name="adj" fmla="val 8824"/>
              </a:avLst>
            </a:prstGeom>
            <a:solidFill>
              <a:schemeClr val="bg1"/>
            </a:solidFill>
            <a:ln w="9525">
              <a:solidFill>
                <a:srgbClr val="4372B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42863" y="188640"/>
              <a:ext cx="8923337" cy="6223000"/>
            </a:xfrm>
            <a:prstGeom prst="octagon">
              <a:avLst>
                <a:gd name="adj" fmla="val 8824"/>
              </a:avLst>
            </a:prstGeom>
            <a:solidFill>
              <a:schemeClr val="bg1"/>
            </a:solidFill>
            <a:ln w="9525">
              <a:solidFill>
                <a:srgbClr val="4372B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306388" y="1558653"/>
              <a:ext cx="3971925" cy="3101975"/>
              <a:chOff x="196" y="1192"/>
              <a:chExt cx="2502" cy="1954"/>
            </a:xfrm>
          </p:grpSpPr>
          <p:grpSp>
            <p:nvGrpSpPr>
              <p:cNvPr id="8" name="Group 5"/>
              <p:cNvGrpSpPr>
                <a:grpSpLocks/>
              </p:cNvGrpSpPr>
              <p:nvPr/>
            </p:nvGrpSpPr>
            <p:grpSpPr bwMode="auto">
              <a:xfrm>
                <a:off x="312" y="1192"/>
                <a:ext cx="2386" cy="1954"/>
                <a:chOff x="385" y="1263"/>
                <a:chExt cx="2386" cy="1954"/>
              </a:xfrm>
            </p:grpSpPr>
            <p:sp>
              <p:nvSpPr>
                <p:cNvPr id="19" name="Rectangle 6"/>
                <p:cNvSpPr>
                  <a:spLocks noChangeArrowheads="1"/>
                </p:cNvSpPr>
                <p:nvPr/>
              </p:nvSpPr>
              <p:spPr bwMode="auto">
                <a:xfrm rot="1778630" flipV="1">
                  <a:off x="385" y="1263"/>
                  <a:ext cx="1680" cy="27"/>
                </a:xfrm>
                <a:prstGeom prst="rect">
                  <a:avLst/>
                </a:prstGeom>
                <a:gradFill rotWithShape="0">
                  <a:gsLst>
                    <a:gs pos="0">
                      <a:srgbClr val="E7EBF5"/>
                    </a:gs>
                    <a:gs pos="100000">
                      <a:srgbClr val="B7C3E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Rectangle 7"/>
                <p:cNvSpPr>
                  <a:spLocks noChangeArrowheads="1"/>
                </p:cNvSpPr>
                <p:nvPr/>
              </p:nvSpPr>
              <p:spPr bwMode="auto">
                <a:xfrm rot="-1778630">
                  <a:off x="386" y="3190"/>
                  <a:ext cx="1680" cy="27"/>
                </a:xfrm>
                <a:prstGeom prst="rect">
                  <a:avLst/>
                </a:prstGeom>
                <a:gradFill rotWithShape="0">
                  <a:gsLst>
                    <a:gs pos="0">
                      <a:srgbClr val="E7EBF5"/>
                    </a:gs>
                    <a:gs pos="100000">
                      <a:srgbClr val="B7C3E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AutoShape 8"/>
                <p:cNvSpPr>
                  <a:spLocks noChangeArrowheads="1"/>
                </p:cNvSpPr>
                <p:nvPr/>
              </p:nvSpPr>
              <p:spPr bwMode="auto">
                <a:xfrm rot="-5400000">
                  <a:off x="1519" y="1738"/>
                  <a:ext cx="1502" cy="1002"/>
                </a:xfrm>
                <a:custGeom>
                  <a:avLst/>
                  <a:gdLst>
                    <a:gd name="T0" fmla="*/ 751 w 21600"/>
                    <a:gd name="T1" fmla="*/ 0 h 21600"/>
                    <a:gd name="T2" fmla="*/ 195 w 21600"/>
                    <a:gd name="T3" fmla="*/ 181 h 21600"/>
                    <a:gd name="T4" fmla="*/ 751 w 21600"/>
                    <a:gd name="T5" fmla="*/ 22 h 21600"/>
                    <a:gd name="T6" fmla="*/ 1307 w 21600"/>
                    <a:gd name="T7" fmla="*/ 18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251 w 21600"/>
                    <a:gd name="T13" fmla="*/ 0 h 21600"/>
                    <a:gd name="T14" fmla="*/ 20349 w 21600"/>
                    <a:gd name="T15" fmla="*/ 597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976" y="4053"/>
                      </a:moveTo>
                      <a:cubicBezTo>
                        <a:pt x="4938" y="1777"/>
                        <a:pt x="7794" y="468"/>
                        <a:pt x="10800" y="469"/>
                      </a:cubicBezTo>
                      <a:cubicBezTo>
                        <a:pt x="13805" y="469"/>
                        <a:pt x="16661" y="1777"/>
                        <a:pt x="18623" y="4053"/>
                      </a:cubicBezTo>
                      <a:lnTo>
                        <a:pt x="18978" y="3746"/>
                      </a:lnTo>
                      <a:cubicBezTo>
                        <a:pt x="16927" y="1367"/>
                        <a:pt x="13941" y="-1"/>
                        <a:pt x="10799" y="0"/>
                      </a:cubicBezTo>
                      <a:cubicBezTo>
                        <a:pt x="7658" y="0"/>
                        <a:pt x="4672" y="1367"/>
                        <a:pt x="2621" y="3746"/>
                      </a:cubicBezTo>
                      <a:close/>
                    </a:path>
                  </a:pathLst>
                </a:custGeom>
                <a:solidFill>
                  <a:srgbClr val="B7C3E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" name="Oval 9"/>
              <p:cNvSpPr>
                <a:spLocks noChangeArrowheads="1"/>
              </p:cNvSpPr>
              <p:nvPr/>
            </p:nvSpPr>
            <p:spPr bwMode="auto">
              <a:xfrm>
                <a:off x="1226" y="1485"/>
                <a:ext cx="374" cy="388"/>
              </a:xfrm>
              <a:prstGeom prst="ellipse">
                <a:avLst/>
              </a:prstGeom>
              <a:gradFill rotWithShape="0">
                <a:gsLst>
                  <a:gs pos="0">
                    <a:srgbClr val="E7EBF5"/>
                  </a:gs>
                  <a:gs pos="100000">
                    <a:srgbClr val="B7C3E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256EB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10" name="Picture 10" descr="conf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270" y="1539"/>
                <a:ext cx="270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 Box 11"/>
              <p:cNvSpPr txBox="1">
                <a:spLocks noChangeArrowheads="1"/>
              </p:cNvSpPr>
              <p:nvPr/>
            </p:nvSpPr>
            <p:spPr bwMode="auto">
              <a:xfrm>
                <a:off x="583" y="1332"/>
                <a:ext cx="730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bg1"/>
                    </a:solidFill>
                    <a:latin typeface="Verdana" pitchFamily="34" charset="0"/>
                  </a:rPr>
                  <a:t>Project  Structure</a:t>
                </a:r>
              </a:p>
            </p:txBody>
          </p:sp>
          <p:sp>
            <p:nvSpPr>
              <p:cNvPr id="12" name="Oval 12"/>
              <p:cNvSpPr>
                <a:spLocks noChangeArrowheads="1"/>
              </p:cNvSpPr>
              <p:nvPr/>
            </p:nvSpPr>
            <p:spPr bwMode="auto">
              <a:xfrm>
                <a:off x="1107" y="1977"/>
                <a:ext cx="396" cy="388"/>
              </a:xfrm>
              <a:prstGeom prst="ellipse">
                <a:avLst/>
              </a:prstGeom>
              <a:gradFill rotWithShape="0">
                <a:gsLst>
                  <a:gs pos="0">
                    <a:srgbClr val="E7EBF5"/>
                  </a:gs>
                  <a:gs pos="100000">
                    <a:srgbClr val="B7C3E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256EB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366" y="2096"/>
                <a:ext cx="786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tx2"/>
                    </a:solidFill>
                    <a:latin typeface="Verdana" pitchFamily="34" charset="0"/>
                  </a:rPr>
                  <a:t>Automatic Documentation</a:t>
                </a:r>
              </a:p>
            </p:txBody>
          </p:sp>
          <p:pic>
            <p:nvPicPr>
              <p:cNvPr id="14" name="Picture 14" descr="repor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91" y="2047"/>
                <a:ext cx="216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196" y="1703"/>
                <a:ext cx="820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 i="1">
                    <a:solidFill>
                      <a:schemeClr val="accent4"/>
                    </a:solidFill>
                    <a:latin typeface="Verdana" pitchFamily="34" charset="0"/>
                  </a:rPr>
                  <a:t>Project</a:t>
                </a:r>
                <a:br>
                  <a:rPr lang="en-US" sz="1400" b="1" i="1">
                    <a:solidFill>
                      <a:schemeClr val="accent4"/>
                    </a:solidFill>
                    <a:latin typeface="Verdana" pitchFamily="34" charset="0"/>
                  </a:rPr>
                </a:br>
                <a:r>
                  <a:rPr lang="en-US" sz="1400" b="1" i="1">
                    <a:solidFill>
                      <a:schemeClr val="accent4"/>
                    </a:solidFill>
                    <a:latin typeface="Verdana" pitchFamily="34" charset="0"/>
                  </a:rPr>
                  <a:t>Management</a:t>
                </a:r>
              </a:p>
            </p:txBody>
          </p:sp>
          <p:sp>
            <p:nvSpPr>
              <p:cNvPr id="16" name="Oval 16"/>
              <p:cNvSpPr>
                <a:spLocks noChangeArrowheads="1"/>
              </p:cNvSpPr>
              <p:nvPr/>
            </p:nvSpPr>
            <p:spPr bwMode="auto">
              <a:xfrm>
                <a:off x="1275" y="2477"/>
                <a:ext cx="352" cy="342"/>
              </a:xfrm>
              <a:prstGeom prst="ellipse">
                <a:avLst/>
              </a:prstGeom>
              <a:gradFill rotWithShape="0">
                <a:gsLst>
                  <a:gs pos="0">
                    <a:srgbClr val="E7EBF5"/>
                  </a:gs>
                  <a:gs pos="100000">
                    <a:srgbClr val="B7C3E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256EB1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Text Box 17"/>
              <p:cNvSpPr txBox="1">
                <a:spLocks noChangeArrowheads="1"/>
              </p:cNvSpPr>
              <p:nvPr/>
            </p:nvSpPr>
            <p:spPr bwMode="auto">
              <a:xfrm>
                <a:off x="599" y="2694"/>
                <a:ext cx="775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tx2"/>
                    </a:solidFill>
                    <a:latin typeface="Verdana" pitchFamily="34" charset="0"/>
                  </a:rPr>
                  <a:t>Executable Specification  Exporter</a:t>
                </a:r>
              </a:p>
            </p:txBody>
          </p:sp>
          <p:pic>
            <p:nvPicPr>
              <p:cNvPr id="18" name="Picture 18" descr="D:\Sylvan\PHOTOS-EDA\EDA-MKT-2006\Globe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36" y="2532"/>
                <a:ext cx="228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2" name="Group 19"/>
            <p:cNvGrpSpPr>
              <a:grpSpLocks/>
            </p:cNvGrpSpPr>
            <p:nvPr/>
          </p:nvGrpSpPr>
          <p:grpSpPr bwMode="auto">
            <a:xfrm>
              <a:off x="4383088" y="1563415"/>
              <a:ext cx="4465638" cy="3101975"/>
              <a:chOff x="2764" y="1195"/>
              <a:chExt cx="2813" cy="1954"/>
            </a:xfrm>
          </p:grpSpPr>
          <p:grpSp>
            <p:nvGrpSpPr>
              <p:cNvPr id="23" name="Group 20"/>
              <p:cNvGrpSpPr>
                <a:grpSpLocks/>
              </p:cNvGrpSpPr>
              <p:nvPr/>
            </p:nvGrpSpPr>
            <p:grpSpPr bwMode="auto">
              <a:xfrm>
                <a:off x="2764" y="1195"/>
                <a:ext cx="2384" cy="1954"/>
                <a:chOff x="2837" y="1266"/>
                <a:chExt cx="2384" cy="1954"/>
              </a:xfrm>
            </p:grpSpPr>
            <p:sp>
              <p:nvSpPr>
                <p:cNvPr id="39" name="Rectangle 21"/>
                <p:cNvSpPr>
                  <a:spLocks noChangeArrowheads="1"/>
                </p:cNvSpPr>
                <p:nvPr/>
              </p:nvSpPr>
              <p:spPr bwMode="auto">
                <a:xfrm rot="19806598" flipV="1">
                  <a:off x="3540" y="1266"/>
                  <a:ext cx="1680" cy="27"/>
                </a:xfrm>
                <a:prstGeom prst="rect">
                  <a:avLst/>
                </a:prstGeom>
                <a:gradFill rotWithShape="0">
                  <a:gsLst>
                    <a:gs pos="0">
                      <a:srgbClr val="EBE79D"/>
                    </a:gs>
                    <a:gs pos="100000">
                      <a:srgbClr val="F8F7DE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Rectangle 22"/>
                <p:cNvSpPr>
                  <a:spLocks noChangeArrowheads="1"/>
                </p:cNvSpPr>
                <p:nvPr/>
              </p:nvSpPr>
              <p:spPr bwMode="auto">
                <a:xfrm rot="1793402" flipH="1" flipV="1">
                  <a:off x="3541" y="3193"/>
                  <a:ext cx="1680" cy="27"/>
                </a:xfrm>
                <a:prstGeom prst="rect">
                  <a:avLst/>
                </a:prstGeom>
                <a:gradFill rotWithShape="0">
                  <a:gsLst>
                    <a:gs pos="0">
                      <a:srgbClr val="EBE79D"/>
                    </a:gs>
                    <a:gs pos="100000">
                      <a:srgbClr val="F8F7DE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AutoShape 23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2587" y="1744"/>
                  <a:ext cx="1502" cy="1002"/>
                </a:xfrm>
                <a:custGeom>
                  <a:avLst/>
                  <a:gdLst>
                    <a:gd name="T0" fmla="*/ 751 w 21600"/>
                    <a:gd name="T1" fmla="*/ 0 h 21600"/>
                    <a:gd name="T2" fmla="*/ 195 w 21600"/>
                    <a:gd name="T3" fmla="*/ 181 h 21600"/>
                    <a:gd name="T4" fmla="*/ 751 w 21600"/>
                    <a:gd name="T5" fmla="*/ 22 h 21600"/>
                    <a:gd name="T6" fmla="*/ 1307 w 21600"/>
                    <a:gd name="T7" fmla="*/ 18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251 w 21600"/>
                    <a:gd name="T13" fmla="*/ 0 h 21600"/>
                    <a:gd name="T14" fmla="*/ 20349 w 21600"/>
                    <a:gd name="T15" fmla="*/ 597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976" y="4053"/>
                      </a:moveTo>
                      <a:cubicBezTo>
                        <a:pt x="4938" y="1777"/>
                        <a:pt x="7794" y="468"/>
                        <a:pt x="10800" y="469"/>
                      </a:cubicBezTo>
                      <a:cubicBezTo>
                        <a:pt x="13805" y="469"/>
                        <a:pt x="16661" y="1777"/>
                        <a:pt x="18623" y="4053"/>
                      </a:cubicBezTo>
                      <a:lnTo>
                        <a:pt x="18978" y="3746"/>
                      </a:lnTo>
                      <a:cubicBezTo>
                        <a:pt x="16927" y="1367"/>
                        <a:pt x="13941" y="-1"/>
                        <a:pt x="10799" y="0"/>
                      </a:cubicBezTo>
                      <a:cubicBezTo>
                        <a:pt x="7658" y="0"/>
                        <a:pt x="4672" y="1367"/>
                        <a:pt x="2621" y="3746"/>
                      </a:cubicBezTo>
                      <a:close/>
                    </a:path>
                  </a:pathLst>
                </a:custGeom>
                <a:solidFill>
                  <a:srgbClr val="EBE79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4" name="Text Box 24"/>
              <p:cNvSpPr txBox="1">
                <a:spLocks noChangeArrowheads="1"/>
              </p:cNvSpPr>
              <p:nvPr/>
            </p:nvSpPr>
            <p:spPr bwMode="auto">
              <a:xfrm>
                <a:off x="4231" y="1336"/>
                <a:ext cx="674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tx2"/>
                    </a:solidFill>
                    <a:latin typeface="Verdana" pitchFamily="34" charset="0"/>
                  </a:rPr>
                  <a:t>Debugging &amp; Simulation</a:t>
                </a:r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4060" y="1921"/>
                <a:ext cx="432" cy="412"/>
              </a:xfrm>
              <a:prstGeom prst="ellipse">
                <a:avLst/>
              </a:prstGeom>
              <a:gradFill rotWithShape="0">
                <a:gsLst>
                  <a:gs pos="0">
                    <a:srgbClr val="FFFFFA"/>
                  </a:gs>
                  <a:gs pos="100000">
                    <a:srgbClr val="FFFC75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EEE8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Oval 26"/>
              <p:cNvSpPr>
                <a:spLocks noChangeArrowheads="1"/>
              </p:cNvSpPr>
              <p:nvPr/>
            </p:nvSpPr>
            <p:spPr bwMode="auto">
              <a:xfrm>
                <a:off x="3868" y="1429"/>
                <a:ext cx="432" cy="412"/>
              </a:xfrm>
              <a:prstGeom prst="ellipse">
                <a:avLst/>
              </a:prstGeom>
              <a:gradFill rotWithShape="0">
                <a:gsLst>
                  <a:gs pos="0">
                    <a:srgbClr val="FFFFFA"/>
                  </a:gs>
                  <a:gs pos="100000">
                    <a:srgbClr val="FFFC75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EEE8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Text Box 27"/>
              <p:cNvSpPr txBox="1">
                <a:spLocks noChangeArrowheads="1"/>
              </p:cNvSpPr>
              <p:nvPr/>
            </p:nvSpPr>
            <p:spPr bwMode="auto">
              <a:xfrm>
                <a:off x="4440" y="2034"/>
                <a:ext cx="673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tx2"/>
                    </a:solidFill>
                    <a:latin typeface="Verdana" pitchFamily="34" charset="0"/>
                  </a:rPr>
                  <a:t>Formal Verification</a:t>
                </a:r>
              </a:p>
            </p:txBody>
          </p:sp>
          <p:sp>
            <p:nvSpPr>
              <p:cNvPr id="28" name="Oval 28"/>
              <p:cNvSpPr>
                <a:spLocks noChangeArrowheads="1"/>
              </p:cNvSpPr>
              <p:nvPr/>
            </p:nvSpPr>
            <p:spPr bwMode="auto">
              <a:xfrm>
                <a:off x="3881" y="2477"/>
                <a:ext cx="432" cy="412"/>
              </a:xfrm>
              <a:prstGeom prst="ellipse">
                <a:avLst/>
              </a:prstGeom>
              <a:gradFill rotWithShape="0">
                <a:gsLst>
                  <a:gs pos="0">
                    <a:srgbClr val="FFFFFA"/>
                  </a:gs>
                  <a:gs pos="100000">
                    <a:srgbClr val="FFFC75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EEE8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4844" y="1664"/>
                <a:ext cx="733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 i="1">
                    <a:solidFill>
                      <a:schemeClr val="accent4"/>
                    </a:solidFill>
                    <a:latin typeface="Verdana" pitchFamily="34" charset="0"/>
                  </a:rPr>
                  <a:t>Design</a:t>
                </a:r>
                <a:br>
                  <a:rPr lang="en-US" sz="1400" b="1" i="1">
                    <a:solidFill>
                      <a:schemeClr val="accent4"/>
                    </a:solidFill>
                    <a:latin typeface="Verdana" pitchFamily="34" charset="0"/>
                  </a:rPr>
                </a:br>
                <a:r>
                  <a:rPr lang="en-US" sz="1400" b="1" i="1">
                    <a:solidFill>
                      <a:schemeClr val="accent4"/>
                    </a:solidFill>
                    <a:latin typeface="Verdana" pitchFamily="34" charset="0"/>
                  </a:rPr>
                  <a:t>Verification</a:t>
                </a:r>
              </a:p>
            </p:txBody>
          </p:sp>
          <p:sp>
            <p:nvSpPr>
              <p:cNvPr id="30" name="Text Box 30"/>
              <p:cNvSpPr txBox="1">
                <a:spLocks noChangeArrowheads="1"/>
              </p:cNvSpPr>
              <p:nvPr/>
            </p:nvSpPr>
            <p:spPr bwMode="auto">
              <a:xfrm>
                <a:off x="4262" y="2572"/>
                <a:ext cx="673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tx2"/>
                    </a:solidFill>
                    <a:latin typeface="Verdana" pitchFamily="34" charset="0"/>
                  </a:rPr>
                  <a:t>Sequential Equivalence check</a:t>
                </a:r>
              </a:p>
            </p:txBody>
          </p:sp>
          <p:grpSp>
            <p:nvGrpSpPr>
              <p:cNvPr id="31" name="Group 31"/>
              <p:cNvGrpSpPr>
                <a:grpSpLocks/>
              </p:cNvGrpSpPr>
              <p:nvPr/>
            </p:nvGrpSpPr>
            <p:grpSpPr bwMode="auto">
              <a:xfrm>
                <a:off x="3932" y="1544"/>
                <a:ext cx="316" cy="177"/>
                <a:chOff x="-435" y="2455"/>
                <a:chExt cx="316" cy="177"/>
              </a:xfrm>
            </p:grpSpPr>
            <p:sp>
              <p:nvSpPr>
                <p:cNvPr id="34" name="Freeform 32"/>
                <p:cNvSpPr>
                  <a:spLocks/>
                </p:cNvSpPr>
                <p:nvPr/>
              </p:nvSpPr>
              <p:spPr bwMode="auto">
                <a:xfrm>
                  <a:off x="-435" y="2455"/>
                  <a:ext cx="316" cy="177"/>
                </a:xfrm>
                <a:custGeom>
                  <a:avLst/>
                  <a:gdLst>
                    <a:gd name="T0" fmla="*/ 58 w 444"/>
                    <a:gd name="T1" fmla="*/ 206 h 214"/>
                    <a:gd name="T2" fmla="*/ 0 w 444"/>
                    <a:gd name="T3" fmla="*/ 204 h 214"/>
                    <a:gd name="T4" fmla="*/ 0 w 444"/>
                    <a:gd name="T5" fmla="*/ 2 h 214"/>
                    <a:gd name="T6" fmla="*/ 444 w 444"/>
                    <a:gd name="T7" fmla="*/ 0 h 214"/>
                    <a:gd name="T8" fmla="*/ 440 w 444"/>
                    <a:gd name="T9" fmla="*/ 212 h 214"/>
                    <a:gd name="T10" fmla="*/ 392 w 444"/>
                    <a:gd name="T11" fmla="*/ 214 h 214"/>
                    <a:gd name="T12" fmla="*/ 390 w 444"/>
                    <a:gd name="T13" fmla="*/ 60 h 214"/>
                    <a:gd name="T14" fmla="*/ 58 w 444"/>
                    <a:gd name="T15" fmla="*/ 62 h 214"/>
                    <a:gd name="T16" fmla="*/ 58 w 444"/>
                    <a:gd name="T17" fmla="*/ 206 h 2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44"/>
                    <a:gd name="T28" fmla="*/ 0 h 214"/>
                    <a:gd name="T29" fmla="*/ 444 w 444"/>
                    <a:gd name="T30" fmla="*/ 214 h 2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44" h="214">
                      <a:moveTo>
                        <a:pt x="58" y="206"/>
                      </a:moveTo>
                      <a:lnTo>
                        <a:pt x="0" y="204"/>
                      </a:lnTo>
                      <a:lnTo>
                        <a:pt x="0" y="2"/>
                      </a:lnTo>
                      <a:lnTo>
                        <a:pt x="444" y="0"/>
                      </a:lnTo>
                      <a:lnTo>
                        <a:pt x="440" y="212"/>
                      </a:lnTo>
                      <a:lnTo>
                        <a:pt x="392" y="214"/>
                      </a:lnTo>
                      <a:lnTo>
                        <a:pt x="390" y="60"/>
                      </a:lnTo>
                      <a:lnTo>
                        <a:pt x="58" y="62"/>
                      </a:lnTo>
                      <a:lnTo>
                        <a:pt x="58" y="2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2225">
                  <a:noFill/>
                  <a:miter lim="800000"/>
                  <a:headEnd/>
                  <a:tailEnd/>
                </a:ln>
              </p:spPr>
              <p:txBody>
                <a:bodyPr lIns="126000" tIns="118800" rIns="126000" bIns="82800" anchorCtr="1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Rectangle 33"/>
                <p:cNvSpPr>
                  <a:spLocks noChangeArrowheads="1"/>
                </p:cNvSpPr>
                <p:nvPr/>
              </p:nvSpPr>
              <p:spPr bwMode="auto">
                <a:xfrm>
                  <a:off x="-342" y="2517"/>
                  <a:ext cx="132" cy="97"/>
                </a:xfrm>
                <a:prstGeom prst="rect">
                  <a:avLst/>
                </a:prstGeom>
                <a:solidFill>
                  <a:schemeClr val="hlink"/>
                </a:solidFill>
                <a:ln w="22225">
                  <a:noFill/>
                  <a:miter lim="800000"/>
                  <a:headEnd/>
                  <a:tailEnd/>
                </a:ln>
              </p:spPr>
              <p:txBody>
                <a:bodyPr lIns="54000" tIns="46800" rIns="54000" bIns="46800" anchor="ctr"/>
                <a:lstStyle/>
                <a:p>
                  <a:pPr algn="ctr" eaLnBrk="1" hangingPunct="1"/>
                  <a:endParaRPr lang="en-US" sz="800">
                    <a:solidFill>
                      <a:schemeClr val="accent2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36" name="AutoShape 34"/>
                <p:cNvSpPr>
                  <a:spLocks noChangeArrowheads="1"/>
                </p:cNvSpPr>
                <p:nvPr/>
              </p:nvSpPr>
              <p:spPr bwMode="auto">
                <a:xfrm>
                  <a:off x="-391" y="2531"/>
                  <a:ext cx="45" cy="69"/>
                </a:xfrm>
                <a:prstGeom prst="chevron">
                  <a:avLst>
                    <a:gd name="adj" fmla="val 41176"/>
                  </a:avLst>
                </a:prstGeom>
                <a:solidFill>
                  <a:schemeClr val="folHlink"/>
                </a:solidFill>
                <a:ln w="22225">
                  <a:noFill/>
                  <a:miter lim="800000"/>
                  <a:headEnd/>
                  <a:tailEnd/>
                </a:ln>
              </p:spPr>
              <p:txBody>
                <a:bodyPr lIns="126000" tIns="118800" rIns="126000" bIns="82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Rectangle 35"/>
                <p:cNvSpPr>
                  <a:spLocks noChangeArrowheads="1"/>
                </p:cNvSpPr>
                <p:nvPr/>
              </p:nvSpPr>
              <p:spPr bwMode="auto">
                <a:xfrm>
                  <a:off x="-335" y="2526"/>
                  <a:ext cx="117" cy="68"/>
                </a:xfrm>
                <a:prstGeom prst="rect">
                  <a:avLst/>
                </a:prstGeom>
                <a:noFill/>
                <a:ln w="222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Ctr="1">
                  <a:spAutoFit/>
                </a:bodyPr>
                <a:lstStyle/>
                <a:p>
                  <a:pPr eaLnBrk="1" hangingPunct="1"/>
                  <a:r>
                    <a:rPr lang="en-US" sz="700" b="1">
                      <a:solidFill>
                        <a:schemeClr val="accent2"/>
                      </a:solidFill>
                      <a:latin typeface="Tahoma" pitchFamily="34" charset="0"/>
                    </a:rPr>
                    <a:t>DUT</a:t>
                  </a:r>
                  <a:endParaRPr lang="en-GB" sz="700" b="1">
                    <a:solidFill>
                      <a:schemeClr val="accent2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38" name="AutoShape 36"/>
                <p:cNvSpPr>
                  <a:spLocks noChangeArrowheads="1"/>
                </p:cNvSpPr>
                <p:nvPr/>
              </p:nvSpPr>
              <p:spPr bwMode="auto">
                <a:xfrm>
                  <a:off x="-208" y="2531"/>
                  <a:ext cx="46" cy="69"/>
                </a:xfrm>
                <a:prstGeom prst="chevron">
                  <a:avLst>
                    <a:gd name="adj" fmla="val 41176"/>
                  </a:avLst>
                </a:prstGeom>
                <a:solidFill>
                  <a:schemeClr val="folHlink"/>
                </a:solidFill>
                <a:ln w="22225">
                  <a:noFill/>
                  <a:miter lim="800000"/>
                  <a:headEnd/>
                  <a:tailEnd/>
                </a:ln>
              </p:spPr>
              <p:txBody>
                <a:bodyPr lIns="126000" tIns="118800" rIns="126000" bIns="82800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2" name="Text Box 37"/>
              <p:cNvSpPr txBox="1">
                <a:spLocks noChangeArrowheads="1"/>
              </p:cNvSpPr>
              <p:nvPr/>
            </p:nvSpPr>
            <p:spPr bwMode="auto">
              <a:xfrm>
                <a:off x="3995" y="2580"/>
                <a:ext cx="278" cy="23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/>
                <a:r>
                  <a:rPr lang="en-US" b="1">
                    <a:solidFill>
                      <a:schemeClr val="bg1"/>
                    </a:solidFill>
                    <a:latin typeface="Times New Roman" pitchFamily="18" charset="0"/>
                    <a:sym typeface="Wingdings" pitchFamily="2" charset="2"/>
                  </a:rPr>
                  <a:t></a:t>
                </a:r>
                <a:endParaRPr lang="en-GB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33" name="Picture 38" descr="verif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118" y="1973"/>
                <a:ext cx="360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2" name="Group 39"/>
            <p:cNvGrpSpPr>
              <a:grpSpLocks/>
            </p:cNvGrpSpPr>
            <p:nvPr/>
          </p:nvGrpSpPr>
          <p:grpSpPr bwMode="auto">
            <a:xfrm>
              <a:off x="533400" y="874440"/>
              <a:ext cx="7561263" cy="5394325"/>
              <a:chOff x="336" y="768"/>
              <a:chExt cx="4763" cy="3398"/>
            </a:xfrm>
          </p:grpSpPr>
          <p:sp>
            <p:nvSpPr>
              <p:cNvPr id="43" name="AutoShape 40"/>
              <p:cNvSpPr>
                <a:spLocks noChangeArrowheads="1"/>
              </p:cNvSpPr>
              <p:nvPr/>
            </p:nvSpPr>
            <p:spPr bwMode="auto">
              <a:xfrm flipV="1">
                <a:off x="1592" y="768"/>
                <a:ext cx="2252" cy="2385"/>
              </a:xfrm>
              <a:custGeom>
                <a:avLst/>
                <a:gdLst>
                  <a:gd name="T0" fmla="*/ 1126 w 21600"/>
                  <a:gd name="T1" fmla="*/ 0 h 21600"/>
                  <a:gd name="T2" fmla="*/ 292 w 21600"/>
                  <a:gd name="T3" fmla="*/ 411 h 21600"/>
                  <a:gd name="T4" fmla="*/ 1126 w 21600"/>
                  <a:gd name="T5" fmla="*/ 26 h 21600"/>
                  <a:gd name="T6" fmla="*/ 1960 w 21600"/>
                  <a:gd name="T7" fmla="*/ 411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333 w 21600"/>
                  <a:gd name="T13" fmla="*/ 0 h 21600"/>
                  <a:gd name="T14" fmla="*/ 20267 w 21600"/>
                  <a:gd name="T15" fmla="*/ 572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889" y="3800"/>
                    </a:moveTo>
                    <a:cubicBezTo>
                      <a:pt x="4894" y="1534"/>
                      <a:pt x="7774" y="236"/>
                      <a:pt x="10800" y="237"/>
                    </a:cubicBezTo>
                    <a:cubicBezTo>
                      <a:pt x="13825" y="237"/>
                      <a:pt x="16705" y="1534"/>
                      <a:pt x="18710" y="3800"/>
                    </a:cubicBezTo>
                    <a:lnTo>
                      <a:pt x="18888" y="3643"/>
                    </a:lnTo>
                    <a:cubicBezTo>
                      <a:pt x="16838" y="1326"/>
                      <a:pt x="13893" y="-1"/>
                      <a:pt x="10799" y="0"/>
                    </a:cubicBezTo>
                    <a:cubicBezTo>
                      <a:pt x="7706" y="0"/>
                      <a:pt x="4761" y="1326"/>
                      <a:pt x="2711" y="3643"/>
                    </a:cubicBez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 rot="-1779833">
                <a:off x="336" y="3148"/>
                <a:ext cx="1680" cy="27"/>
              </a:xfrm>
              <a:prstGeom prst="rect">
                <a:avLst/>
              </a:prstGeom>
              <a:gradFill rotWithShape="0">
                <a:gsLst>
                  <a:gs pos="0">
                    <a:srgbClr val="FFEEDD"/>
                  </a:gs>
                  <a:gs pos="100000">
                    <a:srgbClr val="FFCC99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" name="Rectangle 42"/>
              <p:cNvSpPr>
                <a:spLocks noChangeArrowheads="1"/>
              </p:cNvSpPr>
              <p:nvPr/>
            </p:nvSpPr>
            <p:spPr bwMode="auto">
              <a:xfrm rot="1779833" flipV="1">
                <a:off x="3419" y="3151"/>
                <a:ext cx="1680" cy="27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FFEEDD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" name="AutoShape 43"/>
              <p:cNvSpPr>
                <a:spLocks noChangeArrowheads="1"/>
              </p:cNvSpPr>
              <p:nvPr/>
            </p:nvSpPr>
            <p:spPr bwMode="auto">
              <a:xfrm>
                <a:off x="1738" y="3477"/>
                <a:ext cx="2016" cy="59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5D58F"/>
                  </a:gs>
                  <a:gs pos="100000">
                    <a:srgbClr val="FAE8C3"/>
                  </a:gs>
                </a:gsLst>
                <a:lin ang="2700000" scaled="1"/>
              </a:gra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" name="Text Box 44"/>
              <p:cNvSpPr txBox="1">
                <a:spLocks noChangeArrowheads="1"/>
              </p:cNvSpPr>
              <p:nvPr/>
            </p:nvSpPr>
            <p:spPr bwMode="auto">
              <a:xfrm>
                <a:off x="1791" y="3478"/>
                <a:ext cx="1912" cy="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8000" tIns="10800" rIns="18000" bIns="10800"/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>
                    <a:latin typeface="Verdana" pitchFamily="34" charset="0"/>
                  </a:rPr>
                  <a:t>Optimized for synthesis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>
                    <a:latin typeface="Verdana" pitchFamily="34" charset="0"/>
                  </a:rPr>
                  <a:t>DFT-ready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>
                    <a:latin typeface="Verdana" pitchFamily="34" charset="0"/>
                  </a:rPr>
                  <a:t>SystemC &amp; RTL flow integration</a:t>
                </a:r>
                <a:endParaRPr lang="en-US" sz="1400">
                  <a:latin typeface="Verdana" pitchFamily="34" charset="0"/>
                </a:endParaRPr>
              </a:p>
            </p:txBody>
          </p:sp>
          <p:sp>
            <p:nvSpPr>
              <p:cNvPr id="48" name="Text Box 45"/>
              <p:cNvSpPr txBox="1">
                <a:spLocks noChangeArrowheads="1"/>
              </p:cNvSpPr>
              <p:nvPr/>
            </p:nvSpPr>
            <p:spPr bwMode="auto">
              <a:xfrm>
                <a:off x="715" y="3974"/>
                <a:ext cx="7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2000" b="1" dirty="0">
                    <a:solidFill>
                      <a:schemeClr val="accent3"/>
                    </a:solidFill>
                    <a:latin typeface="Verdana" pitchFamily="34" charset="0"/>
                  </a:rPr>
                  <a:t>SystemC</a:t>
                </a:r>
              </a:p>
            </p:txBody>
          </p:sp>
          <p:sp>
            <p:nvSpPr>
              <p:cNvPr id="49" name="AutoShape 46"/>
              <p:cNvSpPr>
                <a:spLocks noChangeArrowheads="1"/>
              </p:cNvSpPr>
              <p:nvPr/>
            </p:nvSpPr>
            <p:spPr bwMode="auto">
              <a:xfrm rot="5400000" flipH="1">
                <a:off x="1211" y="3438"/>
                <a:ext cx="341" cy="617"/>
              </a:xfrm>
              <a:prstGeom prst="downArrow">
                <a:avLst>
                  <a:gd name="adj1" fmla="val 62713"/>
                  <a:gd name="adj2" fmla="val 40770"/>
                </a:avLst>
              </a:prstGeom>
              <a:gradFill rotWithShape="0">
                <a:gsLst>
                  <a:gs pos="0">
                    <a:srgbClr val="ECE5CD"/>
                  </a:gs>
                  <a:gs pos="100000">
                    <a:srgbClr val="F5D58F"/>
                  </a:gs>
                </a:gsLst>
                <a:lin ang="5400000" scaled="1"/>
              </a:gra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" name="Oval 47"/>
              <p:cNvSpPr>
                <a:spLocks noChangeArrowheads="1"/>
              </p:cNvSpPr>
              <p:nvPr/>
            </p:nvSpPr>
            <p:spPr bwMode="auto">
              <a:xfrm>
                <a:off x="612" y="3540"/>
                <a:ext cx="432" cy="412"/>
              </a:xfrm>
              <a:prstGeom prst="ellipse">
                <a:avLst/>
              </a:prstGeom>
              <a:gradFill rotWithShape="0">
                <a:gsLst>
                  <a:gs pos="0">
                    <a:srgbClr val="F5D58F"/>
                  </a:gs>
                  <a:gs pos="100000">
                    <a:srgbClr val="FCF1D9"/>
                  </a:gs>
                </a:gsLst>
                <a:lin ang="2700000" scaled="1"/>
              </a:gra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51" name="Picture 48" descr="cvk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74" y="3567"/>
                <a:ext cx="312" cy="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" name="AutoShape 49"/>
              <p:cNvSpPr>
                <a:spLocks noChangeArrowheads="1"/>
              </p:cNvSpPr>
              <p:nvPr/>
            </p:nvSpPr>
            <p:spPr bwMode="auto">
              <a:xfrm rot="-5400000">
                <a:off x="3936" y="3435"/>
                <a:ext cx="341" cy="617"/>
              </a:xfrm>
              <a:prstGeom prst="downArrow">
                <a:avLst>
                  <a:gd name="adj1" fmla="val 62713"/>
                  <a:gd name="adj2" fmla="val 40770"/>
                </a:avLst>
              </a:prstGeom>
              <a:gradFill rotWithShape="0">
                <a:gsLst>
                  <a:gs pos="0">
                    <a:srgbClr val="ECE5CD"/>
                  </a:gs>
                  <a:gs pos="100000">
                    <a:srgbClr val="F5D58F"/>
                  </a:gs>
                </a:gsLst>
                <a:lin ang="5400000" scaled="1"/>
              </a:gra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" name="Oval 50"/>
              <p:cNvSpPr>
                <a:spLocks noChangeArrowheads="1"/>
              </p:cNvSpPr>
              <p:nvPr/>
            </p:nvSpPr>
            <p:spPr bwMode="auto">
              <a:xfrm>
                <a:off x="4446" y="3530"/>
                <a:ext cx="432" cy="412"/>
              </a:xfrm>
              <a:prstGeom prst="ellipse">
                <a:avLst/>
              </a:prstGeom>
              <a:gradFill rotWithShape="0">
                <a:gsLst>
                  <a:gs pos="0">
                    <a:srgbClr val="F5D58F"/>
                  </a:gs>
                  <a:gs pos="100000">
                    <a:srgbClr val="FCF1D9"/>
                  </a:gs>
                </a:gsLst>
                <a:lin ang="2700000" scaled="1"/>
              </a:gra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4" name="Text Box 51"/>
              <p:cNvSpPr txBox="1">
                <a:spLocks noChangeArrowheads="1"/>
              </p:cNvSpPr>
              <p:nvPr/>
            </p:nvSpPr>
            <p:spPr bwMode="auto">
              <a:xfrm>
                <a:off x="3820" y="3939"/>
                <a:ext cx="126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2000" b="1">
                    <a:solidFill>
                      <a:schemeClr val="accent3"/>
                    </a:solidFill>
                    <a:latin typeface="Verdana" pitchFamily="34" charset="0"/>
                  </a:rPr>
                  <a:t>RTL Synthesis</a:t>
                </a:r>
              </a:p>
            </p:txBody>
          </p:sp>
          <p:pic>
            <p:nvPicPr>
              <p:cNvPr id="55" name="Picture 52" descr="D:\Sylvan\PHOTOS-EDA\Logos\IP-XACT-logo-RGB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263" y="3476"/>
                <a:ext cx="398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6" name="Group 53"/>
              <p:cNvGrpSpPr>
                <a:grpSpLocks/>
              </p:cNvGrpSpPr>
              <p:nvPr/>
            </p:nvGrpSpPr>
            <p:grpSpPr bwMode="auto">
              <a:xfrm>
                <a:off x="1303" y="3623"/>
                <a:ext cx="258" cy="252"/>
                <a:chOff x="-756" y="3486"/>
                <a:chExt cx="258" cy="324"/>
              </a:xfrm>
            </p:grpSpPr>
            <p:sp>
              <p:nvSpPr>
                <p:cNvPr id="64" name="Rectangle 54"/>
                <p:cNvSpPr>
                  <a:spLocks noChangeArrowheads="1"/>
                </p:cNvSpPr>
                <p:nvPr/>
              </p:nvSpPr>
              <p:spPr bwMode="auto">
                <a:xfrm>
                  <a:off x="-756" y="3486"/>
                  <a:ext cx="210" cy="26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65" name="Rectangle 55"/>
                <p:cNvSpPr>
                  <a:spLocks noChangeArrowheads="1"/>
                </p:cNvSpPr>
                <p:nvPr/>
              </p:nvSpPr>
              <p:spPr bwMode="auto">
                <a:xfrm>
                  <a:off x="-726" y="3516"/>
                  <a:ext cx="210" cy="26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66" name="Rectangle 56"/>
                <p:cNvSpPr>
                  <a:spLocks noChangeArrowheads="1"/>
                </p:cNvSpPr>
                <p:nvPr/>
              </p:nvSpPr>
              <p:spPr bwMode="auto">
                <a:xfrm>
                  <a:off x="-708" y="3546"/>
                  <a:ext cx="210" cy="26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6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-690" y="3635"/>
                  <a:ext cx="155" cy="172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400" b="1">
                      <a:solidFill>
                        <a:schemeClr val="accent1"/>
                      </a:solidFill>
                    </a:rPr>
                    <a:t>.sc</a:t>
                  </a:r>
                  <a:endParaRPr lang="en-GB" sz="1400" b="1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57" name="Group 58"/>
              <p:cNvGrpSpPr>
                <a:grpSpLocks/>
              </p:cNvGrpSpPr>
              <p:nvPr/>
            </p:nvGrpSpPr>
            <p:grpSpPr bwMode="auto">
              <a:xfrm>
                <a:off x="3925" y="3611"/>
                <a:ext cx="275" cy="252"/>
                <a:chOff x="-828" y="3996"/>
                <a:chExt cx="360" cy="324"/>
              </a:xfrm>
            </p:grpSpPr>
            <p:sp>
              <p:nvSpPr>
                <p:cNvPr id="60" name="Rectangle 59"/>
                <p:cNvSpPr>
                  <a:spLocks noChangeArrowheads="1"/>
                </p:cNvSpPr>
                <p:nvPr/>
              </p:nvSpPr>
              <p:spPr bwMode="auto">
                <a:xfrm>
                  <a:off x="-828" y="3996"/>
                  <a:ext cx="312" cy="26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rrowheads="1"/>
                </p:cNvSpPr>
                <p:nvPr/>
              </p:nvSpPr>
              <p:spPr bwMode="auto">
                <a:xfrm>
                  <a:off x="-798" y="4026"/>
                  <a:ext cx="312" cy="26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rrowheads="1"/>
                </p:cNvSpPr>
                <p:nvPr/>
              </p:nvSpPr>
              <p:spPr bwMode="auto">
                <a:xfrm>
                  <a:off x="-780" y="4056"/>
                  <a:ext cx="312" cy="26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63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-761" y="4163"/>
                  <a:ext cx="258" cy="148"/>
                </a:xfrm>
                <a:prstGeom prst="rect">
                  <a:avLst/>
                </a:prstGeom>
                <a:noFill/>
                <a:ln w="381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1" hangingPunct="1"/>
                  <a:r>
                    <a:rPr lang="en-US" sz="1200" b="1" noProof="1">
                      <a:solidFill>
                        <a:schemeClr val="accent1"/>
                      </a:solidFill>
                    </a:rPr>
                    <a:t>.vhd</a:t>
                  </a:r>
                </a:p>
              </p:txBody>
            </p:sp>
          </p:grpSp>
          <p:pic>
            <p:nvPicPr>
              <p:cNvPr id="58" name="Picture 63" descr="D:\Sylvan\PHOTOS-EDA\Logos\IP-XACT-logo-RGB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835" y="3475"/>
                <a:ext cx="398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64" descr="Mask layout_wholedie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7590" t="83492" r="42038" b="2222"/>
              <a:stretch>
                <a:fillRect/>
              </a:stretch>
            </p:blipFill>
            <p:spPr bwMode="auto">
              <a:xfrm>
                <a:off x="4476" y="3627"/>
                <a:ext cx="348" cy="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8" name="Group 65"/>
            <p:cNvGrpSpPr>
              <a:grpSpLocks/>
            </p:cNvGrpSpPr>
            <p:nvPr/>
          </p:nvGrpSpPr>
          <p:grpSpPr bwMode="auto">
            <a:xfrm>
              <a:off x="531813" y="247378"/>
              <a:ext cx="7599362" cy="5051425"/>
              <a:chOff x="338" y="366"/>
              <a:chExt cx="4787" cy="3182"/>
            </a:xfrm>
          </p:grpSpPr>
          <p:sp>
            <p:nvSpPr>
              <p:cNvPr id="69" name="Rectangle 66"/>
              <p:cNvSpPr>
                <a:spLocks noChangeArrowheads="1"/>
              </p:cNvSpPr>
              <p:nvPr/>
            </p:nvSpPr>
            <p:spPr bwMode="auto">
              <a:xfrm rot="1779833" flipV="1">
                <a:off x="338" y="1152"/>
                <a:ext cx="1680" cy="27"/>
              </a:xfrm>
              <a:prstGeom prst="rect">
                <a:avLst/>
              </a:prstGeom>
              <a:gradFill rotWithShape="0">
                <a:gsLst>
                  <a:gs pos="0">
                    <a:srgbClr val="ECF9E2"/>
                  </a:gs>
                  <a:gs pos="100000">
                    <a:srgbClr val="C6EEAA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0" name="Rectangle 67"/>
              <p:cNvSpPr>
                <a:spLocks noChangeArrowheads="1"/>
              </p:cNvSpPr>
              <p:nvPr/>
            </p:nvSpPr>
            <p:spPr bwMode="auto">
              <a:xfrm rot="-1779833">
                <a:off x="3445" y="1152"/>
                <a:ext cx="1680" cy="27"/>
              </a:xfrm>
              <a:prstGeom prst="rect">
                <a:avLst/>
              </a:prstGeom>
              <a:gradFill rotWithShape="0">
                <a:gsLst>
                  <a:gs pos="0">
                    <a:srgbClr val="C6EEAA"/>
                  </a:gs>
                  <a:gs pos="100000">
                    <a:srgbClr val="ECF9E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1" name="AutoShape 68"/>
              <p:cNvSpPr>
                <a:spLocks noChangeArrowheads="1"/>
              </p:cNvSpPr>
              <p:nvPr/>
            </p:nvSpPr>
            <p:spPr bwMode="auto">
              <a:xfrm>
                <a:off x="1605" y="1163"/>
                <a:ext cx="2252" cy="2385"/>
              </a:xfrm>
              <a:custGeom>
                <a:avLst/>
                <a:gdLst>
                  <a:gd name="T0" fmla="*/ 1126 w 21600"/>
                  <a:gd name="T1" fmla="*/ 0 h 21600"/>
                  <a:gd name="T2" fmla="*/ 292 w 21600"/>
                  <a:gd name="T3" fmla="*/ 411 h 21600"/>
                  <a:gd name="T4" fmla="*/ 1126 w 21600"/>
                  <a:gd name="T5" fmla="*/ 26 h 21600"/>
                  <a:gd name="T6" fmla="*/ 1960 w 21600"/>
                  <a:gd name="T7" fmla="*/ 411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333 w 21600"/>
                  <a:gd name="T13" fmla="*/ 0 h 21600"/>
                  <a:gd name="T14" fmla="*/ 20267 w 21600"/>
                  <a:gd name="T15" fmla="*/ 572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889" y="3800"/>
                    </a:moveTo>
                    <a:cubicBezTo>
                      <a:pt x="4894" y="1534"/>
                      <a:pt x="7774" y="236"/>
                      <a:pt x="10800" y="237"/>
                    </a:cubicBezTo>
                    <a:cubicBezTo>
                      <a:pt x="13825" y="237"/>
                      <a:pt x="16705" y="1534"/>
                      <a:pt x="18710" y="3800"/>
                    </a:cubicBezTo>
                    <a:lnTo>
                      <a:pt x="18888" y="3643"/>
                    </a:lnTo>
                    <a:cubicBezTo>
                      <a:pt x="16838" y="1326"/>
                      <a:pt x="13893" y="-1"/>
                      <a:pt x="10799" y="0"/>
                    </a:cubicBezTo>
                    <a:cubicBezTo>
                      <a:pt x="7706" y="0"/>
                      <a:pt x="4761" y="1326"/>
                      <a:pt x="2711" y="3643"/>
                    </a:cubicBezTo>
                    <a:close/>
                  </a:path>
                </a:pathLst>
              </a:custGeom>
              <a:solidFill>
                <a:srgbClr val="C6EE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" name="Oval 69"/>
              <p:cNvSpPr>
                <a:spLocks noChangeArrowheads="1"/>
              </p:cNvSpPr>
              <p:nvPr/>
            </p:nvSpPr>
            <p:spPr bwMode="auto">
              <a:xfrm>
                <a:off x="2502" y="559"/>
                <a:ext cx="432" cy="412"/>
              </a:xfrm>
              <a:prstGeom prst="ellipse">
                <a:avLst/>
              </a:prstGeom>
              <a:gradFill rotWithShape="0">
                <a:gsLst>
                  <a:gs pos="0">
                    <a:srgbClr val="F5D58F"/>
                  </a:gs>
                  <a:gs pos="100000">
                    <a:srgbClr val="FCF1D9"/>
                  </a:gs>
                </a:gsLst>
                <a:lin ang="2700000" scaled="1"/>
              </a:gra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3" name="Oval 70"/>
              <p:cNvSpPr>
                <a:spLocks noChangeArrowheads="1"/>
              </p:cNvSpPr>
              <p:nvPr/>
            </p:nvSpPr>
            <p:spPr bwMode="auto">
              <a:xfrm>
                <a:off x="1657" y="825"/>
                <a:ext cx="432" cy="412"/>
              </a:xfrm>
              <a:prstGeom prst="ellipse">
                <a:avLst/>
              </a:prstGeom>
              <a:gradFill rotWithShape="0">
                <a:gsLst>
                  <a:gs pos="0">
                    <a:srgbClr val="F5D58F"/>
                  </a:gs>
                  <a:gs pos="100000">
                    <a:srgbClr val="FCF1D9"/>
                  </a:gs>
                </a:gsLst>
                <a:lin ang="2700000" scaled="1"/>
              </a:gra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" name="Text Box 71"/>
              <p:cNvSpPr txBox="1">
                <a:spLocks noChangeArrowheads="1"/>
              </p:cNvSpPr>
              <p:nvPr/>
            </p:nvSpPr>
            <p:spPr bwMode="auto">
              <a:xfrm>
                <a:off x="1074" y="739"/>
                <a:ext cx="710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dirty="0">
                    <a:solidFill>
                      <a:schemeClr val="tx2"/>
                    </a:solidFill>
                    <a:latin typeface="Verdana" pitchFamily="34" charset="0"/>
                  </a:rPr>
                  <a:t>Architecture</a:t>
                </a:r>
              </a:p>
            </p:txBody>
          </p:sp>
          <p:sp>
            <p:nvSpPr>
              <p:cNvPr id="75" name="Oval 72"/>
              <p:cNvSpPr>
                <a:spLocks noChangeArrowheads="1"/>
              </p:cNvSpPr>
              <p:nvPr/>
            </p:nvSpPr>
            <p:spPr bwMode="auto">
              <a:xfrm>
                <a:off x="3401" y="800"/>
                <a:ext cx="432" cy="412"/>
              </a:xfrm>
              <a:prstGeom prst="ellipse">
                <a:avLst/>
              </a:prstGeom>
              <a:gradFill rotWithShape="0">
                <a:gsLst>
                  <a:gs pos="0">
                    <a:srgbClr val="F5D58F"/>
                  </a:gs>
                  <a:gs pos="100000">
                    <a:srgbClr val="FCF1D9"/>
                  </a:gs>
                </a:gsLst>
                <a:lin ang="2700000" scaled="1"/>
              </a:gra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" name="Text Box 73"/>
              <p:cNvSpPr txBox="1">
                <a:spLocks noChangeArrowheads="1"/>
              </p:cNvSpPr>
              <p:nvPr/>
            </p:nvSpPr>
            <p:spPr bwMode="auto">
              <a:xfrm>
                <a:off x="1912" y="366"/>
                <a:ext cx="1826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chemeClr val="accent4"/>
                    </a:solidFill>
                    <a:latin typeface="Verdana" pitchFamily="34" charset="0"/>
                  </a:rPr>
                  <a:t>Design Specification Capture</a:t>
                </a:r>
              </a:p>
            </p:txBody>
          </p:sp>
          <p:pic>
            <p:nvPicPr>
              <p:cNvPr id="77" name="Picture 74" descr="reqs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512" y="569"/>
                <a:ext cx="36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" name="Text Box 75"/>
              <p:cNvSpPr txBox="1">
                <a:spLocks noChangeArrowheads="1"/>
              </p:cNvSpPr>
              <p:nvPr/>
            </p:nvSpPr>
            <p:spPr bwMode="auto">
              <a:xfrm>
                <a:off x="2840" y="538"/>
                <a:ext cx="744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dirty="0">
                    <a:solidFill>
                      <a:schemeClr val="tx2"/>
                    </a:solidFill>
                    <a:latin typeface="Verdana" pitchFamily="34" charset="0"/>
                  </a:rPr>
                  <a:t>Design Functional</a:t>
                </a:r>
                <a:br>
                  <a:rPr lang="en-US" sz="1200" dirty="0">
                    <a:solidFill>
                      <a:schemeClr val="tx2"/>
                    </a:solidFill>
                    <a:latin typeface="Verdana" pitchFamily="34" charset="0"/>
                  </a:rPr>
                </a:br>
                <a:r>
                  <a:rPr lang="en-US" sz="1200" dirty="0">
                    <a:solidFill>
                      <a:schemeClr val="tx2"/>
                    </a:solidFill>
                    <a:latin typeface="Verdana" pitchFamily="34" charset="0"/>
                  </a:rPr>
                  <a:t>Spec</a:t>
                </a:r>
              </a:p>
            </p:txBody>
          </p:sp>
          <p:pic>
            <p:nvPicPr>
              <p:cNvPr id="79" name="Picture 76" descr="BLOCK_DIAGRAM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676" y="882"/>
                <a:ext cx="388" cy="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77" descr="D:\Sylvan\PHOTOS-EDA\EDA-MKT-2006\Waveform-2.jpg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355" r="49004"/>
              <a:stretch>
                <a:fillRect/>
              </a:stretch>
            </p:blipFill>
            <p:spPr bwMode="auto">
              <a:xfrm>
                <a:off x="3493" y="872"/>
                <a:ext cx="261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" name="Text Box 78"/>
              <p:cNvSpPr txBox="1">
                <a:spLocks noChangeArrowheads="1"/>
              </p:cNvSpPr>
              <p:nvPr/>
            </p:nvSpPr>
            <p:spPr bwMode="auto">
              <a:xfrm>
                <a:off x="3773" y="765"/>
                <a:ext cx="824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tx2"/>
                    </a:solidFill>
                    <a:latin typeface="Verdana" pitchFamily="34" charset="0"/>
                  </a:rPr>
                  <a:t>Verification Requirements</a:t>
                </a:r>
              </a:p>
            </p:txBody>
          </p:sp>
          <p:grpSp>
            <p:nvGrpSpPr>
              <p:cNvPr id="82" name="Group 79"/>
              <p:cNvGrpSpPr>
                <a:grpSpLocks/>
              </p:cNvGrpSpPr>
              <p:nvPr/>
            </p:nvGrpSpPr>
            <p:grpSpPr bwMode="auto">
              <a:xfrm>
                <a:off x="1917" y="1018"/>
                <a:ext cx="1650" cy="431"/>
                <a:chOff x="1990" y="1089"/>
                <a:chExt cx="1650" cy="431"/>
              </a:xfrm>
            </p:grpSpPr>
            <p:sp>
              <p:nvSpPr>
                <p:cNvPr id="83" name="AutoShape 80"/>
                <p:cNvSpPr>
                  <a:spLocks noChangeArrowheads="1"/>
                </p:cNvSpPr>
                <p:nvPr/>
              </p:nvSpPr>
              <p:spPr bwMode="auto">
                <a:xfrm>
                  <a:off x="2611" y="1089"/>
                  <a:ext cx="379" cy="243"/>
                </a:xfrm>
                <a:prstGeom prst="downArrow">
                  <a:avLst>
                    <a:gd name="adj1" fmla="val 68370"/>
                    <a:gd name="adj2" fmla="val 37500"/>
                  </a:avLst>
                </a:prstGeom>
                <a:gradFill rotWithShape="0">
                  <a:gsLst>
                    <a:gs pos="0">
                      <a:srgbClr val="D4F2C0"/>
                    </a:gs>
                    <a:gs pos="100000">
                      <a:srgbClr val="F0FBEA"/>
                    </a:gs>
                  </a:gsLst>
                  <a:lin ang="2700000" scaled="1"/>
                </a:gradFill>
                <a:ln w="9525">
                  <a:solidFill>
                    <a:srgbClr val="C6EEAA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AutoShape 81"/>
                <p:cNvSpPr>
                  <a:spLocks noChangeArrowheads="1"/>
                </p:cNvSpPr>
                <p:nvPr/>
              </p:nvSpPr>
              <p:spPr bwMode="auto">
                <a:xfrm rot="-2283253">
                  <a:off x="1990" y="1260"/>
                  <a:ext cx="379" cy="259"/>
                </a:xfrm>
                <a:prstGeom prst="downArrow">
                  <a:avLst>
                    <a:gd name="adj1" fmla="val 68370"/>
                    <a:gd name="adj2" fmla="val 37500"/>
                  </a:avLst>
                </a:prstGeom>
                <a:gradFill rotWithShape="0">
                  <a:gsLst>
                    <a:gs pos="0">
                      <a:srgbClr val="D4F2C0"/>
                    </a:gs>
                    <a:gs pos="100000">
                      <a:srgbClr val="F0FBEA"/>
                    </a:gs>
                  </a:gsLst>
                  <a:lin ang="2700000" scaled="1"/>
                </a:gradFill>
                <a:ln w="9525">
                  <a:solidFill>
                    <a:srgbClr val="C6EEAA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AutoShape 82"/>
                <p:cNvSpPr>
                  <a:spLocks noChangeArrowheads="1"/>
                </p:cNvSpPr>
                <p:nvPr/>
              </p:nvSpPr>
              <p:spPr bwMode="auto">
                <a:xfrm rot="2283253" flipH="1">
                  <a:off x="3261" y="1230"/>
                  <a:ext cx="379" cy="290"/>
                </a:xfrm>
                <a:prstGeom prst="downArrow">
                  <a:avLst>
                    <a:gd name="adj1" fmla="val 68370"/>
                    <a:gd name="adj2" fmla="val 37500"/>
                  </a:avLst>
                </a:prstGeom>
                <a:gradFill rotWithShape="0">
                  <a:gsLst>
                    <a:gs pos="0">
                      <a:srgbClr val="D4F2C0"/>
                    </a:gs>
                    <a:gs pos="100000">
                      <a:srgbClr val="F0FBEA"/>
                    </a:gs>
                  </a:gsLst>
                  <a:lin ang="2700000" scaled="1"/>
                </a:gradFill>
                <a:ln w="9525">
                  <a:solidFill>
                    <a:srgbClr val="C6EEAA"/>
                  </a:solidFill>
                  <a:miter lim="800000"/>
                  <a:headEnd/>
                  <a:tailEnd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6" name="Group 83"/>
            <p:cNvGrpSpPr>
              <a:grpSpLocks/>
            </p:cNvGrpSpPr>
            <p:nvPr/>
          </p:nvGrpSpPr>
          <p:grpSpPr bwMode="auto">
            <a:xfrm>
              <a:off x="2774950" y="1604690"/>
              <a:ext cx="3124200" cy="2984500"/>
              <a:chOff x="1751" y="1221"/>
              <a:chExt cx="1968" cy="1880"/>
            </a:xfrm>
          </p:grpSpPr>
          <p:sp>
            <p:nvSpPr>
              <p:cNvPr id="87" name="Oval 84"/>
              <p:cNvSpPr>
                <a:spLocks noChangeArrowheads="1"/>
              </p:cNvSpPr>
              <p:nvPr/>
            </p:nvSpPr>
            <p:spPr bwMode="auto">
              <a:xfrm>
                <a:off x="1751" y="1221"/>
                <a:ext cx="1968" cy="1880"/>
              </a:xfrm>
              <a:prstGeom prst="ellipse">
                <a:avLst/>
              </a:prstGeom>
              <a:gradFill rotWithShape="0">
                <a:gsLst>
                  <a:gs pos="0">
                    <a:srgbClr val="F5D58F"/>
                  </a:gs>
                  <a:gs pos="100000">
                    <a:srgbClr val="FCF1D9"/>
                  </a:gs>
                </a:gsLst>
                <a:lin ang="2700000" scaled="1"/>
              </a:gra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Text Box 85"/>
              <p:cNvSpPr txBox="1">
                <a:spLocks noChangeArrowheads="1"/>
              </p:cNvSpPr>
              <p:nvPr/>
            </p:nvSpPr>
            <p:spPr bwMode="auto">
              <a:xfrm>
                <a:off x="2016" y="1463"/>
                <a:ext cx="59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dirty="0">
                    <a:latin typeface="Verdana" pitchFamily="34" charset="0"/>
                  </a:rPr>
                  <a:t>Architecture</a:t>
                </a:r>
                <a:br>
                  <a:rPr lang="en-US" sz="1200" dirty="0">
                    <a:latin typeface="Verdana" pitchFamily="34" charset="0"/>
                  </a:rPr>
                </a:br>
                <a:r>
                  <a:rPr lang="en-US" sz="1200" dirty="0">
                    <a:latin typeface="Verdana" pitchFamily="34" charset="0"/>
                  </a:rPr>
                  <a:t>Diagram </a:t>
                </a:r>
              </a:p>
            </p:txBody>
          </p:sp>
          <p:sp>
            <p:nvSpPr>
              <p:cNvPr id="89" name="Text Box 86"/>
              <p:cNvSpPr txBox="1">
                <a:spLocks noChangeArrowheads="1"/>
              </p:cNvSpPr>
              <p:nvPr/>
            </p:nvSpPr>
            <p:spPr bwMode="auto">
              <a:xfrm>
                <a:off x="3062" y="1424"/>
                <a:ext cx="284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latin typeface="Verdana" pitchFamily="34" charset="0"/>
                  </a:rPr>
                  <a:t>Editor</a:t>
                </a:r>
              </a:p>
            </p:txBody>
          </p:sp>
          <p:sp>
            <p:nvSpPr>
              <p:cNvPr id="90" name="Text Box 87"/>
              <p:cNvSpPr txBox="1">
                <a:spLocks noChangeArrowheads="1"/>
              </p:cNvSpPr>
              <p:nvPr/>
            </p:nvSpPr>
            <p:spPr bwMode="auto">
              <a:xfrm>
                <a:off x="3053" y="1723"/>
                <a:ext cx="46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latin typeface="Verdana" pitchFamily="34" charset="0"/>
                  </a:rPr>
                  <a:t>Simulator</a:t>
                </a:r>
              </a:p>
            </p:txBody>
          </p:sp>
          <p:sp>
            <p:nvSpPr>
              <p:cNvPr id="91" name="Text Box 88"/>
              <p:cNvSpPr txBox="1">
                <a:spLocks noChangeArrowheads="1"/>
              </p:cNvSpPr>
              <p:nvPr/>
            </p:nvSpPr>
            <p:spPr bwMode="auto">
              <a:xfrm>
                <a:off x="3351" y="2023"/>
                <a:ext cx="34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latin typeface="Verdana" pitchFamily="34" charset="0"/>
                  </a:rPr>
                  <a:t>Design</a:t>
                </a:r>
                <a:br>
                  <a:rPr lang="en-US" sz="1200">
                    <a:latin typeface="Verdana" pitchFamily="34" charset="0"/>
                  </a:rPr>
                </a:br>
                <a:r>
                  <a:rPr lang="en-US" sz="1200">
                    <a:latin typeface="Verdana" pitchFamily="34" charset="0"/>
                  </a:rPr>
                  <a:t>Verifier</a:t>
                </a:r>
              </a:p>
            </p:txBody>
          </p:sp>
          <p:sp>
            <p:nvSpPr>
              <p:cNvPr id="92" name="Text Box 89"/>
              <p:cNvSpPr txBox="1">
                <a:spLocks noChangeArrowheads="1"/>
              </p:cNvSpPr>
              <p:nvPr/>
            </p:nvSpPr>
            <p:spPr bwMode="auto">
              <a:xfrm>
                <a:off x="1807" y="2047"/>
                <a:ext cx="41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latin typeface="Verdana" pitchFamily="34" charset="0"/>
                  </a:rPr>
                  <a:t>Model</a:t>
                </a:r>
                <a:br>
                  <a:rPr lang="en-US" sz="1200">
                    <a:latin typeface="Verdana" pitchFamily="34" charset="0"/>
                  </a:rPr>
                </a:br>
                <a:r>
                  <a:rPr lang="en-US" sz="1200">
                    <a:latin typeface="Verdana" pitchFamily="34" charset="0"/>
                  </a:rPr>
                  <a:t>Reporter</a:t>
                </a:r>
              </a:p>
            </p:txBody>
          </p:sp>
          <p:sp>
            <p:nvSpPr>
              <p:cNvPr id="93" name="Text Box 90"/>
              <p:cNvSpPr txBox="1">
                <a:spLocks noChangeArrowheads="1"/>
              </p:cNvSpPr>
              <p:nvPr/>
            </p:nvSpPr>
            <p:spPr bwMode="auto">
              <a:xfrm>
                <a:off x="2339" y="2836"/>
                <a:ext cx="87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latin typeface="Verdana" pitchFamily="34" charset="0"/>
                  </a:rPr>
                  <a:t>Code &amp; Testbench</a:t>
                </a:r>
                <a:br>
                  <a:rPr lang="en-US" sz="1200">
                    <a:latin typeface="Verdana" pitchFamily="34" charset="0"/>
                  </a:rPr>
                </a:br>
                <a:r>
                  <a:rPr lang="en-US" sz="1200">
                    <a:latin typeface="Verdana" pitchFamily="34" charset="0"/>
                  </a:rPr>
                  <a:t>Generators</a:t>
                </a:r>
              </a:p>
            </p:txBody>
          </p:sp>
          <p:sp>
            <p:nvSpPr>
              <p:cNvPr id="94" name="Text Box 91"/>
              <p:cNvSpPr txBox="1">
                <a:spLocks noChangeArrowheads="1"/>
              </p:cNvSpPr>
              <p:nvPr/>
            </p:nvSpPr>
            <p:spPr bwMode="auto">
              <a:xfrm>
                <a:off x="2595" y="1273"/>
                <a:ext cx="284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latin typeface="Verdana" pitchFamily="34" charset="0"/>
                  </a:rPr>
                  <a:t>Editor</a:t>
                </a:r>
              </a:p>
            </p:txBody>
          </p:sp>
          <p:sp>
            <p:nvSpPr>
              <p:cNvPr id="95" name="Text Box 92"/>
              <p:cNvSpPr txBox="1">
                <a:spLocks noChangeArrowheads="1"/>
              </p:cNvSpPr>
              <p:nvPr/>
            </p:nvSpPr>
            <p:spPr bwMode="auto">
              <a:xfrm>
                <a:off x="3021" y="2379"/>
                <a:ext cx="574" cy="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latin typeface="Verdana" pitchFamily="34" charset="0"/>
                  </a:rPr>
                  <a:t>Sequential</a:t>
                </a:r>
                <a:br>
                  <a:rPr lang="en-US" sz="1200">
                    <a:latin typeface="Verdana" pitchFamily="34" charset="0"/>
                  </a:rPr>
                </a:br>
                <a:r>
                  <a:rPr lang="en-US" sz="1200">
                    <a:latin typeface="Verdana" pitchFamily="34" charset="0"/>
                  </a:rPr>
                  <a:t>Equivalence</a:t>
                </a:r>
                <a:br>
                  <a:rPr lang="en-US" sz="1200">
                    <a:latin typeface="Verdana" pitchFamily="34" charset="0"/>
                  </a:rPr>
                </a:br>
                <a:r>
                  <a:rPr lang="en-US" sz="1200">
                    <a:latin typeface="Verdana" pitchFamily="34" charset="0"/>
                  </a:rPr>
                  <a:t>Checker</a:t>
                </a:r>
              </a:p>
            </p:txBody>
          </p:sp>
          <p:sp>
            <p:nvSpPr>
              <p:cNvPr id="96" name="Text Box 93"/>
              <p:cNvSpPr txBox="1">
                <a:spLocks noChangeArrowheads="1"/>
              </p:cNvSpPr>
              <p:nvPr/>
            </p:nvSpPr>
            <p:spPr bwMode="auto">
              <a:xfrm>
                <a:off x="1847" y="1787"/>
                <a:ext cx="17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latin typeface="Verdana" pitchFamily="34" charset="0"/>
                  </a:rPr>
                  <a:t>IDE</a:t>
                </a:r>
              </a:p>
            </p:txBody>
          </p:sp>
          <p:sp>
            <p:nvSpPr>
              <p:cNvPr id="97" name="Text Box 94"/>
              <p:cNvSpPr txBox="1">
                <a:spLocks noChangeArrowheads="1"/>
              </p:cNvSpPr>
              <p:nvPr/>
            </p:nvSpPr>
            <p:spPr bwMode="auto">
              <a:xfrm>
                <a:off x="1919" y="2510"/>
                <a:ext cx="29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latin typeface="Verdana" pitchFamily="34" charset="0"/>
                  </a:rPr>
                  <a:t>Player</a:t>
                </a:r>
              </a:p>
            </p:txBody>
          </p:sp>
          <p:grpSp>
            <p:nvGrpSpPr>
              <p:cNvPr id="98" name="Group 95"/>
              <p:cNvGrpSpPr>
                <a:grpSpLocks/>
              </p:cNvGrpSpPr>
              <p:nvPr/>
            </p:nvGrpSpPr>
            <p:grpSpPr bwMode="auto">
              <a:xfrm>
                <a:off x="2125" y="1866"/>
                <a:ext cx="1268" cy="567"/>
                <a:chOff x="2926" y="854"/>
                <a:chExt cx="1253" cy="567"/>
              </a:xfrm>
            </p:grpSpPr>
            <p:pic>
              <p:nvPicPr>
                <p:cNvPr id="100" name="Picture 96" descr="logo-esterel-studiosans-nom-transparent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2926" y="854"/>
                  <a:ext cx="1253" cy="5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97" descr="D:\tmp\Rond-bleu-transparent.png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035" y="1211"/>
                  <a:ext cx="131" cy="1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98" descr="D:\tmp\Rond-bleu-transparent.png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917" y="929"/>
                  <a:ext cx="131" cy="1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99" name="Text Box 99"/>
              <p:cNvSpPr txBox="1">
                <a:spLocks noChangeArrowheads="1"/>
              </p:cNvSpPr>
              <p:nvPr/>
            </p:nvSpPr>
            <p:spPr bwMode="auto">
              <a:xfrm>
                <a:off x="2596" y="2360"/>
                <a:ext cx="329" cy="19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2000" b="1">
                    <a:solidFill>
                      <a:srgbClr val="005AB4"/>
                    </a:solidFill>
                    <a:latin typeface="Verdana" pitchFamily="34" charset="0"/>
                  </a:rPr>
                  <a:t>IDE</a:t>
                </a:r>
                <a:endParaRPr lang="en-GB" sz="2000" b="1">
                  <a:solidFill>
                    <a:srgbClr val="005AB4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103" name="AutoShape 101"/>
            <p:cNvSpPr>
              <a:spLocks noChangeArrowheads="1"/>
            </p:cNvSpPr>
            <p:nvPr/>
          </p:nvSpPr>
          <p:spPr bwMode="auto">
            <a:xfrm>
              <a:off x="4284663" y="4641578"/>
              <a:ext cx="211137" cy="519112"/>
            </a:xfrm>
            <a:prstGeom prst="downArrow">
              <a:avLst>
                <a:gd name="adj1" fmla="val 50000"/>
                <a:gd name="adj2" fmla="val 6146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5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106" name="Espace réservé du numéro de diapositive 3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107" name="Espace réservé du pied de page 4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995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Diagrammes d'architecture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712871"/>
              </p:ext>
            </p:extLst>
          </p:nvPr>
        </p:nvGraphicFramePr>
        <p:xfrm>
          <a:off x="778669" y="838200"/>
          <a:ext cx="7586663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Bitmap Image" r:id="rId3" imgW="13336862" imgH="10000000" progId="Paint.Picture">
                  <p:embed/>
                </p:oleObj>
              </mc:Choice>
              <mc:Fallback>
                <p:oleObj name="Bitmap Image" r:id="rId3" imgW="13336862" imgH="100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69" y="838200"/>
                        <a:ext cx="7586663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590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Quels langages pour quelles fonctions ?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14" name="Espace réservé du contenu 1"/>
          <p:cNvSpPr txBox="1">
            <a:spLocks/>
          </p:cNvSpPr>
          <p:nvPr/>
        </p:nvSpPr>
        <p:spPr>
          <a:xfrm>
            <a:off x="108519" y="3055483"/>
            <a:ext cx="9144001" cy="339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lvl="0" indent="-201168">
              <a:lnSpc>
                <a:spcPct val="10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2800" kern="0" dirty="0" smtClean="0"/>
              <a:t>Discuter entre architectes et réalisateurs (programmeurs, designers de circuits)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spécifier</a:t>
            </a:r>
            <a:r>
              <a:rPr kumimoji="0" lang="fr-FR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: architectes → réalisateurs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>
                <a:solidFill>
                  <a:schemeClr val="bg1"/>
                </a:solidFill>
              </a:rPr>
              <a:t> </a:t>
            </a:r>
            <a:r>
              <a:rPr lang="fr-FR" sz="2400" kern="0" dirty="0" smtClean="0">
                <a:solidFill>
                  <a:schemeClr val="tx2"/>
                </a:solidFill>
              </a:rPr>
              <a:t>documents synthétiques plus ou moins précis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fr-FR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listes de </a:t>
            </a:r>
            <a:r>
              <a:rPr kumimoji="0" lang="en-US" sz="2400" b="0" i="1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requirements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 smtClean="0">
                <a:solidFill>
                  <a:srgbClr val="000000"/>
                </a:solidFill>
              </a:rPr>
              <a:t> </a:t>
            </a:r>
            <a:r>
              <a:rPr lang="fr-FR" sz="2400" kern="0" dirty="0" smtClean="0"/>
              <a:t>critiquer : réalisateurs → architectes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 smtClean="0">
                <a:solidFill>
                  <a:schemeClr val="bg1"/>
                </a:solidFill>
              </a:rPr>
              <a:t> </a:t>
            </a:r>
            <a:r>
              <a:rPr lang="fr-FR" sz="2400" kern="0" dirty="0" smtClean="0">
                <a:solidFill>
                  <a:schemeClr val="tx2"/>
                </a:solidFill>
              </a:rPr>
              <a:t>retours d’expérience, détection d’incohérences, etc.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>
                <a:solidFill>
                  <a:schemeClr val="accent1"/>
                </a:solidFill>
              </a:rPr>
              <a:t> </a:t>
            </a:r>
            <a:r>
              <a:rPr lang="fr-FR" sz="2400" kern="0" dirty="0" smtClean="0">
                <a:solidFill>
                  <a:schemeClr val="accent1"/>
                </a:solidFill>
              </a:rPr>
              <a:t>des relations difficiles, une grande source de bugs !</a:t>
            </a:r>
          </a:p>
        </p:txBody>
      </p:sp>
      <p:sp>
        <p:nvSpPr>
          <p:cNvPr id="12" name="Espace réservé du contenu 1"/>
          <p:cNvSpPr txBox="1">
            <a:spLocks/>
          </p:cNvSpPr>
          <p:nvPr/>
        </p:nvSpPr>
        <p:spPr>
          <a:xfrm>
            <a:off x="108519" y="793099"/>
            <a:ext cx="8712968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lvl="0" indent="-201168">
              <a:lnSpc>
                <a:spcPct val="105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r-FR" sz="2800" kern="0" dirty="0" smtClean="0"/>
              <a:t>Discuter </a:t>
            </a:r>
            <a:r>
              <a:rPr lang="fr-FR" sz="2800" kern="0" dirty="0"/>
              <a:t>entre </a:t>
            </a:r>
            <a:r>
              <a:rPr lang="fr-FR" sz="2800" kern="0" dirty="0" smtClean="0"/>
              <a:t>architectes (concepteurs)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lang="fr-FR" sz="2400" kern="0" noProof="0" dirty="0" smtClean="0"/>
              <a:t>échanger des idées et des pistes de réalisation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 smtClean="0">
                <a:solidFill>
                  <a:schemeClr val="tx2"/>
                </a:solidFill>
              </a:rPr>
              <a:t>textes, formules, schémas, tableurs, prototypes, etc.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noProof="0" dirty="0">
                <a:solidFill>
                  <a:schemeClr val="accent1"/>
                </a:solidFill>
              </a:rPr>
              <a:t> </a:t>
            </a:r>
            <a:r>
              <a:rPr lang="fr-FR" sz="2400" kern="0" noProof="0" dirty="0" smtClean="0">
                <a:solidFill>
                  <a:schemeClr val="accent1"/>
                </a:solidFill>
              </a:rPr>
              <a:t>formalisation précise difficile et lente, </a:t>
            </a:r>
            <a:r>
              <a:rPr lang="fr-FR" sz="2400" kern="0" dirty="0" smtClean="0">
                <a:solidFill>
                  <a:schemeClr val="accent1"/>
                </a:solidFill>
              </a:rPr>
              <a:t>donc rare,</a:t>
            </a:r>
            <a:r>
              <a:rPr lang="fr-FR" sz="2400" kern="0" dirty="0" smtClean="0">
                <a:solidFill>
                  <a:schemeClr val="bg1"/>
                </a:solidFill>
              </a:rPr>
              <a:t> 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>
                <a:solidFill>
                  <a:schemeClr val="bg1"/>
                </a:solidFill>
              </a:rPr>
              <a:t> </a:t>
            </a:r>
            <a:r>
              <a:rPr lang="fr-FR" sz="2400" kern="0" dirty="0" smtClean="0">
                <a:solidFill>
                  <a:schemeClr val="accent1"/>
                </a:solidFill>
              </a:rPr>
              <a:t>surtout dans les projets créatifs et innovants</a:t>
            </a:r>
            <a:endParaRPr lang="fr-FR" sz="2400" kern="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204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3" y="764704"/>
            <a:ext cx="8929375" cy="542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584776"/>
          </a:xfrm>
        </p:spPr>
        <p:txBody>
          <a:bodyPr/>
          <a:lstStyle/>
          <a:p>
            <a:r>
              <a:rPr lang="fr-FR" dirty="0"/>
              <a:t>Automates hiérarchiques </a:t>
            </a:r>
            <a:r>
              <a:rPr lang="fr-FR" dirty="0" smtClean="0"/>
              <a:t>graphiques / textuels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448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27384"/>
            <a:ext cx="8686800" cy="584775"/>
          </a:xfrm>
        </p:spPr>
        <p:txBody>
          <a:bodyPr/>
          <a:lstStyle/>
          <a:p>
            <a:r>
              <a:rPr lang="fr-FR" dirty="0" smtClean="0"/>
              <a:t>Simulation avec animation du code source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622883"/>
              </p:ext>
            </p:extLst>
          </p:nvPr>
        </p:nvGraphicFramePr>
        <p:xfrm>
          <a:off x="539552" y="620688"/>
          <a:ext cx="7967663" cy="597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Bitmap Image" r:id="rId3" imgW="9752381" imgH="7314286" progId="Paint.Picture">
                  <p:embed/>
                </p:oleObj>
              </mc:Choice>
              <mc:Fallback>
                <p:oleObj name="Bitmap Image" r:id="rId3" imgW="9752381" imgH="73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620688"/>
                        <a:ext cx="7967663" cy="597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004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2468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langages sont partout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principes principaux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guerres de religion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Les ingrédients communs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Syntaxes concrètes, syntaxe abstraite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Styles, types et génie logiciel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L'outillage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</a:rPr>
              <a:t>Conclusion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50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164044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sz="2400" dirty="0" smtClean="0"/>
              <a:t>Un design harmonieux, une sémantique claire</a:t>
            </a:r>
          </a:p>
          <a:p>
            <a:pPr>
              <a:spcBef>
                <a:spcPts val="0"/>
              </a:spcBef>
            </a:pPr>
            <a:r>
              <a:rPr lang="fr-FR" sz="2400" dirty="0" smtClean="0"/>
              <a:t>De bonnes documentations et implémentations</a:t>
            </a:r>
          </a:p>
          <a:p>
            <a:pPr>
              <a:spcBef>
                <a:spcPts val="0"/>
              </a:spcBef>
            </a:pPr>
            <a:r>
              <a:rPr lang="fr-FR" sz="2400" dirty="0" smtClean="0"/>
              <a:t>De bons environnement de programmation</a:t>
            </a:r>
          </a:p>
          <a:p>
            <a:pPr>
              <a:spcBef>
                <a:spcPts val="0"/>
              </a:spcBef>
            </a:pPr>
            <a:r>
              <a:rPr lang="fr-FR" sz="2400" dirty="0" smtClean="0"/>
              <a:t>Une liaison fine avec le test et la vérification formelle</a:t>
            </a:r>
            <a:endParaRPr lang="fr-FR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Qu'est ce qui fait le succès ou l'échec 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8" name="Espace réservé du contenu 5"/>
          <p:cNvSpPr txBox="1">
            <a:spLocks/>
          </p:cNvSpPr>
          <p:nvPr/>
        </p:nvSpPr>
        <p:spPr>
          <a:xfrm>
            <a:off x="251520" y="2348880"/>
            <a:ext cx="8229600" cy="20282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01168" indent="-201168" algn="l" rtl="0" eaLnBrk="1" fontAlgn="base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400" baseline="0">
                <a:solidFill>
                  <a:schemeClr val="tx2"/>
                </a:solidFill>
                <a:latin typeface="+mn-lt"/>
              </a:defRPr>
            </a:lvl2pPr>
            <a:lvl3pPr marL="73152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2"/>
                </a:solidFill>
                <a:latin typeface="+mn-lt"/>
              </a:defRPr>
            </a:lvl3pPr>
            <a:lvl4pPr marL="100584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4pPr>
            <a:lvl5pPr marL="1280160" indent="-201168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fr-FR" sz="2400" dirty="0" smtClean="0">
                <a:solidFill>
                  <a:srgbClr val="0000FF"/>
                </a:solidFill>
              </a:rPr>
              <a:t>Une bonne adaptation à un type de problèmes </a:t>
            </a:r>
          </a:p>
          <a:p>
            <a:pPr>
              <a:spcBef>
                <a:spcPts val="0"/>
              </a:spcBef>
            </a:pPr>
            <a:r>
              <a:rPr lang="fr-FR" sz="2400" dirty="0" smtClean="0">
                <a:solidFill>
                  <a:srgbClr val="0000FF"/>
                </a:solidFill>
              </a:rPr>
              <a:t>Une communauté active d'utilisateurs</a:t>
            </a:r>
          </a:p>
          <a:p>
            <a:pPr>
              <a:spcBef>
                <a:spcPts val="0"/>
              </a:spcBef>
            </a:pPr>
            <a:r>
              <a:rPr lang="fr-FR" sz="2400" dirty="0" smtClean="0">
                <a:solidFill>
                  <a:srgbClr val="0000FF"/>
                </a:solidFill>
              </a:rPr>
              <a:t>Une installation complètement triviale</a:t>
            </a:r>
          </a:p>
          <a:p>
            <a:pPr>
              <a:spcBef>
                <a:spcPts val="0"/>
              </a:spcBef>
            </a:pPr>
            <a:r>
              <a:rPr lang="fr-FR" sz="2400" dirty="0" smtClean="0">
                <a:solidFill>
                  <a:srgbClr val="0000FF"/>
                </a:solidFill>
              </a:rPr>
              <a:t>De bons outils de formation</a:t>
            </a:r>
          </a:p>
          <a:p>
            <a:pPr>
              <a:spcBef>
                <a:spcPts val="0"/>
              </a:spcBef>
            </a:pPr>
            <a:r>
              <a:rPr lang="fr-FR" sz="2400" dirty="0" smtClean="0">
                <a:solidFill>
                  <a:srgbClr val="0000FF"/>
                </a:solidFill>
              </a:rPr>
              <a:t>Un bon succès médiatique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1301444" y="4509120"/>
            <a:ext cx="6327123" cy="1969770"/>
          </a:xfrm>
          <a:ln w="28575" cmpd="sng"/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mtClean="0"/>
              <a:t>Mais </a:t>
            </a:r>
            <a:r>
              <a:rPr lang="fr-FR" dirty="0" smtClean="0"/>
              <a:t>surtout, </a:t>
            </a:r>
          </a:p>
          <a:p>
            <a:pPr>
              <a:lnSpc>
                <a:spcPct val="100000"/>
              </a:lnSpc>
            </a:pPr>
            <a:r>
              <a:rPr lang="fr-FR" dirty="0" smtClean="0">
                <a:solidFill>
                  <a:schemeClr val="accent3"/>
                </a:solidFill>
              </a:rPr>
              <a:t>apporter une solution à un problème brûlant !</a:t>
            </a:r>
            <a:r>
              <a:rPr lang="fr-FR" dirty="0" smtClean="0"/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dirty="0" smtClean="0"/>
              <a:t>téléchargement → </a:t>
            </a:r>
            <a:r>
              <a:rPr lang="fr-FR" dirty="0" smtClean="0">
                <a:solidFill>
                  <a:schemeClr val="tx2"/>
                </a:solidFill>
              </a:rPr>
              <a:t>Java</a:t>
            </a:r>
            <a:r>
              <a:rPr lang="fr-FR" dirty="0" smtClean="0"/>
              <a:t>, Web </a:t>
            </a:r>
            <a:r>
              <a:rPr lang="fr-FR" dirty="0"/>
              <a:t>→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0000FF"/>
                </a:solidFill>
              </a:rPr>
              <a:t>Javascript</a:t>
            </a:r>
            <a:r>
              <a:rPr lang="fr-FR" dirty="0" smtClean="0"/>
              <a:t>, </a:t>
            </a:r>
          </a:p>
          <a:p>
            <a:pPr>
              <a:lnSpc>
                <a:spcPct val="100000"/>
              </a:lnSpc>
            </a:pPr>
            <a:r>
              <a:rPr lang="fr-FR" dirty="0" smtClean="0"/>
              <a:t>Scripting </a:t>
            </a:r>
            <a:r>
              <a:rPr lang="fr-FR" dirty="0"/>
              <a:t>→</a:t>
            </a:r>
            <a:r>
              <a:rPr lang="fr-FR" dirty="0" smtClean="0"/>
              <a:t>  </a:t>
            </a:r>
            <a:r>
              <a:rPr lang="fr-FR" dirty="0" err="1" smtClean="0">
                <a:solidFill>
                  <a:schemeClr val="tx2"/>
                </a:solidFill>
              </a:rPr>
              <a:t>tcl</a:t>
            </a:r>
            <a:r>
              <a:rPr lang="fr-FR" dirty="0" smtClean="0"/>
              <a:t>, </a:t>
            </a:r>
            <a:r>
              <a:rPr lang="fr-FR" dirty="0" smtClean="0">
                <a:solidFill>
                  <a:srgbClr val="0000FF"/>
                </a:solidFill>
              </a:rPr>
              <a:t>perl</a:t>
            </a:r>
            <a:r>
              <a:rPr lang="fr-FR" dirty="0" smtClean="0"/>
              <a:t>, </a:t>
            </a:r>
            <a:r>
              <a:rPr lang="fr-FR" dirty="0" smtClean="0">
                <a:solidFill>
                  <a:srgbClr val="0000FF"/>
                </a:solidFill>
              </a:rPr>
              <a:t>python</a:t>
            </a:r>
            <a:r>
              <a:rPr lang="fr-FR" dirty="0" smtClean="0"/>
              <a:t>, </a:t>
            </a:r>
            <a:r>
              <a:rPr lang="fr-FR" dirty="0">
                <a:solidFill>
                  <a:srgbClr val="0000FF"/>
                </a:solidFill>
              </a:rPr>
              <a:t>R</a:t>
            </a:r>
            <a:r>
              <a:rPr lang="fr-FR" dirty="0" smtClean="0">
                <a:solidFill>
                  <a:srgbClr val="0000FF"/>
                </a:solidFill>
              </a:rPr>
              <a:t>uby</a:t>
            </a:r>
            <a:r>
              <a:rPr lang="fr-FR" dirty="0" smtClean="0"/>
              <a:t>, etc..</a:t>
            </a:r>
          </a:p>
          <a:p>
            <a:pPr>
              <a:lnSpc>
                <a:spcPct val="100000"/>
              </a:lnSpc>
            </a:pPr>
            <a:r>
              <a:rPr lang="fr-FR" dirty="0" smtClean="0"/>
              <a:t>enseignement → </a:t>
            </a:r>
            <a:r>
              <a:rPr lang="fr-FR" dirty="0" smtClean="0">
                <a:solidFill>
                  <a:srgbClr val="0000FF"/>
                </a:solidFill>
              </a:rPr>
              <a:t>Scratch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3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143508" y="980728"/>
            <a:ext cx="8856984" cy="1599925"/>
          </a:xfrm>
        </p:spPr>
        <p:txBody>
          <a:bodyPr/>
          <a:lstStyle/>
          <a:p>
            <a:r>
              <a:rPr lang="fr-FR" sz="2800" dirty="0" smtClean="0"/>
              <a:t>Aux USA </a:t>
            </a:r>
            <a:r>
              <a:rPr lang="fr-FR" sz="2800" dirty="0"/>
              <a:t>et en Asie, </a:t>
            </a:r>
            <a:r>
              <a:rPr lang="en-US" sz="2800" dirty="0" smtClean="0">
                <a:solidFill>
                  <a:srgbClr val="FF0000"/>
                </a:solidFill>
              </a:rPr>
              <a:t>good enough</a:t>
            </a:r>
            <a:r>
              <a:rPr lang="en-US" sz="2800" dirty="0" smtClean="0"/>
              <a:t> </a:t>
            </a:r>
            <a:r>
              <a:rPr lang="fr-FR" sz="2800" dirty="0" smtClean="0"/>
              <a:t>et </a:t>
            </a:r>
            <a:r>
              <a:rPr lang="fr-FR" sz="2800" dirty="0">
                <a:solidFill>
                  <a:srgbClr val="FF0000"/>
                </a:solidFill>
              </a:rPr>
              <a:t>populaire</a:t>
            </a:r>
            <a:r>
              <a:rPr lang="fr-FR" sz="2800" i="1" dirty="0">
                <a:solidFill>
                  <a:srgbClr val="FF0000"/>
                </a:solidFill>
              </a:rPr>
              <a:t> </a:t>
            </a:r>
            <a:r>
              <a:rPr lang="fr-FR" sz="2800" dirty="0"/>
              <a:t>valent mieux qu'intelligent et scientifique !</a:t>
            </a:r>
          </a:p>
          <a:p>
            <a:pPr>
              <a:spcBef>
                <a:spcPts val="1200"/>
              </a:spcBef>
            </a:pPr>
            <a:r>
              <a:rPr lang="fr-FR" sz="2800" dirty="0" smtClean="0"/>
              <a:t>Et l'industrie n'y </a:t>
            </a:r>
            <a:r>
              <a:rPr lang="fr-FR" sz="2800" dirty="0"/>
              <a:t>embauche </a:t>
            </a:r>
            <a:r>
              <a:rPr lang="fr-FR" sz="2800" dirty="0" smtClean="0"/>
              <a:t>que des </a:t>
            </a:r>
            <a:r>
              <a:rPr lang="fr-FR" sz="2800" dirty="0"/>
              <a:t>gens </a:t>
            </a:r>
            <a:r>
              <a:rPr lang="fr-FR" sz="2800" dirty="0">
                <a:solidFill>
                  <a:schemeClr val="accent1"/>
                </a:solidFill>
              </a:rPr>
              <a:t>déjà </a:t>
            </a:r>
            <a:r>
              <a:rPr lang="fr-FR" sz="2800" dirty="0" smtClean="0">
                <a:solidFill>
                  <a:schemeClr val="accent1"/>
                </a:solidFill>
              </a:rPr>
              <a:t>formés</a:t>
            </a:r>
            <a:endParaRPr lang="fr-FR" sz="2800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solide problème de poule et </a:t>
            </a:r>
            <a:r>
              <a:rPr lang="fr-FR" dirty="0" smtClean="0"/>
              <a:t>d'œuf !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667" y="2996952"/>
            <a:ext cx="4266666" cy="266429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837429" y="5805264"/>
            <a:ext cx="3469142" cy="412934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000" b="0" i="1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sources </a:t>
            </a:r>
            <a:r>
              <a:rPr kumimoji="0" lang="fr-FR" sz="2000" b="0" i="1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lesbrinsdherbes.org</a:t>
            </a:r>
            <a:endParaRPr kumimoji="0" lang="fr-FR" sz="2000" b="0" i="1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626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10274"/>
          </a:xfrm>
        </p:spPr>
        <p:txBody>
          <a:bodyPr/>
          <a:lstStyle/>
          <a:p>
            <a:r>
              <a:rPr lang="fr-FR" dirty="0" smtClean="0">
                <a:solidFill>
                  <a:srgbClr val="0000FF"/>
                </a:solidFill>
              </a:rPr>
              <a:t>C</a:t>
            </a:r>
            <a:r>
              <a:rPr lang="fr-FR" dirty="0" smtClean="0"/>
              <a:t> : </a:t>
            </a:r>
            <a:r>
              <a:rPr lang="fr-FR" dirty="0" smtClean="0">
                <a:solidFill>
                  <a:schemeClr val="accent3"/>
                </a:solidFill>
              </a:rPr>
              <a:t>le piano</a:t>
            </a:r>
            <a:r>
              <a:rPr lang="fr-FR" dirty="0" smtClean="0"/>
              <a:t>. Quand on tape sur les touches, ça fait toujours des sons, mais pas forcément de la musique</a:t>
            </a:r>
          </a:p>
          <a:p>
            <a:r>
              <a:rPr lang="fr-FR" dirty="0" err="1" smtClean="0">
                <a:solidFill>
                  <a:schemeClr val="tx2"/>
                </a:solidFill>
              </a:rPr>
              <a:t>Caml</a:t>
            </a:r>
            <a:r>
              <a:rPr lang="fr-FR" dirty="0" smtClean="0"/>
              <a:t> : </a:t>
            </a:r>
            <a:r>
              <a:rPr lang="fr-FR" dirty="0" smtClean="0">
                <a:solidFill>
                  <a:schemeClr val="accent3"/>
                </a:solidFill>
              </a:rPr>
              <a:t>le violon</a:t>
            </a:r>
            <a:r>
              <a:rPr lang="fr-FR" dirty="0" smtClean="0"/>
              <a:t>. Il faut apprendre à fabriquer le son,    mais une fois qu'on sait, quel son !</a:t>
            </a:r>
          </a:p>
          <a:p>
            <a:r>
              <a:rPr lang="fr-FR" dirty="0" smtClean="0">
                <a:solidFill>
                  <a:schemeClr val="tx2"/>
                </a:solidFill>
              </a:rPr>
              <a:t>Esterel </a:t>
            </a:r>
            <a:r>
              <a:rPr lang="fr-FR" dirty="0" smtClean="0"/>
              <a:t>: </a:t>
            </a:r>
            <a:r>
              <a:rPr lang="fr-FR" dirty="0" smtClean="0">
                <a:solidFill>
                  <a:schemeClr val="accent3"/>
                </a:solidFill>
              </a:rPr>
              <a:t>la batterie</a:t>
            </a:r>
            <a:r>
              <a:rPr lang="fr-FR" dirty="0" smtClean="0"/>
              <a:t>. L'important est de bien synchroniser les mains et les pieds</a:t>
            </a:r>
          </a:p>
          <a:p>
            <a:r>
              <a:rPr lang="fr-FR" dirty="0" smtClean="0">
                <a:solidFill>
                  <a:schemeClr val="tx2"/>
                </a:solidFill>
              </a:rPr>
              <a:t>Python</a:t>
            </a:r>
            <a:r>
              <a:rPr lang="fr-FR" dirty="0" smtClean="0"/>
              <a:t> : </a:t>
            </a:r>
            <a:r>
              <a:rPr lang="fr-FR" dirty="0" smtClean="0">
                <a:solidFill>
                  <a:schemeClr val="accent3"/>
                </a:solidFill>
              </a:rPr>
              <a:t>le synthétiseur</a:t>
            </a:r>
            <a:r>
              <a:rPr lang="fr-FR" dirty="0" smtClean="0"/>
              <a:t>. On peut brancher tout sur tout, ce qui rend possible de faire des sons étonnants,        mais de là à faire celui qu'on veut.... 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musique des langages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61089" y="980728"/>
            <a:ext cx="7821823" cy="1252651"/>
          </a:xfrm>
          <a:prstGeom prst="rect">
            <a:avLst/>
          </a:prstGeom>
          <a:ln w="28575" cmpd="sng">
            <a:solidFill>
              <a:schemeClr val="accent1"/>
            </a:solidFill>
          </a:ln>
        </p:spPr>
        <p:txBody>
          <a:bodyPr wrap="none" tIns="0" rtlCol="0">
            <a:spAutoFit/>
          </a:bodyPr>
          <a:lstStyle/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Les langages, c'est comme les instruments de musique. 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24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On peut en aimer plusieurs, mais n'en maîtriser que peu</a:t>
            </a:r>
          </a:p>
          <a:p>
            <a:pPr algn="ctr" fontAlgn="base">
              <a:lnSpc>
                <a:spcPct val="105000"/>
              </a:lnSpc>
              <a:spcAft>
                <a:spcPct val="0"/>
              </a:spcAft>
            </a:pPr>
            <a:r>
              <a:rPr lang="fr-FR" sz="2400" kern="0" dirty="0" smtClean="0"/>
              <a:t>Et il n'est pas si facile d'en trouver des bons !</a:t>
            </a:r>
            <a:endParaRPr kumimoji="0" lang="fr-FR" sz="24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0923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Quels langages pour quelles fonctions ?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180527" y="2974828"/>
            <a:ext cx="8927977" cy="170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marR="0" lvl="0" indent="-201168" algn="l" defTabSz="914400" rtl="0" eaLnBrk="1" fontAlgn="base" latinLnBrk="0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kern="0" dirty="0" smtClean="0">
                <a:latin typeface="+mn-lt"/>
              </a:rPr>
              <a:t>Programmer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rendre</a:t>
            </a:r>
            <a:r>
              <a:rPr kumimoji="0" lang="fr-FR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l’ensemble </a:t>
            </a:r>
            <a:r>
              <a:rPr lang="fr-FR" sz="2400" kern="0" noProof="0" dirty="0" smtClean="0"/>
              <a:t>exécutable</a:t>
            </a:r>
            <a:r>
              <a:rPr lang="fr-FR" sz="2400" kern="0" dirty="0" smtClean="0"/>
              <a:t> par une machine stupide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paradigmes et langages de programmation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 smtClean="0">
                <a:solidFill>
                  <a:schemeClr val="tx2"/>
                </a:solidFill>
              </a:rPr>
              <a:t>outillage d’édition et de débogage</a:t>
            </a:r>
            <a:endParaRPr kumimoji="0" lang="fr-FR" sz="2400" b="0" i="0" u="none" strike="noStrike" kern="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180527" y="764704"/>
            <a:ext cx="892797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marR="0" lvl="0" indent="-201168" algn="l" defTabSz="914400" rtl="0" eaLnBrk="1" fontAlgn="base" latinLnBrk="0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kern="0" dirty="0" smtClean="0"/>
              <a:t>Affiner </a:t>
            </a:r>
            <a:r>
              <a:rPr lang="fr-FR" sz="2800" kern="0" noProof="0" dirty="0" smtClean="0"/>
              <a:t>les spécifications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lang="fr-FR" sz="2400" kern="0" dirty="0" smtClean="0"/>
              <a:t>expliciter les choix de réalisation, supprimer les ambiguïtés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>
                <a:solidFill>
                  <a:schemeClr val="bg1"/>
                </a:solidFill>
              </a:rPr>
              <a:t> </a:t>
            </a:r>
            <a:r>
              <a:rPr lang="fr-FR" sz="2400" kern="0" dirty="0" smtClean="0"/>
              <a:t>dans les spécifications</a:t>
            </a:r>
          </a:p>
          <a:p>
            <a:pPr lvl="1" indent="-201168" fontAlgn="base">
              <a:lnSpc>
                <a:spcPct val="105000"/>
              </a:lnSpc>
              <a:spcAft>
                <a:spcPct val="0"/>
              </a:spcAft>
              <a:buFontTx/>
              <a:buChar char="–"/>
              <a:defRPr/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fr-FR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langages ± formels (UML, </a:t>
            </a:r>
            <a:r>
              <a:rPr lang="fr-FR" sz="2400" kern="0" dirty="0">
                <a:solidFill>
                  <a:srgbClr val="C83296"/>
                </a:solidFill>
              </a:rPr>
              <a:t>B</a:t>
            </a:r>
            <a:r>
              <a:rPr lang="fr-FR" sz="2400" kern="0" dirty="0">
                <a:solidFill>
                  <a:schemeClr val="tx2"/>
                </a:solidFill>
              </a:rPr>
              <a:t>, </a:t>
            </a:r>
            <a:r>
              <a:rPr lang="fr-FR" sz="2400" kern="0" dirty="0" smtClean="0">
                <a:solidFill>
                  <a:schemeClr val="accent3"/>
                </a:solidFill>
              </a:rPr>
              <a:t>Event-B</a:t>
            </a:r>
            <a:r>
              <a:rPr lang="fr-FR" sz="2400" kern="0" dirty="0" smtClean="0">
                <a:solidFill>
                  <a:schemeClr val="tx2"/>
                </a:solidFill>
              </a:rPr>
              <a:t>, </a:t>
            </a:r>
            <a:r>
              <a:rPr kumimoji="0" lang="fr-FR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etc.)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 smtClean="0">
                <a:solidFill>
                  <a:schemeClr val="accent1"/>
                </a:solidFill>
              </a:rPr>
              <a:t> un gros point faible du système → nid à bugs</a:t>
            </a:r>
            <a:endParaRPr kumimoji="0" lang="fr-FR" sz="2400" b="0" i="0" u="none" strike="noStrike" kern="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12" name="Espace réservé de la date 1"/>
          <p:cNvSpPr>
            <a:spLocks noGrp="1"/>
          </p:cNvSpPr>
          <p:nvPr>
            <p:ph type="dt" sz="half" idx="13"/>
          </p:nvPr>
        </p:nvSpPr>
        <p:spPr>
          <a:xfrm>
            <a:off x="7848600" y="6562800"/>
            <a:ext cx="2133600" cy="365125"/>
          </a:xfrm>
        </p:spPr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1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934200" y="6562800"/>
            <a:ext cx="2133600" cy="365125"/>
          </a:xfrm>
        </p:spPr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5"/>
          </p:nvPr>
        </p:nvSpPr>
        <p:spPr>
          <a:xfrm>
            <a:off x="5029200" y="6562800"/>
            <a:ext cx="2895600" cy="365125"/>
          </a:xfrm>
        </p:spPr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15" name="Espace réservé du contenu 1"/>
          <p:cNvSpPr txBox="1">
            <a:spLocks/>
          </p:cNvSpPr>
          <p:nvPr/>
        </p:nvSpPr>
        <p:spPr>
          <a:xfrm>
            <a:off x="180527" y="4797152"/>
            <a:ext cx="8927977" cy="170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marR="0" lvl="0" indent="-201168" algn="l" defTabSz="914400" rtl="0" eaLnBrk="1" fontAlgn="base" latinLnBrk="0" hangingPunct="1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800" kern="0" dirty="0" smtClean="0">
                <a:latin typeface="+mn-lt"/>
              </a:rPr>
              <a:t>Valider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tester et prouver</a:t>
            </a:r>
            <a:endParaRPr lang="fr-FR" sz="2400" kern="0" dirty="0" smtClean="0"/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24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langages de définition et génération de tests</a:t>
            </a:r>
          </a:p>
          <a:p>
            <a:pPr marL="457200" marR="0" lvl="1" indent="-201168" algn="l" defTabSz="914400" rtl="0" eaLnBrk="1" fontAlgn="base" latinLnBrk="0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fr-FR" sz="2400" kern="0" dirty="0">
                <a:solidFill>
                  <a:schemeClr val="tx2"/>
                </a:solidFill>
              </a:rPr>
              <a:t> </a:t>
            </a:r>
            <a:r>
              <a:rPr lang="fr-FR" sz="2400" kern="0" dirty="0" smtClean="0">
                <a:solidFill>
                  <a:schemeClr val="tx2"/>
                </a:solidFill>
              </a:rPr>
              <a:t>langages logiques (assertions, preuves, </a:t>
            </a:r>
            <a:r>
              <a:rPr lang="fr-FR" sz="2400" kern="0" dirty="0" err="1" smtClean="0">
                <a:solidFill>
                  <a:schemeClr val="tx2"/>
                </a:solidFill>
              </a:rPr>
              <a:t>etc</a:t>
            </a:r>
            <a:r>
              <a:rPr lang="fr-FR" sz="2400" kern="0" dirty="0" smtClean="0">
                <a:solidFill>
                  <a:schemeClr val="tx2"/>
                </a:solidFill>
              </a:rPr>
              <a:t>).</a:t>
            </a:r>
            <a:endParaRPr kumimoji="0" lang="fr-FR" sz="2400" b="0" i="0" u="none" strike="noStrike" kern="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668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566472" y="2204864"/>
            <a:ext cx="3213440" cy="818686"/>
          </a:xfrm>
          <a:ln w="28575" cmpd="sng">
            <a:solidFill>
              <a:srgbClr val="0000FF"/>
            </a:solidFill>
          </a:ln>
        </p:spPr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syntaxe </a:t>
            </a:r>
          </a:p>
          <a:p>
            <a:r>
              <a:rPr lang="fr-FR" dirty="0" smtClean="0"/>
              <a:t>textuelle ou graphique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4624"/>
            <a:ext cx="8686800" cy="646331"/>
          </a:xfrm>
        </p:spPr>
        <p:txBody>
          <a:bodyPr/>
          <a:lstStyle/>
          <a:p>
            <a:r>
              <a:rPr lang="fr-FR" dirty="0" smtClean="0"/>
              <a:t>Les constituants d'un langage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pic>
        <p:nvPicPr>
          <p:cNvPr id="6" name="Picture 2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260" y="908720"/>
            <a:ext cx="111978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texte 8"/>
          <p:cNvSpPr txBox="1">
            <a:spLocks/>
          </p:cNvSpPr>
          <p:nvPr/>
        </p:nvSpPr>
        <p:spPr>
          <a:xfrm>
            <a:off x="-3564904" y="-16892"/>
            <a:ext cx="3418424" cy="818686"/>
          </a:xfrm>
          <a:prstGeom prst="rect">
            <a:avLst/>
          </a:prstGeom>
          <a:solidFill>
            <a:schemeClr val="lt1"/>
          </a:solidFill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mtClean="0"/>
              <a:t>syntaxe </a:t>
            </a:r>
          </a:p>
          <a:p>
            <a:r>
              <a:rPr lang="fr-FR" smtClean="0"/>
              <a:t>(textuelle ou graphique)</a:t>
            </a:r>
            <a:endParaRPr lang="fr-FR" dirty="0"/>
          </a:p>
        </p:txBody>
      </p:sp>
      <p:sp>
        <p:nvSpPr>
          <p:cNvPr id="11" name="Espace réservé du texte 8"/>
          <p:cNvSpPr txBox="1">
            <a:spLocks/>
          </p:cNvSpPr>
          <p:nvPr/>
        </p:nvSpPr>
        <p:spPr>
          <a:xfrm>
            <a:off x="179512" y="3356992"/>
            <a:ext cx="4461378" cy="81868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rgbClr val="0000FF"/>
                </a:solidFill>
              </a:rPr>
              <a:t>sémantique</a:t>
            </a:r>
          </a:p>
          <a:p>
            <a:r>
              <a:rPr lang="fr-FR" dirty="0" smtClean="0"/>
              <a:t>définit le sens des programmes</a:t>
            </a:r>
            <a:endParaRPr lang="fr-FR" dirty="0"/>
          </a:p>
        </p:txBody>
      </p:sp>
      <p:sp>
        <p:nvSpPr>
          <p:cNvPr id="12" name="Espace réservé du texte 8"/>
          <p:cNvSpPr txBox="1">
            <a:spLocks/>
          </p:cNvSpPr>
          <p:nvPr/>
        </p:nvSpPr>
        <p:spPr>
          <a:xfrm>
            <a:off x="5180948" y="2204864"/>
            <a:ext cx="3503183" cy="818686"/>
          </a:xfrm>
          <a:prstGeom prst="rect">
            <a:avLst/>
          </a:prstGeom>
          <a:solidFill>
            <a:schemeClr val="lt1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 smtClean="0">
                <a:solidFill>
                  <a:schemeClr val="accent4"/>
                </a:solidFill>
              </a:rPr>
              <a:t>paradigme</a:t>
            </a:r>
          </a:p>
          <a:p>
            <a:r>
              <a:rPr lang="fr-FR" dirty="0" smtClean="0"/>
              <a:t>style de programmation</a:t>
            </a:r>
            <a:endParaRPr lang="fr-FR" dirty="0"/>
          </a:p>
        </p:txBody>
      </p:sp>
      <p:sp>
        <p:nvSpPr>
          <p:cNvPr id="13" name="Espace réservé du texte 8"/>
          <p:cNvSpPr txBox="1">
            <a:spLocks/>
          </p:cNvSpPr>
          <p:nvPr/>
        </p:nvSpPr>
        <p:spPr>
          <a:xfrm>
            <a:off x="5069439" y="3356992"/>
            <a:ext cx="3726200" cy="818686"/>
          </a:xfrm>
          <a:prstGeom prst="rect">
            <a:avLst/>
          </a:prstGeom>
          <a:solidFill>
            <a:schemeClr val="lt1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chemeClr val="accent4"/>
                </a:solidFill>
              </a:rPr>
              <a:t>o</a:t>
            </a:r>
            <a:r>
              <a:rPr lang="fr-FR" dirty="0" smtClean="0">
                <a:solidFill>
                  <a:schemeClr val="accent4"/>
                </a:solidFill>
              </a:rPr>
              <a:t>utillage : </a:t>
            </a:r>
            <a:r>
              <a:rPr lang="fr-FR" dirty="0" smtClean="0"/>
              <a:t>éditeurs,</a:t>
            </a:r>
            <a:endParaRPr lang="fr-FR" dirty="0" smtClean="0">
              <a:solidFill>
                <a:schemeClr val="accent4"/>
              </a:solidFill>
            </a:endParaRPr>
          </a:p>
          <a:p>
            <a:r>
              <a:rPr lang="fr-FR" dirty="0" smtClean="0"/>
              <a:t>compilateurs, débogueurs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473116"/>
            <a:ext cx="2928325" cy="219624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833" y="4473116"/>
            <a:ext cx="3076228" cy="205081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283968" y="5780844"/>
            <a:ext cx="1296749" cy="67249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algn="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Photo </a:t>
            </a:r>
          </a:p>
          <a:p>
            <a:pPr algn="r" fontAlgn="base">
              <a:lnSpc>
                <a:spcPct val="105000"/>
              </a:lnSpc>
              <a:spcAft>
                <a:spcPct val="0"/>
              </a:spcAft>
            </a:pPr>
            <a:r>
              <a:rPr kumimoji="0" lang="fr-FR" sz="12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Patick</a:t>
            </a:r>
            <a:r>
              <a:rPr kumimoji="0" lang="fr-FR" sz="12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fr-FR" sz="1200" b="0" i="0" u="none" strike="noStrike" kern="0" cap="none" spc="0" normalizeH="0" dirty="0" err="1" smtClean="0">
                <a:ln>
                  <a:noFill/>
                </a:ln>
                <a:effectLst/>
                <a:uLnTx/>
                <a:uFillTx/>
              </a:rPr>
              <a:t>Sanfaçon</a:t>
            </a:r>
            <a:endParaRPr kumimoji="0" lang="fr-FR" sz="12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  <a:p>
            <a:pPr algn="r" fontAlgn="base">
              <a:lnSpc>
                <a:spcPct val="105000"/>
              </a:lnSpc>
              <a:spcAft>
                <a:spcPct val="0"/>
              </a:spcAft>
            </a:pPr>
            <a:r>
              <a:rPr lang="fr-FR" sz="1200" kern="0" dirty="0" smtClean="0"/>
              <a:t>La Presse</a:t>
            </a:r>
            <a:endParaRPr kumimoji="0" lang="fr-FR" sz="1200" b="0" i="0" u="none" strike="noStrike" kern="0" cap="none" spc="0" normalizeH="0" dirty="0" smtClean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21" name="Connecteur droit avec flèche 20"/>
          <p:cNvCxnSpPr>
            <a:stCxn id="6" idx="1"/>
            <a:endCxn id="9" idx="0"/>
          </p:cNvCxnSpPr>
          <p:nvPr/>
        </p:nvCxnSpPr>
        <p:spPr bwMode="auto">
          <a:xfrm flipH="1">
            <a:off x="2173192" y="1484784"/>
            <a:ext cx="1711068" cy="72008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onnecteur droit avec flèche 21"/>
          <p:cNvCxnSpPr>
            <a:stCxn id="6" idx="3"/>
            <a:endCxn id="12" idx="0"/>
          </p:cNvCxnSpPr>
          <p:nvPr/>
        </p:nvCxnSpPr>
        <p:spPr bwMode="auto">
          <a:xfrm>
            <a:off x="5004048" y="1484784"/>
            <a:ext cx="1928492" cy="720080"/>
          </a:xfrm>
          <a:prstGeom prst="straightConnector1">
            <a:avLst/>
          </a:prstGeom>
          <a:noFill/>
          <a:ln w="28575" cap="flat" cmpd="sng" algn="ctr">
            <a:solidFill>
              <a:srgbClr val="B45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Connecteur droit avec flèche 25"/>
          <p:cNvCxnSpPr>
            <a:stCxn id="9" idx="2"/>
            <a:endCxn id="9" idx="2"/>
          </p:cNvCxnSpPr>
          <p:nvPr/>
        </p:nvCxnSpPr>
        <p:spPr bwMode="auto">
          <a:xfrm>
            <a:off x="2173192" y="3023550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necteur droit avec flèche 27"/>
          <p:cNvCxnSpPr/>
          <p:nvPr/>
        </p:nvCxnSpPr>
        <p:spPr bwMode="auto">
          <a:xfrm>
            <a:off x="2220764" y="3025800"/>
            <a:ext cx="0" cy="331192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Connecteur droit avec flèche 31"/>
          <p:cNvCxnSpPr>
            <a:stCxn id="12" idx="1"/>
          </p:cNvCxnSpPr>
          <p:nvPr/>
        </p:nvCxnSpPr>
        <p:spPr bwMode="auto">
          <a:xfrm flipH="1">
            <a:off x="3995937" y="2614207"/>
            <a:ext cx="1185011" cy="742785"/>
          </a:xfrm>
          <a:prstGeom prst="straightConnector1">
            <a:avLst/>
          </a:prstGeom>
          <a:noFill/>
          <a:ln w="28575" cap="flat" cmpd="sng" algn="ctr">
            <a:solidFill>
              <a:srgbClr val="B45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Connecteur droit avec flèche 34"/>
          <p:cNvCxnSpPr/>
          <p:nvPr/>
        </p:nvCxnSpPr>
        <p:spPr bwMode="auto">
          <a:xfrm>
            <a:off x="3779912" y="2564904"/>
            <a:ext cx="1584176" cy="792088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Connecteur droit avec flèche 36"/>
          <p:cNvCxnSpPr/>
          <p:nvPr/>
        </p:nvCxnSpPr>
        <p:spPr bwMode="auto">
          <a:xfrm>
            <a:off x="6932464" y="3025800"/>
            <a:ext cx="0" cy="331192"/>
          </a:xfrm>
          <a:prstGeom prst="straightConnector1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Flèche vers la droite 37"/>
          <p:cNvSpPr/>
          <p:nvPr/>
        </p:nvSpPr>
        <p:spPr bwMode="auto">
          <a:xfrm>
            <a:off x="4631308" y="3645024"/>
            <a:ext cx="432048" cy="216024"/>
          </a:xfrm>
          <a:prstGeom prst="rightArrow">
            <a:avLst/>
          </a:prstGeom>
          <a:solidFill>
            <a:schemeClr val="tx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Espace réservé du texte 8"/>
          <p:cNvSpPr txBox="1">
            <a:spLocks/>
          </p:cNvSpPr>
          <p:nvPr/>
        </p:nvSpPr>
        <p:spPr>
          <a:xfrm>
            <a:off x="3475865" y="5121188"/>
            <a:ext cx="1900956" cy="495007"/>
          </a:xfrm>
          <a:prstGeom prst="rect">
            <a:avLst/>
          </a:prstGeom>
          <a:solidFill>
            <a:schemeClr val="lt1"/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wrap="none" tIns="0" anchor="t" anchorCtr="1">
            <a:spAutoFit/>
          </a:bodyPr>
          <a:lstStyle>
            <a:lvl1pPr marL="182880" indent="-274320" algn="ctr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None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Char char="–"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050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–"/>
              <a:defRPr sz="16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800" dirty="0" smtClean="0">
                <a:solidFill>
                  <a:schemeClr val="accent1"/>
                </a:solidFill>
              </a:rPr>
              <a:t>utilisateurs</a:t>
            </a:r>
          </a:p>
        </p:txBody>
      </p:sp>
    </p:spTree>
    <p:extLst>
      <p:ext uri="{BB962C8B-B14F-4D97-AF65-F5344CB8AC3E}">
        <p14:creationId xmlns:p14="http://schemas.microsoft.com/office/powerpoint/2010/main" val="334184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1" grpId="0" animBg="1"/>
      <p:bldP spid="12" grpId="0" animBg="1"/>
      <p:bldP spid="13" grpId="0" animBg="1"/>
      <p:bldP spid="19" grpId="0"/>
      <p:bldP spid="38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x-none" smtClean="0"/>
              <a:t>04/11/2015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smtClean="0"/>
              <a:t> </a:t>
            </a:r>
            <a:fld id="{BD380794-AD05-45D1-BCEF-E41591C34CDA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G. Berry, Collège de France,</a:t>
            </a:r>
            <a:endParaRPr lang="fr-FR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1425575"/>
            <a:ext cx="125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Fortran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58875" y="2111375"/>
            <a:ext cx="881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 err="1">
                <a:solidFill>
                  <a:schemeClr val="tx2"/>
                </a:solidFill>
              </a:rPr>
              <a:t>Algol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304925" y="3863975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LISP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301875" y="1425575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PL1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14600" y="4483100"/>
            <a:ext cx="1107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ISWIM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301875" y="2949575"/>
            <a:ext cx="111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Simula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16275" y="3406775"/>
            <a:ext cx="142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/>
              <a:t>Smalltalk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616075" y="1044575"/>
            <a:ext cx="93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Basic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248400" y="1358900"/>
            <a:ext cx="1858963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Visual Basic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301875" y="2492375"/>
            <a:ext cx="77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CPL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708400" y="2492375"/>
            <a:ext cx="417513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C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732213" y="3863975"/>
            <a:ext cx="1316037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Scheme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654675" y="4321175"/>
            <a:ext cx="896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Caml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237413" y="4321175"/>
            <a:ext cx="1204912" cy="4699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O'Caml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667000" y="825500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Forth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800600" y="901700"/>
            <a:ext cx="157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/>
              <a:t>PostScript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0" y="-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D60093"/>
                </a:solidFill>
              </a:rPr>
              <a:t>50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538288" y="-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D60093"/>
                </a:solidFill>
              </a:rPr>
              <a:t>60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078163" y="-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D60093"/>
                </a:solidFill>
              </a:rPr>
              <a:t>70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616450" y="-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D60093"/>
                </a:solidFill>
              </a:rPr>
              <a:t>80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6156325" y="-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D60093"/>
                </a:solidFill>
              </a:rPr>
              <a:t>90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7696200" y="-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D60093"/>
                </a:solidFill>
              </a:rPr>
              <a:t>00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3978275" y="4321175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ML</a:t>
            </a:r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5273675" y="3863975"/>
            <a:ext cx="1185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>
                <a:solidFill>
                  <a:schemeClr val="tx2"/>
                </a:solidFill>
              </a:rPr>
              <a:t>Haskell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5027613" y="2644775"/>
            <a:ext cx="773112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C++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5478463" y="3178175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/>
              <a:t>Eiffel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7823200" y="2644775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/>
              <a:t>C#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7085013" y="2187575"/>
            <a:ext cx="84137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Java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3657600" y="444500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/>
              <a:t>sh</a:t>
            </a: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3106738" y="20447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Pascal</a:t>
            </a: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4191000" y="1587500"/>
            <a:ext cx="1185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Modula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5121275" y="2187575"/>
            <a:ext cx="72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/>
              <a:t>Ada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3429000" y="4854575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Prolog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349875" y="5387975"/>
            <a:ext cx="11425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 err="1">
                <a:solidFill>
                  <a:srgbClr val="FF0000"/>
                </a:solidFill>
              </a:rPr>
              <a:t>Esterel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>
                <a:solidFill>
                  <a:srgbClr val="FF0000"/>
                </a:solidFill>
              </a:rPr>
              <a:t>Lustre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6569075" y="5845175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>
                <a:solidFill>
                  <a:srgbClr val="FF0000"/>
                </a:solidFill>
              </a:rPr>
              <a:t>Scade</a:t>
            </a:r>
          </a:p>
        </p:txBody>
      </p:sp>
      <p:sp>
        <p:nvSpPr>
          <p:cNvPr id="40" name="Line 41"/>
          <p:cNvSpPr>
            <a:spLocks noChangeShapeType="1"/>
          </p:cNvSpPr>
          <p:nvPr/>
        </p:nvSpPr>
        <p:spPr bwMode="auto">
          <a:xfrm>
            <a:off x="3581400" y="1054100"/>
            <a:ext cx="1219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41" name="Line 42"/>
          <p:cNvSpPr>
            <a:spLocks noChangeShapeType="1"/>
          </p:cNvSpPr>
          <p:nvPr/>
        </p:nvSpPr>
        <p:spPr bwMode="auto">
          <a:xfrm>
            <a:off x="2530475" y="1273175"/>
            <a:ext cx="3717925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>
            <a:off x="1082675" y="180657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43" name="Line 45"/>
          <p:cNvSpPr>
            <a:spLocks noChangeShapeType="1"/>
          </p:cNvSpPr>
          <p:nvPr/>
        </p:nvSpPr>
        <p:spPr bwMode="auto">
          <a:xfrm>
            <a:off x="1387475" y="16541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44" name="Line 46"/>
          <p:cNvSpPr>
            <a:spLocks noChangeShapeType="1"/>
          </p:cNvSpPr>
          <p:nvPr/>
        </p:nvSpPr>
        <p:spPr bwMode="auto">
          <a:xfrm flipV="1">
            <a:off x="1997075" y="2263775"/>
            <a:ext cx="3048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45" name="Line 47"/>
          <p:cNvSpPr>
            <a:spLocks noChangeShapeType="1"/>
          </p:cNvSpPr>
          <p:nvPr/>
        </p:nvSpPr>
        <p:spPr bwMode="auto">
          <a:xfrm flipV="1">
            <a:off x="1997075" y="2273300"/>
            <a:ext cx="12033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46" name="Line 48"/>
          <p:cNvSpPr>
            <a:spLocks noChangeShapeType="1"/>
          </p:cNvSpPr>
          <p:nvPr/>
        </p:nvSpPr>
        <p:spPr bwMode="auto">
          <a:xfrm>
            <a:off x="2987675" y="272097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47" name="Line 49"/>
          <p:cNvSpPr>
            <a:spLocks noChangeShapeType="1"/>
          </p:cNvSpPr>
          <p:nvPr/>
        </p:nvSpPr>
        <p:spPr bwMode="auto">
          <a:xfrm>
            <a:off x="1997075" y="2416175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48" name="Line 50"/>
          <p:cNvSpPr>
            <a:spLocks noChangeShapeType="1"/>
          </p:cNvSpPr>
          <p:nvPr/>
        </p:nvSpPr>
        <p:spPr bwMode="auto">
          <a:xfrm flipV="1">
            <a:off x="4114800" y="18923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49" name="Line 52"/>
          <p:cNvSpPr>
            <a:spLocks noChangeShapeType="1"/>
          </p:cNvSpPr>
          <p:nvPr/>
        </p:nvSpPr>
        <p:spPr bwMode="auto">
          <a:xfrm>
            <a:off x="4114800" y="2273300"/>
            <a:ext cx="1143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50" name="Line 53"/>
          <p:cNvSpPr>
            <a:spLocks noChangeShapeType="1"/>
          </p:cNvSpPr>
          <p:nvPr/>
        </p:nvSpPr>
        <p:spPr bwMode="auto">
          <a:xfrm>
            <a:off x="5334000" y="20447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51" name="Line 54"/>
          <p:cNvSpPr>
            <a:spLocks noChangeShapeType="1"/>
          </p:cNvSpPr>
          <p:nvPr/>
        </p:nvSpPr>
        <p:spPr bwMode="auto">
          <a:xfrm flipV="1">
            <a:off x="3444875" y="2949575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52" name="Line 55"/>
          <p:cNvSpPr>
            <a:spLocks noChangeShapeType="1"/>
          </p:cNvSpPr>
          <p:nvPr/>
        </p:nvSpPr>
        <p:spPr bwMode="auto">
          <a:xfrm>
            <a:off x="4054475" y="2720975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53" name="Line 57"/>
          <p:cNvSpPr>
            <a:spLocks noChangeShapeType="1"/>
          </p:cNvSpPr>
          <p:nvPr/>
        </p:nvSpPr>
        <p:spPr bwMode="auto">
          <a:xfrm>
            <a:off x="5730875" y="2873375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54" name="Line 58"/>
          <p:cNvSpPr>
            <a:spLocks noChangeShapeType="1"/>
          </p:cNvSpPr>
          <p:nvPr/>
        </p:nvSpPr>
        <p:spPr bwMode="auto">
          <a:xfrm flipV="1">
            <a:off x="5730875" y="2568575"/>
            <a:ext cx="1295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7559675" y="40163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Text Box 60"/>
          <p:cNvSpPr txBox="1">
            <a:spLocks noChangeArrowheads="1"/>
          </p:cNvSpPr>
          <p:nvPr/>
        </p:nvSpPr>
        <p:spPr bwMode="auto">
          <a:xfrm>
            <a:off x="7770813" y="5854700"/>
            <a:ext cx="1316037" cy="469900"/>
          </a:xfrm>
          <a:prstGeom prst="rect">
            <a:avLst/>
          </a:prstGeom>
          <a:noFill/>
          <a:ln w="12700">
            <a:solidFill>
              <a:schemeClr val="hlink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F0000"/>
                </a:solidFill>
              </a:rPr>
              <a:t>Scade 6</a:t>
            </a:r>
          </a:p>
        </p:txBody>
      </p: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7407275" y="5387975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 dirty="0" err="1">
                <a:solidFill>
                  <a:srgbClr val="FF0000"/>
                </a:solidFill>
              </a:rPr>
              <a:t>Esterel</a:t>
            </a:r>
            <a:r>
              <a:rPr lang="en-US" sz="2400" u="sng" dirty="0">
                <a:solidFill>
                  <a:srgbClr val="FF0000"/>
                </a:solidFill>
              </a:rPr>
              <a:t> v7</a:t>
            </a:r>
          </a:p>
        </p:txBody>
      </p:sp>
      <p:sp>
        <p:nvSpPr>
          <p:cNvPr id="58" name="Line 62"/>
          <p:cNvSpPr>
            <a:spLocks noChangeShapeType="1"/>
          </p:cNvSpPr>
          <p:nvPr/>
        </p:nvSpPr>
        <p:spPr bwMode="auto">
          <a:xfrm flipV="1">
            <a:off x="2073275" y="3711575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59" name="Line 63"/>
          <p:cNvSpPr>
            <a:spLocks noChangeShapeType="1"/>
          </p:cNvSpPr>
          <p:nvPr/>
        </p:nvSpPr>
        <p:spPr bwMode="auto">
          <a:xfrm>
            <a:off x="2073275" y="4092575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0" name="Line 64"/>
          <p:cNvSpPr>
            <a:spLocks noChangeShapeType="1"/>
          </p:cNvSpPr>
          <p:nvPr/>
        </p:nvSpPr>
        <p:spPr bwMode="auto">
          <a:xfrm>
            <a:off x="2073275" y="4092575"/>
            <a:ext cx="1981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61" name="Line 65"/>
          <p:cNvSpPr>
            <a:spLocks noChangeShapeType="1"/>
          </p:cNvSpPr>
          <p:nvPr/>
        </p:nvSpPr>
        <p:spPr bwMode="auto">
          <a:xfrm flipV="1">
            <a:off x="3581400" y="4549775"/>
            <a:ext cx="473075" cy="161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62" name="Line 66"/>
          <p:cNvSpPr>
            <a:spLocks noChangeShapeType="1"/>
          </p:cNvSpPr>
          <p:nvPr/>
        </p:nvSpPr>
        <p:spPr bwMode="auto">
          <a:xfrm flipV="1">
            <a:off x="4511675" y="4397375"/>
            <a:ext cx="7620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3" name="Line 67"/>
          <p:cNvSpPr>
            <a:spLocks noChangeShapeType="1"/>
          </p:cNvSpPr>
          <p:nvPr/>
        </p:nvSpPr>
        <p:spPr bwMode="auto">
          <a:xfrm>
            <a:off x="4511675" y="4549775"/>
            <a:ext cx="1219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64" name="Line 68"/>
          <p:cNvSpPr>
            <a:spLocks noChangeShapeType="1"/>
          </p:cNvSpPr>
          <p:nvPr/>
        </p:nvSpPr>
        <p:spPr bwMode="auto">
          <a:xfrm>
            <a:off x="6492875" y="4549775"/>
            <a:ext cx="609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5" name="Line 69"/>
          <p:cNvSpPr>
            <a:spLocks noChangeShapeType="1"/>
          </p:cNvSpPr>
          <p:nvPr/>
        </p:nvSpPr>
        <p:spPr bwMode="auto">
          <a:xfrm>
            <a:off x="6416675" y="5616575"/>
            <a:ext cx="990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6" name="Line 70"/>
          <p:cNvSpPr>
            <a:spLocks noChangeShapeType="1"/>
          </p:cNvSpPr>
          <p:nvPr/>
        </p:nvSpPr>
        <p:spPr bwMode="auto">
          <a:xfrm>
            <a:off x="6340475" y="6073775"/>
            <a:ext cx="3048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7" name="Line 71"/>
          <p:cNvSpPr>
            <a:spLocks noChangeShapeType="1"/>
          </p:cNvSpPr>
          <p:nvPr/>
        </p:nvSpPr>
        <p:spPr bwMode="auto">
          <a:xfrm>
            <a:off x="7559675" y="6073775"/>
            <a:ext cx="152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68" name="Line 72"/>
          <p:cNvSpPr>
            <a:spLocks noChangeShapeType="1"/>
          </p:cNvSpPr>
          <p:nvPr/>
        </p:nvSpPr>
        <p:spPr bwMode="auto">
          <a:xfrm>
            <a:off x="6416675" y="5616575"/>
            <a:ext cx="1295400" cy="381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9" name="Line 73"/>
          <p:cNvSpPr>
            <a:spLocks noChangeShapeType="1"/>
          </p:cNvSpPr>
          <p:nvPr/>
        </p:nvSpPr>
        <p:spPr bwMode="auto">
          <a:xfrm>
            <a:off x="4114800" y="2273300"/>
            <a:ext cx="1311275" cy="113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0" name="Line 74"/>
          <p:cNvSpPr>
            <a:spLocks noChangeShapeType="1"/>
          </p:cNvSpPr>
          <p:nvPr/>
        </p:nvSpPr>
        <p:spPr bwMode="auto">
          <a:xfrm>
            <a:off x="3444875" y="3178175"/>
            <a:ext cx="1905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71" name="Text Box 75"/>
          <p:cNvSpPr txBox="1">
            <a:spLocks noChangeArrowheads="1"/>
          </p:cNvSpPr>
          <p:nvPr/>
        </p:nvSpPr>
        <p:spPr bwMode="auto">
          <a:xfrm>
            <a:off x="6797675" y="4854575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Prolog 4</a:t>
            </a:r>
          </a:p>
        </p:txBody>
      </p:sp>
      <p:sp>
        <p:nvSpPr>
          <p:cNvPr id="72" name="Line 76"/>
          <p:cNvSpPr>
            <a:spLocks noChangeShapeType="1"/>
          </p:cNvSpPr>
          <p:nvPr/>
        </p:nvSpPr>
        <p:spPr bwMode="auto">
          <a:xfrm>
            <a:off x="4435475" y="5111750"/>
            <a:ext cx="23622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73" name="Text Box 77"/>
          <p:cNvSpPr txBox="1">
            <a:spLocks noChangeArrowheads="1"/>
          </p:cNvSpPr>
          <p:nvPr/>
        </p:nvSpPr>
        <p:spPr bwMode="auto">
          <a:xfrm>
            <a:off x="5257800" y="508000"/>
            <a:ext cx="73977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Perl</a:t>
            </a:r>
          </a:p>
        </p:txBody>
      </p:sp>
      <p:sp>
        <p:nvSpPr>
          <p:cNvPr id="74" name="Line 78"/>
          <p:cNvSpPr>
            <a:spLocks noChangeShapeType="1"/>
          </p:cNvSpPr>
          <p:nvPr/>
        </p:nvSpPr>
        <p:spPr bwMode="auto">
          <a:xfrm>
            <a:off x="4114800" y="6731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5" name="Text Box 79"/>
          <p:cNvSpPr txBox="1">
            <a:spLocks noChangeArrowheads="1"/>
          </p:cNvSpPr>
          <p:nvPr/>
        </p:nvSpPr>
        <p:spPr bwMode="auto">
          <a:xfrm>
            <a:off x="6934200" y="508000"/>
            <a:ext cx="73977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Php</a:t>
            </a:r>
          </a:p>
        </p:txBody>
      </p:sp>
      <p:sp>
        <p:nvSpPr>
          <p:cNvPr id="76" name="Line 80"/>
          <p:cNvSpPr>
            <a:spLocks noChangeShapeType="1"/>
          </p:cNvSpPr>
          <p:nvPr/>
        </p:nvSpPr>
        <p:spPr bwMode="auto">
          <a:xfrm>
            <a:off x="6096000" y="6731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7" name="Line 82"/>
          <p:cNvSpPr>
            <a:spLocks noChangeShapeType="1"/>
          </p:cNvSpPr>
          <p:nvPr/>
        </p:nvSpPr>
        <p:spPr bwMode="auto">
          <a:xfrm>
            <a:off x="0" y="381000"/>
            <a:ext cx="9144000" cy="0"/>
          </a:xfrm>
          <a:prstGeom prst="line">
            <a:avLst/>
          </a:prstGeom>
          <a:noFill/>
          <a:ln w="9525" cap="rnd">
            <a:solidFill>
              <a:srgbClr val="D60093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78" name="Text Box 83"/>
          <p:cNvSpPr txBox="1">
            <a:spLocks noChangeArrowheads="1"/>
          </p:cNvSpPr>
          <p:nvPr/>
        </p:nvSpPr>
        <p:spPr bwMode="auto">
          <a:xfrm>
            <a:off x="4191000" y="1892300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</a:rPr>
              <a:t>CSP</a:t>
            </a:r>
          </a:p>
        </p:txBody>
      </p:sp>
      <p:sp>
        <p:nvSpPr>
          <p:cNvPr id="79" name="Line 84"/>
          <p:cNvSpPr>
            <a:spLocks noChangeShapeType="1"/>
          </p:cNvSpPr>
          <p:nvPr/>
        </p:nvSpPr>
        <p:spPr bwMode="auto">
          <a:xfrm>
            <a:off x="4876800" y="21971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31924" y="6309320"/>
            <a:ext cx="4829992" cy="864852"/>
          </a:xfrm>
          <a:prstGeom prst="rect">
            <a:avLst/>
          </a:prstGeom>
          <a:ln w="19050">
            <a:noFill/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105000"/>
              </a:lnSpc>
              <a:spcAft>
                <a:spcPct val="0"/>
              </a:spcAft>
            </a:pPr>
            <a:r>
              <a:rPr lang="fr-FR" sz="2400" i="1" kern="0" dirty="0" smtClean="0">
                <a:solidFill>
                  <a:schemeClr val="accent6">
                    <a:lumMod val="75000"/>
                  </a:schemeClr>
                </a:solidFill>
              </a:rPr>
              <a:t>leçon inaugurale n</a:t>
            </a:r>
            <a:r>
              <a:rPr lang="fr-FR" sz="2400" i="1" kern="0" baseline="30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fr-FR" sz="2400" i="1" kern="0" dirty="0" smtClean="0">
                <a:solidFill>
                  <a:schemeClr val="accent6">
                    <a:lumMod val="75000"/>
                  </a:schemeClr>
                </a:solidFill>
              </a:rPr>
              <a:t>1, 17/01/2008</a:t>
            </a:r>
          </a:p>
          <a:p>
            <a:pPr fontAlgn="base">
              <a:lnSpc>
                <a:spcPct val="105000"/>
              </a:lnSpc>
              <a:spcAft>
                <a:spcPct val="0"/>
              </a:spcAft>
            </a:pPr>
            <a:endParaRPr kumimoji="0" lang="fr-FR" sz="2400" b="0" i="1" u="none" strike="noStrike" kern="0" cap="none" spc="0" normalizeH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721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BERRY@XB94KIMFUVWXY5K9" val="3082"/>
  <p:tag name="DEFAULTDISPLAYSOURCE" val="\documentclass{article}\pagestyle{empty}&#10;\begin{document}&#10;&#10;\end{document}&#10;"/>
  <p:tag name="EMBEDFONTS" val="1"/>
  <p:tag name="FIRSTGERARD2EBERRY@ELPDCHTFUVW0Y5HA" val="4800"/>
</p:tagLst>
</file>

<file path=ppt/theme/theme1.xml><?xml version="1.0" encoding="utf-8"?>
<a:theme xmlns:a="http://schemas.openxmlformats.org/drawingml/2006/main" name="Berry-2014">
  <a:themeElements>
    <a:clrScheme name="Personnalisé 13">
      <a:dk1>
        <a:srgbClr val="000000"/>
      </a:dk1>
      <a:lt1>
        <a:srgbClr val="FFFFFF"/>
      </a:lt1>
      <a:dk2>
        <a:srgbClr val="0000FF"/>
      </a:dk2>
      <a:lt2>
        <a:srgbClr val="FFFF65"/>
      </a:lt2>
      <a:accent1>
        <a:srgbClr val="FF0000"/>
      </a:accent1>
      <a:accent2>
        <a:srgbClr val="009A00"/>
      </a:accent2>
      <a:accent3>
        <a:srgbClr val="C83296"/>
      </a:accent3>
      <a:accent4>
        <a:srgbClr val="B45600"/>
      </a:accent4>
      <a:accent5>
        <a:srgbClr val="FF99C1"/>
      </a:accent5>
      <a:accent6>
        <a:srgbClr val="BFBFBF"/>
      </a:accent6>
      <a:hlink>
        <a:srgbClr val="0000BF"/>
      </a:hlink>
      <a:folHlink>
        <a:srgbClr val="3F3F3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19050" cap="flat" cmpd="sng" algn="ctr">
          <a:solidFill>
            <a:schemeClr val="accent4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ln w="19050">
          <a:noFill/>
        </a:ln>
      </a:spPr>
      <a:bodyPr wrap="none" rtlCol="0">
        <a:spAutoFit/>
      </a:bodyPr>
      <a:lstStyle>
        <a:defPPr fontAlgn="base">
          <a:lnSpc>
            <a:spcPct val="105000"/>
          </a:lnSpc>
          <a:spcAft>
            <a:spcPct val="0"/>
          </a:spcAft>
          <a:defRPr kumimoji="0" sz="2400" b="0" i="0" u="none" strike="noStrike" kern="0" cap="none" spc="0" normalizeH="0" dirty="0" smtClean="0">
            <a:ln>
              <a:noFill/>
            </a:ln>
            <a:effectLst/>
            <a:uLnTx/>
            <a:uFillTx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Berry-2014</Template>
  <TotalTime>42977</TotalTime>
  <Words>5636</Words>
  <Application>Microsoft Macintosh PowerPoint</Application>
  <PresentationFormat>Présentation à l'écran (4:3)</PresentationFormat>
  <Paragraphs>1010</Paragraphs>
  <Slides>65</Slides>
  <Notes>14</Notes>
  <HiddenSlides>0</HiddenSlides>
  <MMClips>8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67" baseType="lpstr">
      <vt:lpstr>Berry-2014</vt:lpstr>
      <vt:lpstr>Bitmap Image</vt:lpstr>
      <vt:lpstr>L’importance des langages en informatique</vt:lpstr>
      <vt:lpstr>Agenda</vt:lpstr>
      <vt:lpstr>Agenda</vt:lpstr>
      <vt:lpstr>Présentation PowerPoint</vt:lpstr>
      <vt:lpstr>Les langages sont partout</vt:lpstr>
      <vt:lpstr>Quels langages pour quelles fonctions ?</vt:lpstr>
      <vt:lpstr>Quels langages pour quelles fonctions ?</vt:lpstr>
      <vt:lpstr>Les constituants d'un langage</vt:lpstr>
      <vt:lpstr>Présentation PowerPoint</vt:lpstr>
      <vt:lpstr>D'où vient la pression?</vt:lpstr>
      <vt:lpstr>Pourquoi autant de langages ?</vt:lpstr>
      <vt:lpstr>Pourquoi autant de langages ?</vt:lpstr>
      <vt:lpstr>Et il y a plusieurs idées individuelles !</vt:lpstr>
      <vt:lpstr>Des idées individuelles aux langages masala</vt:lpstr>
      <vt:lpstr>Des idées individuelles aux langages masala</vt:lpstr>
      <vt:lpstr>Des idées individuelles aux langages masala</vt:lpstr>
      <vt:lpstr>Des idées individuelles aux langages masala</vt:lpstr>
      <vt:lpstr>Et le paysage devient vite incompréhensible...</vt:lpstr>
      <vt:lpstr>Agenda</vt:lpstr>
      <vt:lpstr>Les principes principaux</vt:lpstr>
      <vt:lpstr>Impératif + fonctionnel : LISP (Mc Carthy, 1958)</vt:lpstr>
      <vt:lpstr>Langages fonctionnels : ML, HASKEL</vt:lpstr>
      <vt:lpstr>Les principes principaux</vt:lpstr>
      <vt:lpstr>Les principes principaux</vt:lpstr>
      <vt:lpstr>Les principes principaux</vt:lpstr>
      <vt:lpstr>Les principes principaux</vt:lpstr>
      <vt:lpstr>Agenda</vt:lpstr>
      <vt:lpstr>Les guerres de religion</vt:lpstr>
      <vt:lpstr>Les guerres de religion</vt:lpstr>
      <vt:lpstr>Les guerres de religion</vt:lpstr>
      <vt:lpstr>Les guerres de religion</vt:lpstr>
      <vt:lpstr>Plus intelligent : mélanges harmonieux !</vt:lpstr>
      <vt:lpstr>Agenda</vt:lpstr>
      <vt:lpstr>Les ingrédients communs (il y en a !)</vt:lpstr>
      <vt:lpstr>Agenda</vt:lpstr>
      <vt:lpstr>Une différence socialement essentielle : la syntaxe textuelle </vt:lpstr>
      <vt:lpstr>LISP (Mc Carthy 1957) : tout en rondeurs</vt:lpstr>
      <vt:lpstr>Algol, Pascal, Ada, Modula, Eiffel, Esterel, etc.</vt:lpstr>
      <vt:lpstr>HTML</vt:lpstr>
      <vt:lpstr>FORTE</vt:lpstr>
      <vt:lpstr>Syntaxes graphiques traditionnelles</vt:lpstr>
      <vt:lpstr>Syntaxes graphiques hiérarchiques</vt:lpstr>
      <vt:lpstr>La syntaxe abstraite, arborescente</vt:lpstr>
      <vt:lpstr>XML, une syntaxe concrète pour la syntaxe abstraite</vt:lpstr>
      <vt:lpstr>Ne pas laisser la syntaxe dicter la sémantique !</vt:lpstr>
      <vt:lpstr>Agenda</vt:lpstr>
      <vt:lpstr>Style fonctionnel : OCaml</vt:lpstr>
      <vt:lpstr>Style Objet : C++</vt:lpstr>
      <vt:lpstr>Style Objet : C++</vt:lpstr>
      <vt:lpstr>Style Objet : C++</vt:lpstr>
      <vt:lpstr>Deux extensibilités orthogonales !</vt:lpstr>
      <vt:lpstr>Typé ou non typé ? C'est très différent !</vt:lpstr>
      <vt:lpstr>Typé ou non typé ? C'est très différent !</vt:lpstr>
      <vt:lpstr>Typage et vérification formelle</vt:lpstr>
      <vt:lpstr>Niveaux de typage</vt:lpstr>
      <vt:lpstr>ML : ordre supérieur, polymorphisme, inférence</vt:lpstr>
      <vt:lpstr>Agenda</vt:lpstr>
      <vt:lpstr>Présentation PowerPoint</vt:lpstr>
      <vt:lpstr>Diagrammes d'architecture</vt:lpstr>
      <vt:lpstr>Automates hiérarchiques graphiques / textuels</vt:lpstr>
      <vt:lpstr>Simulation avec animation du code source</vt:lpstr>
      <vt:lpstr>Agenda</vt:lpstr>
      <vt:lpstr>Qu'est ce qui fait le succès ou l'échec ?</vt:lpstr>
      <vt:lpstr>Un solide problème de poule et d'œuf !</vt:lpstr>
      <vt:lpstr>La musique des langages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Esterel et SCADE,  de la recherche à l’industrie</dc:title>
  <dc:creator>gerard.berry</dc:creator>
  <cp:lastModifiedBy>Gérard Berry</cp:lastModifiedBy>
  <cp:revision>938</cp:revision>
  <dcterms:created xsi:type="dcterms:W3CDTF">2013-10-07T21:20:29Z</dcterms:created>
  <dcterms:modified xsi:type="dcterms:W3CDTF">2015-11-04T14:29:49Z</dcterms:modified>
</cp:coreProperties>
</file>