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7" r:id="rId2"/>
    <p:sldId id="310" r:id="rId3"/>
    <p:sldId id="311" r:id="rId4"/>
    <p:sldId id="284" r:id="rId5"/>
    <p:sldId id="285" r:id="rId6"/>
    <p:sldId id="259" r:id="rId7"/>
    <p:sldId id="261" r:id="rId8"/>
    <p:sldId id="312" r:id="rId9"/>
    <p:sldId id="278" r:id="rId10"/>
    <p:sldId id="283" r:id="rId11"/>
    <p:sldId id="281" r:id="rId12"/>
    <p:sldId id="297" r:id="rId13"/>
    <p:sldId id="282" r:id="rId14"/>
    <p:sldId id="298" r:id="rId15"/>
    <p:sldId id="268" r:id="rId16"/>
    <p:sldId id="270" r:id="rId17"/>
    <p:sldId id="267" r:id="rId18"/>
    <p:sldId id="273" r:id="rId19"/>
    <p:sldId id="272" r:id="rId20"/>
    <p:sldId id="274" r:id="rId21"/>
    <p:sldId id="275" r:id="rId22"/>
    <p:sldId id="264" r:id="rId23"/>
    <p:sldId id="263" r:id="rId24"/>
    <p:sldId id="277" r:id="rId25"/>
    <p:sldId id="262" r:id="rId26"/>
    <p:sldId id="276" r:id="rId27"/>
    <p:sldId id="258" r:id="rId28"/>
    <p:sldId id="271" r:id="rId29"/>
    <p:sldId id="313" r:id="rId30"/>
    <p:sldId id="266" r:id="rId31"/>
    <p:sldId id="286" r:id="rId32"/>
    <p:sldId id="309" r:id="rId33"/>
    <p:sldId id="287" r:id="rId34"/>
    <p:sldId id="300" r:id="rId35"/>
    <p:sldId id="302" r:id="rId36"/>
    <p:sldId id="291" r:id="rId37"/>
    <p:sldId id="289" r:id="rId38"/>
    <p:sldId id="307" r:id="rId39"/>
    <p:sldId id="304" r:id="rId40"/>
    <p:sldId id="296" r:id="rId41"/>
    <p:sldId id="290" r:id="rId42"/>
    <p:sldId id="303" r:id="rId43"/>
    <p:sldId id="292" r:id="rId44"/>
    <p:sldId id="301" r:id="rId45"/>
    <p:sldId id="293" r:id="rId46"/>
    <p:sldId id="295" r:id="rId47"/>
    <p:sldId id="308" r:id="rId48"/>
    <p:sldId id="306" r:id="rId49"/>
    <p:sldId id="299" r:id="rId50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7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15" autoAdjust="0"/>
    <p:restoredTop sz="92949" autoAdjust="0"/>
  </p:normalViewPr>
  <p:slideViewPr>
    <p:cSldViewPr>
      <p:cViewPr varScale="1">
        <p:scale>
          <a:sx n="98" d="100"/>
          <a:sy n="98" d="100"/>
        </p:scale>
        <p:origin x="-1470" y="-28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22/01/2014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457200" indent="-201168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644008" y="6564337"/>
            <a:ext cx="3280792" cy="365125"/>
          </a:xfrm>
        </p:spPr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211960" y="6564337"/>
            <a:ext cx="3712840" cy="365125"/>
          </a:xfrm>
        </p:spPr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008" y="6553200"/>
            <a:ext cx="3280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 / Inria Sophia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43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7.jpeg"/><Relationship Id="rId7" Type="http://schemas.openxmlformats.org/officeDocument/2006/relationships/image" Target="../media/image13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2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Local%20Settings\Temp\Images\SCADE%20Simple%20Example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7.png"/><Relationship Id="rId21" Type="http://schemas.openxmlformats.org/officeDocument/2006/relationships/image" Target="../media/image70.pn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17" Type="http://schemas.openxmlformats.org/officeDocument/2006/relationships/image" Target="../media/image66.png"/><Relationship Id="rId2" Type="http://schemas.openxmlformats.org/officeDocument/2006/relationships/image" Target="../media/image56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5" Type="http://schemas.openxmlformats.org/officeDocument/2006/relationships/image" Target="../media/image64.jpeg"/><Relationship Id="rId23" Type="http://schemas.openxmlformats.org/officeDocument/2006/relationships/image" Target="../media/image72.png"/><Relationship Id="rId10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-de-france.fr/site/gerard-berry/seminar-2010-01-13-11h00.htm" TargetMode="External"/><Relationship Id="rId2" Type="http://schemas.openxmlformats.org/officeDocument/2006/relationships/hyperlink" Target="http://www-sop.inria.fr/members/Gerard.Berry/Papers/GM07.zi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llege-de-france.fr/site/gerard-berry/seminar-2008-02-15-11h30.htm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783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 smtClean="0"/>
              <a:t>Esterel et SCADE, </a:t>
            </a:r>
            <a:br>
              <a:rPr lang="fr-FR" dirty="0" smtClean="0"/>
            </a:br>
            <a:r>
              <a:rPr lang="fr-FR" dirty="0" smtClean="0"/>
              <a:t>de la recherche à l’industrie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Collège de France</a:t>
            </a:r>
            <a:endParaRPr lang="fr-FR" dirty="0" smtClean="0"/>
          </a:p>
          <a:p>
            <a:pPr>
              <a:spcAft>
                <a:spcPts val="300"/>
              </a:spcAft>
            </a:pPr>
            <a:r>
              <a:rPr lang="fr-FR" dirty="0" smtClean="0"/>
              <a:t>Chaire Algorithmes, machines et langages 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hlinkClick r:id="rId3"/>
              </a:rPr>
              <a:t>gerard.berry@college-de-france.fr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4972467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Cours 2, </a:t>
            </a:r>
            <a:r>
              <a:rPr lang="fr-FR" sz="3200" i="1" dirty="0"/>
              <a:t>Inria </a:t>
            </a:r>
            <a:r>
              <a:rPr lang="fr-FR" sz="3200" i="1" dirty="0" smtClean="0"/>
              <a:t>Sophia-Méditerranée, 22/01/2014</a:t>
            </a:r>
            <a:endParaRPr lang="fr-FR" sz="32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432439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862" y="6133721"/>
            <a:ext cx="2359650" cy="7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fr-FR" kern="0" dirty="0" smtClean="0"/>
              <a:t>2. La vision industrielle</a:t>
            </a:r>
            <a:endParaRPr lang="fr-FR" kern="0" dirty="0"/>
          </a:p>
        </p:txBody>
      </p:sp>
      <p:pic>
        <p:nvPicPr>
          <p:cNvPr id="8" name="Picture 2" descr="http://www.inria.fr/var/inria/storage/images/medias/inria/images-corps/logo-inria-scientifique-couleur/404505-4-fre-FR/logo-inria-scientifique-coule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0" y="5868075"/>
            <a:ext cx="21145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323975" y="609600"/>
            <a:ext cx="2659065" cy="1143000"/>
            <a:chOff x="834" y="384"/>
            <a:chExt cx="1675" cy="72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34" y="816"/>
              <a:ext cx="1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Micro-architecture</a:t>
              </a:r>
              <a:endParaRPr lang="en-ZW" sz="2400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650" y="38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04800" y="76200"/>
            <a:ext cx="3254376" cy="1295400"/>
            <a:chOff x="192" y="48"/>
            <a:chExt cx="2050" cy="81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01" y="48"/>
              <a:ext cx="1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ZW" sz="2400"/>
                <a:t>Architecture</a:t>
              </a:r>
            </a:p>
          </p:txBody>
        </p:sp>
        <p:pic>
          <p:nvPicPr>
            <p:cNvPr id="10" name="Picture 12" descr="C:\Program Files\Microsoft Publisher\Clipart\7094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2" y="48"/>
              <a:ext cx="546" cy="816"/>
            </a:xfrm>
            <a:prstGeom prst="rect">
              <a:avLst/>
            </a:prstGeom>
            <a:noFill/>
          </p:spPr>
        </p:pic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04800" y="2743202"/>
            <a:ext cx="2994027" cy="1117601"/>
            <a:chOff x="192" y="1728"/>
            <a:chExt cx="1886" cy="704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314" y="2064"/>
              <a:ext cx="7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Circuits</a:t>
              </a:r>
              <a:endParaRPr lang="en-GB" sz="2400" dirty="0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650" y="172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14" name="Picture 18" descr="C:\Program Files\Microsoft Publisher\Clipart\mixer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808"/>
              <a:ext cx="566" cy="624"/>
            </a:xfrm>
            <a:prstGeom prst="rect">
              <a:avLst/>
            </a:prstGeom>
            <a:noFill/>
          </p:spPr>
        </p:pic>
      </p:grp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09675" y="2306217"/>
            <a:ext cx="288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Design logique RTL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619375" y="1772817"/>
            <a:ext cx="0" cy="6096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7" name="Picture 24" descr="C:\Program Files\Microsoft Publisher\Clipart\ordiprof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36329"/>
            <a:ext cx="698500" cy="876301"/>
          </a:xfrm>
          <a:prstGeom prst="rect">
            <a:avLst/>
          </a:prstGeom>
          <a:noFill/>
        </p:spPr>
      </p:pic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228600" y="3657600"/>
            <a:ext cx="3687763" cy="1311275"/>
            <a:chOff x="144" y="2304"/>
            <a:chExt cx="2323" cy="826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975" y="2614"/>
              <a:ext cx="1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/>
                <a:t>DFT (testabilité)</a:t>
              </a:r>
              <a:endParaRPr lang="fr-FR" sz="2400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1650" y="23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22" name="Picture 29" descr="C:\Program Files\Microsoft Publisher\Clipart\813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640"/>
              <a:ext cx="720" cy="490"/>
            </a:xfrm>
            <a:prstGeom prst="rect">
              <a:avLst/>
            </a:prstGeom>
            <a:noFill/>
          </p:spPr>
        </p:pic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258886" y="4572001"/>
            <a:ext cx="2973388" cy="766763"/>
            <a:chOff x="793" y="2880"/>
            <a:chExt cx="1873" cy="483"/>
          </a:xfrm>
        </p:grpSpPr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93" y="3072"/>
              <a:ext cx="18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/>
                <a:t>Placement</a:t>
              </a:r>
              <a:r>
                <a:rPr lang="fr-FR" sz="2400" b="1">
                  <a:sym typeface="Symbol"/>
                </a:rPr>
                <a:t></a:t>
              </a:r>
              <a:r>
                <a:rPr lang="fr-FR" sz="2400"/>
                <a:t>Routage</a:t>
              </a: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650" y="28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228600" y="5284788"/>
            <a:ext cx="2957513" cy="735012"/>
            <a:chOff x="144" y="3329"/>
            <a:chExt cx="1863" cy="463"/>
          </a:xfrm>
        </p:grpSpPr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1336" y="350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/>
                <a:t>Masks</a:t>
              </a:r>
              <a:endParaRPr lang="en-GB" sz="2400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1650" y="332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144" y="3504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>
                  <a:solidFill>
                    <a:schemeClr val="accent1"/>
                  </a:solidFill>
                </a:rPr>
                <a:t>$ 1,000,000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oup 47"/>
          <p:cNvGrpSpPr>
            <a:grpSpLocks/>
          </p:cNvGrpSpPr>
          <p:nvPr/>
        </p:nvGrpSpPr>
        <p:grpSpPr bwMode="auto">
          <a:xfrm>
            <a:off x="2170113" y="5978530"/>
            <a:ext cx="973138" cy="731838"/>
            <a:chOff x="1367" y="3766"/>
            <a:chExt cx="613" cy="461"/>
          </a:xfrm>
        </p:grpSpPr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1367" y="3936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Chips</a:t>
              </a:r>
              <a:endParaRPr lang="en-GB" sz="2400" dirty="0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1650" y="376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1295400" y="3124200"/>
            <a:ext cx="7391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>
            <a:off x="1295400" y="6096000"/>
            <a:ext cx="7391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356100" y="1066800"/>
            <a:ext cx="24801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parall</a:t>
            </a:r>
            <a:r>
              <a:rPr lang="fr-FR" dirty="0" smtClean="0">
                <a:solidFill>
                  <a:schemeClr val="tx2"/>
                </a:solidFill>
              </a:rPr>
              <a:t>élisme</a:t>
            </a:r>
            <a:endParaRPr lang="fr-FR" sz="1800" dirty="0" smtClean="0">
              <a:solidFill>
                <a:schemeClr val="tx2"/>
              </a:solidFill>
            </a:endParaRPr>
          </a:p>
          <a:p>
            <a:r>
              <a:rPr lang="fr-FR" sz="1800" dirty="0" smtClean="0">
                <a:solidFill>
                  <a:schemeClr val="tx2"/>
                </a:solidFill>
              </a:rPr>
              <a:t>pipeline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partage de ressources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854130" y="1292225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Word, Visio, C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356100" y="0"/>
            <a:ext cx="20056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composants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dimensionnement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communication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854130" y="112713"/>
            <a:ext cx="203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Word, Excel, Visio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System C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4356100" y="3197225"/>
            <a:ext cx="2031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cellules standard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arbres d’horloges</a:t>
            </a:r>
            <a:r>
              <a:rPr lang="fr-FR" sz="1800" dirty="0" smtClean="0">
                <a:solidFill>
                  <a:schemeClr val="tx2"/>
                </a:solidFill>
              </a:rPr>
              <a:t>,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surface, vitesse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854130" y="3290888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tx2"/>
                </a:solidFill>
              </a:rPr>
              <a:t>netlists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854130" y="2262188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VHDL, Verilog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4356100" y="2170113"/>
            <a:ext cx="18389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portes</a:t>
            </a:r>
            <a:r>
              <a:rPr lang="fr-FR" sz="1800" dirty="0" smtClean="0">
                <a:solidFill>
                  <a:schemeClr val="tx2"/>
                </a:solidFill>
              </a:rPr>
              <a:t>, horloges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registres, </a:t>
            </a:r>
            <a:r>
              <a:rPr lang="fr-FR" sz="1800" dirty="0" err="1" smtClean="0">
                <a:solidFill>
                  <a:schemeClr val="tx2"/>
                </a:solidFill>
              </a:rPr>
              <a:t>RAMs</a:t>
            </a:r>
            <a:endParaRPr lang="fr-FR" sz="1800" dirty="0" smtClean="0">
              <a:solidFill>
                <a:schemeClr val="tx2"/>
              </a:solidFill>
            </a:endParaRPr>
          </a:p>
          <a:p>
            <a:r>
              <a:rPr lang="fr-FR" sz="1800" dirty="0" smtClean="0">
                <a:solidFill>
                  <a:schemeClr val="tx2"/>
                </a:solidFill>
              </a:rPr>
              <a:t>chemin critique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4356100" y="4211796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scan insertion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6825555" y="421441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tx2"/>
                </a:solidFill>
              </a:rPr>
              <a:t>netlists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4327525" y="4837113"/>
            <a:ext cx="2492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contraintes électriques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&amp; physiques</a:t>
            </a:r>
            <a:endParaRPr lang="fr-FR" sz="1800" dirty="0" smtClean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825555" y="48768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P&amp;R </a:t>
            </a:r>
            <a:r>
              <a:rPr lang="fr-FR" sz="1800" dirty="0" err="1" smtClean="0">
                <a:solidFill>
                  <a:schemeClr val="tx2"/>
                </a:solidFill>
              </a:rPr>
              <a:t>netlists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6831905" y="6172200"/>
            <a:ext cx="118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die, wafer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4343400" y="61722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fabrication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6825555" y="5576888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pseudo-rectangles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4343400" y="5576888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impression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2" name="Line 23"/>
          <p:cNvSpPr>
            <a:spLocks noChangeShapeType="1"/>
          </p:cNvSpPr>
          <p:nvPr/>
        </p:nvSpPr>
        <p:spPr bwMode="auto">
          <a:xfrm>
            <a:off x="2619375" y="1761704"/>
            <a:ext cx="0" cy="6350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1043608" y="1772816"/>
            <a:ext cx="1440160" cy="34214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ESTEREL V7</a:t>
            </a:r>
            <a:endParaRPr lang="fr-FR" sz="1600" b="1" dirty="0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 flipV="1">
            <a:off x="2915816" y="1760116"/>
            <a:ext cx="0" cy="6350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35" name="Connecteur droit 34"/>
          <p:cNvCxnSpPr/>
          <p:nvPr/>
        </p:nvCxnSpPr>
        <p:spPr bwMode="auto">
          <a:xfrm flipH="1" flipV="1">
            <a:off x="899592" y="1371600"/>
            <a:ext cx="144016" cy="39010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Connecteur droit 64"/>
          <p:cNvCxnSpPr/>
          <p:nvPr/>
        </p:nvCxnSpPr>
        <p:spPr bwMode="auto">
          <a:xfrm flipV="1">
            <a:off x="800100" y="2114963"/>
            <a:ext cx="251892" cy="26745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199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884368" y="6527805"/>
            <a:ext cx="2133600" cy="365125"/>
          </a:xfrm>
        </p:spPr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>
            <a:off x="1295400" y="6096000"/>
            <a:ext cx="7391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323975" y="609600"/>
            <a:ext cx="2659065" cy="1143000"/>
            <a:chOff x="834" y="384"/>
            <a:chExt cx="1675" cy="72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834" y="816"/>
              <a:ext cx="1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Micro-architecture</a:t>
              </a:r>
              <a:endParaRPr lang="en-ZW" sz="2400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650" y="38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304800" y="76200"/>
            <a:ext cx="3254376" cy="1295400"/>
            <a:chOff x="192" y="48"/>
            <a:chExt cx="2050" cy="816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101" y="48"/>
              <a:ext cx="1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ZW" sz="2400"/>
                <a:t>Architecture</a:t>
              </a:r>
            </a:p>
          </p:txBody>
        </p:sp>
        <p:pic>
          <p:nvPicPr>
            <p:cNvPr id="11" name="Picture 12" descr="C:\Program Files\Microsoft Publisher\Clipart\7094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2" y="48"/>
              <a:ext cx="546" cy="816"/>
            </a:xfrm>
            <a:prstGeom prst="rect">
              <a:avLst/>
            </a:prstGeom>
            <a:noFill/>
          </p:spPr>
        </p:pic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04800" y="2743202"/>
            <a:ext cx="2994027" cy="1117601"/>
            <a:chOff x="192" y="1728"/>
            <a:chExt cx="1886" cy="704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314" y="2064"/>
              <a:ext cx="7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Circuits</a:t>
              </a:r>
              <a:endParaRPr lang="en-GB" sz="2400" dirty="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650" y="172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15" name="Picture 18" descr="C:\Program Files\Microsoft Publisher\Clipart\mixer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808"/>
              <a:ext cx="566" cy="624"/>
            </a:xfrm>
            <a:prstGeom prst="rect">
              <a:avLst/>
            </a:prstGeom>
            <a:noFill/>
          </p:spPr>
        </p:pic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381000" y="1761704"/>
            <a:ext cx="3714751" cy="1050926"/>
            <a:chOff x="240" y="1097"/>
            <a:chExt cx="2340" cy="662"/>
          </a:xfrm>
        </p:grpSpPr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762" y="1440"/>
              <a:ext cx="18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 smtClean="0"/>
                <a:t>Design logique RTL</a:t>
              </a:r>
              <a:endParaRPr lang="fr-FR" sz="2400" dirty="0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650" y="110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19" name="Picture 24" descr="C:\Program Files\Microsoft Publisher\Clipart\ordiprof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207"/>
              <a:ext cx="440" cy="552"/>
            </a:xfrm>
            <a:prstGeom prst="rect">
              <a:avLst/>
            </a:prstGeom>
            <a:noFill/>
          </p:spPr>
        </p:pic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1650" y="1097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228600" y="3657600"/>
            <a:ext cx="3687763" cy="1311275"/>
            <a:chOff x="144" y="2304"/>
            <a:chExt cx="2323" cy="826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975" y="2614"/>
              <a:ext cx="1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 smtClean="0"/>
                <a:t>DFT (testabilité)</a:t>
              </a:r>
              <a:endParaRPr lang="fr-FR" sz="2400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1650" y="23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24" name="Picture 29" descr="C:\Program Files\Microsoft Publisher\Clipart\813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640"/>
              <a:ext cx="720" cy="490"/>
            </a:xfrm>
            <a:prstGeom prst="rect">
              <a:avLst/>
            </a:prstGeom>
            <a:noFill/>
          </p:spPr>
        </p:pic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1258886" y="4572001"/>
            <a:ext cx="3011489" cy="766763"/>
            <a:chOff x="793" y="2880"/>
            <a:chExt cx="1897" cy="483"/>
          </a:xfrm>
        </p:grpSpPr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793" y="3072"/>
              <a:ext cx="18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/>
                <a:t>Placement</a:t>
              </a:r>
              <a:r>
                <a:rPr lang="fr-FR" sz="2400" b="1" smtClean="0">
                  <a:sym typeface="Symbol"/>
                </a:rPr>
                <a:t></a:t>
              </a:r>
              <a:r>
                <a:rPr lang="fr-FR" sz="2400" smtClean="0"/>
                <a:t>Routage</a:t>
              </a:r>
              <a:endParaRPr lang="fr-FR" sz="24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1650" y="28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228600" y="5284788"/>
            <a:ext cx="2957513" cy="735012"/>
            <a:chOff x="144" y="3329"/>
            <a:chExt cx="1863" cy="463"/>
          </a:xfrm>
        </p:grpSpPr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1336" y="350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/>
                <a:t>Masks</a:t>
              </a:r>
              <a:endParaRPr lang="en-GB" sz="2400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1650" y="332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144" y="3504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>
                  <a:solidFill>
                    <a:schemeClr val="accent1"/>
                  </a:solidFill>
                </a:rPr>
                <a:t>$ 1,000,000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2" name="Group 47"/>
          <p:cNvGrpSpPr>
            <a:grpSpLocks/>
          </p:cNvGrpSpPr>
          <p:nvPr/>
        </p:nvGrpSpPr>
        <p:grpSpPr bwMode="auto">
          <a:xfrm>
            <a:off x="2170113" y="5978530"/>
            <a:ext cx="973138" cy="731838"/>
            <a:chOff x="1367" y="3766"/>
            <a:chExt cx="613" cy="461"/>
          </a:xfrm>
        </p:grpSpPr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1367" y="3936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Chips</a:t>
              </a:r>
              <a:endParaRPr lang="en-GB" sz="2400" dirty="0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>
              <a:off x="1650" y="376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" name="Group 60"/>
          <p:cNvGrpSpPr>
            <a:grpSpLocks/>
          </p:cNvGrpSpPr>
          <p:nvPr/>
        </p:nvGrpSpPr>
        <p:grpSpPr bwMode="auto">
          <a:xfrm>
            <a:off x="4427984" y="4756869"/>
            <a:ext cx="2971800" cy="1768475"/>
            <a:chOff x="2832" y="3206"/>
            <a:chExt cx="1872" cy="1114"/>
          </a:xfrm>
        </p:grpSpPr>
        <p:pic>
          <p:nvPicPr>
            <p:cNvPr id="36" name="Picture 44" descr="C:\Program Files\Microsoft Publisher\Clipart\aBEILLE5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4" y="3206"/>
              <a:ext cx="1200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2832" y="3616"/>
              <a:ext cx="54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/>
                <a:t>$$</a:t>
              </a:r>
            </a:p>
          </p:txBody>
        </p:sp>
      </p:grpSp>
      <p:grpSp>
        <p:nvGrpSpPr>
          <p:cNvPr id="38" name="Group 59"/>
          <p:cNvGrpSpPr>
            <a:grpSpLocks/>
          </p:cNvGrpSpPr>
          <p:nvPr/>
        </p:nvGrpSpPr>
        <p:grpSpPr bwMode="auto">
          <a:xfrm>
            <a:off x="4535016" y="3415878"/>
            <a:ext cx="1981200" cy="1060450"/>
            <a:chOff x="3024" y="2452"/>
            <a:chExt cx="1248" cy="668"/>
          </a:xfrm>
        </p:grpSpPr>
        <p:pic>
          <p:nvPicPr>
            <p:cNvPr id="39" name="Picture 47" descr="C:\Program Files\Microsoft Publisher\Clipart\aBEILLE5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52" y="2452"/>
              <a:ext cx="720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3024" y="2689"/>
              <a:ext cx="4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$$</a:t>
              </a:r>
            </a:p>
          </p:txBody>
        </p:sp>
      </p:grpSp>
      <p:grpSp>
        <p:nvGrpSpPr>
          <p:cNvPr id="41" name="Group 55"/>
          <p:cNvGrpSpPr>
            <a:grpSpLocks/>
          </p:cNvGrpSpPr>
          <p:nvPr/>
        </p:nvGrpSpPr>
        <p:grpSpPr bwMode="auto">
          <a:xfrm>
            <a:off x="4818112" y="218083"/>
            <a:ext cx="762000" cy="381000"/>
            <a:chOff x="3312" y="336"/>
            <a:chExt cx="480" cy="240"/>
          </a:xfrm>
        </p:grpSpPr>
        <p:pic>
          <p:nvPicPr>
            <p:cNvPr id="42" name="Picture 40" descr="C:\Program Files\Microsoft Publisher\Clipart\aBEILLE5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52" y="336"/>
              <a:ext cx="24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3312" y="38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$$</a:t>
              </a:r>
            </a:p>
          </p:txBody>
        </p:sp>
      </p:grpSp>
      <p:grpSp>
        <p:nvGrpSpPr>
          <p:cNvPr id="44" name="Group 56"/>
          <p:cNvGrpSpPr>
            <a:grpSpLocks/>
          </p:cNvGrpSpPr>
          <p:nvPr/>
        </p:nvGrpSpPr>
        <p:grpSpPr bwMode="auto">
          <a:xfrm>
            <a:off x="4720952" y="980728"/>
            <a:ext cx="1219200" cy="644525"/>
            <a:chOff x="3216" y="1152"/>
            <a:chExt cx="768" cy="406"/>
          </a:xfrm>
        </p:grpSpPr>
        <p:pic>
          <p:nvPicPr>
            <p:cNvPr id="45" name="Picture 50" descr="C:\Program Files\Microsoft Publisher\Clipart\aBEILLE5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52" y="115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51"/>
            <p:cNvSpPr txBox="1">
              <a:spLocks noChangeArrowheads="1"/>
            </p:cNvSpPr>
            <p:nvPr/>
          </p:nvSpPr>
          <p:spPr bwMode="auto">
            <a:xfrm>
              <a:off x="3216" y="129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$$</a:t>
              </a:r>
            </a:p>
          </p:txBody>
        </p:sp>
      </p:grpSp>
      <p:grpSp>
        <p:nvGrpSpPr>
          <p:cNvPr id="47" name="Group 57"/>
          <p:cNvGrpSpPr>
            <a:grpSpLocks/>
          </p:cNvGrpSpPr>
          <p:nvPr/>
        </p:nvGrpSpPr>
        <p:grpSpPr bwMode="auto">
          <a:xfrm>
            <a:off x="4644008" y="2060848"/>
            <a:ext cx="1676400" cy="917575"/>
            <a:chOff x="3024" y="1968"/>
            <a:chExt cx="1056" cy="578"/>
          </a:xfrm>
        </p:grpSpPr>
        <p:pic>
          <p:nvPicPr>
            <p:cNvPr id="48" name="Picture 53" descr="C:\Program Files\Microsoft Publisher\Clipart\aBEILLE5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6" y="1968"/>
              <a:ext cx="624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3024" y="216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$$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0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56100" y="1203325"/>
            <a:ext cx="1672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découpage ?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performance ?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34175" y="1292225"/>
            <a:ext cx="205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accent3"/>
                </a:solidFill>
              </a:rPr>
              <a:t>modè</a:t>
            </a:r>
            <a:r>
              <a:rPr lang="fr-FR" dirty="0" smtClean="0">
                <a:solidFill>
                  <a:schemeClr val="accent3"/>
                </a:solidFill>
              </a:rPr>
              <a:t>les</a:t>
            </a:r>
            <a:r>
              <a:rPr lang="fr-FR" sz="1800" dirty="0" smtClean="0">
                <a:solidFill>
                  <a:schemeClr val="accent3"/>
                </a:solidFill>
              </a:rPr>
              <a:t> SystemC</a:t>
            </a:r>
            <a:endParaRPr lang="fr-FR" sz="1800" dirty="0">
              <a:solidFill>
                <a:schemeClr val="accent3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356100" y="0"/>
            <a:ext cx="17876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fonctionnalité ?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performances ?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marché ?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734175" y="129406"/>
            <a:ext cx="13388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accent3"/>
                </a:solidFill>
              </a:rPr>
              <a:t>Expérience</a:t>
            </a:r>
          </a:p>
          <a:p>
            <a:r>
              <a:rPr lang="fr-FR" sz="1800" dirty="0" smtClean="0">
                <a:solidFill>
                  <a:schemeClr val="accent3"/>
                </a:solidFill>
              </a:rPr>
              <a:t>Revues</a:t>
            </a:r>
          </a:p>
          <a:p>
            <a:endParaRPr lang="fr-FR" sz="1800" dirty="0">
              <a:solidFill>
                <a:schemeClr val="hlink"/>
              </a:solidFill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356100" y="3284984"/>
            <a:ext cx="2121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identique au RTL ?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6734175" y="3212976"/>
            <a:ext cx="23006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accent3"/>
                </a:solidFill>
              </a:rPr>
              <a:t>équivalence formelle</a:t>
            </a:r>
          </a:p>
          <a:p>
            <a:r>
              <a:rPr lang="fr-FR" dirty="0" smtClean="0">
                <a:solidFill>
                  <a:schemeClr val="accent3"/>
                </a:solidFill>
              </a:rPr>
              <a:t>(model checking)</a:t>
            </a:r>
            <a:endParaRPr lang="fr-FR" sz="1800" dirty="0">
              <a:solidFill>
                <a:schemeClr val="accent3"/>
              </a:solidFill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734175" y="2206605"/>
            <a:ext cx="2262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accent3"/>
                </a:solidFill>
              </a:rPr>
              <a:t>test aléatoire dirigé </a:t>
            </a:r>
          </a:p>
          <a:p>
            <a:r>
              <a:rPr lang="fr-FR" sz="1800" dirty="0" smtClean="0">
                <a:solidFill>
                  <a:schemeClr val="accent3"/>
                </a:solidFill>
              </a:rPr>
              <a:t>vérification formelle</a:t>
            </a:r>
            <a:endParaRPr lang="fr-FR" sz="1800" dirty="0">
              <a:solidFill>
                <a:schemeClr val="accent3"/>
              </a:solidFill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356100" y="2057400"/>
            <a:ext cx="1864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fonctionnalités ?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taille / vitesse ?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chaleur ?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356100" y="4005064"/>
            <a:ext cx="214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couverture de tests</a:t>
            </a:r>
            <a:endParaRPr lang="fr-FR" sz="1800" dirty="0" smtClean="0">
              <a:solidFill>
                <a:schemeClr val="tx2"/>
              </a:solidFill>
            </a:endParaRPr>
          </a:p>
          <a:p>
            <a:r>
              <a:rPr lang="fr-FR" sz="1800" dirty="0" smtClean="0">
                <a:solidFill>
                  <a:schemeClr val="tx2"/>
                </a:solidFill>
              </a:rPr>
              <a:t>~100% ?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6750050" y="4005064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en-ZW" sz="1800" dirty="0">
                <a:solidFill>
                  <a:schemeClr val="accent3"/>
                </a:solidFill>
              </a:rPr>
              <a:t>ATPG</a:t>
            </a:r>
            <a:endParaRPr lang="en-GB" sz="1800" dirty="0">
              <a:solidFill>
                <a:schemeClr val="accent3"/>
              </a:solidFill>
            </a:endParaRPr>
          </a:p>
        </p:txBody>
      </p:sp>
      <p:sp>
        <p:nvSpPr>
          <p:cNvPr id="36" name="Text Box 79"/>
          <p:cNvSpPr txBox="1">
            <a:spLocks noChangeArrowheads="1"/>
          </p:cNvSpPr>
          <p:nvPr/>
        </p:nvSpPr>
        <p:spPr bwMode="auto">
          <a:xfrm>
            <a:off x="4343400" y="4845050"/>
            <a:ext cx="20056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</a:rPr>
              <a:t>connexions?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contraintes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        </a:t>
            </a:r>
            <a:r>
              <a:rPr lang="fr-FR" sz="1800" dirty="0" smtClean="0">
                <a:solidFill>
                  <a:schemeClr val="tx2"/>
                </a:solidFill>
              </a:rPr>
              <a:t>électriques ?</a:t>
            </a:r>
          </a:p>
          <a:p>
            <a:r>
              <a:rPr lang="fr-FR" sz="1800" dirty="0" smtClean="0">
                <a:solidFill>
                  <a:schemeClr val="tx2"/>
                </a:solidFill>
              </a:rPr>
              <a:t>timing?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6737350" y="4947890"/>
            <a:ext cx="184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W" sz="1800" dirty="0">
                <a:solidFill>
                  <a:schemeClr val="accent3"/>
                </a:solidFill>
              </a:rPr>
              <a:t>Design Rules</a:t>
            </a:r>
          </a:p>
          <a:p>
            <a:r>
              <a:rPr lang="en-ZW" sz="1800" dirty="0">
                <a:solidFill>
                  <a:schemeClr val="accent3"/>
                </a:solidFill>
              </a:rPr>
              <a:t>Checking (DRC)</a:t>
            </a:r>
            <a:endParaRPr lang="en-GB" sz="1800" dirty="0">
              <a:solidFill>
                <a:schemeClr val="accent3"/>
              </a:solidFill>
            </a:endParaRPr>
          </a:p>
        </p:txBody>
      </p:sp>
      <p:sp>
        <p:nvSpPr>
          <p:cNvPr id="45" name="Text Box 81"/>
          <p:cNvSpPr txBox="1">
            <a:spLocks noChangeArrowheads="1"/>
          </p:cNvSpPr>
          <p:nvPr/>
        </p:nvSpPr>
        <p:spPr bwMode="auto">
          <a:xfrm>
            <a:off x="6762750" y="6230639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W" sz="1800" dirty="0">
                <a:solidFill>
                  <a:schemeClr val="accent3"/>
                </a:solidFill>
              </a:rPr>
              <a:t>Scan </a:t>
            </a:r>
            <a:r>
              <a:rPr lang="en-ZW" sz="1800" dirty="0" smtClean="0">
                <a:solidFill>
                  <a:schemeClr val="accent3"/>
                </a:solidFill>
              </a:rPr>
              <a:t>test</a:t>
            </a:r>
            <a:endParaRPr lang="en-GB" sz="1800" dirty="0">
              <a:solidFill>
                <a:schemeClr val="accent3"/>
              </a:solidFill>
            </a:endParaRPr>
          </a:p>
        </p:txBody>
      </p:sp>
      <p:sp>
        <p:nvSpPr>
          <p:cNvPr id="46" name="Text Box 86"/>
          <p:cNvSpPr txBox="1">
            <a:spLocks noChangeArrowheads="1"/>
          </p:cNvSpPr>
          <p:nvPr/>
        </p:nvSpPr>
        <p:spPr bwMode="auto">
          <a:xfrm>
            <a:off x="4343400" y="6230639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fonctionnent?</a:t>
            </a:r>
            <a:endParaRPr lang="fr-FR" sz="1800" dirty="0">
              <a:solidFill>
                <a:schemeClr val="tx2"/>
              </a:solidFill>
            </a:endParaRPr>
          </a:p>
        </p:txBody>
      </p:sp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1323975" y="609600"/>
            <a:ext cx="2659065" cy="1143000"/>
            <a:chOff x="834" y="384"/>
            <a:chExt cx="1675" cy="720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834" y="816"/>
              <a:ext cx="1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Micro-architecture</a:t>
              </a:r>
              <a:endParaRPr lang="en-ZW" sz="2400" dirty="0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1650" y="38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304800" y="76200"/>
            <a:ext cx="3254376" cy="1295400"/>
            <a:chOff x="192" y="48"/>
            <a:chExt cx="2050" cy="816"/>
          </a:xfrm>
        </p:grpSpPr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1101" y="48"/>
              <a:ext cx="1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ZW" sz="2400"/>
                <a:t>Architecture</a:t>
              </a:r>
            </a:p>
          </p:txBody>
        </p:sp>
        <p:pic>
          <p:nvPicPr>
            <p:cNvPr id="52" name="Picture 12" descr="C:\Program Files\Microsoft Publisher\Clipart\7094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2" y="48"/>
              <a:ext cx="546" cy="816"/>
            </a:xfrm>
            <a:prstGeom prst="rect">
              <a:avLst/>
            </a:prstGeom>
            <a:noFill/>
          </p:spPr>
        </p:pic>
      </p:grpSp>
      <p:grpSp>
        <p:nvGrpSpPr>
          <p:cNvPr id="53" name="Group 13"/>
          <p:cNvGrpSpPr>
            <a:grpSpLocks/>
          </p:cNvGrpSpPr>
          <p:nvPr/>
        </p:nvGrpSpPr>
        <p:grpSpPr bwMode="auto">
          <a:xfrm>
            <a:off x="304800" y="2743202"/>
            <a:ext cx="2994027" cy="1117601"/>
            <a:chOff x="192" y="1728"/>
            <a:chExt cx="1886" cy="704"/>
          </a:xfrm>
        </p:grpSpPr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314" y="2064"/>
              <a:ext cx="7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Circuits</a:t>
              </a:r>
              <a:endParaRPr lang="en-GB" sz="2400" dirty="0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1650" y="172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56" name="Picture 18" descr="C:\Program Files\Microsoft Publisher\Clipart\mixer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808"/>
              <a:ext cx="566" cy="624"/>
            </a:xfrm>
            <a:prstGeom prst="rect">
              <a:avLst/>
            </a:prstGeom>
            <a:noFill/>
          </p:spPr>
        </p:pic>
      </p:grp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1209675" y="2306217"/>
            <a:ext cx="288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Design logique RTL</a:t>
            </a:r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2619375" y="1772817"/>
            <a:ext cx="0" cy="6096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59" name="Picture 24" descr="C:\Program Files\Microsoft Publisher\Clipart\ordiprof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36329"/>
            <a:ext cx="698500" cy="876301"/>
          </a:xfrm>
          <a:prstGeom prst="rect">
            <a:avLst/>
          </a:prstGeom>
          <a:noFill/>
        </p:spPr>
      </p:pic>
      <p:grpSp>
        <p:nvGrpSpPr>
          <p:cNvPr id="60" name="Group 25"/>
          <p:cNvGrpSpPr>
            <a:grpSpLocks/>
          </p:cNvGrpSpPr>
          <p:nvPr/>
        </p:nvGrpSpPr>
        <p:grpSpPr bwMode="auto">
          <a:xfrm>
            <a:off x="228600" y="3657600"/>
            <a:ext cx="3687763" cy="1311275"/>
            <a:chOff x="144" y="2304"/>
            <a:chExt cx="2323" cy="826"/>
          </a:xfrm>
        </p:grpSpPr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975" y="2614"/>
              <a:ext cx="1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/>
                <a:t>DFT (testabilité)</a:t>
              </a:r>
              <a:endParaRPr lang="fr-FR" sz="2400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1650" y="23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63" name="Picture 29" descr="C:\Program Files\Microsoft Publisher\Clipart\813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640"/>
              <a:ext cx="720" cy="490"/>
            </a:xfrm>
            <a:prstGeom prst="rect">
              <a:avLst/>
            </a:prstGeom>
            <a:noFill/>
          </p:spPr>
        </p:pic>
      </p:grpSp>
      <p:grpSp>
        <p:nvGrpSpPr>
          <p:cNvPr id="64" name="Group 31"/>
          <p:cNvGrpSpPr>
            <a:grpSpLocks/>
          </p:cNvGrpSpPr>
          <p:nvPr/>
        </p:nvGrpSpPr>
        <p:grpSpPr bwMode="auto">
          <a:xfrm>
            <a:off x="1258886" y="4572001"/>
            <a:ext cx="2973388" cy="766763"/>
            <a:chOff x="793" y="2880"/>
            <a:chExt cx="1873" cy="483"/>
          </a:xfrm>
        </p:grpSpPr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93" y="3072"/>
              <a:ext cx="18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/>
                <a:t>Placement</a:t>
              </a:r>
              <a:r>
                <a:rPr lang="fr-FR" sz="2400" b="1">
                  <a:sym typeface="Symbol"/>
                </a:rPr>
                <a:t></a:t>
              </a:r>
              <a:r>
                <a:rPr lang="fr-FR" sz="2400"/>
                <a:t>Routage</a:t>
              </a:r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>
              <a:off x="1650" y="28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7" name="Group 36"/>
          <p:cNvGrpSpPr>
            <a:grpSpLocks/>
          </p:cNvGrpSpPr>
          <p:nvPr/>
        </p:nvGrpSpPr>
        <p:grpSpPr bwMode="auto">
          <a:xfrm>
            <a:off x="228600" y="5284788"/>
            <a:ext cx="2957513" cy="735012"/>
            <a:chOff x="144" y="3329"/>
            <a:chExt cx="1863" cy="463"/>
          </a:xfrm>
        </p:grpSpPr>
        <p:sp>
          <p:nvSpPr>
            <p:cNvPr id="68" name="Text Box 37"/>
            <p:cNvSpPr txBox="1">
              <a:spLocks noChangeArrowheads="1"/>
            </p:cNvSpPr>
            <p:nvPr/>
          </p:nvSpPr>
          <p:spPr bwMode="auto">
            <a:xfrm>
              <a:off x="1336" y="350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/>
                <a:t>Masks</a:t>
              </a:r>
              <a:endParaRPr lang="en-GB" sz="2400"/>
            </a:p>
          </p:txBody>
        </p:sp>
        <p:sp>
          <p:nvSpPr>
            <p:cNvPr id="69" name="Line 38"/>
            <p:cNvSpPr>
              <a:spLocks noChangeShapeType="1"/>
            </p:cNvSpPr>
            <p:nvPr/>
          </p:nvSpPr>
          <p:spPr bwMode="auto">
            <a:xfrm>
              <a:off x="1650" y="332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144" y="3504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>
                  <a:solidFill>
                    <a:schemeClr val="accent1"/>
                  </a:solidFill>
                </a:rPr>
                <a:t>$ 1,000,000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47"/>
          <p:cNvGrpSpPr>
            <a:grpSpLocks/>
          </p:cNvGrpSpPr>
          <p:nvPr/>
        </p:nvGrpSpPr>
        <p:grpSpPr bwMode="auto">
          <a:xfrm>
            <a:off x="2170113" y="5978530"/>
            <a:ext cx="973138" cy="731838"/>
            <a:chOff x="1367" y="3766"/>
            <a:chExt cx="613" cy="461"/>
          </a:xfrm>
        </p:grpSpPr>
        <p:sp>
          <p:nvSpPr>
            <p:cNvPr id="72" name="Text Box 41"/>
            <p:cNvSpPr txBox="1">
              <a:spLocks noChangeArrowheads="1"/>
            </p:cNvSpPr>
            <p:nvPr/>
          </p:nvSpPr>
          <p:spPr bwMode="auto">
            <a:xfrm>
              <a:off x="1367" y="3936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Chips</a:t>
              </a:r>
              <a:endParaRPr lang="en-GB" sz="2400" dirty="0"/>
            </a:p>
          </p:txBody>
        </p:sp>
        <p:sp>
          <p:nvSpPr>
            <p:cNvPr id="73" name="Line 42"/>
            <p:cNvSpPr>
              <a:spLocks noChangeShapeType="1"/>
            </p:cNvSpPr>
            <p:nvPr/>
          </p:nvSpPr>
          <p:spPr bwMode="auto">
            <a:xfrm>
              <a:off x="1650" y="376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4" name="Line 45"/>
          <p:cNvSpPr>
            <a:spLocks noChangeShapeType="1"/>
          </p:cNvSpPr>
          <p:nvPr/>
        </p:nvSpPr>
        <p:spPr bwMode="auto">
          <a:xfrm>
            <a:off x="1295400" y="3124200"/>
            <a:ext cx="7391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1295400" y="6096000"/>
            <a:ext cx="7391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7" name="Line 23"/>
          <p:cNvSpPr>
            <a:spLocks noChangeShapeType="1"/>
          </p:cNvSpPr>
          <p:nvPr/>
        </p:nvSpPr>
        <p:spPr bwMode="auto">
          <a:xfrm>
            <a:off x="2619375" y="1761704"/>
            <a:ext cx="0" cy="6350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1043608" y="1772816"/>
            <a:ext cx="1440160" cy="34214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ESTEREL V7</a:t>
            </a:r>
            <a:endParaRPr lang="fr-FR" sz="1600" b="1" dirty="0"/>
          </a:p>
        </p:txBody>
      </p:sp>
      <p:sp>
        <p:nvSpPr>
          <p:cNvPr id="79" name="Line 23"/>
          <p:cNvSpPr>
            <a:spLocks noChangeShapeType="1"/>
          </p:cNvSpPr>
          <p:nvPr/>
        </p:nvSpPr>
        <p:spPr bwMode="auto">
          <a:xfrm flipV="1">
            <a:off x="2915816" y="1760116"/>
            <a:ext cx="0" cy="6350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80" name="Connecteur droit 79"/>
          <p:cNvCxnSpPr/>
          <p:nvPr/>
        </p:nvCxnSpPr>
        <p:spPr bwMode="auto">
          <a:xfrm flipH="1" flipV="1">
            <a:off x="899592" y="1371600"/>
            <a:ext cx="144016" cy="39010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1" name="Connecteur droit 80"/>
          <p:cNvCxnSpPr/>
          <p:nvPr/>
        </p:nvCxnSpPr>
        <p:spPr bwMode="auto">
          <a:xfrm flipV="1">
            <a:off x="800100" y="2114963"/>
            <a:ext cx="251892" cy="26745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4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323975" y="609600"/>
            <a:ext cx="2659065" cy="1143000"/>
            <a:chOff x="834" y="384"/>
            <a:chExt cx="1675" cy="72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34" y="816"/>
              <a:ext cx="1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Micro-architecture</a:t>
              </a:r>
              <a:endParaRPr lang="en-ZW" sz="2400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650" y="38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04800" y="76200"/>
            <a:ext cx="3254376" cy="1295400"/>
            <a:chOff x="192" y="48"/>
            <a:chExt cx="2050" cy="81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01" y="48"/>
              <a:ext cx="1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ZW" sz="2400"/>
                <a:t>Architecture</a:t>
              </a:r>
            </a:p>
          </p:txBody>
        </p:sp>
        <p:pic>
          <p:nvPicPr>
            <p:cNvPr id="10" name="Picture 12" descr="C:\Program Files\Microsoft Publisher\Clipart\7094.JPG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2" y="48"/>
              <a:ext cx="546" cy="816"/>
            </a:xfrm>
            <a:prstGeom prst="rect">
              <a:avLst/>
            </a:prstGeom>
            <a:noFill/>
          </p:spPr>
        </p:pic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04800" y="2743202"/>
            <a:ext cx="2994027" cy="1117601"/>
            <a:chOff x="192" y="1728"/>
            <a:chExt cx="1886" cy="704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314" y="2064"/>
              <a:ext cx="7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Circuits</a:t>
              </a:r>
              <a:endParaRPr lang="en-GB" sz="2400" dirty="0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650" y="172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14" name="Picture 18" descr="C:\Program Files\Microsoft Publisher\Clipart\mixer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808"/>
              <a:ext cx="566" cy="624"/>
            </a:xfrm>
            <a:prstGeom prst="rect">
              <a:avLst/>
            </a:prstGeom>
            <a:noFill/>
          </p:spPr>
        </p:pic>
      </p:grp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09675" y="2306217"/>
            <a:ext cx="288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Design logique RTL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619375" y="1772817"/>
            <a:ext cx="0" cy="6096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7" name="Picture 24" descr="C:\Program Files\Microsoft Publisher\Clipart\ordiprof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36329"/>
            <a:ext cx="698500" cy="876301"/>
          </a:xfrm>
          <a:prstGeom prst="rect">
            <a:avLst/>
          </a:prstGeom>
          <a:noFill/>
        </p:spPr>
      </p:pic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619375" y="1761704"/>
            <a:ext cx="0" cy="6350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228600" y="3657600"/>
            <a:ext cx="3687763" cy="1311275"/>
            <a:chOff x="144" y="2304"/>
            <a:chExt cx="2323" cy="826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975" y="2614"/>
              <a:ext cx="1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/>
                <a:t>DFT (testabilité)</a:t>
              </a:r>
              <a:endParaRPr lang="fr-FR" sz="2400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1650" y="23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22" name="Picture 29" descr="C:\Program Files\Microsoft Publisher\Clipart\813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2640"/>
              <a:ext cx="720" cy="490"/>
            </a:xfrm>
            <a:prstGeom prst="rect">
              <a:avLst/>
            </a:prstGeom>
            <a:noFill/>
          </p:spPr>
        </p:pic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258886" y="4572001"/>
            <a:ext cx="2973388" cy="766763"/>
            <a:chOff x="793" y="2880"/>
            <a:chExt cx="1873" cy="483"/>
          </a:xfrm>
        </p:grpSpPr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93" y="3072"/>
              <a:ext cx="18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/>
                <a:t>Placement</a:t>
              </a:r>
              <a:r>
                <a:rPr lang="fr-FR" sz="2400" b="1">
                  <a:sym typeface="Symbol"/>
                </a:rPr>
                <a:t></a:t>
              </a:r>
              <a:r>
                <a:rPr lang="fr-FR" sz="2400"/>
                <a:t>Routage</a:t>
              </a: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650" y="28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228600" y="5284788"/>
            <a:ext cx="2957513" cy="735012"/>
            <a:chOff x="144" y="3329"/>
            <a:chExt cx="1863" cy="463"/>
          </a:xfrm>
        </p:grpSpPr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1336" y="350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/>
                <a:t>Masks</a:t>
              </a:r>
              <a:endParaRPr lang="en-GB" sz="2400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1650" y="332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144" y="3504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>
                  <a:solidFill>
                    <a:schemeClr val="accent1"/>
                  </a:solidFill>
                </a:rPr>
                <a:t>$ 1,000,000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oup 47"/>
          <p:cNvGrpSpPr>
            <a:grpSpLocks/>
          </p:cNvGrpSpPr>
          <p:nvPr/>
        </p:nvGrpSpPr>
        <p:grpSpPr bwMode="auto">
          <a:xfrm>
            <a:off x="2170113" y="5978530"/>
            <a:ext cx="973138" cy="731838"/>
            <a:chOff x="1367" y="3766"/>
            <a:chExt cx="613" cy="461"/>
          </a:xfrm>
        </p:grpSpPr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1367" y="3936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Chips</a:t>
              </a:r>
              <a:endParaRPr lang="en-GB" sz="2400" dirty="0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1650" y="376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1295400" y="3124200"/>
            <a:ext cx="7391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>
            <a:off x="1295400" y="6096000"/>
            <a:ext cx="7391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043608" y="1772816"/>
            <a:ext cx="1440160" cy="34214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ESTEREL V7</a:t>
            </a:r>
            <a:endParaRPr lang="fr-FR" sz="1600" b="1" dirty="0"/>
          </a:p>
        </p:txBody>
      </p:sp>
      <p:pic>
        <p:nvPicPr>
          <p:cNvPr id="36" name="Picture 31" descr="C:\Program Files\Microsoft Publisher\Clipart\autruCH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871" y="3506688"/>
            <a:ext cx="1495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2" descr="C:\Program Files\Microsoft Publisher\Clipart\coureuR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5446" y="4725888"/>
            <a:ext cx="793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Object 33"/>
          <p:cNvGraphicFramePr>
            <a:graphicFrameLocks noChangeAspect="1"/>
          </p:cNvGraphicFramePr>
          <p:nvPr/>
        </p:nvGraphicFramePr>
        <p:xfrm>
          <a:off x="6080571" y="4948138"/>
          <a:ext cx="11557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Image" r:id="rId9" imgW="2071303" imgH="1918814" progId="">
                  <p:embed/>
                </p:oleObj>
              </mc:Choice>
              <mc:Fallback>
                <p:oleObj name="Image" r:id="rId9" imgW="2071303" imgH="19188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571" y="4948138"/>
                        <a:ext cx="11557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4" descr="C:\Program Files\Microsoft Publisher\Clipart\puce1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7821" y="5411688"/>
            <a:ext cx="9810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 descr="C:\Program Files\Microsoft Publisher\Clipart\artific8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451" y="-315416"/>
            <a:ext cx="40989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7360096" y="3506688"/>
            <a:ext cx="1524000" cy="1752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 flipV="1">
            <a:off x="7512496" y="3506688"/>
            <a:ext cx="1524000" cy="1752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 flipV="1">
            <a:off x="2915816" y="1760116"/>
            <a:ext cx="0" cy="6350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44" name="Connecteur droit 43"/>
          <p:cNvCxnSpPr/>
          <p:nvPr/>
        </p:nvCxnSpPr>
        <p:spPr bwMode="auto">
          <a:xfrm flipH="1" flipV="1">
            <a:off x="899592" y="1371600"/>
            <a:ext cx="144016" cy="390104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Connecteur droit 44"/>
          <p:cNvCxnSpPr/>
          <p:nvPr/>
        </p:nvCxnSpPr>
        <p:spPr bwMode="auto">
          <a:xfrm flipV="1">
            <a:off x="800100" y="2114963"/>
            <a:ext cx="251892" cy="26745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63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3159" y="188640"/>
            <a:ext cx="8923337" cy="6223000"/>
          </a:xfrm>
          <a:prstGeom prst="octagon">
            <a:avLst>
              <a:gd name="adj" fmla="val 8824"/>
            </a:avLst>
          </a:prstGeom>
          <a:solidFill>
            <a:schemeClr val="bg1"/>
          </a:solidFill>
          <a:ln w="9525">
            <a:solidFill>
              <a:srgbClr val="4372B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83034" y="1558653"/>
            <a:ext cx="3965575" cy="3101975"/>
            <a:chOff x="200" y="1192"/>
            <a:chExt cx="2498" cy="1954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12" y="1192"/>
              <a:ext cx="2386" cy="1954"/>
              <a:chOff x="385" y="1263"/>
              <a:chExt cx="2386" cy="1954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 rot="1778630" flipV="1">
                <a:off x="385" y="1263"/>
                <a:ext cx="1680" cy="27"/>
              </a:xfrm>
              <a:prstGeom prst="rect">
                <a:avLst/>
              </a:prstGeom>
              <a:gradFill rotWithShape="0">
                <a:gsLst>
                  <a:gs pos="0">
                    <a:srgbClr val="E7EBF5"/>
                  </a:gs>
                  <a:gs pos="100000">
                    <a:srgbClr val="B7C3E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 rot="-1778630">
                <a:off x="386" y="3190"/>
                <a:ext cx="1680" cy="27"/>
              </a:xfrm>
              <a:prstGeom prst="rect">
                <a:avLst/>
              </a:prstGeom>
              <a:gradFill rotWithShape="0">
                <a:gsLst>
                  <a:gs pos="0">
                    <a:srgbClr val="E7EBF5"/>
                  </a:gs>
                  <a:gs pos="100000">
                    <a:srgbClr val="B7C3E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AutoShape 8"/>
              <p:cNvSpPr>
                <a:spLocks noChangeArrowheads="1"/>
              </p:cNvSpPr>
              <p:nvPr/>
            </p:nvSpPr>
            <p:spPr bwMode="auto">
              <a:xfrm rot="-5400000">
                <a:off x="1519" y="1738"/>
                <a:ext cx="1502" cy="1002"/>
              </a:xfrm>
              <a:custGeom>
                <a:avLst/>
                <a:gdLst>
                  <a:gd name="T0" fmla="*/ 751 w 21600"/>
                  <a:gd name="T1" fmla="*/ 0 h 21600"/>
                  <a:gd name="T2" fmla="*/ 195 w 21600"/>
                  <a:gd name="T3" fmla="*/ 181 h 21600"/>
                  <a:gd name="T4" fmla="*/ 751 w 21600"/>
                  <a:gd name="T5" fmla="*/ 22 h 21600"/>
                  <a:gd name="T6" fmla="*/ 1307 w 21600"/>
                  <a:gd name="T7" fmla="*/ 18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1 w 21600"/>
                  <a:gd name="T13" fmla="*/ 0 h 21600"/>
                  <a:gd name="T14" fmla="*/ 20349 w 21600"/>
                  <a:gd name="T15" fmla="*/ 5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76" y="4053"/>
                    </a:moveTo>
                    <a:cubicBezTo>
                      <a:pt x="4938" y="1777"/>
                      <a:pt x="7794" y="468"/>
                      <a:pt x="10800" y="469"/>
                    </a:cubicBezTo>
                    <a:cubicBezTo>
                      <a:pt x="13805" y="469"/>
                      <a:pt x="16661" y="1777"/>
                      <a:pt x="18623" y="4053"/>
                    </a:cubicBezTo>
                    <a:lnTo>
                      <a:pt x="18978" y="3746"/>
                    </a:lnTo>
                    <a:cubicBezTo>
                      <a:pt x="16927" y="1367"/>
                      <a:pt x="13941" y="-1"/>
                      <a:pt x="10799" y="0"/>
                    </a:cubicBezTo>
                    <a:cubicBezTo>
                      <a:pt x="7658" y="0"/>
                      <a:pt x="4672" y="1367"/>
                      <a:pt x="2621" y="3746"/>
                    </a:cubicBezTo>
                    <a:close/>
                  </a:path>
                </a:pathLst>
              </a:custGeom>
              <a:solidFill>
                <a:srgbClr val="B7C3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226" y="1485"/>
              <a:ext cx="374" cy="388"/>
            </a:xfrm>
            <a:prstGeom prst="ellipse">
              <a:avLst/>
            </a:prstGeom>
            <a:gradFill rotWithShape="0">
              <a:gsLst>
                <a:gs pos="0">
                  <a:srgbClr val="E7EBF5"/>
                </a:gs>
                <a:gs pos="100000">
                  <a:srgbClr val="B7C3E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56EB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pic>
          <p:nvPicPr>
            <p:cNvPr id="9" name="Picture 10" descr="con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0" y="1539"/>
              <a:ext cx="27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83" y="1332"/>
              <a:ext cx="73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latin typeface="Verdana" pitchFamily="34" charset="0"/>
                </a:rPr>
                <a:t>Project  Structure</a:t>
              </a: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1107" y="1977"/>
              <a:ext cx="396" cy="388"/>
            </a:xfrm>
            <a:prstGeom prst="ellipse">
              <a:avLst/>
            </a:prstGeom>
            <a:gradFill rotWithShape="0">
              <a:gsLst>
                <a:gs pos="0">
                  <a:srgbClr val="E7EBF5"/>
                </a:gs>
                <a:gs pos="100000">
                  <a:srgbClr val="B7C3E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56EB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66" y="2096"/>
              <a:ext cx="78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tx2"/>
                  </a:solidFill>
                  <a:latin typeface="Verdana" pitchFamily="34" charset="0"/>
                </a:rPr>
                <a:t>Automatic Documentation</a:t>
              </a:r>
            </a:p>
          </p:txBody>
        </p:sp>
        <p:pic>
          <p:nvPicPr>
            <p:cNvPr id="13" name="Picture 14" descr="rep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1" y="2047"/>
              <a:ext cx="21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00" y="1703"/>
              <a:ext cx="81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 i="1">
                  <a:solidFill>
                    <a:srgbClr val="000099"/>
                  </a:solidFill>
                  <a:latin typeface="Verdana" pitchFamily="34" charset="0"/>
                </a:rPr>
                <a:t>Project</a:t>
              </a:r>
              <a:br>
                <a:rPr lang="en-US" sz="1400" b="1" i="1">
                  <a:solidFill>
                    <a:srgbClr val="000099"/>
                  </a:solidFill>
                  <a:latin typeface="Verdana" pitchFamily="34" charset="0"/>
                </a:rPr>
              </a:br>
              <a:r>
                <a:rPr lang="en-US" sz="1400" b="1" i="1">
                  <a:solidFill>
                    <a:srgbClr val="000099"/>
                  </a:solidFill>
                  <a:latin typeface="Verdana" pitchFamily="34" charset="0"/>
                </a:rPr>
                <a:t>Management</a:t>
              </a: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275" y="2477"/>
              <a:ext cx="352" cy="342"/>
            </a:xfrm>
            <a:prstGeom prst="ellipse">
              <a:avLst/>
            </a:prstGeom>
            <a:gradFill rotWithShape="0">
              <a:gsLst>
                <a:gs pos="0">
                  <a:srgbClr val="E7EBF5"/>
                </a:gs>
                <a:gs pos="100000">
                  <a:srgbClr val="B7C3E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56EB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99" y="2694"/>
              <a:ext cx="77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  <a:latin typeface="Verdana" pitchFamily="34" charset="0"/>
                </a:rPr>
                <a:t>Executable Specification  Exporter</a:t>
              </a:r>
            </a:p>
          </p:txBody>
        </p:sp>
        <p:pic>
          <p:nvPicPr>
            <p:cNvPr id="17" name="Picture 18" descr="D:\Sylvan\PHOTOS-EDA\EDA-MKT-2006\Glob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6" y="2532"/>
              <a:ext cx="22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453384" y="1563415"/>
            <a:ext cx="4460875" cy="3101975"/>
            <a:chOff x="2764" y="1195"/>
            <a:chExt cx="2810" cy="1954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2764" y="1195"/>
              <a:ext cx="2384" cy="1954"/>
              <a:chOff x="2837" y="1266"/>
              <a:chExt cx="2384" cy="1954"/>
            </a:xfrm>
          </p:grpSpPr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 rot="19806598" flipV="1">
                <a:off x="3540" y="1266"/>
                <a:ext cx="1680" cy="27"/>
              </a:xfrm>
              <a:prstGeom prst="rect">
                <a:avLst/>
              </a:prstGeom>
              <a:gradFill rotWithShape="0">
                <a:gsLst>
                  <a:gs pos="0">
                    <a:srgbClr val="EBE79D"/>
                  </a:gs>
                  <a:gs pos="100000">
                    <a:srgbClr val="F8F7DE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Rectangle 22"/>
              <p:cNvSpPr>
                <a:spLocks noChangeArrowheads="1"/>
              </p:cNvSpPr>
              <p:nvPr/>
            </p:nvSpPr>
            <p:spPr bwMode="auto">
              <a:xfrm rot="1793402" flipH="1" flipV="1">
                <a:off x="3541" y="3193"/>
                <a:ext cx="1680" cy="27"/>
              </a:xfrm>
              <a:prstGeom prst="rect">
                <a:avLst/>
              </a:prstGeom>
              <a:gradFill rotWithShape="0">
                <a:gsLst>
                  <a:gs pos="0">
                    <a:srgbClr val="EBE79D"/>
                  </a:gs>
                  <a:gs pos="100000">
                    <a:srgbClr val="F8F7DE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AutoShape 23"/>
              <p:cNvSpPr>
                <a:spLocks noChangeArrowheads="1"/>
              </p:cNvSpPr>
              <p:nvPr/>
            </p:nvSpPr>
            <p:spPr bwMode="auto">
              <a:xfrm rot="5400000" flipH="1">
                <a:off x="2587" y="1744"/>
                <a:ext cx="1502" cy="1002"/>
              </a:xfrm>
              <a:custGeom>
                <a:avLst/>
                <a:gdLst>
                  <a:gd name="T0" fmla="*/ 751 w 21600"/>
                  <a:gd name="T1" fmla="*/ 0 h 21600"/>
                  <a:gd name="T2" fmla="*/ 195 w 21600"/>
                  <a:gd name="T3" fmla="*/ 181 h 21600"/>
                  <a:gd name="T4" fmla="*/ 751 w 21600"/>
                  <a:gd name="T5" fmla="*/ 22 h 21600"/>
                  <a:gd name="T6" fmla="*/ 1307 w 21600"/>
                  <a:gd name="T7" fmla="*/ 18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51 w 21600"/>
                  <a:gd name="T13" fmla="*/ 0 h 21600"/>
                  <a:gd name="T14" fmla="*/ 20349 w 21600"/>
                  <a:gd name="T15" fmla="*/ 5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76" y="4053"/>
                    </a:moveTo>
                    <a:cubicBezTo>
                      <a:pt x="4938" y="1777"/>
                      <a:pt x="7794" y="468"/>
                      <a:pt x="10800" y="469"/>
                    </a:cubicBezTo>
                    <a:cubicBezTo>
                      <a:pt x="13805" y="469"/>
                      <a:pt x="16661" y="1777"/>
                      <a:pt x="18623" y="4053"/>
                    </a:cubicBezTo>
                    <a:lnTo>
                      <a:pt x="18978" y="3746"/>
                    </a:lnTo>
                    <a:cubicBezTo>
                      <a:pt x="16927" y="1367"/>
                      <a:pt x="13941" y="-1"/>
                      <a:pt x="10799" y="0"/>
                    </a:cubicBezTo>
                    <a:cubicBezTo>
                      <a:pt x="7658" y="0"/>
                      <a:pt x="4672" y="1367"/>
                      <a:pt x="2621" y="3746"/>
                    </a:cubicBezTo>
                    <a:close/>
                  </a:path>
                </a:pathLst>
              </a:custGeom>
              <a:solidFill>
                <a:srgbClr val="EBE7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231" y="1336"/>
              <a:ext cx="67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  <a:latin typeface="Verdana" pitchFamily="34" charset="0"/>
                </a:rPr>
                <a:t>Debugging &amp; Simulation</a:t>
              </a: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4060" y="1921"/>
              <a:ext cx="432" cy="412"/>
            </a:xfrm>
            <a:prstGeom prst="ellipse">
              <a:avLst/>
            </a:prstGeom>
            <a:gradFill rotWithShape="0">
              <a:gsLst>
                <a:gs pos="0">
                  <a:srgbClr val="FFFFFA"/>
                </a:gs>
                <a:gs pos="100000">
                  <a:srgbClr val="FFFC7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EEE8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3868" y="1429"/>
              <a:ext cx="432" cy="412"/>
            </a:xfrm>
            <a:prstGeom prst="ellipse">
              <a:avLst/>
            </a:prstGeom>
            <a:gradFill rotWithShape="0">
              <a:gsLst>
                <a:gs pos="0">
                  <a:srgbClr val="FFFFFA"/>
                </a:gs>
                <a:gs pos="100000">
                  <a:srgbClr val="FFFC7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EEE8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440" y="2034"/>
              <a:ext cx="673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  <a:latin typeface="Verdana" pitchFamily="34" charset="0"/>
                </a:rPr>
                <a:t>Formal Verification</a:t>
              </a: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881" y="2477"/>
              <a:ext cx="432" cy="412"/>
            </a:xfrm>
            <a:prstGeom prst="ellipse">
              <a:avLst/>
            </a:prstGeom>
            <a:gradFill rotWithShape="0">
              <a:gsLst>
                <a:gs pos="0">
                  <a:srgbClr val="FFFFFA"/>
                </a:gs>
                <a:gs pos="100000">
                  <a:srgbClr val="FFFC7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EEE8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848" y="1664"/>
              <a:ext cx="72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 i="1">
                  <a:solidFill>
                    <a:srgbClr val="000099"/>
                  </a:solidFill>
                  <a:latin typeface="Verdana" pitchFamily="34" charset="0"/>
                </a:rPr>
                <a:t>Design</a:t>
              </a:r>
              <a:br>
                <a:rPr lang="en-US" sz="1400" b="1" i="1">
                  <a:solidFill>
                    <a:srgbClr val="000099"/>
                  </a:solidFill>
                  <a:latin typeface="Verdana" pitchFamily="34" charset="0"/>
                </a:rPr>
              </a:br>
              <a:r>
                <a:rPr lang="en-US" sz="1400" b="1" i="1">
                  <a:solidFill>
                    <a:srgbClr val="000099"/>
                  </a:solidFill>
                  <a:latin typeface="Verdana" pitchFamily="34" charset="0"/>
                </a:rPr>
                <a:t>Verification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4262" y="2572"/>
              <a:ext cx="6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  <a:latin typeface="Verdana" pitchFamily="34" charset="0"/>
                </a:rPr>
                <a:t>Sequential Equivalence check</a:t>
              </a:r>
            </a:p>
          </p:txBody>
        </p: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3932" y="1544"/>
              <a:ext cx="316" cy="177"/>
              <a:chOff x="-435" y="2455"/>
              <a:chExt cx="316" cy="177"/>
            </a:xfrm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-435" y="2455"/>
                <a:ext cx="316" cy="177"/>
              </a:xfrm>
              <a:custGeom>
                <a:avLst/>
                <a:gdLst>
                  <a:gd name="T0" fmla="*/ 58 w 444"/>
                  <a:gd name="T1" fmla="*/ 206 h 214"/>
                  <a:gd name="T2" fmla="*/ 0 w 444"/>
                  <a:gd name="T3" fmla="*/ 204 h 214"/>
                  <a:gd name="T4" fmla="*/ 0 w 444"/>
                  <a:gd name="T5" fmla="*/ 2 h 214"/>
                  <a:gd name="T6" fmla="*/ 444 w 444"/>
                  <a:gd name="T7" fmla="*/ 0 h 214"/>
                  <a:gd name="T8" fmla="*/ 440 w 444"/>
                  <a:gd name="T9" fmla="*/ 212 h 214"/>
                  <a:gd name="T10" fmla="*/ 392 w 444"/>
                  <a:gd name="T11" fmla="*/ 214 h 214"/>
                  <a:gd name="T12" fmla="*/ 390 w 444"/>
                  <a:gd name="T13" fmla="*/ 60 h 214"/>
                  <a:gd name="T14" fmla="*/ 58 w 444"/>
                  <a:gd name="T15" fmla="*/ 62 h 214"/>
                  <a:gd name="T16" fmla="*/ 58 w 444"/>
                  <a:gd name="T17" fmla="*/ 206 h 2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4"/>
                  <a:gd name="T28" fmla="*/ 0 h 214"/>
                  <a:gd name="T29" fmla="*/ 444 w 444"/>
                  <a:gd name="T30" fmla="*/ 214 h 2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4" h="214">
                    <a:moveTo>
                      <a:pt x="58" y="206"/>
                    </a:moveTo>
                    <a:lnTo>
                      <a:pt x="0" y="204"/>
                    </a:lnTo>
                    <a:lnTo>
                      <a:pt x="0" y="2"/>
                    </a:lnTo>
                    <a:lnTo>
                      <a:pt x="444" y="0"/>
                    </a:lnTo>
                    <a:lnTo>
                      <a:pt x="440" y="212"/>
                    </a:lnTo>
                    <a:lnTo>
                      <a:pt x="392" y="214"/>
                    </a:lnTo>
                    <a:lnTo>
                      <a:pt x="390" y="60"/>
                    </a:lnTo>
                    <a:lnTo>
                      <a:pt x="58" y="62"/>
                    </a:lnTo>
                    <a:lnTo>
                      <a:pt x="58" y="206"/>
                    </a:lnTo>
                    <a:close/>
                  </a:path>
                </a:pathLst>
              </a:custGeom>
              <a:solidFill>
                <a:schemeClr val="accent1"/>
              </a:solidFill>
              <a:ln w="22225">
                <a:noFill/>
                <a:miter lim="800000"/>
                <a:headEnd/>
                <a:tailEnd/>
              </a:ln>
            </p:spPr>
            <p:txBody>
              <a:bodyPr lIns="126000" tIns="118800" rIns="126000" bIns="82800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-342" y="2517"/>
                <a:ext cx="132" cy="97"/>
              </a:xfrm>
              <a:prstGeom prst="rect">
                <a:avLst/>
              </a:prstGeom>
              <a:solidFill>
                <a:schemeClr val="hlink"/>
              </a:solidFill>
              <a:ln w="22225">
                <a:noFill/>
                <a:miter lim="800000"/>
                <a:headEnd/>
                <a:tailEnd/>
              </a:ln>
            </p:spPr>
            <p:txBody>
              <a:bodyPr lIns="54000" tIns="46800" rIns="54000" bIns="46800" anchor="ctr"/>
              <a:lstStyle/>
              <a:p>
                <a:pPr algn="ctr" eaLnBrk="1" hangingPunct="1"/>
                <a:endParaRPr lang="en-US" sz="800">
                  <a:solidFill>
                    <a:schemeClr val="accent2"/>
                  </a:solidFill>
                  <a:latin typeface="Tahoma" pitchFamily="34" charset="0"/>
                </a:endParaRPr>
              </a:p>
            </p:txBody>
          </p:sp>
          <p:sp>
            <p:nvSpPr>
              <p:cNvPr id="35" name="AutoShape 34"/>
              <p:cNvSpPr>
                <a:spLocks noChangeArrowheads="1"/>
              </p:cNvSpPr>
              <p:nvPr/>
            </p:nvSpPr>
            <p:spPr bwMode="auto">
              <a:xfrm>
                <a:off x="-391" y="2531"/>
                <a:ext cx="45" cy="69"/>
              </a:xfrm>
              <a:prstGeom prst="chevron">
                <a:avLst>
                  <a:gd name="adj" fmla="val 41176"/>
                </a:avLst>
              </a:prstGeom>
              <a:solidFill>
                <a:schemeClr val="folHlink"/>
              </a:solidFill>
              <a:ln w="22225">
                <a:noFill/>
                <a:miter lim="800000"/>
                <a:headEnd/>
                <a:tailEnd/>
              </a:ln>
            </p:spPr>
            <p:txBody>
              <a:bodyPr lIns="126000" tIns="118800" rIns="126000" bIns="82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-335" y="2526"/>
                <a:ext cx="117" cy="68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wrap="none" lIns="0" tIns="0" rIns="0" bIns="0" anchorCtr="1">
                <a:spAutoFit/>
              </a:bodyPr>
              <a:lstStyle/>
              <a:p>
                <a:pPr eaLnBrk="1" hangingPunct="1"/>
                <a:r>
                  <a:rPr lang="en-US" sz="700" b="1">
                    <a:solidFill>
                      <a:schemeClr val="accent2"/>
                    </a:solidFill>
                    <a:latin typeface="Tahoma" pitchFamily="34" charset="0"/>
                  </a:rPr>
                  <a:t>DUT</a:t>
                </a:r>
                <a:endParaRPr lang="en-GB" sz="700" b="1">
                  <a:solidFill>
                    <a:schemeClr val="accent2"/>
                  </a:solidFill>
                  <a:latin typeface="Tahoma" pitchFamily="34" charset="0"/>
                </a:endParaRPr>
              </a:p>
            </p:txBody>
          </p:sp>
          <p:sp>
            <p:nvSpPr>
              <p:cNvPr id="37" name="AutoShape 36"/>
              <p:cNvSpPr>
                <a:spLocks noChangeArrowheads="1"/>
              </p:cNvSpPr>
              <p:nvPr/>
            </p:nvSpPr>
            <p:spPr bwMode="auto">
              <a:xfrm>
                <a:off x="-208" y="2531"/>
                <a:ext cx="46" cy="69"/>
              </a:xfrm>
              <a:prstGeom prst="chevron">
                <a:avLst>
                  <a:gd name="adj" fmla="val 41176"/>
                </a:avLst>
              </a:prstGeom>
              <a:solidFill>
                <a:schemeClr val="folHlink"/>
              </a:solidFill>
              <a:ln w="22225">
                <a:noFill/>
                <a:miter lim="800000"/>
                <a:headEnd/>
                <a:tailEnd/>
              </a:ln>
            </p:spPr>
            <p:txBody>
              <a:bodyPr lIns="126000" tIns="118800" rIns="126000" bIns="82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3995" y="2580"/>
              <a:ext cx="278" cy="2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Times New Roman" pitchFamily="18" charset="0"/>
                  <a:sym typeface="Wingdings" pitchFamily="2" charset="2"/>
                </a:rPr>
                <a:t></a:t>
              </a:r>
              <a:endParaRPr lang="en-GB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pic>
          <p:nvPicPr>
            <p:cNvPr id="32" name="Picture 38" descr="ver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8" y="1973"/>
              <a:ext cx="36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603696" y="874440"/>
            <a:ext cx="7561263" cy="5394325"/>
            <a:chOff x="336" y="768"/>
            <a:chExt cx="4763" cy="3398"/>
          </a:xfrm>
        </p:grpSpPr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 flipV="1">
              <a:off x="1592" y="768"/>
              <a:ext cx="2252" cy="2385"/>
            </a:xfrm>
            <a:custGeom>
              <a:avLst/>
              <a:gdLst>
                <a:gd name="T0" fmla="*/ 1126 w 21600"/>
                <a:gd name="T1" fmla="*/ 0 h 21600"/>
                <a:gd name="T2" fmla="*/ 292 w 21600"/>
                <a:gd name="T3" fmla="*/ 411 h 21600"/>
                <a:gd name="T4" fmla="*/ 1126 w 21600"/>
                <a:gd name="T5" fmla="*/ 26 h 21600"/>
                <a:gd name="T6" fmla="*/ 1960 w 21600"/>
                <a:gd name="T7" fmla="*/ 41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333 w 21600"/>
                <a:gd name="T13" fmla="*/ 0 h 21600"/>
                <a:gd name="T14" fmla="*/ 20267 w 21600"/>
                <a:gd name="T15" fmla="*/ 5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889" y="3800"/>
                  </a:moveTo>
                  <a:cubicBezTo>
                    <a:pt x="4894" y="1534"/>
                    <a:pt x="7774" y="236"/>
                    <a:pt x="10800" y="237"/>
                  </a:cubicBezTo>
                  <a:cubicBezTo>
                    <a:pt x="13825" y="237"/>
                    <a:pt x="16705" y="1534"/>
                    <a:pt x="18710" y="3800"/>
                  </a:cubicBezTo>
                  <a:lnTo>
                    <a:pt x="18888" y="3643"/>
                  </a:lnTo>
                  <a:cubicBezTo>
                    <a:pt x="16838" y="1326"/>
                    <a:pt x="13893" y="-1"/>
                    <a:pt x="10799" y="0"/>
                  </a:cubicBezTo>
                  <a:cubicBezTo>
                    <a:pt x="7706" y="0"/>
                    <a:pt x="4761" y="1326"/>
                    <a:pt x="2711" y="3643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 rot="-1779833">
              <a:off x="336" y="3148"/>
              <a:ext cx="1680" cy="27"/>
            </a:xfrm>
            <a:prstGeom prst="rect">
              <a:avLst/>
            </a:prstGeom>
            <a:gradFill rotWithShape="0">
              <a:gsLst>
                <a:gs pos="0">
                  <a:srgbClr val="FFEEDD"/>
                </a:gs>
                <a:gs pos="100000">
                  <a:srgbClr val="FFCC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 rot="1779833" flipV="1">
              <a:off x="3419" y="3151"/>
              <a:ext cx="1680" cy="27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EED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AutoShape 43"/>
            <p:cNvSpPr>
              <a:spLocks noChangeArrowheads="1"/>
            </p:cNvSpPr>
            <p:nvPr/>
          </p:nvSpPr>
          <p:spPr bwMode="auto">
            <a:xfrm>
              <a:off x="1738" y="3477"/>
              <a:ext cx="2016" cy="59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5D58F"/>
                </a:gs>
                <a:gs pos="100000">
                  <a:srgbClr val="FAE8C3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1791" y="3478"/>
              <a:ext cx="191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000" tIns="10800" rIns="18000" bIns="10800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Verdana" pitchFamily="34" charset="0"/>
                </a:rPr>
                <a:t>Optimized for synthesis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Verdana" pitchFamily="34" charset="0"/>
                </a:rPr>
                <a:t>DFT-ready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Verdana" pitchFamily="34" charset="0"/>
                </a:rPr>
                <a:t>SystemC &amp; RTL flow integration</a:t>
              </a:r>
              <a:endParaRPr lang="en-US" sz="1400">
                <a:latin typeface="Verdana" pitchFamily="34" charset="0"/>
              </a:endParaRP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715" y="3974"/>
              <a:ext cx="7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E47D47"/>
                  </a:solidFill>
                  <a:latin typeface="Verdana" pitchFamily="34" charset="0"/>
                </a:rPr>
                <a:t>SystemC</a:t>
              </a:r>
            </a:p>
          </p:txBody>
        </p:sp>
        <p:sp>
          <p:nvSpPr>
            <p:cNvPr id="48" name="AutoShape 46"/>
            <p:cNvSpPr>
              <a:spLocks noChangeArrowheads="1"/>
            </p:cNvSpPr>
            <p:nvPr/>
          </p:nvSpPr>
          <p:spPr bwMode="auto">
            <a:xfrm rot="5400000" flipH="1">
              <a:off x="1211" y="3438"/>
              <a:ext cx="341" cy="617"/>
            </a:xfrm>
            <a:prstGeom prst="downArrow">
              <a:avLst>
                <a:gd name="adj1" fmla="val 62713"/>
                <a:gd name="adj2" fmla="val 40770"/>
              </a:avLst>
            </a:prstGeom>
            <a:gradFill rotWithShape="0">
              <a:gsLst>
                <a:gs pos="0">
                  <a:srgbClr val="ECE5CD"/>
                </a:gs>
                <a:gs pos="100000">
                  <a:srgbClr val="F5D58F"/>
                </a:gs>
              </a:gsLst>
              <a:lin ang="540000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612" y="3540"/>
              <a:ext cx="432" cy="412"/>
            </a:xfrm>
            <a:prstGeom prst="ellipse">
              <a:avLst/>
            </a:prstGeom>
            <a:gradFill rotWithShape="0">
              <a:gsLst>
                <a:gs pos="0">
                  <a:srgbClr val="F5D58F"/>
                </a:gs>
                <a:gs pos="100000">
                  <a:srgbClr val="FCF1D9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pic>
          <p:nvPicPr>
            <p:cNvPr id="50" name="Picture 48" descr="cv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4" y="3567"/>
              <a:ext cx="3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 rot="-5400000">
              <a:off x="3936" y="3435"/>
              <a:ext cx="341" cy="617"/>
            </a:xfrm>
            <a:prstGeom prst="downArrow">
              <a:avLst>
                <a:gd name="adj1" fmla="val 62713"/>
                <a:gd name="adj2" fmla="val 40770"/>
              </a:avLst>
            </a:prstGeom>
            <a:gradFill rotWithShape="0">
              <a:gsLst>
                <a:gs pos="0">
                  <a:srgbClr val="ECE5CD"/>
                </a:gs>
                <a:gs pos="100000">
                  <a:srgbClr val="F5D58F"/>
                </a:gs>
              </a:gsLst>
              <a:lin ang="540000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4446" y="3530"/>
              <a:ext cx="432" cy="412"/>
            </a:xfrm>
            <a:prstGeom prst="ellipse">
              <a:avLst/>
            </a:prstGeom>
            <a:gradFill rotWithShape="0">
              <a:gsLst>
                <a:gs pos="0">
                  <a:srgbClr val="F5D58F"/>
                </a:gs>
                <a:gs pos="100000">
                  <a:srgbClr val="FCF1D9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3820" y="3939"/>
              <a:ext cx="12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E47D47"/>
                  </a:solidFill>
                  <a:latin typeface="Verdana" pitchFamily="34" charset="0"/>
                </a:rPr>
                <a:t>RTL Synthesis</a:t>
              </a:r>
            </a:p>
          </p:txBody>
        </p:sp>
        <p:pic>
          <p:nvPicPr>
            <p:cNvPr id="54" name="Picture 52" descr="D:\Sylvan\PHOTOS-EDA\Logos\IP-XACT-logo-RGB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63" y="3476"/>
              <a:ext cx="39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5" name="Group 53"/>
            <p:cNvGrpSpPr>
              <a:grpSpLocks/>
            </p:cNvGrpSpPr>
            <p:nvPr/>
          </p:nvGrpSpPr>
          <p:grpSpPr bwMode="auto">
            <a:xfrm>
              <a:off x="1303" y="3623"/>
              <a:ext cx="258" cy="252"/>
              <a:chOff x="-756" y="3486"/>
              <a:chExt cx="258" cy="324"/>
            </a:xfrm>
          </p:grpSpPr>
          <p:sp>
            <p:nvSpPr>
              <p:cNvPr id="63" name="Rectangle 54"/>
              <p:cNvSpPr>
                <a:spLocks noChangeArrowheads="1"/>
              </p:cNvSpPr>
              <p:nvPr/>
            </p:nvSpPr>
            <p:spPr bwMode="auto">
              <a:xfrm>
                <a:off x="-756" y="3486"/>
                <a:ext cx="210" cy="2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4" name="Rectangle 55"/>
              <p:cNvSpPr>
                <a:spLocks noChangeArrowheads="1"/>
              </p:cNvSpPr>
              <p:nvPr/>
            </p:nvSpPr>
            <p:spPr bwMode="auto">
              <a:xfrm>
                <a:off x="-726" y="3516"/>
                <a:ext cx="210" cy="2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5" name="Rectangle 56"/>
              <p:cNvSpPr>
                <a:spLocks noChangeArrowheads="1"/>
              </p:cNvSpPr>
              <p:nvPr/>
            </p:nvSpPr>
            <p:spPr bwMode="auto">
              <a:xfrm>
                <a:off x="-708" y="3546"/>
                <a:ext cx="210" cy="2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6" name="Text Box 57"/>
              <p:cNvSpPr txBox="1">
                <a:spLocks noChangeArrowheads="1"/>
              </p:cNvSpPr>
              <p:nvPr/>
            </p:nvSpPr>
            <p:spPr bwMode="auto">
              <a:xfrm>
                <a:off x="-690" y="3635"/>
                <a:ext cx="155" cy="17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400" b="1">
                    <a:solidFill>
                      <a:schemeClr val="accent1"/>
                    </a:solidFill>
                  </a:rPr>
                  <a:t>.sc</a:t>
                </a:r>
                <a:endParaRPr lang="en-GB" sz="14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6" name="Group 58"/>
            <p:cNvGrpSpPr>
              <a:grpSpLocks/>
            </p:cNvGrpSpPr>
            <p:nvPr/>
          </p:nvGrpSpPr>
          <p:grpSpPr bwMode="auto">
            <a:xfrm>
              <a:off x="3925" y="3611"/>
              <a:ext cx="275" cy="252"/>
              <a:chOff x="-828" y="3996"/>
              <a:chExt cx="360" cy="324"/>
            </a:xfrm>
          </p:grpSpPr>
          <p:sp>
            <p:nvSpPr>
              <p:cNvPr id="59" name="Rectangle 59"/>
              <p:cNvSpPr>
                <a:spLocks noChangeArrowheads="1"/>
              </p:cNvSpPr>
              <p:nvPr/>
            </p:nvSpPr>
            <p:spPr bwMode="auto">
              <a:xfrm>
                <a:off x="-828" y="3996"/>
                <a:ext cx="312" cy="2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0" name="Rectangle 60"/>
              <p:cNvSpPr>
                <a:spLocks noChangeArrowheads="1"/>
              </p:cNvSpPr>
              <p:nvPr/>
            </p:nvSpPr>
            <p:spPr bwMode="auto">
              <a:xfrm>
                <a:off x="-798" y="4026"/>
                <a:ext cx="312" cy="2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1" name="Rectangle 61"/>
              <p:cNvSpPr>
                <a:spLocks noChangeArrowheads="1"/>
              </p:cNvSpPr>
              <p:nvPr/>
            </p:nvSpPr>
            <p:spPr bwMode="auto">
              <a:xfrm>
                <a:off x="-780" y="4056"/>
                <a:ext cx="312" cy="2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2" name="Text Box 62"/>
              <p:cNvSpPr txBox="1">
                <a:spLocks noChangeArrowheads="1"/>
              </p:cNvSpPr>
              <p:nvPr/>
            </p:nvSpPr>
            <p:spPr bwMode="auto">
              <a:xfrm>
                <a:off x="-761" y="4163"/>
                <a:ext cx="258" cy="14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 noProof="1">
                    <a:solidFill>
                      <a:schemeClr val="accent1"/>
                    </a:solidFill>
                  </a:rPr>
                  <a:t>.vhd</a:t>
                </a:r>
              </a:p>
            </p:txBody>
          </p:sp>
        </p:grpSp>
        <p:pic>
          <p:nvPicPr>
            <p:cNvPr id="57" name="Picture 63" descr="D:\Sylvan\PHOTOS-EDA\Logos\IP-XACT-logo-RGB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35" y="3475"/>
              <a:ext cx="39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4" descr="Mask layout_wholedi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590" t="83492" r="42038" b="2222"/>
            <a:stretch>
              <a:fillRect/>
            </a:stretch>
          </p:blipFill>
          <p:spPr bwMode="auto">
            <a:xfrm>
              <a:off x="4476" y="3627"/>
              <a:ext cx="34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 65"/>
          <p:cNvGrpSpPr>
            <a:grpSpLocks/>
          </p:cNvGrpSpPr>
          <p:nvPr/>
        </p:nvGrpSpPr>
        <p:grpSpPr bwMode="auto">
          <a:xfrm>
            <a:off x="602109" y="247378"/>
            <a:ext cx="7599362" cy="5051425"/>
            <a:chOff x="338" y="366"/>
            <a:chExt cx="4787" cy="3182"/>
          </a:xfrm>
        </p:grpSpPr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 rot="1779833" flipV="1">
              <a:off x="338" y="1152"/>
              <a:ext cx="1680" cy="27"/>
            </a:xfrm>
            <a:prstGeom prst="rect">
              <a:avLst/>
            </a:prstGeom>
            <a:gradFill rotWithShape="0">
              <a:gsLst>
                <a:gs pos="0">
                  <a:srgbClr val="ECF9E2"/>
                </a:gs>
                <a:gs pos="100000">
                  <a:srgbClr val="C6EEAA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 rot="-1779833">
              <a:off x="3445" y="1152"/>
              <a:ext cx="1680" cy="27"/>
            </a:xfrm>
            <a:prstGeom prst="rect">
              <a:avLst/>
            </a:prstGeom>
            <a:gradFill rotWithShape="0">
              <a:gsLst>
                <a:gs pos="0">
                  <a:srgbClr val="C6EEAA"/>
                </a:gs>
                <a:gs pos="100000">
                  <a:srgbClr val="ECF9E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1605" y="1163"/>
              <a:ext cx="2252" cy="2385"/>
            </a:xfrm>
            <a:custGeom>
              <a:avLst/>
              <a:gdLst>
                <a:gd name="T0" fmla="*/ 1126 w 21600"/>
                <a:gd name="T1" fmla="*/ 0 h 21600"/>
                <a:gd name="T2" fmla="*/ 292 w 21600"/>
                <a:gd name="T3" fmla="*/ 411 h 21600"/>
                <a:gd name="T4" fmla="*/ 1126 w 21600"/>
                <a:gd name="T5" fmla="*/ 26 h 21600"/>
                <a:gd name="T6" fmla="*/ 1960 w 21600"/>
                <a:gd name="T7" fmla="*/ 41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333 w 21600"/>
                <a:gd name="T13" fmla="*/ 0 h 21600"/>
                <a:gd name="T14" fmla="*/ 20267 w 21600"/>
                <a:gd name="T15" fmla="*/ 5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889" y="3800"/>
                  </a:moveTo>
                  <a:cubicBezTo>
                    <a:pt x="4894" y="1534"/>
                    <a:pt x="7774" y="236"/>
                    <a:pt x="10800" y="237"/>
                  </a:cubicBezTo>
                  <a:cubicBezTo>
                    <a:pt x="13825" y="237"/>
                    <a:pt x="16705" y="1534"/>
                    <a:pt x="18710" y="3800"/>
                  </a:cubicBezTo>
                  <a:lnTo>
                    <a:pt x="18888" y="3643"/>
                  </a:lnTo>
                  <a:cubicBezTo>
                    <a:pt x="16838" y="1326"/>
                    <a:pt x="13893" y="-1"/>
                    <a:pt x="10799" y="0"/>
                  </a:cubicBezTo>
                  <a:cubicBezTo>
                    <a:pt x="7706" y="0"/>
                    <a:pt x="4761" y="1326"/>
                    <a:pt x="2711" y="3643"/>
                  </a:cubicBezTo>
                  <a:close/>
                </a:path>
              </a:pathLst>
            </a:custGeom>
            <a:solidFill>
              <a:srgbClr val="C6EEAA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2502" y="559"/>
              <a:ext cx="432" cy="412"/>
            </a:xfrm>
            <a:prstGeom prst="ellipse">
              <a:avLst/>
            </a:prstGeom>
            <a:gradFill rotWithShape="0">
              <a:gsLst>
                <a:gs pos="0">
                  <a:srgbClr val="F5D58F"/>
                </a:gs>
                <a:gs pos="100000">
                  <a:srgbClr val="FCF1D9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auto">
            <a:xfrm>
              <a:off x="1657" y="825"/>
              <a:ext cx="432" cy="412"/>
            </a:xfrm>
            <a:prstGeom prst="ellipse">
              <a:avLst/>
            </a:prstGeom>
            <a:gradFill rotWithShape="0">
              <a:gsLst>
                <a:gs pos="0">
                  <a:srgbClr val="F5D58F"/>
                </a:gs>
                <a:gs pos="100000">
                  <a:srgbClr val="FCF1D9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Text Box 71"/>
            <p:cNvSpPr txBox="1">
              <a:spLocks noChangeArrowheads="1"/>
            </p:cNvSpPr>
            <p:nvPr/>
          </p:nvSpPr>
          <p:spPr bwMode="auto">
            <a:xfrm>
              <a:off x="1074" y="739"/>
              <a:ext cx="71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  <a:latin typeface="Verdana" pitchFamily="34" charset="0"/>
                </a:rPr>
                <a:t>Architecture</a:t>
              </a: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3401" y="800"/>
              <a:ext cx="432" cy="412"/>
            </a:xfrm>
            <a:prstGeom prst="ellipse">
              <a:avLst/>
            </a:prstGeom>
            <a:gradFill rotWithShape="0">
              <a:gsLst>
                <a:gs pos="0">
                  <a:srgbClr val="F5D58F"/>
                </a:gs>
                <a:gs pos="100000">
                  <a:srgbClr val="FCF1D9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1921" y="366"/>
              <a:ext cx="180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 i="1">
                  <a:solidFill>
                    <a:srgbClr val="000099"/>
                  </a:solidFill>
                  <a:latin typeface="Verdana" pitchFamily="34" charset="0"/>
                </a:rPr>
                <a:t>Design Specification Capture</a:t>
              </a:r>
            </a:p>
          </p:txBody>
        </p:sp>
        <p:pic>
          <p:nvPicPr>
            <p:cNvPr id="76" name="Picture 74" descr="req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12" y="569"/>
              <a:ext cx="3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5"/>
            <p:cNvSpPr txBox="1">
              <a:spLocks noChangeArrowheads="1"/>
            </p:cNvSpPr>
            <p:nvPr/>
          </p:nvSpPr>
          <p:spPr bwMode="auto">
            <a:xfrm>
              <a:off x="2907" y="538"/>
              <a:ext cx="74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tx2"/>
                  </a:solidFill>
                  <a:latin typeface="Verdana" pitchFamily="34" charset="0"/>
                </a:rPr>
                <a:t>Design Functional</a:t>
              </a:r>
              <a:br>
                <a:rPr lang="en-US" sz="1200" dirty="0">
                  <a:solidFill>
                    <a:schemeClr val="tx2"/>
                  </a:solidFill>
                  <a:latin typeface="Verdana" pitchFamily="34" charset="0"/>
                </a:rPr>
              </a:br>
              <a:r>
                <a:rPr lang="en-US" sz="1200" dirty="0">
                  <a:solidFill>
                    <a:schemeClr val="tx2"/>
                  </a:solidFill>
                  <a:latin typeface="Verdana" pitchFamily="34" charset="0"/>
                </a:rPr>
                <a:t>Spec</a:t>
              </a:r>
            </a:p>
          </p:txBody>
        </p:sp>
        <p:pic>
          <p:nvPicPr>
            <p:cNvPr id="78" name="Picture 76" descr="BLOCK_DIAGRAM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76" y="882"/>
              <a:ext cx="38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77" descr="D:\Sylvan\PHOTOS-EDA\EDA-MKT-2006\Waveform-2.jp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355" r="49004"/>
            <a:stretch>
              <a:fillRect/>
            </a:stretch>
          </p:blipFill>
          <p:spPr bwMode="auto">
            <a:xfrm>
              <a:off x="3493" y="872"/>
              <a:ext cx="26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8"/>
            <p:cNvSpPr txBox="1">
              <a:spLocks noChangeArrowheads="1"/>
            </p:cNvSpPr>
            <p:nvPr/>
          </p:nvSpPr>
          <p:spPr bwMode="auto">
            <a:xfrm>
              <a:off x="3773" y="765"/>
              <a:ext cx="82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  <a:latin typeface="Verdana" pitchFamily="34" charset="0"/>
                </a:rPr>
                <a:t>Verification Requirements</a:t>
              </a:r>
            </a:p>
          </p:txBody>
        </p:sp>
        <p:grpSp>
          <p:nvGrpSpPr>
            <p:cNvPr id="81" name="Group 79"/>
            <p:cNvGrpSpPr>
              <a:grpSpLocks/>
            </p:cNvGrpSpPr>
            <p:nvPr/>
          </p:nvGrpSpPr>
          <p:grpSpPr bwMode="auto">
            <a:xfrm>
              <a:off x="1917" y="1018"/>
              <a:ext cx="1650" cy="431"/>
              <a:chOff x="1990" y="1089"/>
              <a:chExt cx="1650" cy="431"/>
            </a:xfrm>
          </p:grpSpPr>
          <p:sp>
            <p:nvSpPr>
              <p:cNvPr id="82" name="AutoShape 80"/>
              <p:cNvSpPr>
                <a:spLocks noChangeArrowheads="1"/>
              </p:cNvSpPr>
              <p:nvPr/>
            </p:nvSpPr>
            <p:spPr bwMode="auto">
              <a:xfrm>
                <a:off x="2611" y="1089"/>
                <a:ext cx="379" cy="243"/>
              </a:xfrm>
              <a:prstGeom prst="downArrow">
                <a:avLst>
                  <a:gd name="adj1" fmla="val 68370"/>
                  <a:gd name="adj2" fmla="val 37500"/>
                </a:avLst>
              </a:prstGeom>
              <a:gradFill rotWithShape="0">
                <a:gsLst>
                  <a:gs pos="0">
                    <a:srgbClr val="D4F2C0"/>
                  </a:gs>
                  <a:gs pos="100000">
                    <a:srgbClr val="F0FBEA"/>
                  </a:gs>
                </a:gsLst>
                <a:lin ang="2700000" scaled="1"/>
              </a:gradFill>
              <a:ln w="9525">
                <a:solidFill>
                  <a:srgbClr val="C6EEAA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AutoShape 81"/>
              <p:cNvSpPr>
                <a:spLocks noChangeArrowheads="1"/>
              </p:cNvSpPr>
              <p:nvPr/>
            </p:nvSpPr>
            <p:spPr bwMode="auto">
              <a:xfrm rot="-2283253">
                <a:off x="1990" y="1260"/>
                <a:ext cx="379" cy="259"/>
              </a:xfrm>
              <a:prstGeom prst="downArrow">
                <a:avLst>
                  <a:gd name="adj1" fmla="val 68370"/>
                  <a:gd name="adj2" fmla="val 37500"/>
                </a:avLst>
              </a:prstGeom>
              <a:gradFill rotWithShape="0">
                <a:gsLst>
                  <a:gs pos="0">
                    <a:srgbClr val="D4F2C0"/>
                  </a:gs>
                  <a:gs pos="100000">
                    <a:srgbClr val="F0FBEA"/>
                  </a:gs>
                </a:gsLst>
                <a:lin ang="2700000" scaled="1"/>
              </a:gradFill>
              <a:ln w="9525">
                <a:solidFill>
                  <a:srgbClr val="C6EEAA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AutoShape 82"/>
              <p:cNvSpPr>
                <a:spLocks noChangeArrowheads="1"/>
              </p:cNvSpPr>
              <p:nvPr/>
            </p:nvSpPr>
            <p:spPr bwMode="auto">
              <a:xfrm rot="2283253" flipH="1">
                <a:off x="3261" y="1230"/>
                <a:ext cx="379" cy="290"/>
              </a:xfrm>
              <a:prstGeom prst="downArrow">
                <a:avLst>
                  <a:gd name="adj1" fmla="val 68370"/>
                  <a:gd name="adj2" fmla="val 37500"/>
                </a:avLst>
              </a:prstGeom>
              <a:gradFill rotWithShape="0">
                <a:gsLst>
                  <a:gs pos="0">
                    <a:srgbClr val="D4F2C0"/>
                  </a:gs>
                  <a:gs pos="100000">
                    <a:srgbClr val="F0FBEA"/>
                  </a:gs>
                </a:gsLst>
                <a:lin ang="2700000" scaled="1"/>
              </a:gradFill>
              <a:ln w="9525">
                <a:solidFill>
                  <a:srgbClr val="C6EEAA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5" name="Group 83"/>
          <p:cNvGrpSpPr>
            <a:grpSpLocks/>
          </p:cNvGrpSpPr>
          <p:nvPr/>
        </p:nvGrpSpPr>
        <p:grpSpPr bwMode="auto">
          <a:xfrm>
            <a:off x="2845246" y="1604690"/>
            <a:ext cx="3124200" cy="2984500"/>
            <a:chOff x="1751" y="1221"/>
            <a:chExt cx="1968" cy="1880"/>
          </a:xfrm>
        </p:grpSpPr>
        <p:sp>
          <p:nvSpPr>
            <p:cNvPr id="86" name="Oval 84"/>
            <p:cNvSpPr>
              <a:spLocks noChangeArrowheads="1"/>
            </p:cNvSpPr>
            <p:nvPr/>
          </p:nvSpPr>
          <p:spPr bwMode="auto">
            <a:xfrm>
              <a:off x="1751" y="1221"/>
              <a:ext cx="1968" cy="1880"/>
            </a:xfrm>
            <a:prstGeom prst="ellipse">
              <a:avLst/>
            </a:prstGeom>
            <a:gradFill rotWithShape="0">
              <a:gsLst>
                <a:gs pos="0">
                  <a:srgbClr val="F5D58F"/>
                </a:gs>
                <a:gs pos="100000">
                  <a:srgbClr val="FCF1D9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Text Box 85"/>
            <p:cNvSpPr txBox="1">
              <a:spLocks noChangeArrowheads="1"/>
            </p:cNvSpPr>
            <p:nvPr/>
          </p:nvSpPr>
          <p:spPr bwMode="auto">
            <a:xfrm>
              <a:off x="2016" y="1463"/>
              <a:ext cx="5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 dirty="0">
                  <a:latin typeface="Verdana" pitchFamily="34" charset="0"/>
                </a:rPr>
                <a:t>Architecture</a:t>
              </a:r>
              <a:br>
                <a:rPr lang="en-US" sz="1200" dirty="0">
                  <a:latin typeface="Verdana" pitchFamily="34" charset="0"/>
                </a:rPr>
              </a:br>
              <a:r>
                <a:rPr lang="en-US" sz="1200" dirty="0">
                  <a:latin typeface="Verdana" pitchFamily="34" charset="0"/>
                </a:rPr>
                <a:t>Diagram </a:t>
              </a:r>
            </a:p>
          </p:txBody>
        </p:sp>
        <p:sp>
          <p:nvSpPr>
            <p:cNvPr id="88" name="Text Box 86"/>
            <p:cNvSpPr txBox="1">
              <a:spLocks noChangeArrowheads="1"/>
            </p:cNvSpPr>
            <p:nvPr/>
          </p:nvSpPr>
          <p:spPr bwMode="auto">
            <a:xfrm>
              <a:off x="3062" y="1424"/>
              <a:ext cx="2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Editor</a:t>
              </a:r>
            </a:p>
          </p:txBody>
        </p:sp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053" y="1723"/>
              <a:ext cx="4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Simulator</a:t>
              </a:r>
            </a:p>
          </p:txBody>
        </p:sp>
        <p:sp>
          <p:nvSpPr>
            <p:cNvPr id="90" name="Text Box 88"/>
            <p:cNvSpPr txBox="1">
              <a:spLocks noChangeArrowheads="1"/>
            </p:cNvSpPr>
            <p:nvPr/>
          </p:nvSpPr>
          <p:spPr bwMode="auto">
            <a:xfrm>
              <a:off x="3351" y="2023"/>
              <a:ext cx="3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Design</a:t>
              </a:r>
              <a:br>
                <a:rPr lang="en-US" sz="1200">
                  <a:latin typeface="Verdana" pitchFamily="34" charset="0"/>
                </a:rPr>
              </a:br>
              <a:r>
                <a:rPr lang="en-US" sz="1200">
                  <a:latin typeface="Verdana" pitchFamily="34" charset="0"/>
                </a:rPr>
                <a:t>Verifier</a:t>
              </a:r>
            </a:p>
          </p:txBody>
        </p:sp>
        <p:sp>
          <p:nvSpPr>
            <p:cNvPr id="91" name="Text Box 89"/>
            <p:cNvSpPr txBox="1">
              <a:spLocks noChangeArrowheads="1"/>
            </p:cNvSpPr>
            <p:nvPr/>
          </p:nvSpPr>
          <p:spPr bwMode="auto">
            <a:xfrm>
              <a:off x="1807" y="2047"/>
              <a:ext cx="41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Model</a:t>
              </a:r>
              <a:br>
                <a:rPr lang="en-US" sz="1200">
                  <a:latin typeface="Verdana" pitchFamily="34" charset="0"/>
                </a:rPr>
              </a:br>
              <a:r>
                <a:rPr lang="en-US" sz="1200">
                  <a:latin typeface="Verdana" pitchFamily="34" charset="0"/>
                </a:rPr>
                <a:t>Reporter</a:t>
              </a:r>
            </a:p>
          </p:txBody>
        </p:sp>
        <p:sp>
          <p:nvSpPr>
            <p:cNvPr id="92" name="Text Box 90"/>
            <p:cNvSpPr txBox="1">
              <a:spLocks noChangeArrowheads="1"/>
            </p:cNvSpPr>
            <p:nvPr/>
          </p:nvSpPr>
          <p:spPr bwMode="auto">
            <a:xfrm>
              <a:off x="2339" y="2836"/>
              <a:ext cx="87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Code &amp; Testbench</a:t>
              </a:r>
              <a:br>
                <a:rPr lang="en-US" sz="1200">
                  <a:latin typeface="Verdana" pitchFamily="34" charset="0"/>
                </a:rPr>
              </a:br>
              <a:r>
                <a:rPr lang="en-US" sz="1200">
                  <a:latin typeface="Verdana" pitchFamily="34" charset="0"/>
                </a:rPr>
                <a:t>Generators</a:t>
              </a:r>
            </a:p>
          </p:txBody>
        </p:sp>
        <p:sp>
          <p:nvSpPr>
            <p:cNvPr id="93" name="Text Box 91"/>
            <p:cNvSpPr txBox="1">
              <a:spLocks noChangeArrowheads="1"/>
            </p:cNvSpPr>
            <p:nvPr/>
          </p:nvSpPr>
          <p:spPr bwMode="auto">
            <a:xfrm>
              <a:off x="2595" y="1273"/>
              <a:ext cx="2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Editor</a:t>
              </a:r>
            </a:p>
          </p:txBody>
        </p:sp>
        <p:sp>
          <p:nvSpPr>
            <p:cNvPr id="94" name="Text Box 92"/>
            <p:cNvSpPr txBox="1">
              <a:spLocks noChangeArrowheads="1"/>
            </p:cNvSpPr>
            <p:nvPr/>
          </p:nvSpPr>
          <p:spPr bwMode="auto">
            <a:xfrm>
              <a:off x="3021" y="2379"/>
              <a:ext cx="57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Sequential</a:t>
              </a:r>
              <a:br>
                <a:rPr lang="en-US" sz="1200">
                  <a:latin typeface="Verdana" pitchFamily="34" charset="0"/>
                </a:rPr>
              </a:br>
              <a:r>
                <a:rPr lang="en-US" sz="1200">
                  <a:latin typeface="Verdana" pitchFamily="34" charset="0"/>
                </a:rPr>
                <a:t>Equivalence</a:t>
              </a:r>
              <a:br>
                <a:rPr lang="en-US" sz="1200">
                  <a:latin typeface="Verdana" pitchFamily="34" charset="0"/>
                </a:rPr>
              </a:br>
              <a:r>
                <a:rPr lang="en-US" sz="1200">
                  <a:latin typeface="Verdana" pitchFamily="34" charset="0"/>
                </a:rPr>
                <a:t>Checker</a:t>
              </a:r>
            </a:p>
          </p:txBody>
        </p:sp>
        <p:sp>
          <p:nvSpPr>
            <p:cNvPr id="95" name="Text Box 93"/>
            <p:cNvSpPr txBox="1">
              <a:spLocks noChangeArrowheads="1"/>
            </p:cNvSpPr>
            <p:nvPr/>
          </p:nvSpPr>
          <p:spPr bwMode="auto">
            <a:xfrm>
              <a:off x="1847" y="1787"/>
              <a:ext cx="1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IDE</a:t>
              </a:r>
            </a:p>
          </p:txBody>
        </p:sp>
        <p:sp>
          <p:nvSpPr>
            <p:cNvPr id="96" name="Text Box 94"/>
            <p:cNvSpPr txBox="1">
              <a:spLocks noChangeArrowheads="1"/>
            </p:cNvSpPr>
            <p:nvPr/>
          </p:nvSpPr>
          <p:spPr bwMode="auto">
            <a:xfrm>
              <a:off x="1919" y="2510"/>
              <a:ext cx="2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200">
                  <a:latin typeface="Verdana" pitchFamily="34" charset="0"/>
                </a:rPr>
                <a:t>Player</a:t>
              </a:r>
            </a:p>
          </p:txBody>
        </p:sp>
        <p:grpSp>
          <p:nvGrpSpPr>
            <p:cNvPr id="97" name="Group 95"/>
            <p:cNvGrpSpPr>
              <a:grpSpLocks/>
            </p:cNvGrpSpPr>
            <p:nvPr/>
          </p:nvGrpSpPr>
          <p:grpSpPr bwMode="auto">
            <a:xfrm>
              <a:off x="2125" y="1866"/>
              <a:ext cx="1268" cy="567"/>
              <a:chOff x="2926" y="854"/>
              <a:chExt cx="1253" cy="567"/>
            </a:xfrm>
          </p:grpSpPr>
          <p:pic>
            <p:nvPicPr>
              <p:cNvPr id="99" name="Picture 96" descr="logo-esterel-studiosans-nom-transparent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926" y="854"/>
                <a:ext cx="1253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97" descr="D:\tmp\Rond-bleu-transparent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035" y="1211"/>
                <a:ext cx="13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98" descr="D:\tmp\Rond-bleu-transparent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917" y="929"/>
                <a:ext cx="131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8" name="Text Box 99"/>
            <p:cNvSpPr txBox="1">
              <a:spLocks noChangeArrowheads="1"/>
            </p:cNvSpPr>
            <p:nvPr/>
          </p:nvSpPr>
          <p:spPr bwMode="auto">
            <a:xfrm>
              <a:off x="2596" y="2360"/>
              <a:ext cx="329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5AB4"/>
                  </a:solidFill>
                  <a:latin typeface="Verdana" pitchFamily="34" charset="0"/>
                </a:rPr>
                <a:t>IDE</a:t>
              </a:r>
              <a:endParaRPr lang="en-GB" sz="2000" b="1">
                <a:solidFill>
                  <a:srgbClr val="005AB4"/>
                </a:solidFill>
                <a:latin typeface="Verdana" pitchFamily="34" charset="0"/>
              </a:endParaRPr>
            </a:p>
          </p:txBody>
        </p:sp>
      </p:grpSp>
      <p:sp>
        <p:nvSpPr>
          <p:cNvPr id="102" name="AutoShape 101"/>
          <p:cNvSpPr>
            <a:spLocks noChangeArrowheads="1"/>
          </p:cNvSpPr>
          <p:nvPr/>
        </p:nvSpPr>
        <p:spPr bwMode="auto">
          <a:xfrm>
            <a:off x="4354959" y="4641578"/>
            <a:ext cx="211137" cy="519112"/>
          </a:xfrm>
          <a:prstGeom prst="downArrow">
            <a:avLst>
              <a:gd name="adj1" fmla="val 50000"/>
              <a:gd name="adj2" fmla="val 614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the Chasm – Geoffrey A. Moore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365104"/>
            <a:ext cx="8517075" cy="14496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57200" indent="-457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techies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 smtClean="0">
                <a:sym typeface="Symbol"/>
              </a:rPr>
              <a:t>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référence technique</a:t>
            </a:r>
          </a:p>
          <a:p>
            <a:pPr marL="457200" indent="-457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kern="0" dirty="0" smtClean="0">
                <a:solidFill>
                  <a:schemeClr val="tx2"/>
                </a:solidFill>
              </a:rPr>
              <a:t>visionnaires</a:t>
            </a:r>
            <a:r>
              <a:rPr lang="fr-FR" sz="2800" kern="0" dirty="0" smtClean="0"/>
              <a:t> </a:t>
            </a:r>
            <a:r>
              <a:rPr lang="fr-FR" sz="2800" kern="0" dirty="0" smtClean="0">
                <a:sym typeface="Symbol"/>
              </a:rPr>
              <a:t></a:t>
            </a:r>
            <a:r>
              <a:rPr lang="fr-FR" sz="2800" kern="0" dirty="0" smtClean="0"/>
              <a:t> début de la crédibilité industrielle</a:t>
            </a:r>
          </a:p>
          <a:p>
            <a:pPr marL="457200" indent="-457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pragmatiques</a:t>
            </a:r>
            <a:r>
              <a:rPr lang="fr-FR" sz="2800" kern="0" dirty="0" smtClean="0"/>
              <a:t>,</a:t>
            </a:r>
            <a:r>
              <a:rPr lang="fr-FR" sz="2800" kern="0" dirty="0" smtClean="0">
                <a:solidFill>
                  <a:schemeClr val="tx2"/>
                </a:solidFill>
              </a:rPr>
              <a:t> conservateurs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fr-FR" sz="2800" kern="0" dirty="0" smtClean="0">
                <a:sym typeface="Symbol"/>
              </a:rPr>
              <a:t> le vrai marché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4386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13140" y="2308199"/>
            <a:ext cx="1268420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techies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1153" y="1772816"/>
            <a:ext cx="2029846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visionnaires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08507" y="1259406"/>
            <a:ext cx="2310372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pragmatiques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13956" y="1259406"/>
            <a:ext cx="2388919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conservateurs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228184" y="1916832"/>
            <a:ext cx="1548945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 err="1" smtClean="0">
                <a:solidFill>
                  <a:schemeClr val="tx2"/>
                </a:solidFill>
              </a:rPr>
              <a:t>traînards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2194119" y="2677593"/>
            <a:ext cx="260338" cy="288032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>
            <a:off x="2656861" y="2286226"/>
            <a:ext cx="474979" cy="535383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>
            <a:off x="3131840" y="1772816"/>
            <a:ext cx="474979" cy="535383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5406886" y="1767731"/>
            <a:ext cx="474979" cy="535383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flipH="1">
            <a:off x="6402135" y="2438626"/>
            <a:ext cx="474979" cy="535383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02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sont les fossés ?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000497"/>
            <a:ext cx="49720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456059" y="3055106"/>
            <a:ext cx="45719" cy="7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19872" y="2538784"/>
            <a:ext cx="360040" cy="58833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0751" y="5168108"/>
            <a:ext cx="8422498" cy="99719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Les arguments qui peuvent convaincre les uns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sont inefficaces ou contre-productifs pour les autres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16016" y="1556792"/>
            <a:ext cx="72008" cy="157032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8" y="2308199"/>
            <a:ext cx="1268420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techies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1772816"/>
            <a:ext cx="2029846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visionnaires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09592" y="1259406"/>
            <a:ext cx="2310372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pragmatiques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95449" y="1259406"/>
            <a:ext cx="2388919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conservateurs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28184" y="1916832"/>
            <a:ext cx="1548945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 err="1" smtClean="0">
                <a:solidFill>
                  <a:schemeClr val="tx2"/>
                </a:solidFill>
              </a:rPr>
              <a:t>traînards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1964547" y="2677593"/>
            <a:ext cx="260338" cy="288032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cteur droit avec flèche 16"/>
          <p:cNvCxnSpPr/>
          <p:nvPr/>
        </p:nvCxnSpPr>
        <p:spPr bwMode="auto">
          <a:xfrm>
            <a:off x="2503252" y="2286226"/>
            <a:ext cx="474979" cy="535383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>
            <a:off x="3232925" y="1772816"/>
            <a:ext cx="474979" cy="535383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5688379" y="1767731"/>
            <a:ext cx="474979" cy="535383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flipH="1">
            <a:off x="6402135" y="2438626"/>
            <a:ext cx="474979" cy="535383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Ellipse 9"/>
          <p:cNvSpPr/>
          <p:nvPr/>
        </p:nvSpPr>
        <p:spPr bwMode="auto">
          <a:xfrm>
            <a:off x="3159122" y="2380560"/>
            <a:ext cx="904777" cy="904777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2339752" y="2974009"/>
            <a:ext cx="250052" cy="234202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027909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5739238" y="2572653"/>
            <a:ext cx="45719" cy="56221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58" y="5085184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marchés distincts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-34171" y="836712"/>
            <a:ext cx="6952865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Techies :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aiment la technique pour la technique</a:t>
            </a:r>
            <a:endParaRPr lang="fr-FR" sz="2400" kern="0" dirty="0" smtClean="0">
              <a:solidFill>
                <a:schemeClr val="tx2"/>
              </a:solidFill>
            </a:endParaRPr>
          </a:p>
          <a:p>
            <a:pPr marL="205200" indent="-205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kern="0" dirty="0">
                <a:solidFill>
                  <a:schemeClr val="bg1"/>
                </a:solidFill>
              </a:rPr>
              <a:t>Techies : </a:t>
            </a:r>
            <a:r>
              <a:rPr lang="fr-FR" sz="2400" kern="0" dirty="0" smtClean="0"/>
              <a:t>apprécient la nouveauté et l’élégance</a:t>
            </a:r>
          </a:p>
          <a:p>
            <a:pPr marL="205200" indent="-205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kern="0" dirty="0">
                <a:solidFill>
                  <a:schemeClr val="bg1"/>
                </a:solidFill>
              </a:rPr>
              <a:t>Techies :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tolèrent les bugs et trous initiaux</a:t>
            </a:r>
          </a:p>
          <a:p>
            <a:pPr marL="205200" indent="-205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1"/>
                </a:solidFill>
              </a:rPr>
              <a:t>Innovators :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6512" y="2420888"/>
            <a:ext cx="8948283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Visionnaires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: vrais projets, avec prise de risques</a:t>
            </a:r>
            <a:endParaRPr lang="fr-FR" sz="2400" kern="0" dirty="0" smtClean="0">
              <a:solidFill>
                <a:schemeClr val="tx2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  Early adopters</a:t>
            </a:r>
            <a:r>
              <a:rPr lang="fr-FR" sz="2400" kern="0" dirty="0" smtClean="0"/>
              <a:t>cherchent l’avantage compétitif (</a:t>
            </a:r>
            <a:r>
              <a:rPr lang="fr-FR" sz="2400" i="1" kern="0" dirty="0" err="1" smtClean="0"/>
              <a:t>breakthrough</a:t>
            </a:r>
            <a:r>
              <a:rPr lang="fr-FR" sz="2400" kern="0" dirty="0" smtClean="0"/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Early adopters </a:t>
            </a:r>
            <a:r>
              <a:rPr lang="fr-FR" sz="2400" kern="0" dirty="0" smtClean="0"/>
              <a:t>écoutent certains techies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</a:rPr>
              <a:t> </a:t>
            </a:r>
            <a:r>
              <a:rPr lang="en-US" sz="2400" kern="0" dirty="0" smtClean="0">
                <a:solidFill>
                  <a:schemeClr val="bg1"/>
                </a:solidFill>
              </a:rPr>
              <a:t>Early adopters</a:t>
            </a:r>
            <a:r>
              <a:rPr lang="fr-FR" sz="2400" kern="0" dirty="0" smtClean="0"/>
              <a:t>sont très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exigeants, mais encore tolérants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35417" y="4077072"/>
            <a:ext cx="8967519" cy="120032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Pragmatiques </a:t>
            </a:r>
            <a:r>
              <a:rPr lang="fr-FR" sz="2400" kern="0" dirty="0" smtClean="0">
                <a:solidFill>
                  <a:schemeClr val="tx2"/>
                </a:solidFill>
              </a:rPr>
              <a:t>/ conservateurs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: 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 smtClean="0"/>
              <a:t>                        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n’aiment pas le risque </a:t>
            </a:r>
            <a:r>
              <a:rPr lang="fr-FR" sz="2400" kern="0" dirty="0" smtClean="0"/>
              <a:t>cherchent des solutions 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 smtClean="0"/>
              <a:t>                         déjà confirmées</a:t>
            </a:r>
            <a:r>
              <a:rPr lang="fr-FR" sz="2400" kern="0" dirty="0">
                <a:solidFill>
                  <a:schemeClr val="bg1"/>
                </a:solidFill>
              </a:rPr>
              <a:t> </a:t>
            </a:r>
            <a:r>
              <a:rPr lang="fr-FR" sz="2400" kern="0" dirty="0" smtClean="0"/>
              <a:t>par les autres pragmatiques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80903" y="5229200"/>
            <a:ext cx="4669868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pensent que les techies sont des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pique-assiettes inefficaces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5656" y="1916832"/>
            <a:ext cx="6075702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pensent que les pragmatiques sont ignares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05" y="692696"/>
            <a:ext cx="14001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6" y="2852596"/>
            <a:ext cx="1181218" cy="118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92159" y="980728"/>
            <a:ext cx="8031489" cy="14496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 rIns="360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Attention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chacun d’entre nous occupe une position variable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selon le sujet traité !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4856" y="3068960"/>
            <a:ext cx="7286093" cy="2354491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GB :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techie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en photo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bg1"/>
                </a:solidFill>
              </a:rPr>
              <a:t>GB : </a:t>
            </a:r>
            <a:r>
              <a:rPr lang="fr-FR" sz="2800" kern="0" dirty="0" smtClean="0">
                <a:solidFill>
                  <a:schemeClr val="tx2"/>
                </a:solidFill>
              </a:rPr>
              <a:t>visionnaire</a:t>
            </a:r>
            <a:r>
              <a:rPr lang="fr-FR" sz="2800" kern="0" dirty="0" smtClean="0"/>
              <a:t> en programmation (?)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    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pragmatique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en matériel informatique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bg1"/>
                </a:solidFill>
              </a:rPr>
              <a:t>GB : </a:t>
            </a:r>
            <a:r>
              <a:rPr lang="fr-FR" sz="2800" kern="0" dirty="0" smtClean="0">
                <a:solidFill>
                  <a:schemeClr val="tx2"/>
                </a:solidFill>
              </a:rPr>
              <a:t>conservateur </a:t>
            </a:r>
            <a:r>
              <a:rPr lang="fr-FR" sz="2800" kern="0" dirty="0" smtClean="0"/>
              <a:t>en design de transparents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    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traînard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en programmation par threads</a:t>
            </a:r>
          </a:p>
        </p:txBody>
      </p:sp>
    </p:spTree>
    <p:extLst>
      <p:ext uri="{BB962C8B-B14F-4D97-AF65-F5344CB8AC3E}">
        <p14:creationId xmlns:p14="http://schemas.microsoft.com/office/powerpoint/2010/main" val="26164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Taille des marchés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7057" y="1340768"/>
            <a:ext cx="8002635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Taille :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techies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&lt;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visionnaires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&lt;&lt;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pragmatiques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bg1"/>
                </a:solidFill>
              </a:rPr>
              <a:t>Taille : techies &lt; visionnaires      </a:t>
            </a:r>
            <a:r>
              <a:rPr lang="fr-FR" sz="2800" kern="0" dirty="0" smtClean="0"/>
              <a:t>=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conservateurs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7057" y="2751190"/>
            <a:ext cx="8400180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Sous :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techies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&lt;&lt;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visionnaires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&lt;&lt;&lt;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pragmatiques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bg1"/>
                </a:solidFill>
              </a:rPr>
              <a:t>Taille : techies &lt; visionnaires          </a:t>
            </a:r>
            <a:r>
              <a:rPr lang="fr-FR" sz="2800" kern="0" dirty="0" smtClean="0"/>
              <a:t>=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conservateurs </a:t>
            </a:r>
          </a:p>
        </p:txBody>
      </p:sp>
    </p:spTree>
    <p:extLst>
      <p:ext uri="{BB962C8B-B14F-4D97-AF65-F5344CB8AC3E}">
        <p14:creationId xmlns:p14="http://schemas.microsoft.com/office/powerpoint/2010/main" val="11466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1" y="504403"/>
            <a:ext cx="652303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>
            <a:stCxn id="7" idx="2"/>
          </p:cNvCxnSpPr>
          <p:nvPr/>
        </p:nvCxnSpPr>
        <p:spPr bwMode="auto">
          <a:xfrm>
            <a:off x="1975294" y="1442393"/>
            <a:ext cx="1424213" cy="69046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1224127" y="980728"/>
            <a:ext cx="150233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2"/>
                </a:solidFill>
              </a:rPr>
              <a:t>SNECMA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29833" y="5762873"/>
            <a:ext cx="218521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tx2"/>
                </a:solidFill>
              </a:rPr>
              <a:t>IMRA (Toyota)</a:t>
            </a:r>
            <a:endParaRPr lang="en-US" sz="2400" kern="0" noProof="0" dirty="0" smtClean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5675539" y="5445224"/>
            <a:ext cx="0" cy="299661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4209498" y="3141415"/>
            <a:ext cx="18630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4"/>
                </a:solidFill>
              </a:rPr>
              <a:t>Merlin </a:t>
            </a:r>
            <a:r>
              <a:rPr lang="en-US" sz="2400" kern="0" noProof="0" dirty="0" err="1" smtClean="0">
                <a:solidFill>
                  <a:schemeClr val="accent4"/>
                </a:solidFill>
              </a:rPr>
              <a:t>Gerin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5138567" y="3603080"/>
            <a:ext cx="2437" cy="834032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3024043" y="1311989"/>
            <a:ext cx="1247457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tx2"/>
                </a:solidFill>
              </a:rPr>
              <a:t>Renault</a:t>
            </a:r>
            <a:endParaRPr lang="en-US" sz="2400" kern="0" noProof="0" dirty="0" smtClean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3647771" y="1773654"/>
            <a:ext cx="0" cy="3592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4584481" y="1902021"/>
            <a:ext cx="989374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noProof="0" dirty="0" err="1" smtClean="0">
                <a:solidFill>
                  <a:schemeClr val="tx2"/>
                </a:solidFill>
              </a:rPr>
              <a:t>Bertin</a:t>
            </a:r>
            <a:endParaRPr lang="en-US" sz="2400" kern="0" noProof="0" dirty="0" smtClean="0"/>
          </a:p>
        </p:txBody>
      </p:sp>
      <p:cxnSp>
        <p:nvCxnSpPr>
          <p:cNvPr id="15" name="Connecteur droit avec flèche 14"/>
          <p:cNvCxnSpPr>
            <a:stCxn id="14" idx="1"/>
          </p:cNvCxnSpPr>
          <p:nvPr/>
        </p:nvCxnSpPr>
        <p:spPr bwMode="auto">
          <a:xfrm flipH="1">
            <a:off x="3647771" y="2132854"/>
            <a:ext cx="936710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2726461" y="4437112"/>
            <a:ext cx="105830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4"/>
                </a:solidFill>
              </a:rPr>
              <a:t>Airbus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3253175" y="4892247"/>
            <a:ext cx="2437" cy="552977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4084281" y="4676554"/>
            <a:ext cx="169149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err="1" smtClean="0">
                <a:solidFill>
                  <a:schemeClr val="accent4"/>
                </a:solidFill>
              </a:rPr>
              <a:t>Eurocopter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4911675" y="5127162"/>
            <a:ext cx="2437" cy="552977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2152508" y="3827031"/>
            <a:ext cx="189507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noProof="0" dirty="0" smtClean="0">
                <a:solidFill>
                  <a:schemeClr val="accent4"/>
                </a:solidFill>
              </a:rPr>
              <a:t>CSEE </a:t>
            </a:r>
            <a:r>
              <a:rPr lang="en-US" sz="2400" kern="0" noProof="0" dirty="0" err="1" smtClean="0">
                <a:solidFill>
                  <a:schemeClr val="accent4"/>
                </a:solidFill>
              </a:rPr>
              <a:t>Métro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>
            <a:off x="4053148" y="4051852"/>
            <a:ext cx="714511" cy="6011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2463403" y="2479969"/>
            <a:ext cx="138371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err="1" smtClean="0">
                <a:solidFill>
                  <a:schemeClr val="tx2"/>
                </a:solidFill>
              </a:rPr>
              <a:t>Dassault</a:t>
            </a:r>
            <a:endParaRPr lang="en-US" sz="2400" kern="0" noProof="0" dirty="0" smtClean="0"/>
          </a:p>
        </p:txBody>
      </p:sp>
      <p:cxnSp>
        <p:nvCxnSpPr>
          <p:cNvPr id="23" name="Connecteur droit avec flèche 22"/>
          <p:cNvCxnSpPr>
            <a:stCxn id="22" idx="0"/>
          </p:cNvCxnSpPr>
          <p:nvPr/>
        </p:nvCxnSpPr>
        <p:spPr bwMode="auto">
          <a:xfrm flipV="1">
            <a:off x="3155260" y="2132854"/>
            <a:ext cx="492511" cy="34711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6071426" y="5081644"/>
            <a:ext cx="503664" cy="5134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Connecteur droit avec flèche 24"/>
          <p:cNvCxnSpPr>
            <a:stCxn id="24" idx="1"/>
          </p:cNvCxnSpPr>
          <p:nvPr/>
        </p:nvCxnSpPr>
        <p:spPr bwMode="auto">
          <a:xfrm flipH="1">
            <a:off x="5675540" y="5338349"/>
            <a:ext cx="395886" cy="65301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3975571" y="2463279"/>
            <a:ext cx="146867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Thomson</a:t>
            </a:r>
            <a:endParaRPr lang="en-US" sz="2400" kern="0" noProof="0" dirty="0" smtClean="0"/>
          </a:p>
        </p:txBody>
      </p:sp>
      <p:cxnSp>
        <p:nvCxnSpPr>
          <p:cNvPr id="27" name="Connecteur droit avec flèche 26"/>
          <p:cNvCxnSpPr/>
          <p:nvPr/>
        </p:nvCxnSpPr>
        <p:spPr bwMode="auto">
          <a:xfrm flipH="1" flipV="1">
            <a:off x="3647771" y="2132853"/>
            <a:ext cx="1062136" cy="32595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64194" y="1959900"/>
            <a:ext cx="2319866" cy="5134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Sextant, EDF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Connecteur droit avec flèche 28"/>
          <p:cNvCxnSpPr/>
          <p:nvPr/>
        </p:nvCxnSpPr>
        <p:spPr bwMode="auto">
          <a:xfrm>
            <a:off x="2369205" y="2208780"/>
            <a:ext cx="1173524" cy="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6948264" y="548680"/>
            <a:ext cx="2007404" cy="4001095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/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Esterel</a:t>
            </a:r>
          </a:p>
          <a:p>
            <a:pPr fontAlgn="base">
              <a:spcAft>
                <a:spcPts val="600"/>
              </a:spcAft>
            </a:pPr>
            <a:r>
              <a:rPr lang="en-US" sz="2800" kern="0" dirty="0" err="1" smtClean="0">
                <a:solidFill>
                  <a:schemeClr val="tx2"/>
                </a:solidFill>
              </a:rPr>
              <a:t>Cisi</a:t>
            </a:r>
            <a:r>
              <a:rPr lang="en-US" sz="2800" kern="0" dirty="0" smtClean="0">
                <a:solidFill>
                  <a:schemeClr val="tx2"/>
                </a:solidFill>
              </a:rPr>
              <a:t> </a:t>
            </a:r>
            <a:r>
              <a:rPr lang="en-US" sz="2800" kern="0" dirty="0" err="1" smtClean="0">
                <a:solidFill>
                  <a:schemeClr val="tx2"/>
                </a:solidFill>
              </a:rPr>
              <a:t>Ing,Ilog</a:t>
            </a:r>
            <a:endParaRPr lang="en-US" sz="2800" kern="0" dirty="0" smtClean="0">
              <a:solidFill>
                <a:schemeClr val="tx2"/>
              </a:solidFill>
            </a:endParaRPr>
          </a:p>
          <a:p>
            <a:pPr fontAlgn="base">
              <a:spcAft>
                <a:spcPts val="600"/>
              </a:spcAft>
            </a:pPr>
            <a:r>
              <a:rPr lang="en-US" sz="2800" kern="0" dirty="0" err="1" smtClean="0">
                <a:solidFill>
                  <a:schemeClr val="tx2"/>
                </a:solidFill>
              </a:rPr>
              <a:t>Simulog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2800" kern="0" noProof="0" dirty="0" smtClean="0">
                <a:solidFill>
                  <a:schemeClr val="accent4"/>
                </a:solidFill>
              </a:rPr>
              <a:t>SCADE</a:t>
            </a:r>
          </a:p>
          <a:p>
            <a:pPr fontAlgn="base">
              <a:spcAft>
                <a:spcPct val="0"/>
              </a:spcAft>
            </a:pPr>
            <a:r>
              <a:rPr lang="en-US" sz="2800" kern="0" dirty="0" smtClean="0">
                <a:solidFill>
                  <a:schemeClr val="accent4"/>
                </a:solidFill>
              </a:rPr>
              <a:t>Verilog </a:t>
            </a:r>
            <a:r>
              <a:rPr lang="en-US" sz="2800" kern="0" dirty="0" smtClean="0">
                <a:solidFill>
                  <a:schemeClr val="accent4"/>
                </a:solidFill>
                <a:sym typeface="Symbol"/>
              </a:rPr>
              <a:t></a:t>
            </a:r>
            <a:endParaRPr lang="en-US" sz="2800" kern="0" dirty="0" smtClean="0">
              <a:solidFill>
                <a:schemeClr val="accent4"/>
              </a:solidFill>
            </a:endParaRPr>
          </a:p>
          <a:p>
            <a:pPr fontAlgn="base">
              <a:spcAft>
                <a:spcPts val="1200"/>
              </a:spcAft>
            </a:pPr>
            <a:r>
              <a:rPr lang="en-US" sz="2800" kern="0" noProof="0" dirty="0" smtClean="0">
                <a:solidFill>
                  <a:schemeClr val="accent4"/>
                </a:solidFill>
              </a:rPr>
              <a:t>Telelogic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Sildex</a:t>
            </a: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 noProof="0" dirty="0" smtClean="0">
                <a:solidFill>
                  <a:schemeClr val="accent2"/>
                </a:solidFill>
              </a:rPr>
              <a:t>TNI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76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00666" y="1556792"/>
            <a:ext cx="7869906" cy="2031325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Prêts à essayer eux-mêmes</a:t>
            </a:r>
          </a:p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kern="0" dirty="0" smtClean="0"/>
              <a:t>Admirateur des qualités, tolérants sur les défauts si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dérivée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positive (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comme </a:t>
            </a:r>
            <a:r>
              <a:rPr kumimoji="0" lang="fr-FR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vou</a:t>
            </a:r>
            <a:r>
              <a:rPr lang="fr-FR" sz="2400" kern="0" dirty="0" smtClean="0"/>
              <a:t>s</a:t>
            </a:r>
            <a:r>
              <a:rPr lang="en-US" sz="2400" kern="0" dirty="0" smtClean="0"/>
              <a:t>)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kern="0" dirty="0" smtClean="0"/>
              <a:t>Prêts à dialoguer, à </a:t>
            </a:r>
            <a:r>
              <a:rPr lang="fr-FR" sz="2400" kern="0" dirty="0" err="1" smtClean="0"/>
              <a:t>co-écrire</a:t>
            </a:r>
            <a:r>
              <a:rPr lang="fr-FR" sz="2400" kern="0" dirty="0" smtClean="0"/>
              <a:t> des applis ou des papiers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ym typeface="Symbol"/>
              </a:rPr>
              <a:t></a:t>
            </a:r>
            <a:r>
              <a:rPr lang="fr-FR" sz="2400" kern="0" dirty="0" smtClean="0"/>
              <a:t>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voire à se faire embaucher chez vous!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Convaincre les techies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980728"/>
            <a:ext cx="7504102" cy="51341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Facile, ils vont aux mêmes congrès que vous !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4213" y="3717032"/>
            <a:ext cx="7557000" cy="2031325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Intel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M. </a:t>
            </a:r>
            <a:r>
              <a: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Kishinevsky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(co-auteur Esterel v7)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Texas Instruments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L. Arditi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G. </a:t>
            </a:r>
            <a:r>
              <a:rPr lang="fr-FR" sz="2400" kern="0" dirty="0" smtClean="0">
                <a:solidFill>
                  <a:schemeClr val="accent3"/>
                </a:solidFill>
              </a:rPr>
              <a:t>Clavé</a:t>
            </a:r>
            <a:r>
              <a:rPr lang="fr-FR" sz="2400" kern="0" dirty="0" smtClean="0"/>
              <a:t>, </a:t>
            </a:r>
            <a:r>
              <a:rPr lang="fr-FR" sz="2400" kern="0" dirty="0" smtClean="0">
                <a:solidFill>
                  <a:schemeClr val="accent3"/>
                </a:solidFill>
              </a:rPr>
              <a:t>Y. Leduc</a:t>
            </a:r>
            <a:r>
              <a:rPr lang="fr-FR" sz="2400" kern="0" dirty="0" smtClean="0"/>
              <a:t>,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Texas Instruments : </a:t>
            </a:r>
            <a:r>
              <a:rPr lang="fr-FR" sz="2400" kern="0" dirty="0" smtClean="0">
                <a:solidFill>
                  <a:schemeClr val="accent3"/>
                </a:solidFill>
              </a:rPr>
              <a:t>E. </a:t>
            </a:r>
            <a:r>
              <a:rPr lang="fr-FR" sz="2400" kern="0" dirty="0" err="1" smtClean="0">
                <a:solidFill>
                  <a:schemeClr val="accent3"/>
                </a:solidFill>
              </a:rPr>
              <a:t>Badi</a:t>
            </a:r>
            <a:r>
              <a:rPr lang="fr-FR" sz="2400" kern="0" dirty="0" smtClean="0"/>
              <a:t>, etc. (Villeneuve-Loubet)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Philips / NXP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M. Duranton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et son équipe (Eindhoven)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ST Micro </a:t>
            </a:r>
            <a:r>
              <a:rPr lang="fr-FR" sz="2400" kern="0" dirty="0" smtClean="0"/>
              <a:t>: </a:t>
            </a:r>
            <a:r>
              <a:rPr lang="fr-FR" sz="2400" kern="0" dirty="0" smtClean="0">
                <a:solidFill>
                  <a:schemeClr val="accent3"/>
                </a:solidFill>
              </a:rPr>
              <a:t>M. </a:t>
            </a:r>
            <a:r>
              <a:rPr lang="fr-FR" sz="2400" kern="0" dirty="0" err="1" smtClean="0">
                <a:solidFill>
                  <a:schemeClr val="accent3"/>
                </a:solidFill>
              </a:rPr>
              <a:t>Borgatti</a:t>
            </a:r>
            <a:r>
              <a:rPr lang="fr-FR" sz="2400" kern="0" dirty="0" smtClean="0"/>
              <a:t> (Milan), </a:t>
            </a:r>
            <a:r>
              <a:rPr lang="fr-FR" sz="2400" kern="0" dirty="0" smtClean="0">
                <a:solidFill>
                  <a:schemeClr val="accent3"/>
                </a:solidFill>
              </a:rPr>
              <a:t>J.P Cousin </a:t>
            </a:r>
            <a:r>
              <a:rPr lang="fr-FR" sz="2400" kern="0" dirty="0" smtClean="0"/>
              <a:t>(Grenoble)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8892" y="5877272"/>
            <a:ext cx="8206217" cy="51341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Impératif : détecter les techies reconnus en interne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762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 smtClean="0"/>
              <a:t>Convaincre les visionnaires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8810" y="991644"/>
            <a:ext cx="7866380" cy="997196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rIns="360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Ils vont aux mêmes congrès généraux que vous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(DAC, DATE)</a:t>
            </a:r>
            <a:r>
              <a:rPr lang="fr-FR" sz="2800" kern="0" dirty="0" smtClean="0"/>
              <a:t>, mais pas aux mêmes sessions</a:t>
            </a:r>
            <a:endParaRPr lang="fr-FR" sz="2800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387139" y="2204864"/>
            <a:ext cx="8369723" cy="144962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Méthode : projet coopératif </a:t>
            </a:r>
            <a:r>
              <a:rPr lang="fr-FR" sz="2800" kern="0" dirty="0" smtClean="0">
                <a:solidFill>
                  <a:schemeClr val="tx2"/>
                </a:solidFill>
              </a:rPr>
              <a:t>proche de la production</a:t>
            </a:r>
            <a:r>
              <a:rPr lang="fr-FR" sz="2800" kern="0" dirty="0" smtClean="0"/>
              <a:t>,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bg1"/>
                </a:solidFill>
              </a:rPr>
              <a:t>Méthode : </a:t>
            </a:r>
            <a:r>
              <a:rPr lang="fr-FR" sz="2800" kern="0" dirty="0" smtClean="0">
                <a:solidFill>
                  <a:schemeClr val="accent1"/>
                </a:solidFill>
              </a:rPr>
              <a:t>financé</a:t>
            </a:r>
            <a:r>
              <a:rPr lang="fr-FR" sz="2800" kern="0" dirty="0" smtClean="0"/>
              <a:t>, et effectué en </a:t>
            </a:r>
            <a:r>
              <a:rPr lang="fr-FR" sz="2800" kern="0" dirty="0" smtClean="0">
                <a:solidFill>
                  <a:schemeClr val="tx2"/>
                </a:solidFill>
              </a:rPr>
              <a:t>collaboration</a:t>
            </a:r>
          </a:p>
          <a:p>
            <a:pPr marL="457200" indent="-457200" fontAlgn="base">
              <a:lnSpc>
                <a:spcPct val="105000"/>
              </a:lnSpc>
              <a:spcAft>
                <a:spcPct val="0"/>
              </a:spcAft>
              <a:buFont typeface="Symbol"/>
              <a:buChar char="Þ"/>
            </a:pPr>
            <a:r>
              <a:rPr lang="fr-FR" sz="2800" kern="0" dirty="0" smtClean="0">
                <a:sym typeface="Symbol"/>
              </a:rPr>
              <a:t>consultants dédiés + </a:t>
            </a:r>
            <a:r>
              <a:rPr lang="fr-FR" sz="2800" kern="0" dirty="0">
                <a:sym typeface="Symbol"/>
              </a:rPr>
              <a:t>lien avec la </a:t>
            </a:r>
            <a:r>
              <a:rPr lang="fr-FR" sz="2800" kern="0" dirty="0" smtClean="0">
                <a:sym typeface="Symbol"/>
              </a:rPr>
              <a:t>R&amp;D</a:t>
            </a:r>
            <a:endParaRPr lang="fr-FR" sz="2800" kern="0" dirty="0" smtClean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7903" y="4005064"/>
            <a:ext cx="8182171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Texas Instruments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: gestion mémoire,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DMAs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vidéo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</a:t>
            </a:r>
            <a:r>
              <a:rPr lang="en-US" sz="2800" kern="0" dirty="0" smtClean="0"/>
              <a:t>                                </a:t>
            </a:r>
            <a:r>
              <a:rPr lang="en-US" sz="2800" kern="0" dirty="0" smtClean="0">
                <a:solidFill>
                  <a:schemeClr val="accent3"/>
                </a:solidFill>
              </a:rPr>
              <a:t>L. Six</a:t>
            </a:r>
            <a:r>
              <a:rPr lang="en-US" sz="2800" kern="0" dirty="0" smtClean="0"/>
              <a:t>,</a:t>
            </a:r>
            <a:r>
              <a:rPr lang="en-US" sz="2800" kern="0" dirty="0" smtClean="0">
                <a:solidFill>
                  <a:schemeClr val="tx2"/>
                </a:solidFill>
              </a:rPr>
              <a:t> </a:t>
            </a:r>
            <a:r>
              <a:rPr lang="en-US" sz="2800" kern="0" dirty="0" smtClean="0">
                <a:solidFill>
                  <a:schemeClr val="accent3"/>
                </a:solidFill>
              </a:rPr>
              <a:t>P. Voultoury</a:t>
            </a:r>
            <a:r>
              <a:rPr lang="en-US" sz="2800" kern="0" dirty="0" smtClean="0"/>
              <a:t>,</a:t>
            </a:r>
            <a:r>
              <a:rPr lang="en-US" sz="2800" kern="0" dirty="0" smtClean="0">
                <a:solidFill>
                  <a:schemeClr val="accent3"/>
                </a:solidFill>
              </a:rPr>
              <a:t> </a:t>
            </a:r>
            <a:r>
              <a:rPr lang="en-US" sz="2800" kern="0" dirty="0" smtClean="0"/>
              <a:t>etc.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7903" y="5024092"/>
            <a:ext cx="8512390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 micro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: ST bus (réseau sur puce, Catane + Delhi)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ST micro </a:t>
            </a:r>
            <a:r>
              <a:rPr lang="fr-FR" sz="2800" kern="0" dirty="0" smtClean="0">
                <a:solidFill>
                  <a:schemeClr val="bg1"/>
                </a:solidFill>
              </a:rPr>
              <a:t>: </a:t>
            </a:r>
            <a:r>
              <a:rPr lang="fr-FR" sz="2800" kern="0" dirty="0" smtClean="0">
                <a:solidFill>
                  <a:schemeClr val="accent3"/>
                </a:solidFill>
              </a:rPr>
              <a:t>C. </a:t>
            </a:r>
            <a:r>
              <a:rPr lang="fr-FR" sz="2800" kern="0" dirty="0" err="1" smtClean="0">
                <a:solidFill>
                  <a:schemeClr val="accent3"/>
                </a:solidFill>
              </a:rPr>
              <a:t>Pistritto</a:t>
            </a:r>
            <a:r>
              <a:rPr lang="fr-FR" sz="2800" kern="0" dirty="0" smtClean="0">
                <a:solidFill>
                  <a:schemeClr val="accent3"/>
                </a:solidFill>
              </a:rPr>
              <a:t>, </a:t>
            </a:r>
            <a:r>
              <a:rPr lang="fr-FR" sz="2800" i="1" kern="0" dirty="0" smtClean="0">
                <a:solidFill>
                  <a:schemeClr val="accent3"/>
                </a:solidFill>
              </a:rPr>
              <a:t>et. al.</a:t>
            </a:r>
            <a:endParaRPr kumimoji="0" lang="fr-FR" sz="2800" b="0" i="1" u="none" strike="noStrike" kern="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85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d’évaluation, moment crucial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9455" y="5024092"/>
            <a:ext cx="8525091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Principe: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ne </a:t>
            </a:r>
            <a:r>
              <a:rPr lang="fr-FR" sz="2800" kern="0" dirty="0" smtClean="0"/>
              <a:t>conduire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que des évaluations payantes,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obligatoirement suivies par un consultant dédié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" name="Connecteur droit avec flèche 9"/>
          <p:cNvCxnSpPr>
            <a:stCxn id="6" idx="0"/>
            <a:endCxn id="11" idx="2"/>
          </p:cNvCxnSpPr>
          <p:nvPr/>
        </p:nvCxnSpPr>
        <p:spPr bwMode="auto">
          <a:xfrm flipH="1" flipV="1">
            <a:off x="1802935" y="3613725"/>
            <a:ext cx="2769066" cy="1410367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150880" y="3068960"/>
            <a:ext cx="3304110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Banco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=&gt;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a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 boulot</a:t>
            </a:r>
          </a:p>
        </p:txBody>
      </p:sp>
      <p:cxnSp>
        <p:nvCxnSpPr>
          <p:cNvPr id="13" name="Connecteur droit avec flèche 12"/>
          <p:cNvCxnSpPr>
            <a:stCxn id="6" idx="0"/>
            <a:endCxn id="14" idx="2"/>
          </p:cNvCxnSpPr>
          <p:nvPr/>
        </p:nvCxnSpPr>
        <p:spPr bwMode="auto">
          <a:xfrm flipV="1">
            <a:off x="4572001" y="3573016"/>
            <a:ext cx="2493443" cy="145107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5094391" y="3049796"/>
            <a:ext cx="394210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gratuit 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Symbol"/>
              </a:rPr>
              <a:t>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refus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(hum...)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18808" y="1174687"/>
            <a:ext cx="5306384" cy="5134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Définition des critères de succès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9" name="Connecteur droit avec flèche 8"/>
          <p:cNvCxnSpPr>
            <a:stCxn id="11" idx="0"/>
            <a:endCxn id="7" idx="2"/>
          </p:cNvCxnSpPr>
          <p:nvPr/>
        </p:nvCxnSpPr>
        <p:spPr bwMode="auto">
          <a:xfrm flipV="1">
            <a:off x="1802935" y="1688097"/>
            <a:ext cx="2769065" cy="1380863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>
            <a:stCxn id="14" idx="0"/>
            <a:endCxn id="7" idx="2"/>
          </p:cNvCxnSpPr>
          <p:nvPr/>
        </p:nvCxnSpPr>
        <p:spPr bwMode="auto">
          <a:xfrm flipH="1" flipV="1">
            <a:off x="4572000" y="1688097"/>
            <a:ext cx="2493444" cy="1361699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382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Convaincre les conservateurs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908720"/>
            <a:ext cx="7584127" cy="144962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On ne peut leur vendre que des médicaments,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et uniquement s’ils se savent déjà malades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pas de la prévention (</a:t>
            </a:r>
            <a:r>
              <a:rPr lang="fr-FR" sz="2800" kern="0" dirty="0" smtClean="0">
                <a:solidFill>
                  <a:schemeClr val="tx2"/>
                </a:solidFill>
                <a:sym typeface="Symbol"/>
              </a:rPr>
              <a:t> manque à perdre)</a:t>
            </a:r>
            <a:r>
              <a:rPr lang="fr-FR" sz="2800" kern="0" dirty="0" smtClean="0">
                <a:solidFill>
                  <a:schemeClr val="tx2"/>
                </a:solidFill>
              </a:rPr>
              <a:t>...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00965" y="5168108"/>
            <a:ext cx="7342075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 sauf en cas de plantage industriel majeur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2800" kern="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cf</a:t>
            </a:r>
            <a:r>
              <a:rPr lang="en-US" sz="2800" kern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Bell Labs, Intel, etc.)</a:t>
            </a:r>
            <a:endParaRPr lang="fr-FR" sz="2800" kern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4115"/>
            <a:ext cx="2281436" cy="15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itratedebetaineupsa.fr/media/images/citrate/Citrate-de-Betaine-Accueil-me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61" y="2676311"/>
            <a:ext cx="2142555" cy="15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7/7c/Penicillin-G.png/220px-Penicillin-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79110"/>
            <a:ext cx="2095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15616" y="4422372"/>
            <a:ext cx="433255" cy="5187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46657" y="4422372"/>
            <a:ext cx="433255" cy="5187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22921" y="4422372"/>
            <a:ext cx="433255" cy="5187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✔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355115" y="2712930"/>
            <a:ext cx="1487775" cy="2228238"/>
            <a:chOff x="7355115" y="2517289"/>
            <a:chExt cx="1487775" cy="2228238"/>
          </a:xfrm>
        </p:grpSpPr>
        <p:pic>
          <p:nvPicPr>
            <p:cNvPr id="4104" name="Picture 8" descr="https://encrypted-tbn1.gstatic.com/images?q=tbn:ANd9GcRr165KuPWfD6N98dpT7zURS1KLtrMWGYZqXg7xmkpJQgKifRq5v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115" y="2517289"/>
              <a:ext cx="1487775" cy="148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948884" y="4232117"/>
              <a:ext cx="367532" cy="513410"/>
            </a:xfrm>
            <a:prstGeom prst="rect">
              <a:avLst/>
            </a:prstGeom>
            <a:ln w="19050">
              <a:noFill/>
            </a:ln>
          </p:spPr>
          <p:txBody>
            <a:bodyPr wrap="none" rIns="360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1" i="0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Convaincre les conservateurs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980728"/>
            <a:ext cx="7747634" cy="17081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1.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 client ne veut pas savoir qu’il est malade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    </a:t>
            </a:r>
            <a:r>
              <a:rPr lang="en-US" sz="2400" kern="0" dirty="0" smtClean="0">
                <a:solidFill>
                  <a:schemeClr val="accent4"/>
                </a:solidFill>
              </a:rPr>
              <a:t>We don’t have this kind of problem !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>
                <a:solidFill>
                  <a:schemeClr val="accent4"/>
                </a:solidFill>
              </a:rPr>
              <a:t> </a:t>
            </a:r>
            <a:r>
              <a:rPr lang="en-US" sz="2400" kern="0" dirty="0" smtClean="0">
                <a:solidFill>
                  <a:schemeClr val="accent4"/>
                </a:solidFill>
              </a:rPr>
              <a:t>   Our current method is </a:t>
            </a:r>
            <a:r>
              <a:rPr lang="en-US" sz="2400" kern="0" dirty="0" smtClean="0">
                <a:solidFill>
                  <a:schemeClr val="accent3"/>
                </a:solidFill>
              </a:rPr>
              <a:t>good enough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>
                <a:solidFill>
                  <a:schemeClr val="accent4"/>
                </a:solidFill>
              </a:rPr>
              <a:t> </a:t>
            </a:r>
            <a:r>
              <a:rPr lang="en-US" sz="2400" kern="0" dirty="0" smtClean="0">
                <a:solidFill>
                  <a:schemeClr val="accent4"/>
                </a:solidFill>
              </a:rPr>
              <a:t>   We have </a:t>
            </a:r>
            <a:r>
              <a:rPr lang="en-US" sz="2400" kern="0" dirty="0" smtClean="0">
                <a:solidFill>
                  <a:schemeClr val="accent3"/>
                </a:solidFill>
              </a:rPr>
              <a:t>workarounds</a:t>
            </a:r>
            <a:r>
              <a:rPr lang="en-US" sz="2400" kern="0" dirty="0" smtClean="0">
                <a:solidFill>
                  <a:schemeClr val="accent4"/>
                </a:solidFill>
              </a:rPr>
              <a:t> for the difficulties you mention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4618" y="3578650"/>
            <a:ext cx="8529899" cy="132036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 client ne se sort pas d’un problème urgent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    </a:t>
            </a:r>
            <a:r>
              <a:rPr lang="en-US" sz="2400" kern="0" dirty="0" smtClean="0">
                <a:solidFill>
                  <a:schemeClr val="accent4"/>
                </a:solidFill>
              </a:rPr>
              <a:t>do whatever you want, but solve it </a:t>
            </a:r>
            <a:r>
              <a:rPr lang="en-US" sz="2400" b="1" kern="0" dirty="0" smtClean="0">
                <a:solidFill>
                  <a:schemeClr val="accent1"/>
                </a:solidFill>
              </a:rPr>
              <a:t>NOW</a:t>
            </a:r>
            <a:r>
              <a:rPr lang="en-US" sz="2400" kern="0" dirty="0" smtClean="0">
                <a:solidFill>
                  <a:schemeClr val="accent4"/>
                </a:solidFill>
              </a:rPr>
              <a:t> (I mean 2 weeks)!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 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peu d’espoir</a:t>
            </a:r>
            <a:r>
              <a:rPr lang="fr-FR" sz="2400" kern="0" dirty="0" smtClean="0">
                <a:solidFill>
                  <a:schemeClr val="tx2"/>
                </a:solidFill>
              </a:rPr>
              <a:t>, techno pas encore prête pour ça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1" y="5013176"/>
            <a:ext cx="7205819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3.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 client accepte une réunion technique</a:t>
            </a:r>
            <a:endParaRPr lang="fr-FR" sz="2800" kern="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concentration maximale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2805" y="2564904"/>
            <a:ext cx="8183651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noProof="0" dirty="0" smtClean="0">
                <a:solidFill>
                  <a:schemeClr val="accent1"/>
                </a:solidFill>
              </a:rPr>
              <a:t>S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ans espoir</a:t>
            </a:r>
            <a:r>
              <a:rPr lang="fr-FR" sz="2400" kern="0" dirty="0">
                <a:solidFill>
                  <a:schemeClr val="accent1"/>
                </a:solidFill>
              </a:rPr>
              <a:t> !</a:t>
            </a:r>
            <a:r>
              <a:rPr lang="fr-FR" sz="2400" kern="0" dirty="0" smtClean="0">
                <a:solidFill>
                  <a:schemeClr val="accent1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N</a:t>
            </a:r>
            <a:r>
              <a:rPr lang="fr-FR" sz="2400" kern="0" dirty="0" smtClean="0">
                <a:solidFill>
                  <a:schemeClr val="tx2"/>
                </a:solidFill>
              </a:rPr>
              <a:t>e jamais dépenser d’énergie sur quelqu’un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 smtClean="0">
                <a:solidFill>
                  <a:schemeClr val="tx2"/>
                </a:solidFill>
              </a:rPr>
              <a:t>                     qui ne sera jamais convaincu (&gt; /</a:t>
            </a:r>
            <a:r>
              <a:rPr lang="fr-FR" sz="2400" kern="0" dirty="0" err="1" smtClean="0">
                <a:solidFill>
                  <a:schemeClr val="tx2"/>
                </a:solidFill>
              </a:rPr>
              <a:t>dev</a:t>
            </a:r>
            <a:r>
              <a:rPr lang="fr-FR" sz="2400" kern="0" dirty="0" smtClean="0">
                <a:solidFill>
                  <a:schemeClr val="tx2"/>
                </a:solidFill>
              </a:rPr>
              <a:t>/</a:t>
            </a:r>
            <a:r>
              <a:rPr lang="fr-FR" sz="2400" kern="0" dirty="0" err="1" smtClean="0">
                <a:solidFill>
                  <a:schemeClr val="tx2"/>
                </a:solidFill>
              </a:rPr>
              <a:t>null</a:t>
            </a:r>
            <a:r>
              <a:rPr lang="fr-FR" sz="2400" kern="0" dirty="0" smtClean="0">
                <a:solidFill>
                  <a:schemeClr val="tx2"/>
                </a:solidFill>
              </a:rPr>
              <a:t>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12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Réunion client : </a:t>
            </a:r>
            <a:r>
              <a:rPr lang="fr-FR" dirty="0" smtClean="0"/>
              <a:t>les questions centrales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2719836"/>
            <a:ext cx="8131072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your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positioning, </a:t>
            </a:r>
            <a:r>
              <a:rPr lang="en-US" sz="2800" kern="0" dirty="0" smtClean="0">
                <a:solidFill>
                  <a:schemeClr val="accent4"/>
                </a:solidFill>
              </a:rPr>
              <a:t>your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proposition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</a:t>
            </a:r>
            <a:endParaRPr lang="fr-FR" sz="2000" kern="0" dirty="0">
              <a:solidFill>
                <a:schemeClr val="tx2"/>
              </a:solidFill>
            </a:endParaRPr>
          </a:p>
        </p:txBody>
      </p:sp>
      <p:pic>
        <p:nvPicPr>
          <p:cNvPr id="8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44" y="828738"/>
            <a:ext cx="1469455" cy="15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97" y="828738"/>
            <a:ext cx="1469455" cy="15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83" y="814947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7504" y="5240116"/>
            <a:ext cx="7844135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accent4"/>
                </a:solidFill>
              </a:rPr>
              <a:t>Hmmm.... But your </a:t>
            </a:r>
            <a:r>
              <a:rPr lang="en-US" sz="2800" kern="0" dirty="0">
                <a:solidFill>
                  <a:schemeClr val="accent4"/>
                </a:solidFill>
              </a:rPr>
              <a:t>product is </a:t>
            </a:r>
            <a:r>
              <a:rPr lang="en-US" sz="2800" kern="0" dirty="0" smtClean="0">
                <a:solidFill>
                  <a:schemeClr val="accent4"/>
                </a:solidFill>
              </a:rPr>
              <a:t>quite expensive</a:t>
            </a:r>
            <a:r>
              <a:rPr lang="en-US" sz="2800" kern="0" dirty="0">
                <a:solidFill>
                  <a:schemeClr val="accent4"/>
                </a:solidFill>
              </a:rPr>
              <a:t>, </a:t>
            </a:r>
            <a:endParaRPr lang="en-US" sz="2800" kern="0" dirty="0" smtClean="0">
              <a:solidFill>
                <a:schemeClr val="accent4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accent4"/>
                </a:solidFill>
              </a:rPr>
              <a:t>  what </a:t>
            </a:r>
            <a:r>
              <a:rPr lang="en-US" sz="2800" kern="0" dirty="0">
                <a:solidFill>
                  <a:schemeClr val="accent4"/>
                </a:solidFill>
              </a:rPr>
              <a:t>will be my </a:t>
            </a:r>
            <a:r>
              <a:rPr lang="en-US" sz="2800" kern="0" dirty="0">
                <a:solidFill>
                  <a:schemeClr val="accent3"/>
                </a:solidFill>
              </a:rPr>
              <a:t>ROI</a:t>
            </a:r>
            <a:r>
              <a:rPr lang="en-US" sz="2800" kern="0" dirty="0" smtClean="0">
                <a:solidFill>
                  <a:schemeClr val="accent4"/>
                </a:solidFill>
              </a:rPr>
              <a:t>? How do you </a:t>
            </a:r>
            <a:r>
              <a:rPr lang="en-US" sz="2800" kern="0" dirty="0" smtClean="0">
                <a:solidFill>
                  <a:schemeClr val="accent3"/>
                </a:solidFill>
              </a:rPr>
              <a:t>quantify</a:t>
            </a:r>
            <a:r>
              <a:rPr lang="en-US" sz="2800" kern="0" dirty="0" smtClean="0">
                <a:solidFill>
                  <a:schemeClr val="accent4"/>
                </a:solidFill>
              </a:rPr>
              <a:t> it?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015" y="3297641"/>
            <a:ext cx="8456161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You </a:t>
            </a:r>
            <a:r>
              <a:rPr lang="en-US" sz="2800" kern="0" dirty="0">
                <a:solidFill>
                  <a:schemeClr val="tx2"/>
                </a:solidFill>
              </a:rPr>
              <a:t>will take more time to design, but </a:t>
            </a:r>
            <a:r>
              <a:rPr lang="en-US" sz="2800" kern="0" dirty="0">
                <a:solidFill>
                  <a:schemeClr val="accent3"/>
                </a:solidFill>
              </a:rPr>
              <a:t>less to verify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tx2"/>
                </a:solidFill>
              </a:rPr>
              <a:t>  </a:t>
            </a:r>
            <a:r>
              <a:rPr lang="en-US" sz="2400" kern="0" dirty="0">
                <a:solidFill>
                  <a:schemeClr val="tx2"/>
                </a:solidFill>
              </a:rPr>
              <a:t>This will improve your </a:t>
            </a:r>
            <a:r>
              <a:rPr lang="en-US" sz="2400" kern="0" dirty="0">
                <a:solidFill>
                  <a:schemeClr val="accent3"/>
                </a:solidFill>
              </a:rPr>
              <a:t>time to market</a:t>
            </a:r>
            <a:r>
              <a:rPr lang="en-US" sz="2400" kern="0" dirty="0">
                <a:solidFill>
                  <a:schemeClr val="tx2"/>
                </a:solidFill>
              </a:rPr>
              <a:t>, </a:t>
            </a:r>
            <a:r>
              <a:rPr lang="en-US" sz="2000" kern="0" dirty="0">
                <a:solidFill>
                  <a:schemeClr val="tx2"/>
                </a:solidFill>
              </a:rPr>
              <a:t>which is very important</a:t>
            </a:r>
            <a:endParaRPr lang="en-US" sz="2000" kern="0" dirty="0">
              <a:solidFill>
                <a:schemeClr val="accent3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   Esterel is </a:t>
            </a:r>
            <a:r>
              <a:rPr lang="en-US" sz="2000" kern="0" dirty="0" smtClean="0">
                <a:solidFill>
                  <a:schemeClr val="accent3"/>
                </a:solidFill>
              </a:rPr>
              <a:t>formal</a:t>
            </a:r>
            <a:r>
              <a:rPr lang="en-US" sz="2000" kern="0" dirty="0" smtClean="0">
                <a:solidFill>
                  <a:schemeClr val="tx2"/>
                </a:solidFill>
              </a:rPr>
              <a:t> and </a:t>
            </a:r>
            <a:r>
              <a:rPr lang="en-US" sz="2000" kern="0" dirty="0" smtClean="0">
                <a:solidFill>
                  <a:schemeClr val="accent3"/>
                </a:solidFill>
              </a:rPr>
              <a:t>so </a:t>
            </a:r>
            <a:r>
              <a:rPr lang="en-US" sz="2000" kern="0" dirty="0">
                <a:solidFill>
                  <a:schemeClr val="accent3"/>
                </a:solidFill>
              </a:rPr>
              <a:t>much better</a:t>
            </a:r>
            <a:r>
              <a:rPr lang="en-US" sz="2000" kern="0" dirty="0">
                <a:solidFill>
                  <a:schemeClr val="tx2"/>
                </a:solidFill>
              </a:rPr>
              <a:t> than Verilog / VHDL !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kern="0" dirty="0">
                <a:solidFill>
                  <a:schemeClr val="tx2"/>
                </a:solidFill>
              </a:rPr>
              <a:t>   You will make </a:t>
            </a:r>
            <a:r>
              <a:rPr lang="en-US" kern="0" dirty="0">
                <a:solidFill>
                  <a:schemeClr val="accent3"/>
                </a:solidFill>
              </a:rPr>
              <a:t>less bugs</a:t>
            </a:r>
            <a:r>
              <a:rPr lang="en-US" sz="1600" kern="0" dirty="0">
                <a:solidFill>
                  <a:schemeClr val="tx2"/>
                </a:solidFill>
              </a:rPr>
              <a:t>, </a:t>
            </a:r>
            <a:r>
              <a:rPr lang="en-US" kern="0" dirty="0">
                <a:solidFill>
                  <a:schemeClr val="tx2"/>
                </a:solidFill>
              </a:rPr>
              <a:t>save their costs</a:t>
            </a:r>
            <a:r>
              <a:rPr lang="en-US" sz="1600" kern="0" dirty="0">
                <a:solidFill>
                  <a:schemeClr val="tx2"/>
                </a:solidFill>
              </a:rPr>
              <a:t>, etc.</a:t>
            </a:r>
            <a:r>
              <a:rPr lang="en-US" kern="0" dirty="0">
                <a:solidFill>
                  <a:schemeClr val="tx2"/>
                </a:solidFill>
              </a:rPr>
              <a:t> </a:t>
            </a:r>
            <a:r>
              <a:rPr lang="en-US" sz="1200" kern="0" dirty="0">
                <a:solidFill>
                  <a:schemeClr val="tx2"/>
                </a:solidFill>
              </a:rPr>
              <a:t>etc</a:t>
            </a:r>
            <a:r>
              <a:rPr lang="en-US" sz="2000" kern="0" dirty="0">
                <a:solidFill>
                  <a:schemeClr val="tx2"/>
                </a:solidFill>
              </a:rPr>
              <a:t>.</a:t>
            </a:r>
            <a:endParaRPr lang="fr-FR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Réunion client : </a:t>
            </a:r>
            <a:r>
              <a:rPr lang="fr-FR" dirty="0" smtClean="0"/>
              <a:t>les questions centrales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496" y="2708920"/>
            <a:ext cx="8347478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your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share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How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you?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  ....committed shareholders...fast growth ... ...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8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44" y="828738"/>
            <a:ext cx="1469455" cy="15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97" y="828738"/>
            <a:ext cx="1469455" cy="15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83" y="814947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5496" y="3645024"/>
            <a:ext cx="9169498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accent4"/>
                </a:solidFill>
              </a:rPr>
              <a:t>How are your </a:t>
            </a:r>
            <a:r>
              <a:rPr lang="en-US" sz="2800" kern="0" dirty="0" smtClean="0">
                <a:solidFill>
                  <a:schemeClr val="accent3"/>
                </a:solidFill>
              </a:rPr>
              <a:t>training</a:t>
            </a:r>
            <a:r>
              <a:rPr lang="en-US" sz="2800" kern="0" dirty="0" smtClean="0">
                <a:solidFill>
                  <a:schemeClr val="accent4"/>
                </a:solidFill>
              </a:rPr>
              <a:t> and </a:t>
            </a:r>
            <a:r>
              <a:rPr lang="en-US" sz="2800" kern="0" dirty="0" smtClean="0">
                <a:solidFill>
                  <a:schemeClr val="accent3"/>
                </a:solidFill>
              </a:rPr>
              <a:t>maintenance</a:t>
            </a:r>
            <a:r>
              <a:rPr lang="en-US" sz="2800" kern="0" dirty="0" smtClean="0">
                <a:solidFill>
                  <a:schemeClr val="accent4"/>
                </a:solidFill>
              </a:rPr>
              <a:t> organized?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accent4"/>
                </a:solidFill>
              </a:rPr>
              <a:t> </a:t>
            </a:r>
            <a:r>
              <a:rPr lang="en-US" sz="2800" kern="0" dirty="0" smtClean="0">
                <a:solidFill>
                  <a:schemeClr val="accent4"/>
                </a:solidFill>
              </a:rPr>
              <a:t>  </a:t>
            </a:r>
            <a:r>
              <a:rPr lang="en-US" sz="2800" kern="0" dirty="0" smtClean="0">
                <a:solidFill>
                  <a:schemeClr val="tx2"/>
                </a:solidFill>
              </a:rPr>
              <a:t>... pilot projects...consultants...immediate fix by R&amp;D...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69091" y="5805264"/>
            <a:ext cx="7205819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accent4"/>
                </a:solidFill>
              </a:rPr>
              <a:t>C</a:t>
            </a:r>
            <a:r>
              <a:rPr lang="en-US" sz="2800" kern="0" dirty="0" smtClean="0">
                <a:solidFill>
                  <a:schemeClr val="accent4"/>
                </a:solidFill>
              </a:rPr>
              <a:t>an you summarize your </a:t>
            </a:r>
            <a:r>
              <a:rPr lang="en-US" sz="2800" kern="0" dirty="0" smtClean="0">
                <a:solidFill>
                  <a:schemeClr val="accent1"/>
                </a:solidFill>
              </a:rPr>
              <a:t>value proposition?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496" y="4653136"/>
            <a:ext cx="8818440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accent4"/>
                </a:solidFill>
              </a:rPr>
              <a:t>How will I </a:t>
            </a:r>
            <a:r>
              <a:rPr lang="en-US" sz="2800" kern="0" dirty="0" smtClean="0">
                <a:solidFill>
                  <a:schemeClr val="accent3"/>
                </a:solidFill>
              </a:rPr>
              <a:t>hire already trained engineers ?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 ... free academic license...international universities...</a:t>
            </a:r>
          </a:p>
        </p:txBody>
      </p:sp>
    </p:spTree>
    <p:extLst>
      <p:ext uri="{BB962C8B-B14F-4D97-AF65-F5344CB8AC3E}">
        <p14:creationId xmlns:p14="http://schemas.microsoft.com/office/powerpoint/2010/main" val="40080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499992" y="6564337"/>
            <a:ext cx="3424808" cy="365125"/>
          </a:xfrm>
        </p:spPr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sémantique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07954" y="4869160"/>
            <a:ext cx="6728125" cy="144962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parler beaucoup de lui </a:t>
            </a:r>
            <a:r>
              <a:rPr lang="fr-FR" sz="2800" kern="0" dirty="0" smtClean="0"/>
              <a:t>et un peu de nous</a:t>
            </a:r>
          </a:p>
          <a:p>
            <a:pPr marL="457200" indent="-457200" algn="ctr" fontAlgn="base">
              <a:lnSpc>
                <a:spcPct val="105000"/>
              </a:lnSpc>
              <a:spcAft>
                <a:spcPct val="0"/>
              </a:spcAft>
              <a:buFont typeface="Symbol" pitchFamily="18" charset="2"/>
              <a:buChar char="Þ"/>
            </a:pPr>
            <a:r>
              <a:rPr lang="fr-FR" sz="2800" kern="0" dirty="0" smtClean="0">
                <a:solidFill>
                  <a:schemeClr val="tx2"/>
                </a:solidFill>
                <a:sym typeface="Symbol"/>
              </a:rPr>
              <a:t>construction de la confiance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(structure</a:t>
            </a:r>
            <a:r>
              <a:rPr lang="fr-FR" sz="2800" kern="0" dirty="0"/>
              <a:t>, techno, </a:t>
            </a:r>
            <a:r>
              <a:rPr lang="fr-FR" sz="2800" kern="0" dirty="0" smtClean="0"/>
              <a:t>engagement)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61" y="2792661"/>
            <a:ext cx="9052478" cy="52860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7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quoi pouvez-vous m’aider à résoudre mes problèmes?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26725" y="2789814"/>
            <a:ext cx="2617173" cy="523220"/>
          </a:xfrm>
          <a:prstGeom prst="rect">
            <a:avLst/>
          </a:prstGeom>
          <a:solidFill>
            <a:schemeClr val="accent1">
              <a:alpha val="24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34126" y="3799956"/>
            <a:ext cx="280237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pas les vôtres</a:t>
            </a: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7635311" y="3288156"/>
            <a:ext cx="1" cy="59353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375497" y="2797558"/>
            <a:ext cx="1196503" cy="523220"/>
          </a:xfrm>
          <a:prstGeom prst="rect">
            <a:avLst/>
          </a:prstGeom>
          <a:solidFill>
            <a:schemeClr val="accent2">
              <a:alpha val="24000"/>
            </a:scheme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36700" y="3799956"/>
            <a:ext cx="2483372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doit être </a:t>
            </a:r>
            <a:r>
              <a:rPr lang="fr-FR" sz="2800" kern="0" dirty="0" smtClean="0">
                <a:solidFill>
                  <a:schemeClr val="accent4"/>
                </a:solidFill>
              </a:rPr>
              <a:t>votre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  seul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objectif</a:t>
            </a:r>
          </a:p>
        </p:txBody>
      </p:sp>
      <p:cxnSp>
        <p:nvCxnSpPr>
          <p:cNvPr id="17" name="Connecteur droit avec flèche 16"/>
          <p:cNvCxnSpPr>
            <a:stCxn id="14" idx="2"/>
            <a:endCxn id="15" idx="0"/>
          </p:cNvCxnSpPr>
          <p:nvPr/>
        </p:nvCxnSpPr>
        <p:spPr bwMode="auto">
          <a:xfrm>
            <a:off x="3973749" y="3320778"/>
            <a:ext cx="4637" cy="479178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0" y="3799956"/>
            <a:ext cx="1622560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aux faits!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7504" y="2791844"/>
            <a:ext cx="1196503" cy="523220"/>
          </a:xfrm>
          <a:prstGeom prst="rect">
            <a:avLst/>
          </a:prstGeom>
          <a:solidFill>
            <a:schemeClr val="tx2">
              <a:alpha val="24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cxnSp>
        <p:nvCxnSpPr>
          <p:cNvPr id="26" name="Connecteur droit avec flèche 25"/>
          <p:cNvCxnSpPr>
            <a:stCxn id="25" idx="2"/>
          </p:cNvCxnSpPr>
          <p:nvPr/>
        </p:nvCxnSpPr>
        <p:spPr bwMode="auto">
          <a:xfrm>
            <a:off x="705756" y="3315064"/>
            <a:ext cx="4637" cy="47917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44" y="828738"/>
            <a:ext cx="1469455" cy="15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97" y="828738"/>
            <a:ext cx="1469455" cy="15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83" y="814947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  <p:bldP spid="11" grpId="0"/>
      <p:bldP spid="14" grpId="0" animBg="1"/>
      <p:bldP spid="15" grpId="0"/>
      <p:bldP spid="19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6331"/>
          </a:xfrm>
        </p:spPr>
        <p:txBody>
          <a:bodyPr/>
          <a:lstStyle/>
          <a:p>
            <a:r>
              <a:rPr lang="fr-FR" dirty="0" smtClean="0"/>
              <a:t>La question qui tue 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4"/>
                </a:solidFill>
              </a:rPr>
              <a:t>Why a new language ?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899366"/>
            <a:ext cx="3621628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Estere</a:t>
            </a:r>
            <a:r>
              <a:rPr lang="fr-FR" sz="2800" kern="0" dirty="0" smtClean="0">
                <a:solidFill>
                  <a:schemeClr val="tx2"/>
                </a:solidFill>
              </a:rPr>
              <a:t>l : syntaxe ADA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67509" y="890012"/>
            <a:ext cx="4124971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norme de fait : syntaxe 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884" y="1463639"/>
            <a:ext cx="3666513" cy="341632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loop 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abort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  every </a:t>
            </a:r>
            <a:r>
              <a:rPr lang="en-US" sz="2400" kern="0" dirty="0" smtClean="0">
                <a:solidFill>
                  <a:schemeClr val="tx2"/>
                </a:solidFill>
              </a:rPr>
              <a:t>A</a:t>
            </a:r>
            <a:r>
              <a:rPr lang="en-US" sz="2400" kern="0" dirty="0" smtClean="0"/>
              <a:t> do emit </a:t>
            </a:r>
            <a:r>
              <a:rPr lang="en-US" sz="2400" kern="0" dirty="0" smtClean="0">
                <a:solidFill>
                  <a:schemeClr val="tx2"/>
                </a:solidFill>
              </a:rPr>
              <a:t>X</a:t>
            </a:r>
            <a:r>
              <a:rPr lang="en-US" sz="2400" kern="0" dirty="0" smtClean="0"/>
              <a:t> end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||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  pause ;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Symbol"/>
              </a:rPr>
              <a:t>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1 ;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  emit ?</a:t>
            </a:r>
            <a:r>
              <a:rPr lang="en-US" sz="2400" kern="0" dirty="0" smtClean="0">
                <a:solidFill>
                  <a:schemeClr val="tx2"/>
                </a:solidFill>
              </a:rPr>
              <a:t>T</a:t>
            </a:r>
            <a:r>
              <a:rPr lang="en-US" sz="2400" kern="0" dirty="0" smtClean="0"/>
              <a:t> &lt;= </a:t>
            </a:r>
            <a:r>
              <a:rPr lang="en-US" sz="2400" kern="0" dirty="0" smtClean="0">
                <a:solidFill>
                  <a:schemeClr val="tx2"/>
                </a:solidFill>
              </a:rPr>
              <a:t>V</a:t>
            </a:r>
            <a:r>
              <a:rPr lang="en-US" sz="2400" kern="0" dirty="0" smtClean="0"/>
              <a:t> if </a:t>
            </a:r>
            <a:r>
              <a:rPr lang="en-US" sz="2400" kern="0" dirty="0" smtClean="0">
                <a:solidFill>
                  <a:schemeClr val="tx2"/>
                </a:solidFill>
              </a:rPr>
              <a:t>B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400" kern="0" dirty="0" smtClean="0"/>
              <a:t>   when </a:t>
            </a:r>
            <a:r>
              <a:rPr lang="en-US" sz="2400" kern="0" dirty="0" smtClean="0">
                <a:solidFill>
                  <a:schemeClr val="tx2"/>
                </a:solidFill>
              </a:rPr>
              <a:t>S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end loop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67509" y="1463639"/>
            <a:ext cx="3438886" cy="5133713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while (1) 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do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  par {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     {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        every (</a:t>
            </a:r>
            <a:r>
              <a:rPr lang="en-US" sz="2400" kern="0" dirty="0" smtClean="0">
                <a:solidFill>
                  <a:schemeClr val="tx2"/>
                </a:solidFill>
              </a:rPr>
              <a:t>A</a:t>
            </a:r>
            <a:r>
              <a:rPr lang="en-US" sz="2400" kern="0" dirty="0" smtClean="0"/>
              <a:t>) emit </a:t>
            </a:r>
            <a:r>
              <a:rPr lang="en-US" sz="2400" kern="0" dirty="0" smtClean="0">
                <a:solidFill>
                  <a:schemeClr val="tx2"/>
                </a:solidFill>
              </a:rPr>
              <a:t>X</a:t>
            </a:r>
            <a:r>
              <a:rPr lang="en-US" sz="2400" kern="0" dirty="0" smtClean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         }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     {</a:t>
            </a:r>
            <a:endParaRPr lang="en-US" sz="2400" i="1" kern="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            pause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     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</a:t>
            </a:r>
            <a:r>
              <a:rPr lang="en-US" sz="2400" b="1" kern="0" dirty="0">
                <a:sym typeface="Symbol"/>
              </a:rPr>
              <a:t> 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1;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        if (</a:t>
            </a:r>
            <a:r>
              <a:rPr lang="en-US" sz="2400" kern="0" dirty="0" smtClean="0">
                <a:solidFill>
                  <a:schemeClr val="tx2"/>
                </a:solidFill>
              </a:rPr>
              <a:t>B</a:t>
            </a:r>
            <a:r>
              <a:rPr lang="en-US" sz="2400" kern="0" dirty="0" smtClean="0"/>
              <a:t>) emit(</a:t>
            </a:r>
            <a:r>
              <a:rPr lang="en-US" sz="2400" kern="0" dirty="0" smtClean="0">
                <a:solidFill>
                  <a:schemeClr val="tx2"/>
                </a:solidFill>
              </a:rPr>
              <a:t>T</a:t>
            </a:r>
            <a:r>
              <a:rPr lang="en-US" sz="2400" kern="0" dirty="0" smtClean="0"/>
              <a:t>, </a:t>
            </a:r>
            <a:r>
              <a:rPr lang="en-US" sz="2400" kern="0" dirty="0" smtClean="0">
                <a:solidFill>
                  <a:schemeClr val="tx2"/>
                </a:solidFill>
              </a:rPr>
              <a:t>V</a:t>
            </a:r>
            <a:r>
              <a:rPr lang="en-US" sz="2400" kern="0" dirty="0" smtClean="0"/>
              <a:t>);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     }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  }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  } </a:t>
            </a:r>
            <a:r>
              <a:rPr lang="en-US" sz="2400" kern="0" dirty="0"/>
              <a:t>abort 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chemeClr val="tx2"/>
                </a:solidFill>
              </a:rPr>
              <a:t>S</a:t>
            </a:r>
            <a:r>
              <a:rPr lang="en-US" sz="2400" kern="0" dirty="0"/>
              <a:t>)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907704" y="4797152"/>
            <a:ext cx="3096344" cy="1532140"/>
            <a:chOff x="1907704" y="4797152"/>
            <a:chExt cx="3096344" cy="1532140"/>
          </a:xfrm>
        </p:grpSpPr>
        <p:sp>
          <p:nvSpPr>
            <p:cNvPr id="10" name="ZoneTexte 9"/>
            <p:cNvSpPr txBox="1"/>
            <p:nvPr/>
          </p:nvSpPr>
          <p:spPr>
            <a:xfrm>
              <a:off x="1907704" y="4944297"/>
              <a:ext cx="2145262" cy="1384995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  <p:txBody>
            <a:bodyPr wrap="none" rIns="36000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ECL (1999)</a:t>
              </a:r>
            </a:p>
            <a:p>
              <a:pPr fontAlgn="base">
                <a:spcAft>
                  <a:spcPct val="0"/>
                </a:spcAft>
              </a:pPr>
              <a:r>
                <a:rPr lang="en-US" sz="2800" kern="0" dirty="0" smtClean="0">
                  <a:solidFill>
                    <a:schemeClr val="accent4"/>
                  </a:solidFill>
                </a:rPr>
                <a:t>L. Lavagno</a:t>
              </a:r>
            </a:p>
            <a:p>
              <a:pPr fontAlgn="base"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E. Sentovich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Connecteur droit avec flèche 11"/>
            <p:cNvCxnSpPr>
              <a:stCxn id="10" idx="3"/>
            </p:cNvCxnSpPr>
            <p:nvPr/>
          </p:nvCxnSpPr>
          <p:spPr bwMode="auto">
            <a:xfrm flipV="1">
              <a:off x="4052966" y="4797152"/>
              <a:ext cx="951082" cy="839643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338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 avec la recherche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71800" y="908720"/>
            <a:ext cx="3365148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.... nettement affaibli</a:t>
            </a:r>
          </a:p>
        </p:txBody>
      </p:sp>
      <p:pic>
        <p:nvPicPr>
          <p:cNvPr id="7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29" y="1642591"/>
            <a:ext cx="1469455" cy="15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68" y="1628800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75656" y="3454701"/>
            <a:ext cx="2929131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Ancien chercheur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58729" y="3454701"/>
            <a:ext cx="1810235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C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hercheur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75656" y="4221088"/>
            <a:ext cx="6046971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J’ai des idées intéressantes pour toi !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5501" y="4941168"/>
            <a:ext cx="7906455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Mais pourquoi ça m’intéresserait?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Il ne me demande pas ce qui peut m’intéresser...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33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pic>
        <p:nvPicPr>
          <p:cNvPr id="5" name="Picture 2" descr="http://www.arizona-dream.com/Usa/photos/Commun/image.php?img=../cartes/usa/et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3" y="1615405"/>
            <a:ext cx="6419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308304" y="2763976"/>
            <a:ext cx="1588897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Ravi Sethi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Bell Labs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7" name="Connecteur droit avec flèche 6"/>
          <p:cNvCxnSpPr>
            <a:stCxn id="6" idx="1"/>
          </p:cNvCxnSpPr>
          <p:nvPr/>
        </p:nvCxnSpPr>
        <p:spPr bwMode="auto">
          <a:xfrm flipH="1" flipV="1">
            <a:off x="6732240" y="3192984"/>
            <a:ext cx="576064" cy="4957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78815" y="1194905"/>
            <a:ext cx="2476961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E. Lee (Ptolemy)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UC Berkeley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9" name="Connecteur droit avec flèche 8"/>
          <p:cNvCxnSpPr>
            <a:stCxn id="8" idx="2"/>
          </p:cNvCxnSpPr>
          <p:nvPr/>
        </p:nvCxnSpPr>
        <p:spPr bwMode="auto">
          <a:xfrm>
            <a:off x="1317296" y="2062835"/>
            <a:ext cx="173801" cy="142505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538585" y="4279978"/>
            <a:ext cx="1843774" cy="86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V.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Saraswat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Xerox </a:t>
            </a:r>
            <a:r>
              <a:rPr lang="en-US" sz="2400" kern="0" dirty="0" err="1" smtClean="0">
                <a:solidFill>
                  <a:schemeClr val="accent1"/>
                </a:solidFill>
              </a:rPr>
              <a:t>Parc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V="1">
            <a:off x="1460472" y="3487890"/>
            <a:ext cx="0" cy="79208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2915816" y="1528024"/>
            <a:ext cx="194796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S. Edwards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/>
              <a:t>J. Buck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Synopsys $$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21941" y="2982130"/>
            <a:ext cx="1912703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L. Lavagno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/>
              <a:t>E. Sentovich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Cadence $$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 bwMode="auto">
          <a:xfrm flipH="1" flipV="1">
            <a:off x="1491097" y="3487889"/>
            <a:ext cx="1230844" cy="9440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>
            <a:stCxn id="12" idx="1"/>
          </p:cNvCxnSpPr>
          <p:nvPr/>
        </p:nvCxnSpPr>
        <p:spPr bwMode="auto">
          <a:xfrm flipH="1">
            <a:off x="1519417" y="2128189"/>
            <a:ext cx="1396399" cy="131256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5011482" y="4289980"/>
            <a:ext cx="2222083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L.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Jategaonkar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AT&amp;T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7" name="Connecteur droit avec flèche 16"/>
          <p:cNvCxnSpPr>
            <a:stCxn id="16" idx="0"/>
          </p:cNvCxnSpPr>
          <p:nvPr/>
        </p:nvCxnSpPr>
        <p:spPr bwMode="auto">
          <a:xfrm flipH="1" flipV="1">
            <a:off x="5241204" y="3192984"/>
            <a:ext cx="881320" cy="109699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2643393" y="496653"/>
            <a:ext cx="2959465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Michael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Kishinevsky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accent1"/>
                </a:solidFill>
              </a:rPr>
              <a:t>Intel $$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16830" y="699132"/>
            <a:ext cx="1758815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S. Edwards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Columbia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20" name="Connecteur droit avec flèche 19"/>
          <p:cNvCxnSpPr>
            <a:stCxn id="19" idx="2"/>
          </p:cNvCxnSpPr>
          <p:nvPr/>
        </p:nvCxnSpPr>
        <p:spPr bwMode="auto">
          <a:xfrm flipH="1">
            <a:off x="6876256" y="1530129"/>
            <a:ext cx="419982" cy="156686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Forme libre 20"/>
          <p:cNvSpPr/>
          <p:nvPr/>
        </p:nvSpPr>
        <p:spPr bwMode="auto">
          <a:xfrm>
            <a:off x="1718797" y="1345653"/>
            <a:ext cx="1053004" cy="898325"/>
          </a:xfrm>
          <a:custGeom>
            <a:avLst/>
            <a:gdLst>
              <a:gd name="connsiteX0" fmla="*/ 1113780 w 1113780"/>
              <a:gd name="connsiteY0" fmla="*/ 0 h 817651"/>
              <a:gd name="connsiteX1" fmla="*/ 866274 w 1113780"/>
              <a:gd name="connsiteY1" fmla="*/ 715019 h 817651"/>
              <a:gd name="connsiteX2" fmla="*/ 0 w 1113780"/>
              <a:gd name="connsiteY2" fmla="*/ 797521 h 81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780" h="817651">
                <a:moveTo>
                  <a:pt x="1113780" y="0"/>
                </a:moveTo>
                <a:cubicBezTo>
                  <a:pt x="1082842" y="291049"/>
                  <a:pt x="1051904" y="582099"/>
                  <a:pt x="866274" y="715019"/>
                </a:cubicBezTo>
                <a:cubicBezTo>
                  <a:pt x="680644" y="847939"/>
                  <a:pt x="340322" y="822730"/>
                  <a:pt x="0" y="797521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4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76672" y="692696"/>
            <a:ext cx="8867328" cy="1449628"/>
          </a:xfrm>
        </p:spPr>
        <p:txBody>
          <a:bodyPr/>
          <a:lstStyle/>
          <a:p>
            <a:r>
              <a:rPr lang="fr-FR" sz="2400" dirty="0" smtClean="0"/>
              <a:t>2001-2004 : la naissance des outils, </a:t>
            </a:r>
            <a:r>
              <a:rPr lang="fr-FR" sz="2400" dirty="0" smtClean="0">
                <a:solidFill>
                  <a:schemeClr val="accent3"/>
                </a:solidFill>
              </a:rPr>
              <a:t>les techies</a:t>
            </a:r>
          </a:p>
          <a:p>
            <a:pPr lvl="1" indent="0">
              <a:buNone/>
            </a:pPr>
            <a:r>
              <a:rPr lang="fr-FR" sz="2000" dirty="0" smtClean="0"/>
              <a:t>définition 1 du langage</a:t>
            </a:r>
          </a:p>
          <a:p>
            <a:pPr lvl="1" indent="0">
              <a:buNone/>
            </a:pPr>
            <a:r>
              <a:rPr lang="fr-FR" sz="2000" dirty="0" smtClean="0"/>
              <a:t>développement de l’outillage : compilateur, Esterel Studio</a:t>
            </a:r>
          </a:p>
          <a:p>
            <a:pPr lvl="1" indent="0">
              <a:buNone/>
            </a:pPr>
            <a:r>
              <a:rPr lang="fr-FR" sz="2000" dirty="0" smtClean="0"/>
              <a:t>expérimentations : Intel, TI Villeneuve-Loubet, ST Milan, ST Grenoble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Esterel v7 : du succès technique à l’arrêt</a:t>
            </a:r>
            <a:endParaRPr lang="fr-FR" dirty="0"/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276672" y="5043719"/>
            <a:ext cx="8867328" cy="14096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 smtClean="0"/>
              <a:t>2009 : arrêt global du domaine HW après la crise bancaire...</a:t>
            </a:r>
          </a:p>
          <a:p>
            <a:r>
              <a:rPr lang="fr-FR" sz="2400" kern="0" dirty="0" smtClean="0"/>
              <a:t>2009-2012 : SCADE s’impose sur le marché</a:t>
            </a:r>
          </a:p>
          <a:p>
            <a:r>
              <a:rPr lang="fr-FR" sz="2400" kern="0" dirty="0" smtClean="0"/>
              <a:t>2012: Esterel Technologies racheté par ANSYS</a:t>
            </a:r>
            <a:endParaRPr lang="fr-FR" kern="0" dirty="0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276672" y="2158522"/>
            <a:ext cx="8867328" cy="11264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 smtClean="0"/>
              <a:t>2004-2006 : la maturité, </a:t>
            </a:r>
            <a:r>
              <a:rPr lang="fr-FR" sz="2400" kern="0" dirty="0" smtClean="0">
                <a:solidFill>
                  <a:schemeClr val="accent3"/>
                </a:solidFill>
              </a:rPr>
              <a:t>les visionnaires</a:t>
            </a:r>
          </a:p>
          <a:p>
            <a:pPr marL="256032" lvl="1" indent="0">
              <a:buFontTx/>
              <a:buNone/>
            </a:pPr>
            <a:r>
              <a:rPr lang="fr-FR" sz="2000" kern="0" dirty="0" smtClean="0"/>
              <a:t>   passage au multi-horloges</a:t>
            </a:r>
          </a:p>
          <a:p>
            <a:pPr marL="256032" lvl="1" indent="0">
              <a:buFontTx/>
              <a:buNone/>
            </a:pPr>
            <a:r>
              <a:rPr lang="fr-FR" sz="2000" kern="0" dirty="0" smtClean="0"/>
              <a:t>   expérimentations lourdes : TI VL, ST, Philips / NXP</a:t>
            </a:r>
          </a:p>
        </p:txBody>
      </p:sp>
      <p:sp>
        <p:nvSpPr>
          <p:cNvPr id="11" name="Espace réservé du contenu 7"/>
          <p:cNvSpPr txBox="1">
            <a:spLocks/>
          </p:cNvSpPr>
          <p:nvPr/>
        </p:nvSpPr>
        <p:spPr>
          <a:xfrm>
            <a:off x="276672" y="3284984"/>
            <a:ext cx="8867328" cy="17727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 smtClean="0"/>
              <a:t>2006-2008 : passage en production, </a:t>
            </a:r>
            <a:r>
              <a:rPr lang="fr-FR" sz="2400" kern="0" dirty="0" smtClean="0">
                <a:solidFill>
                  <a:schemeClr val="accent4"/>
                </a:solidFill>
              </a:rPr>
              <a:t>les pragmatiques</a:t>
            </a:r>
          </a:p>
          <a:p>
            <a:pPr marL="256032" lvl="1" indent="0">
              <a:buFontTx/>
              <a:buNone/>
            </a:pPr>
            <a:r>
              <a:rPr lang="fr-FR" sz="2000" kern="0" dirty="0" smtClean="0"/>
              <a:t>   TI VL, contrat majeur : contrôleurs mémoires, DMA vidéo, etc. </a:t>
            </a:r>
          </a:p>
          <a:p>
            <a:pPr marL="256032" lvl="1" indent="0">
              <a:buFontTx/>
              <a:buNone/>
            </a:pPr>
            <a:r>
              <a:rPr lang="fr-FR" sz="2000" kern="0" dirty="0" smtClean="0"/>
              <a:t>   ST Catane : ST Bus (réseau sur puce)</a:t>
            </a:r>
          </a:p>
          <a:p>
            <a:pPr marL="256032" lvl="1" indent="0">
              <a:buFontTx/>
              <a:buNone/>
            </a:pPr>
            <a:r>
              <a:rPr lang="en-US" sz="2000" kern="0" dirty="0" smtClean="0"/>
              <a:t>   </a:t>
            </a:r>
            <a:r>
              <a:rPr lang="fr-FR" sz="2000" kern="0" dirty="0" smtClean="0"/>
              <a:t>travail de </a:t>
            </a:r>
            <a:r>
              <a:rPr lang="fr-FR" sz="2000" kern="0" dirty="0" smtClean="0">
                <a:solidFill>
                  <a:schemeClr val="accent4"/>
                </a:solidFill>
              </a:rPr>
              <a:t>standardisation IEEE</a:t>
            </a:r>
          </a:p>
          <a:p>
            <a:pPr marL="256032" lvl="1" indent="0">
              <a:buFontTx/>
              <a:buNone/>
            </a:pPr>
            <a:r>
              <a:rPr lang="fr-FR" sz="2000" kern="0" dirty="0" smtClean="0"/>
              <a:t>   établissement de </a:t>
            </a:r>
            <a:r>
              <a:rPr lang="fr-FR" sz="2000" kern="0" dirty="0" smtClean="0">
                <a:solidFill>
                  <a:schemeClr val="accent4"/>
                </a:solidFill>
              </a:rPr>
              <a:t>coopérations avec d’autres fournisseurs</a:t>
            </a:r>
            <a:endParaRPr lang="fr-FR" sz="2000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836712"/>
            <a:ext cx="9433048" cy="1320361"/>
          </a:xfrm>
        </p:spPr>
        <p:txBody>
          <a:bodyPr/>
          <a:lstStyle/>
          <a:p>
            <a:r>
              <a:rPr lang="fr-FR" dirty="0" smtClean="0"/>
              <a:t>mi-1980 : Paul </a:t>
            </a:r>
            <a:r>
              <a:rPr lang="fr-FR" dirty="0" err="1" smtClean="0"/>
              <a:t>Caspi</a:t>
            </a:r>
            <a:r>
              <a:rPr lang="fr-FR" dirty="0" smtClean="0"/>
              <a:t>, CR CNRS en automatique</a:t>
            </a:r>
          </a:p>
          <a:p>
            <a:pPr marL="256032" lvl="1" indent="0">
              <a:buNone/>
            </a:pPr>
            <a:r>
              <a:rPr lang="fr-FR" dirty="0" smtClean="0"/>
              <a:t>en contact direct avec les ingénieur (Merlin-Gerin, Airbus)</a:t>
            </a:r>
          </a:p>
          <a:p>
            <a:pPr marL="256032" lvl="1" indent="0">
              <a:buNone/>
            </a:pPr>
            <a:r>
              <a:rPr lang="fr-FR" dirty="0" smtClean="0"/>
              <a:t>et avec les </a:t>
            </a:r>
            <a:r>
              <a:rPr lang="fr-FR" dirty="0"/>
              <a:t>informaticiens (N. </a:t>
            </a:r>
            <a:r>
              <a:rPr lang="fr-FR" dirty="0" smtClean="0"/>
              <a:t>Halbwachs, labo commun)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SCADE : une approche pragmatique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27" y="2348880"/>
            <a:ext cx="5099248" cy="33873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156334" y="5742610"/>
            <a:ext cx="1923925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Paul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Caspi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2680" y="5742610"/>
            <a:ext cx="2305439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Daniel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Pilaud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SCADE : une approche bien différente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251520" y="980728"/>
            <a:ext cx="8712968" cy="25483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Problèmes, méthodes et contraintes différents</a:t>
            </a:r>
          </a:p>
          <a:p>
            <a:pPr marL="256032" lvl="1" indent="0">
              <a:buNone/>
            </a:pPr>
            <a:r>
              <a:rPr lang="fr-FR" kern="0" dirty="0" smtClean="0"/>
              <a:t>contrôle continu </a:t>
            </a:r>
            <a:r>
              <a:rPr lang="fr-FR" sz="2800" b="1" kern="0" dirty="0" smtClean="0">
                <a:sym typeface="Symbol"/>
              </a:rPr>
              <a:t></a:t>
            </a:r>
            <a:r>
              <a:rPr lang="fr-FR" kern="0" dirty="0" smtClean="0">
                <a:sym typeface="Symbol"/>
              </a:rPr>
              <a:t> contrôle discret (Esterel)</a:t>
            </a:r>
            <a:r>
              <a:rPr lang="fr-FR" kern="0" dirty="0" smtClean="0"/>
              <a:t> </a:t>
            </a: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accent4"/>
                </a:solidFill>
              </a:rPr>
              <a:t>il est connu que les langages classiques ne conviennent pas</a:t>
            </a:r>
          </a:p>
          <a:p>
            <a:pPr lvl="1">
              <a:buFont typeface="Symbol" pitchFamily="18" charset="2"/>
              <a:buChar char="Þ"/>
            </a:pPr>
            <a:r>
              <a:rPr lang="fr-FR" kern="0" dirty="0" smtClean="0"/>
              <a:t> block </a:t>
            </a:r>
            <a:r>
              <a:rPr lang="fr-FR" kern="0" dirty="0" err="1" smtClean="0"/>
              <a:t>diagrams</a:t>
            </a:r>
            <a:r>
              <a:rPr lang="fr-FR" kern="0" dirty="0" smtClean="0"/>
              <a:t> graphiques, simulation en Simulink</a:t>
            </a: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accent4"/>
                </a:solidFill>
              </a:rPr>
              <a:t>exigences de sûreté &gt;&gt;&gt; </a:t>
            </a:r>
            <a:r>
              <a:rPr lang="en-US" kern="0" dirty="0" smtClean="0"/>
              <a:t>time-to-market</a:t>
            </a: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accent1"/>
                </a:solidFill>
                <a:sym typeface="Symbol"/>
              </a:rPr>
              <a:t></a:t>
            </a:r>
            <a:r>
              <a:rPr lang="fr-FR" kern="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kern="0" dirty="0" smtClean="0">
                <a:solidFill>
                  <a:schemeClr val="accent1"/>
                </a:solidFill>
                <a:sym typeface="Symbol"/>
              </a:rPr>
              <a:t>certification des logiciels </a:t>
            </a:r>
            <a:r>
              <a:rPr lang="fr-FR" kern="0" dirty="0" smtClean="0">
                <a:sym typeface="Symbol"/>
              </a:rPr>
              <a:t>(DO-178B ou autre)</a:t>
            </a:r>
            <a:endParaRPr lang="fr-FR" kern="0" dirty="0"/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251520" y="3863761"/>
            <a:ext cx="8712968" cy="12934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Les industriels développent leurs propre langages</a:t>
            </a:r>
          </a:p>
          <a:p>
            <a:pPr marL="0" lvl="1" indent="0">
              <a:buNone/>
            </a:pPr>
            <a:r>
              <a:rPr lang="fr-FR" kern="0" dirty="0" smtClean="0"/>
              <a:t>   et leurs propres bibliothèques métier</a:t>
            </a:r>
          </a:p>
          <a:p>
            <a:pPr marL="0" lvl="1" indent="0">
              <a:buNone/>
            </a:pPr>
            <a:r>
              <a:rPr lang="fr-FR" kern="0" dirty="0" smtClean="0"/>
              <a:t>   ... mais peinent à les maintenir et les trouvent trop coûteux</a:t>
            </a:r>
          </a:p>
        </p:txBody>
      </p:sp>
    </p:spTree>
    <p:extLst>
      <p:ext uri="{BB962C8B-B14F-4D97-AF65-F5344CB8AC3E}">
        <p14:creationId xmlns:p14="http://schemas.microsoft.com/office/powerpoint/2010/main" val="27639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333042"/>
            <a:ext cx="9577064" cy="2095958"/>
          </a:xfrm>
        </p:spPr>
        <p:txBody>
          <a:bodyPr/>
          <a:lstStyle/>
          <a:p>
            <a:r>
              <a:rPr lang="fr-FR" dirty="0" smtClean="0"/>
              <a:t>Langage très simple et allant droit au but</a:t>
            </a:r>
          </a:p>
          <a:p>
            <a:pPr marL="256032" lvl="1" indent="0">
              <a:buNone/>
            </a:pPr>
            <a:r>
              <a:rPr lang="fr-FR" dirty="0" smtClean="0"/>
              <a:t> peu de primitives</a:t>
            </a:r>
          </a:p>
          <a:p>
            <a:pPr marL="256032" lvl="1" indent="0">
              <a:buNone/>
            </a:pPr>
            <a:r>
              <a:rPr lang="fr-FR" dirty="0" smtClean="0"/>
              <a:t> textuel ou graphique (</a:t>
            </a:r>
            <a:r>
              <a:rPr lang="en-US" dirty="0" smtClean="0"/>
              <a:t>block diagrams </a:t>
            </a:r>
            <a:r>
              <a:rPr lang="fr-FR" dirty="0" smtClean="0"/>
              <a:t>classiques)</a:t>
            </a:r>
          </a:p>
          <a:p>
            <a:pPr marL="256032" lvl="1" indent="0">
              <a:buNone/>
            </a:pPr>
            <a:r>
              <a:rPr lang="fr-FR" dirty="0" smtClean="0"/>
              <a:t> sémantique mathématique claire: réseaux de Kahn synchrones</a:t>
            </a:r>
          </a:p>
          <a:p>
            <a:pPr marL="256032" lvl="1" indent="0">
              <a:buNone/>
            </a:pPr>
            <a:r>
              <a:rPr lang="fr-FR" dirty="0" smtClean="0"/>
              <a:t> bibliothèques développées en Lustre </a:t>
            </a:r>
            <a:r>
              <a:rPr lang="fr-FR" dirty="0" smtClean="0">
                <a:sym typeface="Symbol"/>
              </a:rPr>
              <a:t> meilleure sûreté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138773"/>
          </a:xfrm>
        </p:spPr>
        <p:txBody>
          <a:bodyPr/>
          <a:lstStyle/>
          <a:p>
            <a:r>
              <a:rPr lang="fr-FR" dirty="0" smtClean="0"/>
              <a:t>La proposition de valeur de Lustre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(P. </a:t>
            </a:r>
            <a:r>
              <a:rPr lang="en-US" sz="3200" dirty="0" err="1" smtClean="0"/>
              <a:t>Caspi</a:t>
            </a:r>
            <a:r>
              <a:rPr lang="en-US" sz="3200" dirty="0" smtClean="0"/>
              <a:t>, N. </a:t>
            </a:r>
            <a:r>
              <a:rPr lang="en-US" sz="3200" dirty="0" err="1" smtClean="0"/>
              <a:t>Halbwachs</a:t>
            </a:r>
            <a:r>
              <a:rPr lang="en-US" sz="3200" dirty="0" smtClean="0"/>
              <a:t>, J.L. </a:t>
            </a:r>
            <a:r>
              <a:rPr lang="en-US" sz="3200" dirty="0" err="1" smtClean="0"/>
              <a:t>Bergerand</a:t>
            </a:r>
            <a:r>
              <a:rPr lang="en-US" sz="3200" dirty="0" smtClean="0"/>
              <a:t>, etc.)</a:t>
            </a:r>
            <a:endParaRPr lang="fr-FR" sz="3200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107504" y="3573016"/>
            <a:ext cx="8686800" cy="209595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compilation simple</a:t>
            </a:r>
          </a:p>
          <a:p>
            <a:pPr marL="256032" lvl="1" indent="0">
              <a:buNone/>
            </a:pPr>
            <a:r>
              <a:rPr lang="fr-FR" kern="0" dirty="0" smtClean="0"/>
              <a:t> donc </a:t>
            </a:r>
            <a:r>
              <a:rPr lang="fr-FR" kern="0" dirty="0" smtClean="0">
                <a:solidFill>
                  <a:schemeClr val="accent3"/>
                </a:solidFill>
              </a:rPr>
              <a:t>compilateur certifiable</a:t>
            </a:r>
          </a:p>
          <a:p>
            <a:pPr marL="256032" lvl="1" indent="0">
              <a:buNone/>
            </a:pPr>
            <a:r>
              <a:rPr lang="fr-FR" kern="0" dirty="0" smtClean="0">
                <a:sym typeface="Symbol"/>
              </a:rPr>
              <a:t>  </a:t>
            </a:r>
            <a:r>
              <a:rPr lang="fr-FR" kern="0" dirty="0" smtClean="0">
                <a:solidFill>
                  <a:schemeClr val="accent1"/>
                </a:solidFill>
                <a:sym typeface="Symbol"/>
              </a:rPr>
              <a:t>temps de recertification des modifications bien plus court</a:t>
            </a:r>
            <a:endParaRPr lang="fr-FR" kern="0" dirty="0" smtClean="0">
              <a:solidFill>
                <a:schemeClr val="accent1"/>
              </a:solidFill>
            </a:endParaRPr>
          </a:p>
          <a:p>
            <a:pPr marL="256032" lvl="1" indent="0">
              <a:buNone/>
            </a:pPr>
            <a:r>
              <a:rPr lang="fr-FR" kern="0" dirty="0" smtClean="0"/>
              <a:t> efficacité comparable à celle des méthodes classiques</a:t>
            </a:r>
          </a:p>
          <a:p>
            <a:pPr marL="256032" lvl="1" indent="0">
              <a:buNone/>
            </a:pPr>
            <a:r>
              <a:rPr lang="fr-FR" kern="0" dirty="0" smtClean="0"/>
              <a:t> meilleure prédictibilité temporelle (scheduling statique)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9462" y="5805264"/>
            <a:ext cx="8025077" cy="51341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Et,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surtout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, pas besoin de changer les habitudes !</a:t>
            </a:r>
          </a:p>
        </p:txBody>
      </p:sp>
    </p:spTree>
    <p:extLst>
      <p:ext uri="{BB962C8B-B14F-4D97-AF65-F5344CB8AC3E}">
        <p14:creationId xmlns:p14="http://schemas.microsoft.com/office/powerpoint/2010/main" val="38330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Lustre : réseaux de Kahn synchrones</a:t>
            </a:r>
            <a:endParaRPr lang="fr-FR" dirty="0"/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6267450" cy="1271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1008063"/>
            <a:ext cx="8728672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solidFill>
                  <a:schemeClr val="accent4"/>
                </a:solidFill>
              </a:rPr>
              <a:t>EventCounter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Event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dirty="0" smtClean="0">
                <a:solidFill>
                  <a:schemeClr val="tx1"/>
                </a:solidFill>
              </a:rPr>
              <a:t>false true false true </a:t>
            </a:r>
            <a:r>
              <a:rPr lang="en-US" sz="2400" dirty="0" err="1" smtClean="0">
                <a:solidFill>
                  <a:schemeClr val="tx1"/>
                </a:solidFill>
              </a:rPr>
              <a:t>true</a:t>
            </a:r>
            <a:r>
              <a:rPr lang="en-US" sz="2400" dirty="0" smtClean="0">
                <a:solidFill>
                  <a:schemeClr val="tx1"/>
                </a:solidFill>
              </a:rPr>
              <a:t> false </a:t>
            </a:r>
            <a:r>
              <a:rPr lang="en-US" sz="2400" dirty="0" err="1" smtClean="0">
                <a:solidFill>
                  <a:schemeClr val="tx1"/>
                </a:solidFill>
              </a:rPr>
              <a:t>false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false</a:t>
            </a:r>
            <a:r>
              <a:rPr lang="en-US" sz="2400" dirty="0" smtClean="0">
                <a:solidFill>
                  <a:schemeClr val="tx1"/>
                </a:solidFill>
              </a:rPr>
              <a:t> true </a:t>
            </a:r>
            <a:r>
              <a:rPr lang="en-US" sz="2400" dirty="0" err="1" smtClean="0">
                <a:solidFill>
                  <a:schemeClr val="tx1"/>
                </a:solidFill>
              </a:rPr>
              <a:t>true</a:t>
            </a:r>
            <a:r>
              <a:rPr lang="en-US" sz="2400" dirty="0" smtClean="0">
                <a:solidFill>
                  <a:schemeClr val="tx1"/>
                </a:solidFill>
              </a:rPr>
              <a:t> false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Count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=   0      1      1      2      3      3      3      3      4      5      5 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47800" y="6021288"/>
            <a:ext cx="2032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Lustre textuel</a:t>
            </a:r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029200" y="4267200"/>
            <a:ext cx="3690938" cy="2215753"/>
            <a:chOff x="5029200" y="4267200"/>
            <a:chExt cx="3690938" cy="2215753"/>
          </a:xfrm>
        </p:grpSpPr>
        <p:pic>
          <p:nvPicPr>
            <p:cNvPr id="11" name="Picture 4" descr="D:\Local Settings\Temp\Images\SCADE Simple Example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5029200" y="4267200"/>
              <a:ext cx="3690938" cy="1738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125865" y="6021288"/>
              <a:ext cx="34195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Block </a:t>
              </a:r>
              <a:r>
                <a:rPr lang="en-US" sz="2400" dirty="0" smtClean="0"/>
                <a:t>Diagram SCADE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8264" y="4604935"/>
            <a:ext cx="4803775" cy="120032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Count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Symbol"/>
              </a:rPr>
              <a:t></a:t>
            </a:r>
            <a:r>
              <a:rPr lang="en-US" sz="2400" dirty="0">
                <a:latin typeface="+mj-lt"/>
              </a:rPr>
              <a:t> 0 </a:t>
            </a:r>
            <a:r>
              <a:rPr lang="en-US" sz="2400" dirty="0">
                <a:latin typeface="+mj-lt"/>
                <a:sym typeface="Symbol"/>
              </a:rPr>
              <a:t></a:t>
            </a:r>
            <a:r>
              <a:rPr lang="en-US" sz="2400" dirty="0">
                <a:latin typeface="+mj-lt"/>
              </a:rPr>
              <a:t> (if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Event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                      then pre(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Count</a:t>
            </a:r>
            <a:r>
              <a:rPr lang="en-US" sz="2400" dirty="0">
                <a:latin typeface="+mj-lt"/>
              </a:rPr>
              <a:t>)+1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                      else pre(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Count</a:t>
            </a:r>
            <a:r>
              <a:rPr lang="en-US" sz="2400" dirty="0" smtClean="0">
                <a:latin typeface="+mj-lt"/>
              </a:rPr>
              <a:t>))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7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 smtClean="0"/>
              <a:t>Horloges et sous-échantillonnage</a:t>
            </a:r>
            <a:endParaRPr lang="fr-FR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2700" y="835272"/>
            <a:ext cx="9099550" cy="935038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ct val="20000"/>
              </a:spcBef>
              <a:buClr>
                <a:srgbClr val="FF9900"/>
              </a:buClr>
              <a:buSzPct val="80000"/>
              <a:defRPr/>
            </a:pPr>
            <a:r>
              <a:rPr lang="en-US" sz="2200" kern="0" dirty="0" smtClean="0"/>
              <a:t>    </a:t>
            </a:r>
            <a:r>
              <a:rPr lang="fr-FR" sz="2200" kern="0" dirty="0" smtClean="0"/>
              <a:t>Sous-échantillonnage</a:t>
            </a:r>
            <a:endParaRPr lang="fr-FR" sz="2200" kern="0" dirty="0"/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17180"/>
              </p:ext>
            </p:extLst>
          </p:nvPr>
        </p:nvGraphicFramePr>
        <p:xfrm>
          <a:off x="0" y="1339328"/>
          <a:ext cx="9163050" cy="1976440"/>
        </p:xfrm>
        <a:graphic>
          <a:graphicData uri="http://schemas.openxmlformats.org/drawingml/2006/table">
            <a:tbl>
              <a:tblPr/>
              <a:tblGrid>
                <a:gridCol w="2051720"/>
                <a:gridCol w="1152128"/>
                <a:gridCol w="1152128"/>
                <a:gridCol w="1198687"/>
                <a:gridCol w="1219200"/>
                <a:gridCol w="1235075"/>
                <a:gridCol w="1154112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when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when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current(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when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99"/>
              </p:ext>
            </p:extLst>
          </p:nvPr>
        </p:nvGraphicFramePr>
        <p:xfrm>
          <a:off x="0" y="3960960"/>
          <a:ext cx="9163050" cy="2492376"/>
        </p:xfrm>
        <a:graphic>
          <a:graphicData uri="http://schemas.openxmlformats.org/drawingml/2006/table">
            <a:tbl>
              <a:tblPr/>
              <a:tblGrid>
                <a:gridCol w="2001838"/>
                <a:gridCol w="1171575"/>
                <a:gridCol w="1146175"/>
                <a:gridCol w="1235075"/>
                <a:gridCol w="1219200"/>
                <a:gridCol w="1235075"/>
                <a:gridCol w="1154112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y6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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when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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when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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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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x6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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y6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05"/>
          <p:cNvSpPr txBox="1">
            <a:spLocks noChangeArrowheads="1"/>
          </p:cNvSpPr>
          <p:nvPr/>
        </p:nvSpPr>
        <p:spPr bwMode="auto">
          <a:xfrm>
            <a:off x="0" y="3427560"/>
            <a:ext cx="55226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fr-FR" altLang="fr-FR" sz="2200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fr-FR" altLang="fr-FR" sz="2200" dirty="0" smtClean="0">
                <a:latin typeface="Arial" charset="0"/>
              </a:rPr>
              <a:t>  Opérations sur flots sous-échantillonnés</a:t>
            </a:r>
          </a:p>
        </p:txBody>
      </p:sp>
    </p:spTree>
    <p:extLst>
      <p:ext uri="{BB962C8B-B14F-4D97-AF65-F5344CB8AC3E}">
        <p14:creationId xmlns:p14="http://schemas.microsoft.com/office/powerpoint/2010/main" val="12893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recherche sur Lustre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2673370"/>
            <a:ext cx="7021597" cy="932563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marL="234000" indent="-2340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Vérification formelle, génération de tests</a:t>
            </a:r>
          </a:p>
          <a:p>
            <a:pPr lvl="1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N. </a:t>
            </a:r>
            <a:r>
              <a:rPr lang="en-US" sz="2400" kern="0" dirty="0" err="1" smtClean="0">
                <a:solidFill>
                  <a:schemeClr val="tx2"/>
                </a:solidFill>
              </a:rPr>
              <a:t>Halbwachs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chemeClr val="tx2"/>
                </a:solidFill>
              </a:rPr>
              <a:t> A-C. Glory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chemeClr val="tx2"/>
                </a:solidFill>
              </a:rPr>
              <a:t> C. </a:t>
            </a:r>
            <a:r>
              <a:rPr lang="en-US" sz="2400" kern="0" dirty="0" err="1" smtClean="0">
                <a:solidFill>
                  <a:schemeClr val="tx2"/>
                </a:solidFill>
              </a:rPr>
              <a:t>Ratel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chemeClr val="accent3"/>
                </a:solidFill>
              </a:rPr>
              <a:t> </a:t>
            </a:r>
            <a:r>
              <a:rPr lang="en-US" sz="2400" kern="0" dirty="0" smtClean="0">
                <a:solidFill>
                  <a:schemeClr val="tx2"/>
                </a:solidFill>
              </a:rPr>
              <a:t>B. </a:t>
            </a:r>
            <a:r>
              <a:rPr lang="en-US" sz="2400" kern="0" dirty="0" err="1" smtClean="0">
                <a:solidFill>
                  <a:schemeClr val="tx2"/>
                </a:solidFill>
              </a:rPr>
              <a:t>Jeannet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869333"/>
            <a:ext cx="3604957" cy="932563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marL="234000" indent="-2340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kern="0" dirty="0"/>
              <a:t>C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ompilation efficace</a:t>
            </a:r>
          </a:p>
          <a:p>
            <a:pPr lvl="1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J. Plaice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chemeClr val="tx2"/>
                </a:solidFill>
              </a:rPr>
              <a:t> P. Raymond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3609989"/>
            <a:ext cx="7445752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marL="234000" indent="-2340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Distribution physique, lien avec l’asynchrone</a:t>
            </a:r>
          </a:p>
          <a:p>
            <a:pPr fontAlgn="base"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  </a:t>
            </a:r>
            <a:r>
              <a:rPr lang="en-US" sz="2400" kern="0" dirty="0" smtClean="0">
                <a:solidFill>
                  <a:schemeClr val="tx2"/>
                </a:solidFill>
              </a:rPr>
              <a:t>A. </a:t>
            </a:r>
            <a:r>
              <a:rPr lang="en-US" sz="2400" kern="0" dirty="0" err="1" smtClean="0">
                <a:solidFill>
                  <a:schemeClr val="tx2"/>
                </a:solidFill>
              </a:rPr>
              <a:t>Girault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chemeClr val="tx2"/>
                </a:solidFill>
              </a:rPr>
              <a:t> P. </a:t>
            </a:r>
            <a:r>
              <a:rPr lang="en-US" sz="2400" kern="0" dirty="0" err="1" smtClean="0">
                <a:solidFill>
                  <a:schemeClr val="tx2"/>
                </a:solidFill>
              </a:rPr>
              <a:t>Caspi</a:t>
            </a:r>
            <a:r>
              <a:rPr lang="en-US" sz="2400" kern="0" dirty="0" smtClean="0">
                <a:solidFill>
                  <a:schemeClr val="accent3"/>
                </a:solidFill>
              </a:rPr>
              <a:t>, </a:t>
            </a:r>
            <a:r>
              <a:rPr lang="en-US" sz="2400" kern="0" dirty="0" smtClean="0">
                <a:solidFill>
                  <a:schemeClr val="tx2"/>
                </a:solidFill>
              </a:rPr>
              <a:t>R. Salem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5632777"/>
            <a:ext cx="6216248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marL="234000" indent="-2340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Worst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Case </a:t>
            </a:r>
            <a:r>
              <a:rPr kumimoji="0" lang="fr-FR" sz="28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Execution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Time (WCET)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  </a:t>
            </a:r>
            <a:r>
              <a:rPr lang="en-US" sz="2400" kern="0" dirty="0" smtClean="0">
                <a:solidFill>
                  <a:schemeClr val="tx2"/>
                </a:solidFill>
              </a:rPr>
              <a:t>R. Wilhelm</a:t>
            </a:r>
            <a:r>
              <a:rPr lang="en-US" sz="2400" kern="0" dirty="0">
                <a:solidFill>
                  <a:schemeClr val="accent3"/>
                </a:solidFill>
              </a:rPr>
              <a:t> </a:t>
            </a:r>
            <a:r>
              <a:rPr lang="en-US" sz="2400" kern="0" dirty="0" smtClean="0"/>
              <a:t>(</a:t>
            </a:r>
            <a:r>
              <a:rPr lang="en-US" sz="2400" kern="0" dirty="0" err="1" smtClean="0"/>
              <a:t>AbsInt</a:t>
            </a:r>
            <a:r>
              <a:rPr lang="en-US" sz="2400" kern="0" dirty="0" smtClean="0"/>
              <a:t> GMBH)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4602447"/>
            <a:ext cx="8965399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marL="234000" indent="-2340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Compilation des automates, automates hiérarchiques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    </a:t>
            </a:r>
            <a:r>
              <a:rPr lang="en-US" sz="2400" kern="0" dirty="0" smtClean="0">
                <a:solidFill>
                  <a:schemeClr val="tx2"/>
                </a:solidFill>
              </a:rPr>
              <a:t>P. Raymond</a:t>
            </a:r>
            <a:r>
              <a:rPr lang="en-US" sz="2400" kern="0" dirty="0" smtClean="0"/>
              <a:t>,</a:t>
            </a:r>
            <a:r>
              <a:rPr lang="en-US" sz="2400" kern="0" dirty="0" smtClean="0">
                <a:solidFill>
                  <a:schemeClr val="tx2"/>
                </a:solidFill>
              </a:rPr>
              <a:t> F. </a:t>
            </a:r>
            <a:r>
              <a:rPr lang="en-US" sz="2400" kern="0" dirty="0" err="1" smtClean="0">
                <a:solidFill>
                  <a:schemeClr val="tx2"/>
                </a:solidFill>
              </a:rPr>
              <a:t>Maraninchi</a:t>
            </a:r>
            <a:r>
              <a:rPr lang="en-US" sz="2400" kern="0" dirty="0" smtClean="0">
                <a:solidFill>
                  <a:schemeClr val="tx2"/>
                </a:solidFill>
              </a:rPr>
              <a:t> </a:t>
            </a:r>
            <a:r>
              <a:rPr lang="en-US" sz="2400" kern="0" dirty="0" smtClean="0"/>
              <a:t>(ARGOS)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1741148"/>
            <a:ext cx="5828963" cy="932563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marL="234000" indent="-234000" fontAlgn="base">
              <a:lnSpc>
                <a:spcPct val="105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kern="0" dirty="0" smtClean="0"/>
              <a:t>Traitement des tableaux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  <a:p>
            <a:pPr lvl="1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F. </a:t>
            </a:r>
            <a:r>
              <a:rPr lang="en-US" sz="2400" kern="0" dirty="0" err="1" smtClean="0">
                <a:solidFill>
                  <a:schemeClr val="tx2"/>
                </a:solidFill>
              </a:rPr>
              <a:t>Rocheteau</a:t>
            </a:r>
            <a:r>
              <a:rPr lang="en-US" sz="2400" kern="0" dirty="0" smtClean="0">
                <a:solidFill>
                  <a:schemeClr val="tx2"/>
                </a:solidFill>
              </a:rPr>
              <a:t> </a:t>
            </a:r>
            <a:r>
              <a:rPr lang="en-US" sz="2400" kern="0" dirty="0" smtClean="0"/>
              <a:t>(Digital Equipment PRL)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18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82894" y="756978"/>
            <a:ext cx="8229600" cy="1708160"/>
          </a:xfrm>
        </p:spPr>
        <p:txBody>
          <a:bodyPr/>
          <a:lstStyle/>
          <a:p>
            <a:r>
              <a:rPr lang="fr-FR" dirty="0" smtClean="0"/>
              <a:t>Collaboration Merlin-Gerin (</a:t>
            </a:r>
            <a:r>
              <a:rPr lang="fr-FR" dirty="0" smtClean="0">
                <a:sym typeface="Symbol"/>
              </a:rPr>
              <a:t> Schneider Electric)</a:t>
            </a:r>
            <a:endParaRPr lang="fr-FR" dirty="0" smtClean="0"/>
          </a:p>
          <a:p>
            <a:pPr lvl="1"/>
            <a:r>
              <a:rPr lang="fr-FR" dirty="0" smtClean="0"/>
              <a:t> migration de </a:t>
            </a:r>
            <a:r>
              <a:rPr lang="fr-FR" dirty="0" smtClean="0">
                <a:solidFill>
                  <a:schemeClr val="accent3"/>
                </a:solidFill>
              </a:rPr>
              <a:t>E. </a:t>
            </a:r>
            <a:r>
              <a:rPr lang="fr-FR" dirty="0" err="1" smtClean="0">
                <a:solidFill>
                  <a:schemeClr val="accent3"/>
                </a:solidFill>
              </a:rPr>
              <a:t>Pilaud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chemeClr val="accent3"/>
                </a:solidFill>
              </a:rPr>
              <a:t>JL. </a:t>
            </a:r>
            <a:r>
              <a:rPr lang="fr-FR" dirty="0" err="1" smtClean="0">
                <a:solidFill>
                  <a:schemeClr val="accent3"/>
                </a:solidFill>
              </a:rPr>
              <a:t>Bergerand</a:t>
            </a:r>
            <a:endParaRPr lang="fr-FR" dirty="0" smtClean="0">
              <a:solidFill>
                <a:schemeClr val="accent3"/>
              </a:solidFill>
            </a:endParaRPr>
          </a:p>
          <a:p>
            <a:pPr lvl="1"/>
            <a:r>
              <a:rPr lang="fr-FR" dirty="0" smtClean="0"/>
              <a:t> développement du système SAGA</a:t>
            </a:r>
          </a:p>
          <a:p>
            <a:pPr lvl="1"/>
            <a:r>
              <a:rPr lang="fr-FR" dirty="0" smtClean="0"/>
              <a:t> passage de SAGA chez Verilog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L’industrialisation de SCADE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18864" y="2489201"/>
            <a:ext cx="8625136" cy="209595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Contacts avec Aérospatiale</a:t>
            </a:r>
          </a:p>
          <a:p>
            <a:pPr lvl="1"/>
            <a:r>
              <a:rPr lang="fr-FR" kern="0" dirty="0" smtClean="0"/>
              <a:t> outil interne SAO similaire, mais moins formel</a:t>
            </a:r>
          </a:p>
          <a:p>
            <a:pPr lvl="1"/>
            <a:r>
              <a:rPr lang="fr-FR" kern="0" dirty="0" smtClean="0"/>
              <a:t> Verilog : SAGA + SAO </a:t>
            </a:r>
            <a:r>
              <a:rPr lang="fr-FR" kern="0" dirty="0" smtClean="0">
                <a:sym typeface="Symbol"/>
              </a:rPr>
              <a:t>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SCADE</a:t>
            </a:r>
            <a:r>
              <a:rPr lang="fr-FR" kern="0" dirty="0" smtClean="0">
                <a:sym typeface="Symbol"/>
              </a:rPr>
              <a:t>,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D. </a:t>
            </a:r>
            <a:r>
              <a:rPr lang="fr-FR" kern="0" dirty="0" err="1" smtClean="0">
                <a:solidFill>
                  <a:schemeClr val="accent3"/>
                </a:solidFill>
                <a:sym typeface="Symbol"/>
              </a:rPr>
              <a:t>Pilaud</a:t>
            </a:r>
            <a:endParaRPr lang="fr-FR" kern="0" dirty="0" smtClean="0">
              <a:solidFill>
                <a:schemeClr val="accent3"/>
              </a:solidFill>
              <a:sym typeface="Symbol"/>
            </a:endParaRPr>
          </a:p>
          <a:p>
            <a:pPr lvl="1"/>
            <a:r>
              <a:rPr lang="fr-FR" kern="0" dirty="0">
                <a:sym typeface="Symbol"/>
              </a:rPr>
              <a:t> génération de </a:t>
            </a:r>
            <a:r>
              <a:rPr lang="fr-FR" kern="0" dirty="0" smtClean="0">
                <a:sym typeface="Symbol"/>
              </a:rPr>
              <a:t>code (KCG), </a:t>
            </a:r>
            <a:r>
              <a:rPr lang="fr-FR" kern="0" dirty="0" smtClean="0">
                <a:solidFill>
                  <a:schemeClr val="accent1"/>
                </a:solidFill>
                <a:sym typeface="Symbol"/>
              </a:rPr>
              <a:t>certifiabilit</a:t>
            </a:r>
            <a:r>
              <a:rPr lang="fr-FR" kern="0" dirty="0">
                <a:solidFill>
                  <a:schemeClr val="accent1"/>
                </a:solidFill>
                <a:sym typeface="Symbol"/>
              </a:rPr>
              <a:t>é</a:t>
            </a:r>
            <a:r>
              <a:rPr lang="fr-FR" kern="0" dirty="0" smtClean="0">
                <a:solidFill>
                  <a:schemeClr val="accent1"/>
                </a:solidFill>
                <a:sym typeface="Symbol"/>
              </a:rPr>
              <a:t> DO-178B</a:t>
            </a:r>
          </a:p>
          <a:p>
            <a:pPr lvl="1"/>
            <a:r>
              <a:rPr lang="fr-FR" kern="0" dirty="0">
                <a:sym typeface="Symbol"/>
              </a:rPr>
              <a:t> </a:t>
            </a:r>
            <a:r>
              <a:rPr lang="fr-FR" dirty="0" smtClean="0"/>
              <a:t>développements A340-600 / A380</a:t>
            </a:r>
            <a:endParaRPr lang="fr-FR" kern="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504248" y="4636153"/>
            <a:ext cx="8229600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Extension de la clientèle</a:t>
            </a:r>
          </a:p>
          <a:p>
            <a:pPr lvl="1"/>
            <a:r>
              <a:rPr lang="fr-FR" kern="0" dirty="0" smtClean="0"/>
              <a:t> métros, trains, hélicoptères (Eurocopter)</a:t>
            </a:r>
            <a:endParaRPr lang="fr-FR" kern="0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539552" y="5619711"/>
            <a:ext cx="8229600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Rachat par </a:t>
            </a:r>
            <a:r>
              <a:rPr lang="fr-FR" kern="0" dirty="0" err="1" smtClean="0"/>
              <a:t>Telelogic</a:t>
            </a:r>
            <a:r>
              <a:rPr lang="fr-FR" kern="0" dirty="0" smtClean="0"/>
              <a:t> (télécoms)</a:t>
            </a:r>
          </a:p>
          <a:p>
            <a:pPr lvl="1"/>
            <a:r>
              <a:rPr lang="fr-FR" kern="0" dirty="0" smtClean="0"/>
              <a:t> stagnation des développements et des ventes...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8706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/>
              <a:t>Certifiabilité DO-178B (</a:t>
            </a:r>
            <a:r>
              <a:rPr lang="fr-FR" altLang="fr-FR" dirty="0" smtClean="0"/>
              <a:t>avionique</a:t>
            </a:r>
            <a:r>
              <a:rPr lang="en-US" altLang="fr-FR" dirty="0" smtClean="0"/>
              <a:t>)</a:t>
            </a:r>
            <a:endParaRPr lang="fr-FR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966207"/>
            <a:ext cx="9296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altLang="fr-FR" sz="2400" dirty="0" smtClean="0"/>
              <a:t> Certification du </a:t>
            </a:r>
            <a:r>
              <a:rPr lang="fr-FR" altLang="fr-FR" sz="2400" dirty="0" smtClean="0">
                <a:solidFill>
                  <a:schemeClr val="tx2"/>
                </a:solidFill>
              </a:rPr>
              <a:t>processus de développement </a:t>
            </a:r>
            <a:r>
              <a:rPr lang="fr-FR" altLang="fr-FR" sz="2400" dirty="0" smtClean="0"/>
              <a:t>par une autorité   </a:t>
            </a:r>
          </a:p>
          <a:p>
            <a:pPr>
              <a:buFontTx/>
              <a:buChar char="•"/>
            </a:pPr>
            <a:r>
              <a:rPr lang="fr-FR" altLang="fr-FR" sz="2400" dirty="0" smtClean="0">
                <a:solidFill>
                  <a:schemeClr val="bg1"/>
                </a:solidFill>
              </a:rPr>
              <a:t> </a:t>
            </a:r>
            <a:r>
              <a:rPr lang="fr-FR" altLang="fr-FR" sz="2400" dirty="0" smtClean="0"/>
              <a:t>indépendante (FAA, CEAT, JAA, etc.), </a:t>
            </a:r>
            <a:r>
              <a:rPr lang="fr-FR" altLang="fr-FR" sz="2400" dirty="0" smtClean="0">
                <a:solidFill>
                  <a:schemeClr val="tx2"/>
                </a:solidFill>
              </a:rPr>
              <a:t>mondialement requise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fr-FR" altLang="fr-FR" sz="2400" dirty="0" smtClean="0"/>
              <a:t> But: </a:t>
            </a:r>
            <a:r>
              <a:rPr lang="fr-FR" altLang="fr-FR" sz="2400" dirty="0" smtClean="0">
                <a:solidFill>
                  <a:schemeClr val="tx2"/>
                </a:solidFill>
              </a:rPr>
              <a:t>détecter et rapporter les erreurs</a:t>
            </a:r>
            <a:r>
              <a:rPr lang="fr-FR" altLang="fr-FR" sz="2400" dirty="0" smtClean="0">
                <a:solidFill>
                  <a:schemeClr val="accent2"/>
                </a:solidFill>
              </a:rPr>
              <a:t> </a:t>
            </a:r>
            <a:r>
              <a:rPr lang="fr-FR" altLang="fr-FR" sz="2400" dirty="0" smtClean="0"/>
              <a:t>introduites durant le   </a:t>
            </a:r>
          </a:p>
          <a:p>
            <a:pPr>
              <a:buFontTx/>
              <a:buChar char="•"/>
            </a:pPr>
            <a:r>
              <a:rPr lang="fr-FR" altLang="fr-FR" sz="2400" dirty="0" smtClean="0">
                <a:solidFill>
                  <a:schemeClr val="bg1"/>
                </a:solidFill>
              </a:rPr>
              <a:t> </a:t>
            </a:r>
            <a:r>
              <a:rPr lang="fr-FR" altLang="fr-FR" sz="2400" dirty="0" smtClean="0"/>
              <a:t>développement du logiciel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fr-FR" altLang="fr-FR" sz="2400" dirty="0" smtClean="0"/>
              <a:t> Pas de préconisation de technique de vérification particulière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584" y="4941168"/>
            <a:ext cx="7560840" cy="83099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2400" dirty="0" smtClean="0"/>
              <a:t> DO 178C : introduction de la conception par modèles, </a:t>
            </a:r>
          </a:p>
          <a:p>
            <a:pPr algn="ctr"/>
            <a:r>
              <a:rPr lang="fr-FR" altLang="fr-FR" sz="2400" dirty="0" smtClean="0"/>
              <a:t>de la programmation objet et des méthodes formelles</a:t>
            </a:r>
            <a:endParaRPr lang="fr-FR" altLang="fr-FR" sz="2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4152" y="3298919"/>
            <a:ext cx="92964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altLang="fr-FR" sz="2400" dirty="0" smtClean="0"/>
              <a:t> Pas seulement du test, mais aussi des </a:t>
            </a:r>
            <a:r>
              <a:rPr lang="fr-FR" altLang="fr-FR" sz="2400" dirty="0" smtClean="0">
                <a:solidFill>
                  <a:schemeClr val="tx2"/>
                </a:solidFill>
              </a:rPr>
              <a:t>revues</a:t>
            </a:r>
            <a:r>
              <a:rPr lang="fr-FR" altLang="fr-FR" sz="2400" dirty="0" smtClean="0"/>
              <a:t> et des analyses </a:t>
            </a:r>
          </a:p>
          <a:p>
            <a:pPr>
              <a:buFontTx/>
              <a:buChar char="•"/>
            </a:pPr>
            <a:r>
              <a:rPr lang="fr-FR" altLang="fr-FR" sz="2400" dirty="0">
                <a:solidFill>
                  <a:schemeClr val="bg1"/>
                </a:solidFill>
              </a:rPr>
              <a:t> </a:t>
            </a:r>
            <a:r>
              <a:rPr lang="fr-FR" altLang="fr-FR" sz="2400" dirty="0" smtClean="0"/>
              <a:t>du processus complet fondées sur sa </a:t>
            </a:r>
            <a:r>
              <a:rPr lang="fr-FR" altLang="fr-FR" sz="2400" dirty="0" smtClean="0">
                <a:solidFill>
                  <a:schemeClr val="tx2"/>
                </a:solidFill>
              </a:rPr>
              <a:t>traçabilité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fr-FR" altLang="fr-FR" sz="2400" dirty="0" smtClean="0">
                <a:solidFill>
                  <a:srgbClr val="000000"/>
                </a:solidFill>
              </a:rPr>
              <a:t> La </a:t>
            </a:r>
            <a:r>
              <a:rPr lang="fr-FR" altLang="fr-FR" sz="2400" dirty="0" smtClean="0">
                <a:solidFill>
                  <a:schemeClr val="accent1"/>
                </a:solidFill>
              </a:rPr>
              <a:t>vérification de la vérification </a:t>
            </a:r>
            <a:r>
              <a:rPr lang="fr-FR" altLang="fr-FR" sz="2400" dirty="0" smtClean="0">
                <a:solidFill>
                  <a:srgbClr val="000000"/>
                </a:solidFill>
              </a:rPr>
              <a:t>est obligatoire</a:t>
            </a:r>
            <a:endParaRPr lang="fr-FR" altLang="fr-FR" sz="3200" dirty="0"/>
          </a:p>
        </p:txBody>
      </p:sp>
    </p:spTree>
    <p:extLst>
      <p:ext uri="{BB962C8B-B14F-4D97-AF65-F5344CB8AC3E}">
        <p14:creationId xmlns:p14="http://schemas.microsoft.com/office/powerpoint/2010/main" val="23678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SCADE dans l’Airbus A380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19600" y="1752600"/>
            <a:ext cx="502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000" dirty="0" smtClean="0"/>
              <a:t>Contrôle de vol</a:t>
            </a:r>
          </a:p>
          <a:p>
            <a:pPr>
              <a:lnSpc>
                <a:spcPct val="90000"/>
              </a:lnSpc>
            </a:pPr>
            <a:r>
              <a:rPr lang="fr-FR" altLang="fr-FR" sz="2000" dirty="0" smtClean="0"/>
              <a:t>FADEC (contrôle moteur)</a:t>
            </a:r>
          </a:p>
          <a:p>
            <a:pPr>
              <a:lnSpc>
                <a:spcPct val="90000"/>
              </a:lnSpc>
            </a:pPr>
            <a:r>
              <a:rPr lang="fr-FR" altLang="fr-FR" sz="2000" dirty="0" smtClean="0"/>
              <a:t>Freinage et direction</a:t>
            </a:r>
          </a:p>
          <a:p>
            <a:pPr>
              <a:lnSpc>
                <a:spcPct val="90000"/>
              </a:lnSpc>
            </a:pPr>
            <a:r>
              <a:rPr lang="fr-FR" altLang="fr-FR" sz="2000" dirty="0" smtClean="0"/>
              <a:t>Gestion électrique</a:t>
            </a:r>
          </a:p>
          <a:p>
            <a:pPr>
              <a:lnSpc>
                <a:spcPct val="90000"/>
              </a:lnSpc>
            </a:pPr>
            <a:r>
              <a:rPr lang="fr-FR" altLang="fr-FR" sz="2000" dirty="0" smtClean="0"/>
              <a:t>Anti-givrage</a:t>
            </a:r>
          </a:p>
          <a:p>
            <a:pPr>
              <a:lnSpc>
                <a:spcPct val="90000"/>
              </a:lnSpc>
            </a:pPr>
            <a:r>
              <a:rPr lang="fr-FR" altLang="fr-FR" sz="2000" dirty="0" smtClean="0"/>
              <a:t>Système d'alarmes</a:t>
            </a:r>
          </a:p>
          <a:p>
            <a:pPr>
              <a:lnSpc>
                <a:spcPct val="90000"/>
              </a:lnSpc>
            </a:pPr>
            <a:r>
              <a:rPr lang="en-US" altLang="fr-FR" sz="2000" dirty="0" smtClean="0"/>
              <a:t>Cockpit: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altLang="fr-FR" dirty="0"/>
              <a:t>PFD  : Primary Flight Display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altLang="fr-FR" dirty="0" smtClean="0"/>
              <a:t>ND    </a:t>
            </a:r>
            <a:r>
              <a:rPr lang="en-US" altLang="fr-FR" dirty="0"/>
              <a:t>: Navigation Display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altLang="fr-FR" dirty="0"/>
              <a:t>EWD : Engine Warning Display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altLang="fr-FR" dirty="0"/>
              <a:t>SD    : System Display</a:t>
            </a:r>
          </a:p>
          <a:p>
            <a:pPr>
              <a:lnSpc>
                <a:spcPct val="90000"/>
              </a:lnSpc>
            </a:pPr>
            <a:r>
              <a:rPr lang="en-US" altLang="fr-FR" sz="2400" dirty="0"/>
              <a:t>...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685800"/>
            <a:ext cx="3733800" cy="586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8"/>
          <p:cNvSpPr>
            <a:spLocks noChangeAspect="1" noChangeArrowheads="1"/>
          </p:cNvSpPr>
          <p:nvPr/>
        </p:nvSpPr>
        <p:spPr bwMode="auto">
          <a:xfrm>
            <a:off x="523875" y="5984875"/>
            <a:ext cx="3635375" cy="492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9"/>
          <p:cNvSpPr>
            <a:spLocks noChangeAspect="1" noChangeArrowheads="1"/>
          </p:cNvSpPr>
          <p:nvPr/>
        </p:nvSpPr>
        <p:spPr bwMode="auto">
          <a:xfrm>
            <a:off x="523875" y="3425825"/>
            <a:ext cx="3635375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Picture 10" descr="D:\oldD\GRAPHICAL WORKS\posterdrafts\forppt\divers\vue_ensem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719138"/>
            <a:ext cx="3638550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D:\oldD\GRAPHICAL WORKS\posterdrafts\forppt\divers\fc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27075"/>
            <a:ext cx="3641725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:\oldD\GRAPHICAL WORKS\posterdrafts\forppt\divers\fcsc_mont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943225"/>
            <a:ext cx="157162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3"/>
          <p:cNvSpPr txBox="1">
            <a:spLocks noChangeAspect="1" noChangeArrowheads="1"/>
          </p:cNvSpPr>
          <p:nvPr/>
        </p:nvSpPr>
        <p:spPr bwMode="auto">
          <a:xfrm>
            <a:off x="627063" y="3165475"/>
            <a:ext cx="1747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2AFD6"/>
                    </a:gs>
                    <a:gs pos="100000">
                      <a:srgbClr val="BECFE6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altLang="fr-FR" sz="800" b="1">
                <a:solidFill>
                  <a:srgbClr val="560010"/>
                </a:solidFill>
                <a:latin typeface="Verdana" pitchFamily="34" charset="0"/>
              </a:rPr>
              <a:t>Flight Control</a:t>
            </a:r>
            <a:r>
              <a:rPr lang="fr-FR" altLang="fr-FR" sz="800" b="1">
                <a:solidFill>
                  <a:srgbClr val="560010"/>
                </a:solidFill>
                <a:latin typeface="Verdana" pitchFamily="34" charset="0"/>
              </a:rPr>
              <a:t/>
            </a:r>
            <a:br>
              <a:rPr lang="fr-FR" altLang="fr-FR" sz="800" b="1">
                <a:solidFill>
                  <a:srgbClr val="560010"/>
                </a:solidFill>
                <a:latin typeface="Verdana" pitchFamily="34" charset="0"/>
              </a:rPr>
            </a:br>
            <a:r>
              <a:rPr lang="en-GB" altLang="fr-FR" sz="800" b="1">
                <a:solidFill>
                  <a:srgbClr val="560010"/>
                </a:solidFill>
                <a:latin typeface="Verdana" pitchFamily="34" charset="0"/>
              </a:rPr>
              <a:t>Primary &amp; Secondary Commands</a:t>
            </a:r>
          </a:p>
        </p:txBody>
      </p:sp>
      <p:sp>
        <p:nvSpPr>
          <p:cNvPr id="14" name="Line 14"/>
          <p:cNvSpPr>
            <a:spLocks noChangeAspect="1" noChangeShapeType="1"/>
          </p:cNvSpPr>
          <p:nvPr/>
        </p:nvSpPr>
        <p:spPr bwMode="auto">
          <a:xfrm>
            <a:off x="992188" y="2320925"/>
            <a:ext cx="465137" cy="844550"/>
          </a:xfrm>
          <a:prstGeom prst="line">
            <a:avLst/>
          </a:prstGeom>
          <a:noFill/>
          <a:ln w="1905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5" name="Line 15"/>
          <p:cNvSpPr>
            <a:spLocks noChangeAspect="1" noChangeShapeType="1"/>
          </p:cNvSpPr>
          <p:nvPr/>
        </p:nvSpPr>
        <p:spPr bwMode="auto">
          <a:xfrm>
            <a:off x="1254125" y="1925638"/>
            <a:ext cx="203200" cy="1239837"/>
          </a:xfrm>
          <a:prstGeom prst="line">
            <a:avLst/>
          </a:prstGeom>
          <a:noFill/>
          <a:ln w="1905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6" name="Line 16"/>
          <p:cNvSpPr>
            <a:spLocks noChangeAspect="1" noChangeShapeType="1"/>
          </p:cNvSpPr>
          <p:nvPr/>
        </p:nvSpPr>
        <p:spPr bwMode="auto">
          <a:xfrm flipH="1">
            <a:off x="1457325" y="1795463"/>
            <a:ext cx="233363" cy="1370012"/>
          </a:xfrm>
          <a:prstGeom prst="line">
            <a:avLst/>
          </a:prstGeom>
          <a:noFill/>
          <a:ln w="1905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7" name="Line 17"/>
          <p:cNvSpPr>
            <a:spLocks noChangeAspect="1" noChangeShapeType="1"/>
          </p:cNvSpPr>
          <p:nvPr/>
        </p:nvSpPr>
        <p:spPr bwMode="auto">
          <a:xfrm flipH="1">
            <a:off x="1457325" y="2714625"/>
            <a:ext cx="233363" cy="450850"/>
          </a:xfrm>
          <a:prstGeom prst="line">
            <a:avLst/>
          </a:prstGeom>
          <a:noFill/>
          <a:ln w="1905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8" name="Line 18"/>
          <p:cNvSpPr>
            <a:spLocks noChangeAspect="1" noChangeShapeType="1"/>
          </p:cNvSpPr>
          <p:nvPr/>
        </p:nvSpPr>
        <p:spPr bwMode="auto">
          <a:xfrm flipH="1">
            <a:off x="1457325" y="2409825"/>
            <a:ext cx="1674813" cy="755650"/>
          </a:xfrm>
          <a:prstGeom prst="line">
            <a:avLst/>
          </a:prstGeom>
          <a:noFill/>
          <a:ln w="1905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pic>
        <p:nvPicPr>
          <p:cNvPr id="19" name="Picture 19" descr="D:\oldD\GRAPHICAL WORKS\posterdrafts\forppt\divers\ic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804863"/>
            <a:ext cx="8255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0"/>
          <p:cNvSpPr txBox="1">
            <a:spLocks noChangeAspect="1" noChangeArrowheads="1"/>
          </p:cNvSpPr>
          <p:nvPr/>
        </p:nvSpPr>
        <p:spPr bwMode="auto">
          <a:xfrm>
            <a:off x="2328863" y="1022350"/>
            <a:ext cx="1006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2AFD6"/>
                    </a:gs>
                    <a:gs pos="100000">
                      <a:srgbClr val="BECFE6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fr-FR" altLang="fr-FR" sz="800" b="1">
                <a:solidFill>
                  <a:srgbClr val="000066"/>
                </a:solidFill>
                <a:latin typeface="Verdana" pitchFamily="34" charset="0"/>
              </a:rPr>
              <a:t>Anti Ice Control Unit</a:t>
            </a:r>
            <a:endParaRPr lang="en-GB" altLang="fr-FR" sz="8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1" name="Line 21"/>
          <p:cNvSpPr>
            <a:spLocks noChangeAspect="1" noChangeShapeType="1"/>
          </p:cNvSpPr>
          <p:nvPr/>
        </p:nvSpPr>
        <p:spPr bwMode="auto">
          <a:xfrm flipH="1">
            <a:off x="2171700" y="1373188"/>
            <a:ext cx="682625" cy="338137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2" name="Line 22"/>
          <p:cNvSpPr>
            <a:spLocks noChangeAspect="1" noChangeShapeType="1"/>
          </p:cNvSpPr>
          <p:nvPr/>
        </p:nvSpPr>
        <p:spPr bwMode="auto">
          <a:xfrm>
            <a:off x="2854325" y="1373188"/>
            <a:ext cx="495300" cy="730250"/>
          </a:xfrm>
          <a:prstGeom prst="line">
            <a:avLst/>
          </a:prstGeom>
          <a:noFill/>
          <a:ln w="19050">
            <a:solidFill>
              <a:srgbClr val="00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pic>
        <p:nvPicPr>
          <p:cNvPr id="23" name="Picture 23" descr="D:\oldD\GRAPHICAL WORKS\posterdrafts\forppt\divers\aic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744538"/>
            <a:ext cx="364172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D:\GRAPHICAL WORKS\posterdrafts\forppt\divers\vue_ensemble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32225"/>
            <a:ext cx="364172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D:\oldD\GRAPHICAL WORKS\posterdrafts\forppt\divers\fw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32225"/>
            <a:ext cx="3636963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26"/>
          <p:cNvSpPr>
            <a:spLocks noChangeAspect="1" noChangeShapeType="1"/>
          </p:cNvSpPr>
          <p:nvPr/>
        </p:nvSpPr>
        <p:spPr bwMode="auto">
          <a:xfrm>
            <a:off x="3581400" y="4594225"/>
            <a:ext cx="422275" cy="560388"/>
          </a:xfrm>
          <a:prstGeom prst="line">
            <a:avLst/>
          </a:prstGeom>
          <a:noFill/>
          <a:ln w="19050">
            <a:solidFill>
              <a:srgbClr val="9966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pic>
        <p:nvPicPr>
          <p:cNvPr id="27" name="Picture 27" descr="D:\oldD\GRAPHICAL WORKS\posterdrafts\forppt\divers\warning.png"/>
          <p:cNvPicPr>
            <a:picLocks noChangeAspect="1" noChangeArrowheads="1"/>
          </p:cNvPicPr>
          <p:nvPr/>
        </p:nvPicPr>
        <p:blipFill>
          <a:blip r:embed="rId9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98925"/>
            <a:ext cx="12287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8"/>
          <p:cNvSpPr txBox="1">
            <a:spLocks noChangeAspect="1" noChangeArrowheads="1"/>
          </p:cNvSpPr>
          <p:nvPr/>
        </p:nvSpPr>
        <p:spPr bwMode="auto">
          <a:xfrm>
            <a:off x="2641600" y="4121150"/>
            <a:ext cx="8350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2AFD6"/>
                    </a:gs>
                    <a:gs pos="100000">
                      <a:srgbClr val="BECFE6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altLang="fr-FR" sz="800" b="1">
                <a:solidFill>
                  <a:srgbClr val="5E3800"/>
                </a:solidFill>
                <a:latin typeface="Verdana" pitchFamily="34" charset="0"/>
              </a:rPr>
              <a:t>Flight</a:t>
            </a:r>
            <a:r>
              <a:rPr lang="fr-FR" altLang="fr-FR" sz="800" b="1">
                <a:solidFill>
                  <a:srgbClr val="5E3800"/>
                </a:solidFill>
                <a:latin typeface="Verdana" pitchFamily="34" charset="0"/>
              </a:rPr>
              <a:t/>
            </a:r>
            <a:br>
              <a:rPr lang="fr-FR" altLang="fr-FR" sz="800" b="1">
                <a:solidFill>
                  <a:srgbClr val="5E3800"/>
                </a:solidFill>
                <a:latin typeface="Verdana" pitchFamily="34" charset="0"/>
              </a:rPr>
            </a:br>
            <a:r>
              <a:rPr lang="fr-FR" altLang="fr-FR" sz="800" b="1">
                <a:solidFill>
                  <a:srgbClr val="5E3800"/>
                </a:solidFill>
                <a:latin typeface="Verdana" pitchFamily="34" charset="0"/>
              </a:rPr>
              <a:t>Warning</a:t>
            </a:r>
            <a:br>
              <a:rPr lang="fr-FR" altLang="fr-FR" sz="800" b="1">
                <a:solidFill>
                  <a:srgbClr val="5E3800"/>
                </a:solidFill>
                <a:latin typeface="Verdana" pitchFamily="34" charset="0"/>
              </a:rPr>
            </a:br>
            <a:r>
              <a:rPr lang="fr-FR" altLang="fr-FR" sz="800" b="1">
                <a:solidFill>
                  <a:srgbClr val="5E3800"/>
                </a:solidFill>
                <a:latin typeface="Verdana" pitchFamily="34" charset="0"/>
              </a:rPr>
              <a:t>System</a:t>
            </a:r>
            <a:endParaRPr lang="en-GB" altLang="fr-FR" sz="800" b="1">
              <a:solidFill>
                <a:srgbClr val="5E3800"/>
              </a:solidFill>
              <a:latin typeface="Verdana" pitchFamily="34" charset="0"/>
            </a:endParaRPr>
          </a:p>
        </p:txBody>
      </p:sp>
      <p:pic>
        <p:nvPicPr>
          <p:cNvPr id="29" name="Picture 29" descr="D:\GRAPHICS\Logos\SCADE\scade_kc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685800"/>
            <a:ext cx="1954212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0" descr="D:\oldD\GRAPHICAL WORKS\posterdrafts\forppt\divers\landgea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5759450"/>
            <a:ext cx="1379537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31"/>
          <p:cNvSpPr txBox="1">
            <a:spLocks noChangeAspect="1" noChangeArrowheads="1"/>
          </p:cNvSpPr>
          <p:nvPr/>
        </p:nvSpPr>
        <p:spPr bwMode="auto">
          <a:xfrm>
            <a:off x="976313" y="595788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2AFD6"/>
                    </a:gs>
                    <a:gs pos="100000">
                      <a:srgbClr val="BECFE6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fr-FR" altLang="fr-FR" sz="800" b="1">
                <a:solidFill>
                  <a:srgbClr val="660033"/>
                </a:solidFill>
                <a:latin typeface="Verdana" pitchFamily="34" charset="0"/>
              </a:rPr>
              <a:t>Braking</a:t>
            </a:r>
            <a:r>
              <a:rPr lang="en-GB" altLang="fr-FR" sz="800" b="1">
                <a:solidFill>
                  <a:srgbClr val="660033"/>
                </a:solidFill>
                <a:latin typeface="Verdana" pitchFamily="34" charset="0"/>
              </a:rPr>
              <a:t> &amp; </a:t>
            </a:r>
            <a:r>
              <a:rPr lang="fr-FR" altLang="fr-FR" sz="800" b="1">
                <a:solidFill>
                  <a:srgbClr val="660033"/>
                </a:solidFill>
                <a:latin typeface="Verdana" pitchFamily="34" charset="0"/>
              </a:rPr>
              <a:t>Steering</a:t>
            </a:r>
            <a:r>
              <a:rPr lang="en-GB" altLang="fr-FR" sz="800" b="1">
                <a:solidFill>
                  <a:srgbClr val="660033"/>
                </a:solidFill>
                <a:latin typeface="Verdana" pitchFamily="34" charset="0"/>
              </a:rPr>
              <a:t> </a:t>
            </a:r>
            <a:r>
              <a:rPr lang="fr-FR" altLang="fr-FR" sz="800" b="1">
                <a:solidFill>
                  <a:srgbClr val="660033"/>
                </a:solidFill>
                <a:latin typeface="Verdana" pitchFamily="34" charset="0"/>
              </a:rPr>
              <a:t>Control Unit</a:t>
            </a:r>
            <a:endParaRPr lang="en-GB" altLang="fr-FR" sz="800" b="1">
              <a:solidFill>
                <a:srgbClr val="660033"/>
              </a:solidFill>
              <a:latin typeface="Verdana" pitchFamily="34" charset="0"/>
            </a:endParaRPr>
          </a:p>
        </p:txBody>
      </p:sp>
      <p:sp>
        <p:nvSpPr>
          <p:cNvPr id="32" name="Freeform 32"/>
          <p:cNvSpPr>
            <a:spLocks noChangeAspect="1"/>
          </p:cNvSpPr>
          <p:nvPr/>
        </p:nvSpPr>
        <p:spPr bwMode="auto">
          <a:xfrm>
            <a:off x="2036763" y="5399088"/>
            <a:ext cx="252412" cy="571500"/>
          </a:xfrm>
          <a:custGeom>
            <a:avLst/>
            <a:gdLst>
              <a:gd name="T0" fmla="*/ 159 w 159"/>
              <a:gd name="T1" fmla="*/ 0 h 360"/>
              <a:gd name="T2" fmla="*/ 0 w 159"/>
              <a:gd name="T3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9" h="360">
                <a:moveTo>
                  <a:pt x="159" y="0"/>
                </a:moveTo>
                <a:lnTo>
                  <a:pt x="0" y="360"/>
                </a:lnTo>
              </a:path>
            </a:pathLst>
          </a:custGeom>
          <a:noFill/>
          <a:ln w="19050">
            <a:solidFill>
              <a:srgbClr val="66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3" name="Freeform 33"/>
          <p:cNvSpPr>
            <a:spLocks noChangeAspect="1"/>
          </p:cNvSpPr>
          <p:nvPr/>
        </p:nvSpPr>
        <p:spPr bwMode="auto">
          <a:xfrm>
            <a:off x="2035175" y="5475288"/>
            <a:ext cx="265113" cy="495300"/>
          </a:xfrm>
          <a:custGeom>
            <a:avLst/>
            <a:gdLst>
              <a:gd name="T0" fmla="*/ 167 w 167"/>
              <a:gd name="T1" fmla="*/ 0 h 312"/>
              <a:gd name="T2" fmla="*/ 0 w 167"/>
              <a:gd name="T3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7" h="312">
                <a:moveTo>
                  <a:pt x="167" y="0"/>
                </a:moveTo>
                <a:lnTo>
                  <a:pt x="0" y="312"/>
                </a:lnTo>
              </a:path>
            </a:pathLst>
          </a:custGeom>
          <a:noFill/>
          <a:ln w="19050">
            <a:solidFill>
              <a:srgbClr val="66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4" name="Freeform 34"/>
          <p:cNvSpPr>
            <a:spLocks noChangeAspect="1"/>
          </p:cNvSpPr>
          <p:nvPr/>
        </p:nvSpPr>
        <p:spPr bwMode="auto">
          <a:xfrm>
            <a:off x="2036763" y="5362575"/>
            <a:ext cx="1466850" cy="608013"/>
          </a:xfrm>
          <a:custGeom>
            <a:avLst/>
            <a:gdLst>
              <a:gd name="T0" fmla="*/ 924 w 924"/>
              <a:gd name="T1" fmla="*/ 0 h 383"/>
              <a:gd name="T2" fmla="*/ 0 w 924"/>
              <a:gd name="T3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24" h="383">
                <a:moveTo>
                  <a:pt x="924" y="0"/>
                </a:moveTo>
                <a:lnTo>
                  <a:pt x="0" y="383"/>
                </a:lnTo>
              </a:path>
            </a:pathLst>
          </a:custGeom>
          <a:noFill/>
          <a:ln w="19050">
            <a:solidFill>
              <a:srgbClr val="66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3752" y="980728"/>
            <a:ext cx="9036496" cy="1926681"/>
          </a:xfrm>
        </p:spPr>
        <p:txBody>
          <a:bodyPr/>
          <a:lstStyle/>
          <a:p>
            <a:r>
              <a:rPr lang="fr-FR" dirty="0" smtClean="0"/>
              <a:t>Logiciel : </a:t>
            </a:r>
            <a:r>
              <a:rPr lang="fr-FR" dirty="0" smtClean="0">
                <a:solidFill>
                  <a:schemeClr val="tx2"/>
                </a:solidFill>
              </a:rPr>
              <a:t>clients actifs </a:t>
            </a:r>
            <a:r>
              <a:rPr lang="fr-FR" dirty="0" smtClean="0"/>
              <a:t>(Dassault Aviation, Thomson)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Circuits :  proposition initiale </a:t>
            </a:r>
            <a:r>
              <a:rPr lang="fr-FR" dirty="0" smtClean="0">
                <a:solidFill>
                  <a:schemeClr val="accent1"/>
                </a:solidFill>
              </a:rPr>
              <a:t>Esterel v7 </a:t>
            </a:r>
          </a:p>
          <a:p>
            <a:pPr>
              <a:spcBef>
                <a:spcPts val="0"/>
              </a:spcBef>
            </a:pPr>
            <a:r>
              <a:rPr lang="fr-FR" sz="2400" dirty="0" smtClean="0">
                <a:solidFill>
                  <a:schemeClr val="bg1"/>
                </a:solidFill>
              </a:rPr>
              <a:t>    </a:t>
            </a:r>
            <a:r>
              <a:rPr lang="fr-FR" sz="2400" dirty="0" smtClean="0"/>
              <a:t>avec </a:t>
            </a:r>
            <a:r>
              <a:rPr lang="fr-FR" sz="2400" dirty="0" smtClean="0">
                <a:solidFill>
                  <a:schemeClr val="accent3"/>
                </a:solidFill>
              </a:rPr>
              <a:t>M. </a:t>
            </a:r>
            <a:r>
              <a:rPr lang="fr-FR" sz="2400" dirty="0" err="1" smtClean="0">
                <a:solidFill>
                  <a:schemeClr val="accent3"/>
                </a:solidFill>
              </a:rPr>
              <a:t>Kishinevsky</a:t>
            </a:r>
            <a:r>
              <a:rPr lang="fr-FR" sz="2400" dirty="0" smtClean="0">
                <a:solidFill>
                  <a:schemeClr val="accent3"/>
                </a:solidFill>
              </a:rPr>
              <a:t> </a:t>
            </a:r>
            <a:r>
              <a:rPr lang="fr-FR" sz="2400" dirty="0" smtClean="0"/>
              <a:t>(Intel SCL)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       </a:t>
            </a:r>
            <a:r>
              <a:rPr lang="fr-FR" sz="2400" dirty="0" smtClean="0">
                <a:sym typeface="Symbol"/>
              </a:rPr>
              <a:t> intègre les chemins de données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des choses début 2001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53752" y="2924944"/>
            <a:ext cx="9036496" cy="37117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fr-FR" kern="0" dirty="0" smtClean="0">
                <a:sym typeface="Symbol"/>
              </a:rPr>
              <a:t>Expérimentations HW  et HW / SW avec Esterel v5</a:t>
            </a:r>
          </a:p>
          <a:p>
            <a:pPr marL="256032" lvl="1" indent="0">
              <a:buNone/>
            </a:pPr>
            <a:r>
              <a:rPr lang="fr-FR" sz="2800" kern="0" dirty="0" smtClean="0">
                <a:solidFill>
                  <a:schemeClr val="tx1"/>
                </a:solidFill>
                <a:sym typeface="Symbol"/>
              </a:rPr>
              <a:t>  </a:t>
            </a:r>
            <a:r>
              <a:rPr lang="fr-FR" sz="2800" kern="0" dirty="0">
                <a:solidFill>
                  <a:schemeClr val="tx1"/>
                </a:solidFill>
                <a:sym typeface="Symbol"/>
              </a:rPr>
              <a:t> </a:t>
            </a:r>
            <a:r>
              <a:rPr lang="fr-FR" kern="0" dirty="0" smtClean="0">
                <a:solidFill>
                  <a:schemeClr val="tx1"/>
                </a:solidFill>
                <a:sym typeface="Symbol"/>
              </a:rPr>
              <a:t>Digital Equipment :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J. Vuillemin</a:t>
            </a:r>
            <a:r>
              <a:rPr lang="fr-FR" kern="0" dirty="0" smtClean="0">
                <a:sym typeface="Symbol"/>
              </a:rPr>
              <a:t>,  carte FPGA Perle 1</a:t>
            </a: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tx1"/>
                </a:solidFill>
                <a:sym typeface="Symbol"/>
              </a:rPr>
              <a:t>   Intel,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MK</a:t>
            </a:r>
            <a:r>
              <a:rPr lang="fr-FR" kern="0" dirty="0" smtClean="0">
                <a:solidFill>
                  <a:schemeClr val="tx1"/>
                </a:solidFill>
                <a:sym typeface="Symbol"/>
              </a:rPr>
              <a:t> : </a:t>
            </a:r>
            <a:r>
              <a:rPr lang="fr-FR" kern="0" dirty="0" smtClean="0">
                <a:sym typeface="Symbol"/>
              </a:rPr>
              <a:t>SATA </a:t>
            </a:r>
            <a:r>
              <a:rPr lang="fr-FR" kern="0" dirty="0" err="1" smtClean="0">
                <a:sym typeface="Symbol"/>
              </a:rPr>
              <a:t>link</a:t>
            </a:r>
            <a:r>
              <a:rPr lang="fr-FR" kern="0" dirty="0" smtClean="0">
                <a:sym typeface="Symbol"/>
              </a:rPr>
              <a:t> layer (efficace, bug trouvé), ILD, etc.</a:t>
            </a: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tx1"/>
                </a:solidFill>
                <a:sym typeface="Symbol"/>
              </a:rPr>
              <a:t>   </a:t>
            </a:r>
            <a:r>
              <a:rPr lang="fr-FR" kern="0" dirty="0">
                <a:solidFill>
                  <a:schemeClr val="tx1"/>
                </a:solidFill>
                <a:sym typeface="Symbol"/>
              </a:rPr>
              <a:t>Motorola, </a:t>
            </a:r>
            <a:r>
              <a:rPr lang="fr-FR" kern="0" dirty="0">
                <a:solidFill>
                  <a:schemeClr val="accent3"/>
                </a:solidFill>
                <a:sym typeface="Symbol"/>
              </a:rPr>
              <a:t>Y. Mathis</a:t>
            </a:r>
            <a:r>
              <a:rPr lang="fr-FR" kern="0" dirty="0">
                <a:solidFill>
                  <a:schemeClr val="tx1"/>
                </a:solidFill>
                <a:sym typeface="Symbol"/>
              </a:rPr>
              <a:t>,</a:t>
            </a:r>
            <a:r>
              <a:rPr lang="fr-FR" kern="0" dirty="0">
                <a:sym typeface="Symbol"/>
              </a:rPr>
              <a:t> </a:t>
            </a:r>
            <a:r>
              <a:rPr lang="fr-FR" kern="0" dirty="0">
                <a:solidFill>
                  <a:schemeClr val="accent3"/>
                </a:solidFill>
                <a:sym typeface="Symbol"/>
              </a:rPr>
              <a:t>A. </a:t>
            </a:r>
            <a:r>
              <a:rPr lang="fr-FR" kern="0" dirty="0" err="1">
                <a:solidFill>
                  <a:schemeClr val="accent3"/>
                </a:solidFill>
                <a:sym typeface="Symbol"/>
              </a:rPr>
              <a:t>Chatelain</a:t>
            </a:r>
            <a:r>
              <a:rPr lang="fr-FR" kern="0" dirty="0">
                <a:solidFill>
                  <a:schemeClr val="accent3"/>
                </a:solidFill>
                <a:sym typeface="Symbol"/>
              </a:rPr>
              <a:t> </a:t>
            </a:r>
            <a:r>
              <a:rPr lang="fr-FR" kern="0" dirty="0">
                <a:solidFill>
                  <a:schemeClr val="tx1"/>
                </a:solidFill>
                <a:sym typeface="Symbol"/>
              </a:rPr>
              <a:t>:</a:t>
            </a:r>
            <a:r>
              <a:rPr lang="fr-FR" kern="0" dirty="0">
                <a:sym typeface="Symbol"/>
              </a:rPr>
              <a:t> simulation </a:t>
            </a:r>
            <a:r>
              <a:rPr lang="fr-FR" kern="0" dirty="0" smtClean="0">
                <a:sym typeface="Symbol"/>
              </a:rPr>
              <a:t>architecturale</a:t>
            </a:r>
          </a:p>
          <a:p>
            <a:pPr marL="256032" lvl="1" indent="0">
              <a:buNone/>
            </a:pPr>
            <a:r>
              <a:rPr lang="en-US" kern="0" dirty="0">
                <a:sym typeface="Symbol"/>
              </a:rPr>
              <a:t> </a:t>
            </a:r>
            <a:r>
              <a:rPr lang="en-US" kern="0" dirty="0" smtClean="0">
                <a:sym typeface="Symbol"/>
              </a:rPr>
              <a:t>  </a:t>
            </a:r>
            <a:r>
              <a:rPr lang="en-US" kern="0" dirty="0" smtClean="0">
                <a:solidFill>
                  <a:schemeClr val="tx1"/>
                </a:solidFill>
                <a:sym typeface="Symbol"/>
              </a:rPr>
              <a:t>ST Micro :</a:t>
            </a:r>
            <a:r>
              <a:rPr lang="en-US" kern="0" dirty="0" smtClean="0">
                <a:sym typeface="Symbol"/>
              </a:rPr>
              <a:t> </a:t>
            </a:r>
            <a:r>
              <a:rPr lang="en-US" kern="0" dirty="0" smtClean="0">
                <a:solidFill>
                  <a:schemeClr val="accent3"/>
                </a:solidFill>
                <a:sym typeface="Symbol"/>
              </a:rPr>
              <a:t>R. </a:t>
            </a:r>
            <a:r>
              <a:rPr lang="en-US" kern="0" dirty="0" err="1" smtClean="0">
                <a:solidFill>
                  <a:schemeClr val="accent3"/>
                </a:solidFill>
                <a:sym typeface="Symbol"/>
              </a:rPr>
              <a:t>Hersemeule</a:t>
            </a:r>
            <a:endParaRPr lang="fr-FR" kern="0" dirty="0">
              <a:solidFill>
                <a:schemeClr val="accent3"/>
              </a:solidFill>
              <a:sym typeface="Symbol"/>
            </a:endParaRP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tx1"/>
                </a:solidFill>
                <a:sym typeface="Symbol"/>
              </a:rPr>
              <a:t>   </a:t>
            </a:r>
            <a:r>
              <a:rPr lang="fr-FR" kern="0" dirty="0" err="1" smtClean="0">
                <a:solidFill>
                  <a:schemeClr val="tx1"/>
                </a:solidFill>
                <a:sym typeface="Symbol"/>
              </a:rPr>
              <a:t>Xilinx</a:t>
            </a:r>
            <a:r>
              <a:rPr lang="fr-FR" kern="0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S. Singh</a:t>
            </a:r>
            <a:r>
              <a:rPr lang="fr-FR" kern="0" dirty="0" smtClean="0">
                <a:sym typeface="Symbol"/>
              </a:rPr>
              <a:t> </a:t>
            </a:r>
            <a:r>
              <a:rPr lang="fr-FR" kern="0" dirty="0" smtClean="0">
                <a:solidFill>
                  <a:schemeClr val="tx1"/>
                </a:solidFill>
                <a:sym typeface="Symbol"/>
              </a:rPr>
              <a:t>:</a:t>
            </a:r>
            <a:r>
              <a:rPr lang="fr-FR" kern="0" dirty="0" smtClean="0">
                <a:sym typeface="Symbol"/>
              </a:rPr>
              <a:t> protocoles rapides </a:t>
            </a: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tx1"/>
                </a:solidFill>
                <a:sym typeface="Symbol"/>
              </a:rPr>
              <a:t>   Texas Instruments,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L. Arditi</a:t>
            </a:r>
            <a:r>
              <a:rPr lang="fr-FR" kern="0" dirty="0" smtClean="0">
                <a:solidFill>
                  <a:schemeClr val="tx1"/>
                </a:solidFill>
                <a:sym typeface="Symbol"/>
              </a:rPr>
              <a:t>,</a:t>
            </a:r>
            <a:r>
              <a:rPr lang="fr-FR" kern="0" dirty="0" smtClean="0">
                <a:sym typeface="Symbol"/>
              </a:rPr>
              <a:t>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G. Clavé</a:t>
            </a:r>
            <a:r>
              <a:rPr lang="fr-FR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fr-FR" kern="0" dirty="0" smtClean="0">
                <a:sym typeface="Symbol"/>
              </a:rPr>
              <a:t>: DSP, communication</a:t>
            </a: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tx1"/>
                </a:solidFill>
                <a:sym typeface="Symbol"/>
              </a:rPr>
              <a:t>   Cadence,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L. Lavagno</a:t>
            </a:r>
            <a:r>
              <a:rPr lang="fr-FR" kern="0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E. Sentovich </a:t>
            </a:r>
            <a:r>
              <a:rPr lang="fr-FR" kern="0" dirty="0" smtClean="0">
                <a:sym typeface="Symbol"/>
              </a:rPr>
              <a:t>: HW-SW </a:t>
            </a:r>
            <a:r>
              <a:rPr lang="fr-FR" kern="0" dirty="0" err="1" smtClean="0">
                <a:sym typeface="Symbol"/>
              </a:rPr>
              <a:t>codesign</a:t>
            </a:r>
            <a:endParaRPr lang="fr-FR" kern="0" dirty="0" smtClean="0">
              <a:sym typeface="Symbol"/>
            </a:endParaRPr>
          </a:p>
          <a:p>
            <a:pPr marL="256032" lvl="1" indent="0">
              <a:buNone/>
            </a:pPr>
            <a:r>
              <a:rPr lang="fr-FR" kern="0" dirty="0" smtClean="0">
                <a:solidFill>
                  <a:schemeClr val="tx1"/>
                </a:solidFill>
                <a:sym typeface="Symbol"/>
              </a:rPr>
              <a:t>   Synopsys, </a:t>
            </a:r>
            <a:r>
              <a:rPr lang="fr-FR" kern="0" dirty="0" smtClean="0">
                <a:solidFill>
                  <a:schemeClr val="accent3"/>
                </a:solidFill>
                <a:sym typeface="Symbol"/>
              </a:rPr>
              <a:t>J. Buck </a:t>
            </a:r>
            <a:r>
              <a:rPr lang="fr-FR" kern="0" dirty="0" smtClean="0">
                <a:solidFill>
                  <a:schemeClr val="tx1"/>
                </a:solidFill>
                <a:sym typeface="Symbol"/>
              </a:rPr>
              <a:t>:</a:t>
            </a:r>
            <a:r>
              <a:rPr lang="fr-FR" kern="0" dirty="0" smtClean="0">
                <a:sym typeface="Symbol"/>
              </a:rPr>
              <a:t> System-</a:t>
            </a:r>
            <a:r>
              <a:rPr lang="fr-FR" kern="0" dirty="0" err="1" smtClean="0">
                <a:sym typeface="Symbol"/>
              </a:rPr>
              <a:t>Level</a:t>
            </a:r>
            <a:r>
              <a:rPr lang="fr-FR" kern="0" dirty="0" smtClean="0">
                <a:sym typeface="Symbol"/>
              </a:rPr>
              <a:t> Design (licence source)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9653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dirty="0" smtClean="0"/>
              <a:t>Thomson : IHM certifiable DO-178B</a:t>
            </a:r>
            <a:endParaRPr lang="fr-FR" dirty="0"/>
          </a:p>
        </p:txBody>
      </p:sp>
      <p:pic>
        <p:nvPicPr>
          <p:cNvPr id="5" name="Picture 2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9576" y="933577"/>
            <a:ext cx="3907160" cy="2552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219200"/>
            <a:ext cx="485164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000" indent="-234000">
              <a:spcBef>
                <a:spcPct val="20000"/>
              </a:spcBef>
              <a:buFontTx/>
              <a:buChar char="•"/>
            </a:pPr>
            <a:r>
              <a:rPr lang="en-GB" sz="2400" dirty="0"/>
              <a:t>Control and Display System (CDS)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fr-FR" sz="2400" dirty="0" smtClean="0">
                <a:solidFill>
                  <a:schemeClr val="tx2"/>
                </a:solidFill>
              </a:rPr>
              <a:t>8 écrans, deux claviers / souris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Head-Up </a:t>
            </a:r>
            <a:r>
              <a:rPr lang="en-GB" sz="2400" dirty="0"/>
              <a:t>Display (HUD)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 smtClean="0">
                <a:solidFill>
                  <a:schemeClr val="tx2"/>
                </a:solidFill>
              </a:rPr>
              <a:t>Techno LCD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/>
              <a:t>On-board Airport Navigation System (OANS)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6764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ebdings" pitchFamily="18" charset="2"/>
              <a:buChar char="4"/>
            </a:pPr>
            <a:endParaRPr lang="en-US" sz="1400"/>
          </a:p>
        </p:txBody>
      </p:sp>
      <p:pic>
        <p:nvPicPr>
          <p:cNvPr id="8" name="Picture 6" descr="Airbus Military A400M cockp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912" y="3554860"/>
            <a:ext cx="2122488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700808"/>
            <a:ext cx="8579296" cy="1728192"/>
          </a:xfrm>
        </p:spPr>
        <p:txBody>
          <a:bodyPr/>
          <a:lstStyle/>
          <a:p>
            <a:r>
              <a:rPr lang="fr-FR" dirty="0" smtClean="0"/>
              <a:t>Conquête de nouveaux marchés</a:t>
            </a:r>
          </a:p>
          <a:p>
            <a:pPr marL="256032" lvl="1" indent="0">
              <a:buNone/>
            </a:pPr>
            <a:r>
              <a:rPr lang="fr-FR" dirty="0" smtClean="0"/>
              <a:t> avionique dans le monde entier</a:t>
            </a:r>
          </a:p>
          <a:p>
            <a:pPr marL="256032" lvl="1" indent="0">
              <a:buNone/>
            </a:pPr>
            <a:r>
              <a:rPr lang="fr-FR" dirty="0" smtClean="0"/>
              <a:t> trains métros, spatial, industrie lourde, simulateurs, etc.</a:t>
            </a:r>
          </a:p>
          <a:p>
            <a:pPr marL="256032" lvl="1" indent="0">
              <a:buNone/>
            </a:pPr>
            <a:r>
              <a:rPr lang="fr-FR" dirty="0" smtClean="0"/>
              <a:t> automobile ? </a:t>
            </a:r>
            <a:r>
              <a:rPr lang="fr-FR" dirty="0" smtClean="0">
                <a:solidFill>
                  <a:schemeClr val="accent1"/>
                </a:solidFill>
              </a:rPr>
              <a:t>Encore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/>
                </a:solidFill>
              </a:rPr>
              <a:t>trop dominé par les coûts...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Rachat par Esterel Technologies (2003)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5496" y="3465523"/>
            <a:ext cx="8676456" cy="24837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Développement de SCADE 6</a:t>
            </a:r>
          </a:p>
          <a:p>
            <a:pPr marL="256032" lvl="1" indent="0">
              <a:lnSpc>
                <a:spcPct val="100000"/>
              </a:lnSpc>
              <a:buNone/>
            </a:pPr>
            <a:r>
              <a:rPr lang="fr-FR" kern="0" dirty="0" smtClean="0"/>
              <a:t> fusion contrôle continu / contrôle discret (Lustre / Esterel)</a:t>
            </a:r>
          </a:p>
          <a:p>
            <a:pPr marL="256032" lvl="1" indent="0">
              <a:lnSpc>
                <a:spcPct val="100000"/>
              </a:lnSpc>
              <a:buNone/>
            </a:pPr>
            <a:r>
              <a:rPr lang="fr-FR" kern="0" dirty="0" smtClean="0"/>
              <a:t> fusion block-</a:t>
            </a:r>
            <a:r>
              <a:rPr lang="fr-FR" kern="0" dirty="0" err="1" smtClean="0"/>
              <a:t>diagrams</a:t>
            </a:r>
            <a:r>
              <a:rPr lang="fr-FR" kern="0" dirty="0" smtClean="0"/>
              <a:t> / automates</a:t>
            </a:r>
          </a:p>
          <a:p>
            <a:pPr marL="256032" lvl="1" indent="0">
              <a:lnSpc>
                <a:spcPct val="100000"/>
              </a:lnSpc>
              <a:buNone/>
            </a:pPr>
            <a:r>
              <a:rPr lang="fr-FR" kern="0" dirty="0" smtClean="0"/>
              <a:t> ajout de tableaux fonctionnels</a:t>
            </a:r>
          </a:p>
          <a:p>
            <a:pPr marL="256032" lvl="1" indent="0">
              <a:lnSpc>
                <a:spcPct val="100000"/>
              </a:lnSpc>
              <a:buNone/>
            </a:pPr>
            <a:r>
              <a:rPr lang="fr-FR" kern="0" dirty="0" smtClean="0"/>
              <a:t> couplage avec SCADE Display, </a:t>
            </a:r>
            <a:r>
              <a:rPr lang="fr-FR" kern="0" dirty="0" err="1" smtClean="0"/>
              <a:t>SysML</a:t>
            </a:r>
            <a:r>
              <a:rPr lang="fr-FR" kern="0" dirty="0" smtClean="0"/>
              <a:t>, </a:t>
            </a:r>
            <a:r>
              <a:rPr lang="fr-FR" kern="0" dirty="0" err="1" smtClean="0"/>
              <a:t>etc</a:t>
            </a:r>
            <a:endParaRPr lang="fr-FR" kern="0" dirty="0" smtClean="0"/>
          </a:p>
          <a:p>
            <a:pPr marL="256032" lvl="1" indent="0">
              <a:lnSpc>
                <a:spcPct val="100000"/>
              </a:lnSpc>
              <a:buNone/>
            </a:pPr>
            <a:r>
              <a:rPr lang="fr-FR" kern="0" dirty="0" smtClean="0">
                <a:solidFill>
                  <a:schemeClr val="accent1"/>
                </a:solidFill>
              </a:rPr>
              <a:t> codage en OCaml, certification</a:t>
            </a:r>
            <a:endParaRPr lang="fr-FR" kern="0" dirty="0">
              <a:solidFill>
                <a:schemeClr val="accent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35496" y="764704"/>
            <a:ext cx="9361040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Rachat de SCADE et IHM Thomson </a:t>
            </a:r>
            <a:r>
              <a:rPr lang="fr-FR" kern="0" dirty="0" smtClean="0">
                <a:sym typeface="Symbol"/>
              </a:rPr>
              <a:t> SCADE Display</a:t>
            </a:r>
          </a:p>
          <a:p>
            <a:pPr marL="256032" lvl="1" indent="0">
              <a:buNone/>
            </a:pPr>
            <a:r>
              <a:rPr lang="fr-FR" kern="0" dirty="0">
                <a:sym typeface="Symbol"/>
              </a:rPr>
              <a:t> </a:t>
            </a:r>
            <a:r>
              <a:rPr lang="fr-FR" kern="0" dirty="0" smtClean="0">
                <a:sym typeface="Symbol"/>
              </a:rPr>
              <a:t>et couplage avec SCADE pour la programmation des IHM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18254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L’atelier SCADE en 2008 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1722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848600" y="1143000"/>
            <a:ext cx="12192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76400" y="3352800"/>
            <a:ext cx="6019800" cy="1905000"/>
          </a:xfrm>
          <a:prstGeom prst="rect">
            <a:avLst/>
          </a:prstGeom>
          <a:gradFill rotWithShape="0">
            <a:gsLst>
              <a:gs pos="0">
                <a:srgbClr val="F6E4B8"/>
              </a:gs>
              <a:gs pos="100000">
                <a:srgbClr val="FCF6E7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76400" y="1143000"/>
            <a:ext cx="6019800" cy="2133600"/>
          </a:xfrm>
          <a:prstGeom prst="rect">
            <a:avLst/>
          </a:prstGeom>
          <a:gradFill rotWithShape="0">
            <a:gsLst>
              <a:gs pos="0">
                <a:srgbClr val="F8E7D4"/>
              </a:gs>
              <a:gs pos="100000">
                <a:srgbClr val="FCF5E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flipV="1">
            <a:off x="76200" y="5334000"/>
            <a:ext cx="8991600" cy="1219200"/>
          </a:xfrm>
          <a:prstGeom prst="rect">
            <a:avLst/>
          </a:prstGeom>
          <a:gradFill rotWithShape="0">
            <a:gsLst>
              <a:gs pos="0">
                <a:srgbClr val="FFD5AB"/>
              </a:gs>
              <a:gs pos="100000">
                <a:srgbClr val="FFF1E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6200" y="1143000"/>
            <a:ext cx="14478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600200" y="914400"/>
            <a:ext cx="0" cy="4343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3429000" y="914400"/>
            <a:ext cx="1588" cy="4343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172200" y="914400"/>
            <a:ext cx="0" cy="4343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7772400" y="914400"/>
            <a:ext cx="0" cy="4343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4" descr="doorsre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238250"/>
            <a:ext cx="1219200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39700" y="633413"/>
            <a:ext cx="1400175" cy="4667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54000" rIns="54000" anchor="ctr"/>
          <a:lstStyle/>
          <a:p>
            <a:pPr algn="ctr" eaLnBrk="1" hangingPunct="1"/>
            <a:r>
              <a:rPr lang="en-US" sz="1800" b="1" i="1">
                <a:solidFill>
                  <a:srgbClr val="315483"/>
                </a:solidFill>
              </a:rPr>
              <a:t>SYSTEM </a:t>
            </a:r>
          </a:p>
          <a:p>
            <a:pPr algn="ctr" eaLnBrk="1" hangingPunct="1"/>
            <a:r>
              <a:rPr lang="en-US" sz="1800" b="1" i="1">
                <a:solidFill>
                  <a:srgbClr val="315483"/>
                </a:solidFill>
              </a:rPr>
              <a:t>SPEC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752600" y="685800"/>
            <a:ext cx="1552575" cy="4667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54000" rIns="54000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3962400" y="685800"/>
            <a:ext cx="1552575" cy="4667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54000" rIns="54000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VERIFY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124575" y="685800"/>
            <a:ext cx="1647825" cy="4667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54000" rIns="54000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GENERATE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864475" y="633413"/>
            <a:ext cx="1143000" cy="4667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54000" rIns="54000" anchor="ctr"/>
          <a:lstStyle/>
          <a:p>
            <a:pPr algn="ctr" eaLnBrk="1" hangingPunct="1"/>
            <a:r>
              <a:rPr lang="en-US" sz="1800" b="1" i="1">
                <a:solidFill>
                  <a:srgbClr val="315483"/>
                </a:solidFill>
              </a:rPr>
              <a:t>SYSTEM </a:t>
            </a:r>
          </a:p>
          <a:p>
            <a:pPr algn="ctr" eaLnBrk="1" hangingPunct="1"/>
            <a:r>
              <a:rPr lang="en-US" sz="1800" b="1" i="1">
                <a:solidFill>
                  <a:srgbClr val="315483"/>
                </a:solidFill>
              </a:rPr>
              <a:t>TEST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505200" y="2247900"/>
            <a:ext cx="1303338" cy="1028700"/>
            <a:chOff x="2208" y="1512"/>
            <a:chExt cx="821" cy="648"/>
          </a:xfrm>
        </p:grpSpPr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390" y="1512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BFFF9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208" y="1890"/>
              <a:ext cx="82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006600"/>
                  </a:solidFill>
                </a:rPr>
                <a:t>Model Coverage Analysis</a:t>
              </a:r>
            </a:p>
          </p:txBody>
        </p:sp>
        <p:pic>
          <p:nvPicPr>
            <p:cNvPr id="25" name="Picture 23" descr="pipet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5" y="1536"/>
              <a:ext cx="18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3505200" y="1200150"/>
            <a:ext cx="1265238" cy="1020763"/>
            <a:chOff x="4151" y="1191"/>
            <a:chExt cx="797" cy="643"/>
          </a:xfrm>
        </p:grpSpPr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4151" y="1564"/>
              <a:ext cx="79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006600"/>
                  </a:solidFill>
                </a:rPr>
                <a:t>Debugging &amp; Simulation</a:t>
              </a: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324" y="1191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BFFF9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29" name="Picture 27" descr="sim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2" y="1291"/>
              <a:ext cx="33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4876800" y="1204913"/>
            <a:ext cx="1143000" cy="1020762"/>
            <a:chOff x="3072" y="855"/>
            <a:chExt cx="720" cy="643"/>
          </a:xfrm>
        </p:grpSpPr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072" y="1228"/>
              <a:ext cx="7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006600"/>
                  </a:solidFill>
                </a:rPr>
                <a:t>Formal Verification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3193" y="855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BFFF9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33" name="Picture 31" descr="ver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1" y="897"/>
              <a:ext cx="36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4724400" y="5422900"/>
            <a:ext cx="1912938" cy="623888"/>
            <a:chOff x="2976" y="3512"/>
            <a:chExt cx="1205" cy="393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976" y="3515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E7EBF5"/>
                </a:gs>
                <a:gs pos="100000">
                  <a:srgbClr val="B7C3E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56EB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3360" y="3512"/>
              <a:ext cx="821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chemeClr val="tx2"/>
                  </a:solidFill>
                </a:rPr>
                <a:t>Automatic Design Documentation</a:t>
              </a:r>
            </a:p>
          </p:txBody>
        </p:sp>
        <p:pic>
          <p:nvPicPr>
            <p:cNvPr id="37" name="Picture 35" descr="repor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1" y="3578"/>
              <a:ext cx="23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2514600" y="5422900"/>
            <a:ext cx="1898650" cy="623888"/>
            <a:chOff x="1584" y="3512"/>
            <a:chExt cx="1196" cy="393"/>
          </a:xfrm>
        </p:grpSpPr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1584" y="3515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E7EBF5"/>
                </a:gs>
                <a:gs pos="100000">
                  <a:srgbClr val="B7C3E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56EB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40" name="Picture 38" descr="con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49" y="3562"/>
              <a:ext cx="28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1968" y="3512"/>
              <a:ext cx="81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chemeClr val="tx2"/>
                  </a:solidFill>
                </a:rPr>
                <a:t>Integrated Configuration Management</a:t>
              </a:r>
            </a:p>
          </p:txBody>
        </p:sp>
      </p:grp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6400800" y="1511300"/>
            <a:ext cx="1143000" cy="709613"/>
            <a:chOff x="4032" y="1048"/>
            <a:chExt cx="720" cy="447"/>
          </a:xfrm>
        </p:grpSpPr>
        <p:sp>
          <p:nvSpPr>
            <p:cNvPr id="43" name="AutoShape 41"/>
            <p:cNvSpPr>
              <a:spLocks noChangeArrowheads="1"/>
            </p:cNvSpPr>
            <p:nvPr/>
          </p:nvSpPr>
          <p:spPr bwMode="auto">
            <a:xfrm>
              <a:off x="4032" y="1048"/>
              <a:ext cx="720" cy="4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3725"/>
                    <a:invGamma/>
                  </a:schemeClr>
                </a:gs>
              </a:gsLst>
              <a:lin ang="2700000" scaled="1"/>
            </a:gra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30000"/>
                </a:spcBef>
                <a:defRPr/>
              </a:pPr>
              <a:endParaRPr lang="fr-FR" sz="1200" b="1">
                <a:solidFill>
                  <a:srgbClr val="FF0000"/>
                </a:solidFill>
                <a:latin typeface="Verdana" pitchFamily="34" charset="0"/>
              </a:endParaRPr>
            </a:p>
            <a:p>
              <a:pPr algn="ctr"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4151" y="1071"/>
              <a:ext cx="480" cy="403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372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30000"/>
                </a:spcBef>
                <a:defRPr/>
              </a:pPr>
              <a:r>
                <a:rPr lang="fr-FR" sz="1200" b="1">
                  <a:latin typeface="Verdana" pitchFamily="34" charset="0"/>
                </a:rPr>
                <a:t>SCADE Suite KCG</a:t>
              </a:r>
            </a:p>
          </p:txBody>
        </p:sp>
      </p:grp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228600" y="3903663"/>
            <a:ext cx="1127125" cy="1189037"/>
            <a:chOff x="144" y="2555"/>
            <a:chExt cx="710" cy="749"/>
          </a:xfrm>
        </p:grpSpPr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288" y="2555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EEA9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144" y="2928"/>
              <a:ext cx="71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E47D47"/>
                  </a:solidFill>
                </a:rPr>
                <a:t>Architecture Design Capture</a:t>
              </a:r>
            </a:p>
          </p:txBody>
        </p:sp>
        <p:pic>
          <p:nvPicPr>
            <p:cNvPr id="48" name="Picture 46" descr="umlsysml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4" y="2579"/>
              <a:ext cx="25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Group 47"/>
          <p:cNvGrpSpPr>
            <a:grpSpLocks/>
          </p:cNvGrpSpPr>
          <p:nvPr/>
        </p:nvGrpSpPr>
        <p:grpSpPr bwMode="auto">
          <a:xfrm>
            <a:off x="6400800" y="3763963"/>
            <a:ext cx="1143000" cy="639762"/>
            <a:chOff x="4032" y="2467"/>
            <a:chExt cx="720" cy="403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auto">
            <a:xfrm>
              <a:off x="4032" y="2504"/>
              <a:ext cx="720" cy="3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40000"/>
                    <a:invGamma/>
                  </a:schemeClr>
                </a:gs>
              </a:gsLst>
              <a:lin ang="2700000" scaled="1"/>
            </a:gra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4100" y="2467"/>
              <a:ext cx="576" cy="403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4000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30000"/>
                </a:spcBef>
                <a:defRPr/>
              </a:pPr>
              <a:r>
                <a:rPr lang="fr-FR" sz="1200" b="1">
                  <a:latin typeface="Verdana" pitchFamily="34" charset="0"/>
                </a:rPr>
                <a:t>SCADE DisplayKCG</a:t>
              </a:r>
            </a:p>
          </p:txBody>
        </p:sp>
      </p:grpSp>
      <p:sp>
        <p:nvSpPr>
          <p:cNvPr id="52" name="AutoShape 50"/>
          <p:cNvSpPr>
            <a:spLocks noChangeArrowheads="1"/>
          </p:cNvSpPr>
          <p:nvPr/>
        </p:nvSpPr>
        <p:spPr bwMode="auto">
          <a:xfrm>
            <a:off x="6426200" y="2540000"/>
            <a:ext cx="1117600" cy="50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33725"/>
                  <a:invGamma/>
                </a:schemeClr>
              </a:gs>
            </a:gsLst>
            <a:lin ang="2700000" scaled="1"/>
          </a:gra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spcBef>
                <a:spcPct val="30000"/>
              </a:spcBef>
              <a:defRPr/>
            </a:pPr>
            <a:r>
              <a:rPr lang="fr-FR" sz="1200" b="1">
                <a:latin typeface="Verdana" pitchFamily="34" charset="0"/>
              </a:rPr>
              <a:t>RTOS Wrappers</a:t>
            </a:r>
            <a:endParaRPr lang="en-US" sz="1200" b="1">
              <a:latin typeface="Verdana" pitchFamily="34" charset="0"/>
            </a:endParaRPr>
          </a:p>
        </p:txBody>
      </p:sp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2286000" y="6096000"/>
            <a:ext cx="4648200" cy="4667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54000" rIns="54000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 &amp; TRACE</a:t>
            </a:r>
          </a:p>
        </p:txBody>
      </p:sp>
      <p:pic>
        <p:nvPicPr>
          <p:cNvPr id="54" name="Picture 52" descr="boeing787_sm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0988" y="1376363"/>
            <a:ext cx="1143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3" descr="4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3124200"/>
            <a:ext cx="1066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6889750" y="5367338"/>
            <a:ext cx="2178050" cy="1185862"/>
            <a:chOff x="4340" y="3477"/>
            <a:chExt cx="1372" cy="747"/>
          </a:xfrm>
        </p:grpSpPr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4340" y="3604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E7EBF5"/>
                </a:gs>
                <a:gs pos="100000">
                  <a:srgbClr val="B7C3E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56EB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4704" y="3477"/>
              <a:ext cx="1008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/>
              <a:r>
                <a:rPr lang="en-US" sz="1100" b="1">
                  <a:solidFill>
                    <a:schemeClr val="tx2"/>
                  </a:solidFill>
                </a:rPr>
                <a:t>DO-178B</a:t>
              </a:r>
            </a:p>
            <a:p>
              <a:pPr algn="ctr" eaLnBrk="1" hangingPunct="1"/>
              <a:r>
                <a:rPr lang="en-US" sz="1100" b="1">
                  <a:solidFill>
                    <a:schemeClr val="tx2"/>
                  </a:solidFill>
                </a:rPr>
                <a:t>IEC 61508</a:t>
              </a:r>
            </a:p>
            <a:p>
              <a:pPr algn="ctr" eaLnBrk="1" hangingPunct="1"/>
              <a:r>
                <a:rPr lang="en-US" sz="1100" b="1">
                  <a:solidFill>
                    <a:schemeClr val="tx2"/>
                  </a:solidFill>
                </a:rPr>
                <a:t>EN 50128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FR" sz="1100" b="1">
                  <a:solidFill>
                    <a:schemeClr val="tx2"/>
                  </a:solidFill>
                </a:rPr>
                <a:t>Qualification</a:t>
              </a:r>
              <a:r>
                <a:rPr lang="en-US" sz="1100" b="1">
                  <a:solidFill>
                    <a:schemeClr val="tx2"/>
                  </a:solidFill>
                </a:rPr>
                <a:t> Kits, Certificates &amp; Handbooks</a:t>
              </a:r>
            </a:p>
          </p:txBody>
        </p:sp>
        <p:pic>
          <p:nvPicPr>
            <p:cNvPr id="59" name="Picture 57" descr="repor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6" y="3669"/>
              <a:ext cx="23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8"/>
          <p:cNvGrpSpPr>
            <a:grpSpLocks/>
          </p:cNvGrpSpPr>
          <p:nvPr/>
        </p:nvGrpSpPr>
        <p:grpSpPr bwMode="auto">
          <a:xfrm>
            <a:off x="4876800" y="2259013"/>
            <a:ext cx="1136650" cy="1017587"/>
            <a:chOff x="3072" y="1519"/>
            <a:chExt cx="716" cy="641"/>
          </a:xfrm>
        </p:grpSpPr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3072" y="1890"/>
              <a:ext cx="71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006600"/>
                  </a:solidFill>
                </a:rPr>
                <a:t>Object Code Verification</a:t>
              </a: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3201" y="1519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BFFF9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63" name="Picture 61" descr="cv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60" y="1550"/>
              <a:ext cx="3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304800" y="5605463"/>
            <a:ext cx="1905000" cy="642937"/>
            <a:chOff x="192" y="3627"/>
            <a:chExt cx="1200" cy="405"/>
          </a:xfrm>
        </p:grpSpPr>
        <p:sp>
          <p:nvSpPr>
            <p:cNvPr id="65" name="Text Box 63"/>
            <p:cNvSpPr txBox="1">
              <a:spLocks noChangeArrowheads="1"/>
            </p:cNvSpPr>
            <p:nvPr/>
          </p:nvSpPr>
          <p:spPr bwMode="auto">
            <a:xfrm>
              <a:off x="624" y="3656"/>
              <a:ext cx="768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/>
              <a:r>
                <a:rPr lang="en-US" sz="1100" b="1">
                  <a:solidFill>
                    <a:schemeClr val="tx2"/>
                  </a:solidFill>
                </a:rPr>
                <a:t>Requirements </a:t>
              </a:r>
            </a:p>
            <a:p>
              <a:pPr algn="ctr" eaLnBrk="1" hangingPunct="1"/>
              <a:r>
                <a:rPr lang="en-US" sz="1100" b="1">
                  <a:solidFill>
                    <a:schemeClr val="tx2"/>
                  </a:solidFill>
                </a:rPr>
                <a:t>Management </a:t>
              </a:r>
            </a:p>
            <a:p>
              <a:pPr algn="ctr" eaLnBrk="1" hangingPunct="1"/>
              <a:r>
                <a:rPr lang="en-US" sz="1100" b="1">
                  <a:solidFill>
                    <a:schemeClr val="tx2"/>
                  </a:solidFill>
                </a:rPr>
                <a:t>Gateway</a:t>
              </a: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192" y="3631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E7EBF5"/>
                </a:gs>
                <a:gs pos="100000">
                  <a:srgbClr val="B7C3E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56EB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67" name="Picture 65" descr="req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" y="3627"/>
              <a:ext cx="3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1752600" y="1219200"/>
            <a:ext cx="1600200" cy="1981200"/>
            <a:chOff x="1104" y="864"/>
            <a:chExt cx="1008" cy="1248"/>
          </a:xfrm>
        </p:grpSpPr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104" y="864"/>
              <a:ext cx="100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70" name="Picture 6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37" y="879"/>
              <a:ext cx="96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69" descr="Scade-suite-medium-white-background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185" y="1777"/>
              <a:ext cx="84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2" name="Picture 70" descr="cran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4038600"/>
            <a:ext cx="781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1" descr="opengls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00800" y="4648200"/>
            <a:ext cx="1143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72"/>
          <p:cNvGrpSpPr>
            <a:grpSpLocks/>
          </p:cNvGrpSpPr>
          <p:nvPr/>
        </p:nvGrpSpPr>
        <p:grpSpPr bwMode="auto">
          <a:xfrm>
            <a:off x="3429000" y="4284663"/>
            <a:ext cx="1189038" cy="1004887"/>
            <a:chOff x="2160" y="2795"/>
            <a:chExt cx="749" cy="633"/>
          </a:xfrm>
        </p:grpSpPr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2160" y="3158"/>
              <a:ext cx="7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006600"/>
                  </a:solidFill>
                </a:rPr>
                <a:t>Graphical Animation</a:t>
              </a: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2304" y="2795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BFFF9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77" name="Picture 75" descr="anim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404" y="2852"/>
              <a:ext cx="24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oup 76"/>
          <p:cNvGrpSpPr>
            <a:grpSpLocks/>
          </p:cNvGrpSpPr>
          <p:nvPr/>
        </p:nvGrpSpPr>
        <p:grpSpPr bwMode="auto">
          <a:xfrm>
            <a:off x="4953000" y="4284663"/>
            <a:ext cx="1289050" cy="1004887"/>
            <a:chOff x="3120" y="2795"/>
            <a:chExt cx="812" cy="633"/>
          </a:xfrm>
        </p:grpSpPr>
        <p:sp>
          <p:nvSpPr>
            <p:cNvPr id="79" name="Text Box 77"/>
            <p:cNvSpPr txBox="1">
              <a:spLocks noChangeArrowheads="1"/>
            </p:cNvSpPr>
            <p:nvPr/>
          </p:nvSpPr>
          <p:spPr bwMode="auto">
            <a:xfrm>
              <a:off x="3120" y="3158"/>
              <a:ext cx="81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006600"/>
                  </a:solidFill>
                </a:rPr>
                <a:t>Ergonomics Check</a:t>
              </a:r>
              <a:r>
                <a:rPr lang="fr-FR" sz="1100" b="1">
                  <a:solidFill>
                    <a:srgbClr val="006600"/>
                  </a:solidFill>
                </a:rPr>
                <a:t>ing</a:t>
              </a:r>
              <a:endParaRPr lang="en-US" sz="1100" b="1">
                <a:solidFill>
                  <a:srgbClr val="006600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3312" y="2795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BFFF9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81" name="Picture 79" descr="checkbox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51" y="2854"/>
              <a:ext cx="2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" name="Picture 80" descr="eurostar-detou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24800" y="2311400"/>
            <a:ext cx="1143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Group 81"/>
          <p:cNvGrpSpPr>
            <a:grpSpLocks/>
          </p:cNvGrpSpPr>
          <p:nvPr/>
        </p:nvGrpSpPr>
        <p:grpSpPr bwMode="auto">
          <a:xfrm>
            <a:off x="1752600" y="3392488"/>
            <a:ext cx="1600200" cy="1828800"/>
            <a:chOff x="1104" y="2233"/>
            <a:chExt cx="1008" cy="1152"/>
          </a:xfrm>
        </p:grpSpPr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1104" y="2233"/>
              <a:ext cx="100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85" name="Picture 83" descr="logo-scade-display-white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97" y="3039"/>
              <a:ext cx="81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84" descr="pfd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152" y="2311"/>
              <a:ext cx="912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3810000" y="3402013"/>
            <a:ext cx="2133600" cy="1025525"/>
            <a:chOff x="2400" y="2239"/>
            <a:chExt cx="1344" cy="646"/>
          </a:xfrm>
        </p:grpSpPr>
        <p:sp>
          <p:nvSpPr>
            <p:cNvPr id="88" name="Text Box 86"/>
            <p:cNvSpPr txBox="1">
              <a:spLocks noChangeArrowheads="1"/>
            </p:cNvSpPr>
            <p:nvPr/>
          </p:nvSpPr>
          <p:spPr bwMode="auto">
            <a:xfrm>
              <a:off x="2400" y="2615"/>
              <a:ext cx="134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006600"/>
                  </a:solidFill>
                </a:rPr>
                <a:t>SCADE Suite/SCADE Display Integration</a:t>
              </a: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2822" y="2239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BFFF9"/>
                </a:gs>
                <a:gs pos="100000">
                  <a:srgbClr val="99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90" name="Picture 88" descr="integr1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827" y="2271"/>
              <a:ext cx="38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228600" y="2608263"/>
            <a:ext cx="1146175" cy="1189037"/>
            <a:chOff x="144" y="1739"/>
            <a:chExt cx="722" cy="749"/>
          </a:xfrm>
        </p:grpSpPr>
        <p:sp>
          <p:nvSpPr>
            <p:cNvPr id="92" name="Text Box 90"/>
            <p:cNvSpPr txBox="1">
              <a:spLocks noChangeArrowheads="1"/>
            </p:cNvSpPr>
            <p:nvPr/>
          </p:nvSpPr>
          <p:spPr bwMode="auto">
            <a:xfrm>
              <a:off x="144" y="2112"/>
              <a:ext cx="72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2" tIns="46796" rIns="89992" bIns="46796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rgbClr val="E47D47"/>
                  </a:solidFill>
                </a:rPr>
                <a:t>Algorithm</a:t>
              </a:r>
              <a:br>
                <a:rPr lang="en-US" sz="1100" b="1">
                  <a:solidFill>
                    <a:srgbClr val="E47D47"/>
                  </a:solidFill>
                </a:rPr>
              </a:br>
              <a:r>
                <a:rPr lang="en-US" sz="1100" b="1">
                  <a:solidFill>
                    <a:srgbClr val="E47D47"/>
                  </a:solidFill>
                </a:rPr>
                <a:t>Design Capture</a:t>
              </a: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auto">
            <a:xfrm>
              <a:off x="278" y="1739"/>
              <a:ext cx="432" cy="39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EEA9"/>
                </a:gs>
              </a:gsLst>
              <a:lin ang="27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>
                <a:latin typeface="Verdana" pitchFamily="34" charset="0"/>
              </a:endParaRPr>
            </a:p>
          </p:txBody>
        </p:sp>
        <p:pic>
          <p:nvPicPr>
            <p:cNvPr id="94" name="Picture 92" descr="simu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18" y="1784"/>
              <a:ext cx="37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9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3" grpId="0" animBg="1"/>
      <p:bldP spid="14" grpId="0" animBg="1"/>
      <p:bldP spid="18" grpId="0" autoUpdateAnimBg="0"/>
      <p:bldP spid="19" grpId="0" autoUpdateAnimBg="0"/>
      <p:bldP spid="20" grpId="0" autoUpdateAnimBg="0"/>
      <p:bldP spid="52" grpId="0" animBg="1" autoUpdateAnimBg="0"/>
      <p:bldP spid="5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SCADE 6 : unification Lustre / Esterel</a:t>
            </a:r>
            <a:endParaRPr lang="fr-FR" dirty="0"/>
          </a:p>
        </p:txBody>
      </p:sp>
      <p:sp>
        <p:nvSpPr>
          <p:cNvPr id="5" name="TextBox 15"/>
          <p:cNvSpPr txBox="1"/>
          <p:nvPr/>
        </p:nvSpPr>
        <p:spPr>
          <a:xfrm>
            <a:off x="6107265" y="3888343"/>
            <a:ext cx="273664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Langage fonctionnel</a:t>
            </a:r>
          </a:p>
          <a:p>
            <a:pPr algn="ctr"/>
            <a:r>
              <a:rPr lang="fr-FR" sz="2000" dirty="0" smtClean="0"/>
              <a:t>Tableaux fonctionnels</a:t>
            </a:r>
          </a:p>
          <a:p>
            <a:pPr algn="ctr"/>
            <a:r>
              <a:rPr lang="fr-FR" sz="2000" dirty="0" smtClean="0"/>
              <a:t>Sémantique formelle</a:t>
            </a:r>
          </a:p>
          <a:p>
            <a:pPr algn="ctr"/>
            <a:r>
              <a:rPr lang="fr-FR" sz="2000" dirty="0" smtClean="0"/>
              <a:t>Compilateur certifiable</a:t>
            </a:r>
            <a:endParaRPr lang="fr-FR" sz="2000" dirty="0"/>
          </a:p>
        </p:txBody>
      </p:sp>
      <p:pic>
        <p:nvPicPr>
          <p:cNvPr id="6" name="Picture 1028" descr="D:\MARKETING\PRESENTATIONS\SCADE 6.0\PPT\images\full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742726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 bwMode="auto">
          <a:xfrm flipH="1">
            <a:off x="2699792" y="3320988"/>
            <a:ext cx="3816424" cy="684076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6594781" y="2996952"/>
            <a:ext cx="2549219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block diagrams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3563889" y="1268760"/>
            <a:ext cx="2952327" cy="54006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6660232" y="836712"/>
            <a:ext cx="2291136" cy="99719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automates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hiérarchiques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37958" y="6011934"/>
            <a:ext cx="7068085" cy="51341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cf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séminaire de Bruno Pagano, 23/04/2013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76256" y="2201549"/>
            <a:ext cx="1749321" cy="513410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unification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70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montre digitale, version SCADE 6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3" y="1166019"/>
            <a:ext cx="81842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0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Interfaces hommes-machines certifiables</a:t>
            </a:r>
            <a:endParaRPr lang="fr-FR" dirty="0"/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61256"/>
            <a:ext cx="556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Image PF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258" y="1340768"/>
            <a:ext cx="2971800" cy="26685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2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-36512" y="1124744"/>
            <a:ext cx="8229600" cy="932563"/>
          </a:xfrm>
        </p:spPr>
        <p:txBody>
          <a:bodyPr/>
          <a:lstStyle/>
          <a:p>
            <a:r>
              <a:rPr lang="fr-FR" dirty="0" smtClean="0"/>
              <a:t>Liaison intime avec les outils architecturaux</a:t>
            </a:r>
          </a:p>
          <a:p>
            <a:pPr marL="256032" lvl="1" indent="0">
              <a:buNone/>
            </a:pPr>
            <a:r>
              <a:rPr lang="fr-FR" dirty="0" smtClean="0"/>
              <a:t> SYSML etc.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grandes questions actuelles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-36512" y="2256532"/>
            <a:ext cx="9217024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Liaison avec vérification formelle / génération de tests</a:t>
            </a:r>
          </a:p>
          <a:p>
            <a:pPr marL="256032" lvl="1" indent="0">
              <a:buNone/>
            </a:pPr>
            <a:r>
              <a:rPr lang="fr-FR" kern="0" dirty="0" smtClean="0"/>
              <a:t> </a:t>
            </a:r>
            <a:r>
              <a:rPr lang="fr-FR" kern="0" dirty="0" err="1" smtClean="0"/>
              <a:t>Prover</a:t>
            </a:r>
            <a:r>
              <a:rPr lang="fr-FR" kern="0" dirty="0" smtClean="0"/>
              <a:t> SL de </a:t>
            </a:r>
            <a:r>
              <a:rPr lang="fr-FR" kern="0" dirty="0" err="1" smtClean="0"/>
              <a:t>Prover</a:t>
            </a:r>
            <a:r>
              <a:rPr lang="fr-FR" kern="0" dirty="0" smtClean="0"/>
              <a:t> Technologies</a:t>
            </a:r>
            <a:endParaRPr lang="fr-FR" kern="0" dirty="0"/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-36512" y="4844943"/>
            <a:ext cx="8820472" cy="13203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De la simulation à l’objet final</a:t>
            </a:r>
          </a:p>
          <a:p>
            <a:pPr marL="256032" lvl="1" indent="0">
              <a:buNone/>
            </a:pPr>
            <a:r>
              <a:rPr lang="fr-FR" kern="0" dirty="0" smtClean="0"/>
              <a:t> Intégration avec les simulateurs temps continu</a:t>
            </a:r>
          </a:p>
          <a:p>
            <a:pPr marL="256032" lvl="1" indent="0">
              <a:buNone/>
            </a:pPr>
            <a:r>
              <a:rPr lang="fr-FR" kern="0" dirty="0" smtClean="0"/>
              <a:t> certification sur la maquette logicielle</a:t>
            </a:r>
            <a:endParaRPr lang="fr-FR" kern="0" dirty="0"/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-36512" y="3388320"/>
            <a:ext cx="8820472" cy="5447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Génération de codes multiprocesseurs / multicœurs</a:t>
            </a:r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>
          <a:xfrm>
            <a:off x="-36512" y="4100955"/>
            <a:ext cx="9361040" cy="5134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Intégration dans les grands systèmes plus asynchrones</a:t>
            </a:r>
          </a:p>
        </p:txBody>
      </p:sp>
    </p:spTree>
    <p:extLst>
      <p:ext uri="{BB962C8B-B14F-4D97-AF65-F5344CB8AC3E}">
        <p14:creationId xmlns:p14="http://schemas.microsoft.com/office/powerpoint/2010/main" val="11526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055111"/>
            <a:ext cx="8856984" cy="431810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dirty="0" smtClean="0"/>
              <a:t>Aller en vrai de la recherche vers l’industrie n’est pas qu’un simple transfert d’idées et de logiciel mais demande un vrai </a:t>
            </a:r>
            <a:r>
              <a:rPr lang="fr-FR" dirty="0" smtClean="0">
                <a:solidFill>
                  <a:schemeClr val="accent1"/>
                </a:solidFill>
              </a:rPr>
              <a:t>changement de mentalité :</a:t>
            </a:r>
          </a:p>
          <a:p>
            <a:pPr lvl="1"/>
            <a:r>
              <a:rPr lang="fr-FR" dirty="0" smtClean="0"/>
              <a:t> compréhension des flots industriels, des clients,</a:t>
            </a:r>
          </a:p>
          <a:p>
            <a:pPr lvl="1">
              <a:spcAft>
                <a:spcPts val="300"/>
              </a:spcAft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de leurs façons de penser, de leurs besoins</a:t>
            </a:r>
          </a:p>
          <a:p>
            <a:pPr lvl="1"/>
            <a:r>
              <a:rPr lang="fr-FR" dirty="0" smtClean="0"/>
              <a:t> des arguments qui les convainquent réellement</a:t>
            </a:r>
          </a:p>
          <a:p>
            <a:pPr marL="256032" lvl="1" indent="0">
              <a:spcAft>
                <a:spcPts val="300"/>
              </a:spcAft>
              <a:buNone/>
            </a:pPr>
            <a:r>
              <a:rPr lang="fr-FR" dirty="0" smtClean="0"/>
              <a:t>    ... et donc de leur </a:t>
            </a:r>
            <a:r>
              <a:rPr lang="fr-FR" dirty="0" smtClean="0">
                <a:solidFill>
                  <a:schemeClr val="accent1"/>
                </a:solidFill>
              </a:rPr>
              <a:t>économie </a:t>
            </a:r>
            <a:r>
              <a:rPr lang="fr-FR" dirty="0" smtClean="0"/>
              <a:t>(value proposition, ROI, etc.)</a:t>
            </a:r>
          </a:p>
          <a:p>
            <a:pPr lvl="1"/>
            <a:r>
              <a:rPr lang="fr-FR" dirty="0" smtClean="0"/>
              <a:t> du besoin de produits qui marchent </a:t>
            </a:r>
            <a:r>
              <a:rPr lang="fr-FR" dirty="0" smtClean="0">
                <a:solidFill>
                  <a:schemeClr val="accent1"/>
                </a:solidFill>
              </a:rPr>
              <a:t>de A à Z </a:t>
            </a:r>
            <a:r>
              <a:rPr lang="fr-FR" dirty="0" smtClean="0"/>
              <a:t>(pas de A à Y)</a:t>
            </a:r>
          </a:p>
          <a:p>
            <a:pPr lvl="1">
              <a:spcAft>
                <a:spcPts val="300"/>
              </a:spcAft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FF0000"/>
                </a:solidFill>
              </a:rPr>
              <a:t>s’insèrent dans les flots existants</a:t>
            </a:r>
          </a:p>
          <a:p>
            <a:pPr lvl="1"/>
            <a:r>
              <a:rPr lang="fr-FR" dirty="0" smtClean="0"/>
              <a:t> et de tous les métiers de la société, dont </a:t>
            </a:r>
            <a:r>
              <a:rPr lang="fr-FR" dirty="0" smtClean="0">
                <a:solidFill>
                  <a:schemeClr val="accent1"/>
                </a:solidFill>
              </a:rPr>
              <a:t>marketing et vente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 / Inria Sophia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9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6365"/>
            <a:ext cx="8686800" cy="646331"/>
          </a:xfrm>
        </p:spPr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3328015"/>
            <a:ext cx="9012335" cy="869469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i="1" dirty="0">
                <a:hlinkClick r:id="rId2"/>
              </a:rPr>
              <a:t>SCADE: Synchronous design and validation of embedded control software</a:t>
            </a:r>
            <a:endParaRPr lang="en-US" sz="1600" dirty="0"/>
          </a:p>
          <a:p>
            <a:r>
              <a:rPr lang="en-US" sz="1600" dirty="0"/>
              <a:t>G. Berry. G. Berry.  </a:t>
            </a:r>
            <a:r>
              <a:rPr lang="en-US" sz="1600" i="1" dirty="0" smtClean="0"/>
              <a:t>Next </a:t>
            </a:r>
            <a:r>
              <a:rPr lang="en-US" sz="1600" i="1" dirty="0"/>
              <a:t>Generation Design and Verification of Distributed Embedded </a:t>
            </a:r>
            <a:r>
              <a:rPr lang="en-US" sz="1600" i="1" dirty="0" smtClean="0"/>
              <a:t>Systems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S</a:t>
            </a:r>
            <a:r>
              <a:rPr lang="en-US" sz="1600" dirty="0"/>
              <a:t>. Ramesh and P. </a:t>
            </a:r>
            <a:r>
              <a:rPr lang="en-US" sz="1600" dirty="0" err="1"/>
              <a:t>Sampath</a:t>
            </a:r>
            <a:r>
              <a:rPr lang="en-US" sz="1600" dirty="0"/>
              <a:t> Ed., Springer </a:t>
            </a:r>
            <a:r>
              <a:rPr lang="en-US" sz="1600" dirty="0" err="1"/>
              <a:t>Verlag</a:t>
            </a:r>
            <a:r>
              <a:rPr lang="en-US" sz="1600" dirty="0"/>
              <a:t> (2007). </a:t>
            </a:r>
            <a:endParaRPr kumimoji="0" lang="fr-FR" sz="1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1906481"/>
            <a:ext cx="7420745" cy="1361911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i="1" dirty="0">
                <a:solidFill>
                  <a:schemeClr val="tx2"/>
                </a:solidFill>
              </a:rPr>
              <a:t>The synchronous </a:t>
            </a:r>
            <a:r>
              <a:rPr lang="en-US" sz="1600" i="1" dirty="0" smtClean="0">
                <a:solidFill>
                  <a:schemeClr val="tx2"/>
                </a:solidFill>
              </a:rPr>
              <a:t>dataflow programming </a:t>
            </a:r>
            <a:r>
              <a:rPr lang="en-US" sz="1600" i="1" dirty="0">
                <a:solidFill>
                  <a:schemeClr val="tx2"/>
                </a:solidFill>
              </a:rPr>
              <a:t>language </a:t>
            </a:r>
            <a:r>
              <a:rPr lang="en-US" sz="1600" i="1" dirty="0" smtClean="0">
                <a:solidFill>
                  <a:schemeClr val="tx2"/>
                </a:solidFill>
              </a:rPr>
              <a:t>Lustre</a:t>
            </a:r>
          </a:p>
          <a:p>
            <a:r>
              <a:rPr lang="en-US" sz="1600" dirty="0" smtClean="0"/>
              <a:t>N</a:t>
            </a:r>
            <a:r>
              <a:rPr lang="en-US" sz="1600" dirty="0"/>
              <a:t>. </a:t>
            </a:r>
            <a:r>
              <a:rPr lang="en-US" sz="1600" dirty="0" err="1"/>
              <a:t>Halbwachs</a:t>
            </a:r>
            <a:r>
              <a:rPr lang="en-US" sz="1600" dirty="0"/>
              <a:t>, P. </a:t>
            </a:r>
            <a:r>
              <a:rPr lang="en-US" sz="1600" dirty="0" err="1"/>
              <a:t>Caspi</a:t>
            </a:r>
            <a:r>
              <a:rPr lang="en-US" sz="1600" dirty="0"/>
              <a:t>, P. </a:t>
            </a:r>
            <a:r>
              <a:rPr lang="en-US" sz="1600" dirty="0" smtClean="0"/>
              <a:t>Raymond et D</a:t>
            </a:r>
            <a:r>
              <a:rPr lang="en-US" sz="1600" dirty="0"/>
              <a:t>. </a:t>
            </a:r>
            <a:r>
              <a:rPr lang="en-US" sz="1600" dirty="0" err="1"/>
              <a:t>Pilaud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Proceedings </a:t>
            </a:r>
            <a:r>
              <a:rPr lang="en-US" sz="1600" dirty="0"/>
              <a:t>of the IEEE, volume 79(9), </a:t>
            </a:r>
            <a:r>
              <a:rPr lang="en-US" sz="1600" dirty="0" smtClean="0"/>
              <a:t>pp. </a:t>
            </a:r>
            <a:r>
              <a:rPr lang="fr-FR" sz="1600" dirty="0" smtClean="0"/>
              <a:t>1305–1320 (1991)</a:t>
            </a:r>
          </a:p>
          <a:p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séminaire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de N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Halbwachs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sur</a:t>
            </a:r>
            <a:r>
              <a:rPr lang="en-US" sz="1600" kern="0" dirty="0"/>
              <a:t> Lustre : </a:t>
            </a:r>
          </a:p>
          <a:p>
            <a:r>
              <a:rPr lang="en-US" sz="1600" kern="0" dirty="0" smtClean="0">
                <a:hlinkClick r:id="rId3"/>
              </a:rPr>
              <a:t>http</a:t>
            </a:r>
            <a:r>
              <a:rPr lang="en-US" sz="1600" kern="0" dirty="0">
                <a:hlinkClick r:id="rId3"/>
              </a:rPr>
              <a:t>://</a:t>
            </a:r>
            <a:r>
              <a:rPr lang="en-US" sz="1600" kern="0" dirty="0" smtClean="0">
                <a:hlinkClick r:id="rId3"/>
              </a:rPr>
              <a:t>www.college-de-france.fr/site/gerard-berry/seminar-2010-01-13-11h00.htm</a:t>
            </a:r>
            <a:r>
              <a:rPr lang="en-US" sz="1600" kern="0" dirty="0" smtClean="0"/>
              <a:t> </a:t>
            </a:r>
            <a:endParaRPr kumimoji="0" lang="fr-FR" sz="1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692696"/>
            <a:ext cx="84969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i="1" dirty="0" smtClean="0">
                <a:solidFill>
                  <a:schemeClr val="tx2"/>
                </a:solidFill>
              </a:rPr>
              <a:t>The </a:t>
            </a:r>
            <a:r>
              <a:rPr lang="en-GB" sz="1600" i="1" dirty="0">
                <a:solidFill>
                  <a:schemeClr val="tx2"/>
                </a:solidFill>
              </a:rPr>
              <a:t>Foundations of </a:t>
            </a:r>
            <a:r>
              <a:rPr lang="en-GB" sz="1600" i="1" dirty="0" smtClean="0">
                <a:solidFill>
                  <a:schemeClr val="tx2"/>
                </a:solidFill>
              </a:rPr>
              <a:t>Esterel</a:t>
            </a:r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 smtClean="0"/>
              <a:t>G. Berry. </a:t>
            </a:r>
            <a:r>
              <a:rPr lang="en-GB" sz="1600" i="1" dirty="0" smtClean="0"/>
              <a:t>In </a:t>
            </a:r>
            <a:r>
              <a:rPr lang="en-GB" sz="1600" i="1" dirty="0"/>
              <a:t>Proof, Language and Interaction: Essays in Honour of Robin Milner,</a:t>
            </a:r>
            <a:r>
              <a:rPr lang="en-GB" sz="1600" dirty="0"/>
              <a:t> G. </a:t>
            </a:r>
            <a:r>
              <a:rPr lang="en-GB" sz="1600" dirty="0" err="1"/>
              <a:t>Plotkin</a:t>
            </a:r>
            <a:r>
              <a:rPr lang="en-GB" sz="1600" dirty="0"/>
              <a:t>, C. Stirling and M. </a:t>
            </a:r>
            <a:r>
              <a:rPr lang="en-GB" sz="1600" dirty="0" err="1"/>
              <a:t>Tofte</a:t>
            </a:r>
            <a:r>
              <a:rPr lang="en-GB" sz="1600" dirty="0"/>
              <a:t>, editors, MIT Press, Foundations of Computing</a:t>
            </a:r>
            <a:br>
              <a:rPr lang="en-GB" sz="1600" dirty="0"/>
            </a:br>
            <a:r>
              <a:rPr lang="en-GB" sz="1600" dirty="0"/>
              <a:t>Series, 2000.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251520" y="5481662"/>
            <a:ext cx="828092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altLang="fr-FR" sz="1600" i="1" dirty="0" smtClean="0">
                <a:solidFill>
                  <a:schemeClr val="tx2"/>
                </a:solidFill>
              </a:rPr>
              <a:t>La certification, ou comment faire confiance au logiciel pour l'avionique critique </a:t>
            </a:r>
          </a:p>
          <a:p>
            <a:r>
              <a:rPr lang="fr-FR" sz="1600" dirty="0" smtClean="0"/>
              <a:t>G. </a:t>
            </a:r>
            <a:r>
              <a:rPr lang="fr-FR" sz="1600" dirty="0" err="1" smtClean="0"/>
              <a:t>Ladier</a:t>
            </a:r>
            <a:r>
              <a:rPr lang="fr-FR" sz="1600" dirty="0" smtClean="0"/>
              <a:t>, Séminaire du cours n</a:t>
            </a:r>
            <a:r>
              <a:rPr lang="fr-FR" sz="1600" baseline="30000" dirty="0" smtClean="0"/>
              <a:t>o</a:t>
            </a:r>
            <a:r>
              <a:rPr lang="fr-FR" sz="1600" dirty="0" smtClean="0"/>
              <a:t> 4 du cycle </a:t>
            </a:r>
            <a:r>
              <a:rPr lang="fr-FR" sz="1600" i="1" dirty="0" smtClean="0"/>
              <a:t>Pourquoi et comment le monde devient numérique</a:t>
            </a:r>
            <a:r>
              <a:rPr lang="fr-FR" sz="1600" dirty="0" smtClean="0"/>
              <a:t>, 15 février 2008 </a:t>
            </a:r>
          </a:p>
          <a:p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www.college-de-france.fr/site/gerard-berry/seminar-2008-02-15-11h30.htm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4257107"/>
            <a:ext cx="7725316" cy="1164934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300"/>
              </a:spcAft>
            </a:pPr>
            <a:r>
              <a:rPr lang="en-GB" sz="1600" i="1" dirty="0">
                <a:solidFill>
                  <a:schemeClr val="tx2"/>
                </a:solidFill>
              </a:rPr>
              <a:t>The synchronous languages twelve years later </a:t>
            </a:r>
            <a:endParaRPr lang="en-GB" sz="1600" i="1" dirty="0" smtClean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GB" sz="1600" dirty="0" smtClean="0"/>
              <a:t>Albert </a:t>
            </a:r>
            <a:r>
              <a:rPr lang="en-GB" sz="1600" dirty="0" err="1"/>
              <a:t>Benveniste</a:t>
            </a:r>
            <a:r>
              <a:rPr lang="en-GB" sz="1600" dirty="0"/>
              <a:t>, Paul </a:t>
            </a:r>
            <a:r>
              <a:rPr lang="en-GB" sz="1600" dirty="0" err="1"/>
              <a:t>Caspi</a:t>
            </a:r>
            <a:r>
              <a:rPr lang="en-GB" sz="1600" dirty="0"/>
              <a:t>, Stephen A. Edwards, Nicolas </a:t>
            </a:r>
            <a:r>
              <a:rPr lang="en-GB" sz="1600" dirty="0" err="1"/>
              <a:t>Halbwachs</a:t>
            </a:r>
            <a:r>
              <a:rPr lang="en-GB" sz="1600" dirty="0"/>
              <a:t>, </a:t>
            </a:r>
            <a:endParaRPr lang="en-GB" sz="16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GB" sz="1600" dirty="0" smtClean="0"/>
              <a:t>Paul </a:t>
            </a:r>
            <a:r>
              <a:rPr lang="en-GB" sz="1600" dirty="0"/>
              <a:t>Le </a:t>
            </a:r>
            <a:r>
              <a:rPr lang="en-GB" sz="1600" dirty="0" err="1" smtClean="0"/>
              <a:t>Guernic</a:t>
            </a:r>
            <a:r>
              <a:rPr lang="en-GB" sz="1600" dirty="0" smtClean="0"/>
              <a:t> et Robert </a:t>
            </a:r>
            <a:r>
              <a:rPr lang="en-GB" sz="1600" dirty="0"/>
              <a:t>de Simone</a:t>
            </a:r>
            <a:r>
              <a:rPr lang="en-GB" sz="1600" dirty="0" smtClean="0"/>
              <a:t>.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GB" sz="1600" dirty="0" smtClean="0"/>
              <a:t>Proceedings </a:t>
            </a:r>
            <a:r>
              <a:rPr lang="en-GB" sz="1600" dirty="0"/>
              <a:t>of the IEEE, Special issue on Embedded Systems, </a:t>
            </a:r>
            <a:r>
              <a:rPr lang="en-GB" sz="1600" dirty="0" smtClean="0"/>
              <a:t>91(1</a:t>
            </a:r>
            <a:r>
              <a:rPr lang="en-GB" sz="1600" dirty="0"/>
              <a:t>): 64-83, 2003</a:t>
            </a:r>
            <a:r>
              <a:rPr lang="en-GB" sz="1600" dirty="0" smtClean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197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665608" y="-45293484"/>
            <a:ext cx="5812809" cy="507369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/>
              <a:t>Grand merci </a:t>
            </a:r>
            <a:r>
              <a:rPr lang="en-US" sz="2000" kern="0" dirty="0" smtClean="0"/>
              <a:t>à </a:t>
            </a:r>
            <a:r>
              <a:rPr lang="en-US" sz="2000" kern="0" dirty="0" err="1" smtClean="0"/>
              <a:t>mes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chers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collègues</a:t>
            </a:r>
            <a:r>
              <a:rPr lang="en-US" sz="2000" kern="0" dirty="0" smtClean="0"/>
              <a:t> </a:t>
            </a: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 smtClean="0"/>
              <a:t>Circuits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Michael </a:t>
            </a:r>
            <a:r>
              <a:rPr lang="en-US" sz="2000" kern="0" dirty="0" err="1" smtClean="0">
                <a:solidFill>
                  <a:schemeClr val="tx2"/>
                </a:solidFill>
              </a:rPr>
              <a:t>Kishinevsky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Jean </a:t>
            </a:r>
            <a:r>
              <a:rPr lang="en-US" sz="2000" kern="0" dirty="0" smtClean="0">
                <a:solidFill>
                  <a:schemeClr val="tx2"/>
                </a:solidFill>
              </a:rPr>
              <a:t>Vuillemin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smtClean="0"/>
              <a:t>Esterel </a:t>
            </a:r>
            <a:r>
              <a:rPr lang="en-US" sz="2000" kern="0" smtClean="0"/>
              <a:t>v1 / v2</a:t>
            </a: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Jacques </a:t>
            </a:r>
            <a:r>
              <a:rPr lang="en-US" sz="2000" kern="0" dirty="0" err="1" smtClean="0">
                <a:solidFill>
                  <a:schemeClr val="tx2"/>
                </a:solidFill>
              </a:rPr>
              <a:t>Camerini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Laurent </a:t>
            </a:r>
            <a:r>
              <a:rPr lang="en-US" sz="2000" kern="0" dirty="0" err="1">
                <a:solidFill>
                  <a:schemeClr val="tx2"/>
                </a:solidFill>
              </a:rPr>
              <a:t>Cosserat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Philippe </a:t>
            </a:r>
            <a:r>
              <a:rPr lang="en-US" sz="2000" kern="0" dirty="0" err="1" smtClean="0">
                <a:solidFill>
                  <a:schemeClr val="tx2"/>
                </a:solidFill>
              </a:rPr>
              <a:t>Couronné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Jean-Paul Marmorat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Sabine </a:t>
            </a:r>
            <a:r>
              <a:rPr lang="en-US" sz="2000" kern="0" dirty="0" err="1" smtClean="0">
                <a:solidFill>
                  <a:schemeClr val="tx2"/>
                </a:solidFill>
              </a:rPr>
              <a:t>Moisan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Jean-Paul </a:t>
            </a:r>
            <a:r>
              <a:rPr lang="en-US" sz="2000" kern="0" dirty="0" err="1" smtClean="0">
                <a:solidFill>
                  <a:schemeClr val="tx2"/>
                </a:solidFill>
              </a:rPr>
              <a:t>Rigault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 err="1"/>
              <a:t>Esterel</a:t>
            </a:r>
            <a:r>
              <a:rPr lang="en-US" sz="2000" kern="0" dirty="0"/>
              <a:t> </a:t>
            </a:r>
            <a:r>
              <a:rPr lang="en-US" sz="2000" kern="0" dirty="0" smtClean="0"/>
              <a:t>v3</a:t>
            </a: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Raphaël</a:t>
            </a:r>
            <a:r>
              <a:rPr lang="en-US" sz="2000" kern="0" dirty="0">
                <a:solidFill>
                  <a:schemeClr val="tx2"/>
                </a:solidFill>
              </a:rPr>
              <a:t> Bernhard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Frédéric </a:t>
            </a:r>
            <a:r>
              <a:rPr lang="en-US" sz="2000" kern="0" dirty="0" err="1" smtClean="0">
                <a:solidFill>
                  <a:schemeClr val="tx2"/>
                </a:solidFill>
              </a:rPr>
              <a:t>Boussinot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Xavier </a:t>
            </a:r>
            <a:r>
              <a:rPr lang="en-US" sz="2000" kern="0" dirty="0" err="1" smtClean="0">
                <a:solidFill>
                  <a:schemeClr val="tx2"/>
                </a:solidFill>
              </a:rPr>
              <a:t>Fornari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Georges </a:t>
            </a:r>
            <a:r>
              <a:rPr lang="en-US" sz="2000" kern="0" dirty="0" err="1" smtClean="0">
                <a:solidFill>
                  <a:schemeClr val="tx2"/>
                </a:solidFill>
              </a:rPr>
              <a:t>Gonthier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Jean-Paul </a:t>
            </a:r>
            <a:r>
              <a:rPr lang="en-US" sz="2000" kern="0" dirty="0" smtClean="0">
                <a:solidFill>
                  <a:schemeClr val="tx2"/>
                </a:solidFill>
              </a:rPr>
              <a:t>Marmorat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J-P. Paris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Annie </a:t>
            </a:r>
            <a:r>
              <a:rPr lang="en-US" sz="2000" kern="0" dirty="0" err="1" smtClean="0">
                <a:solidFill>
                  <a:schemeClr val="tx2"/>
                </a:solidFill>
              </a:rPr>
              <a:t>Ressouche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Valérie Roy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Jean-Marc </a:t>
            </a:r>
            <a:r>
              <a:rPr lang="en-US" sz="2000" kern="0" dirty="0" err="1" smtClean="0">
                <a:solidFill>
                  <a:schemeClr val="tx2"/>
                </a:solidFill>
              </a:rPr>
              <a:t>Tanzi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 err="1"/>
              <a:t>Esterel</a:t>
            </a:r>
            <a:r>
              <a:rPr lang="en-US" sz="2000" kern="0" dirty="0"/>
              <a:t> v4 / v5 / v6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Xavier </a:t>
            </a:r>
            <a:r>
              <a:rPr lang="en-US" sz="2000" kern="0" dirty="0" err="1">
                <a:solidFill>
                  <a:schemeClr val="tx2"/>
                </a:solidFill>
              </a:rPr>
              <a:t>Fornari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Loïc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en-US" sz="2000" kern="0" dirty="0" smtClean="0">
                <a:solidFill>
                  <a:schemeClr val="tx2"/>
                </a:solidFill>
              </a:rPr>
              <a:t>Henry-</a:t>
            </a:r>
            <a:r>
              <a:rPr lang="en-US" sz="2000" kern="0" dirty="0" err="1" smtClean="0">
                <a:solidFill>
                  <a:schemeClr val="tx2"/>
                </a:solidFill>
              </a:rPr>
              <a:t>Gréard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Jean-Pierre Paris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Dumitru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en-US" sz="2000" kern="0" dirty="0" err="1">
                <a:solidFill>
                  <a:schemeClr val="tx2"/>
                </a:solidFill>
              </a:rPr>
              <a:t>Potop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Horia </a:t>
            </a:r>
            <a:r>
              <a:rPr lang="en-US" sz="2000" kern="0" dirty="0" smtClean="0">
                <a:solidFill>
                  <a:schemeClr val="tx2"/>
                </a:solidFill>
              </a:rPr>
              <a:t>Toma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Olivier </a:t>
            </a:r>
            <a:r>
              <a:rPr lang="en-US" sz="2000" kern="0" dirty="0" smtClean="0">
                <a:solidFill>
                  <a:schemeClr val="tx2"/>
                </a:solidFill>
              </a:rPr>
              <a:t>Tardieu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fr-FR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 smtClean="0"/>
              <a:t>Vérification formelle / optimisation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Olivier </a:t>
            </a:r>
            <a:r>
              <a:rPr lang="en-US" sz="2000" kern="0" dirty="0" err="1" smtClean="0">
                <a:solidFill>
                  <a:schemeClr val="tx2"/>
                </a:solidFill>
              </a:rPr>
              <a:t>Coudert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Jean-</a:t>
            </a:r>
            <a:r>
              <a:rPr lang="en-US" sz="2000" kern="0" dirty="0" err="1" smtClean="0">
                <a:solidFill>
                  <a:schemeClr val="tx2"/>
                </a:solidFill>
              </a:rPr>
              <a:t>Chritophe</a:t>
            </a:r>
            <a:r>
              <a:rPr lang="en-US" sz="2000" kern="0" dirty="0" smtClean="0">
                <a:solidFill>
                  <a:schemeClr val="tx2"/>
                </a:solidFill>
              </a:rPr>
              <a:t> Madre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Valérie Roy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Robert </a:t>
            </a:r>
            <a:r>
              <a:rPr lang="en-US" sz="2000" kern="0" dirty="0">
                <a:solidFill>
                  <a:schemeClr val="tx2"/>
                </a:solidFill>
              </a:rPr>
              <a:t>de </a:t>
            </a:r>
            <a:r>
              <a:rPr lang="en-US" sz="2000" kern="0" dirty="0" smtClean="0">
                <a:solidFill>
                  <a:schemeClr val="tx2"/>
                </a:solidFill>
              </a:rPr>
              <a:t>Simone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 smtClean="0">
                <a:solidFill>
                  <a:schemeClr val="tx2"/>
                </a:solidFill>
              </a:rPr>
              <a:t>Hervé</a:t>
            </a:r>
            <a:r>
              <a:rPr 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err="1" smtClean="0">
                <a:solidFill>
                  <a:schemeClr val="tx2"/>
                </a:solidFill>
              </a:rPr>
              <a:t>Touati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Didier </a:t>
            </a:r>
            <a:r>
              <a:rPr lang="en-US" sz="2000" kern="0" dirty="0" err="1" smtClean="0">
                <a:solidFill>
                  <a:schemeClr val="tx2"/>
                </a:solidFill>
              </a:rPr>
              <a:t>Vergamini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/>
              <a:t>Lustre / Signal</a:t>
            </a:r>
            <a:endParaRPr lang="fr-FR" sz="2000" kern="0" dirty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Albert </a:t>
            </a:r>
            <a:r>
              <a:rPr lang="en-US" sz="2000" kern="0" dirty="0" err="1">
                <a:solidFill>
                  <a:schemeClr val="tx2"/>
                </a:solidFill>
              </a:rPr>
              <a:t>Benveniste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Paul </a:t>
            </a:r>
            <a:r>
              <a:rPr lang="en-US" sz="2000" kern="0" dirty="0" err="1" smtClean="0">
                <a:solidFill>
                  <a:schemeClr val="tx2"/>
                </a:solidFill>
              </a:rPr>
              <a:t>Caspi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Nicolas </a:t>
            </a:r>
            <a:r>
              <a:rPr lang="en-US" sz="2000" kern="0" dirty="0" err="1">
                <a:solidFill>
                  <a:schemeClr val="tx2"/>
                </a:solidFill>
              </a:rPr>
              <a:t>Halbwachs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Paul Le </a:t>
            </a:r>
            <a:r>
              <a:rPr lang="en-US" sz="2000" kern="0" dirty="0" err="1" smtClean="0">
                <a:solidFill>
                  <a:schemeClr val="tx2"/>
                </a:solidFill>
              </a:rPr>
              <a:t>Guernic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Louis Mandel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Pascal </a:t>
            </a:r>
            <a:r>
              <a:rPr lang="en-US" sz="2000" kern="0" dirty="0">
                <a:solidFill>
                  <a:schemeClr val="tx2"/>
                </a:solidFill>
              </a:rPr>
              <a:t>Raymond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et </a:t>
            </a:r>
            <a:r>
              <a:rPr lang="en-US" sz="2000" kern="0" dirty="0" err="1" smtClean="0">
                <a:solidFill>
                  <a:schemeClr val="tx2"/>
                </a:solidFill>
              </a:rPr>
              <a:t>toutes</a:t>
            </a:r>
            <a:r>
              <a:rPr lang="en-US" sz="2000" kern="0" dirty="0" smtClean="0">
                <a:solidFill>
                  <a:schemeClr val="tx2"/>
                </a:solidFill>
              </a:rPr>
              <a:t> les </a:t>
            </a:r>
            <a:r>
              <a:rPr lang="en-US" sz="2000" kern="0" dirty="0" err="1" smtClean="0">
                <a:solidFill>
                  <a:schemeClr val="tx2"/>
                </a:solidFill>
              </a:rPr>
              <a:t>deux</a:t>
            </a:r>
            <a:r>
              <a:rPr 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err="1" smtClean="0">
                <a:solidFill>
                  <a:schemeClr val="tx2"/>
                </a:solidFill>
              </a:rPr>
              <a:t>équipes</a:t>
            </a:r>
            <a:r>
              <a:rPr lang="en-US" sz="2000" kern="0" dirty="0" smtClean="0">
                <a:solidFill>
                  <a:schemeClr val="tx2"/>
                </a:solidFill>
              </a:rPr>
              <a:t>...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 smtClean="0"/>
              <a:t>Mode Automata / SyncCharts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Florence </a:t>
            </a:r>
            <a:r>
              <a:rPr lang="en-US" sz="2000" kern="0" dirty="0" err="1" smtClean="0">
                <a:solidFill>
                  <a:schemeClr val="tx2"/>
                </a:solidFill>
              </a:rPr>
              <a:t>Maraninchi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Charles André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fr-FR" sz="2000" kern="0" dirty="0"/>
              <a:t>Contributeurs majeurs à Esterel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Daniel </a:t>
            </a:r>
            <a:r>
              <a:rPr lang="en-US" sz="2000" kern="0" dirty="0" err="1">
                <a:solidFill>
                  <a:schemeClr val="tx2"/>
                </a:solidFill>
              </a:rPr>
              <a:t>Gaffé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R. van Hanxleden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Luciano Lavagno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M.A. </a:t>
            </a:r>
            <a:r>
              <a:rPr lang="en-US" sz="2000" kern="0" dirty="0" err="1" smtClean="0">
                <a:solidFill>
                  <a:schemeClr val="tx2"/>
                </a:solidFill>
              </a:rPr>
              <a:t>Peraldi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Partha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en-US" sz="2000" kern="0" dirty="0" err="1">
                <a:solidFill>
                  <a:schemeClr val="tx2"/>
                </a:solidFill>
              </a:rPr>
              <a:t>Roop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S. Ramesh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Ellen Sentovich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R.K. </a:t>
            </a:r>
            <a:r>
              <a:rPr lang="en-US" sz="2000" kern="0" dirty="0" err="1" smtClean="0">
                <a:solidFill>
                  <a:schemeClr val="tx2"/>
                </a:solidFill>
              </a:rPr>
              <a:t>Shyamasundar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Luigi </a:t>
            </a:r>
            <a:r>
              <a:rPr lang="en-US" sz="2000" kern="0" dirty="0" err="1" smtClean="0">
                <a:solidFill>
                  <a:schemeClr val="tx2"/>
                </a:solidFill>
              </a:rPr>
              <a:t>Zaffallon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etc.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/>
              <a:t>Esterel </a:t>
            </a:r>
            <a:r>
              <a:rPr lang="en-US" sz="2000" kern="0" dirty="0" smtClean="0"/>
              <a:t>v7 / Esterel Studio</a:t>
            </a: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Olivier </a:t>
            </a:r>
            <a:r>
              <a:rPr lang="en-US" sz="2000" kern="0" dirty="0" err="1" smtClean="0">
                <a:solidFill>
                  <a:schemeClr val="tx2"/>
                </a:solidFill>
              </a:rPr>
              <a:t>Allemandi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Laurent </a:t>
            </a:r>
            <a:r>
              <a:rPr lang="en-US" sz="2000" kern="0" dirty="0" err="1" smtClean="0">
                <a:solidFill>
                  <a:schemeClr val="tx2"/>
                </a:solidFill>
              </a:rPr>
              <a:t>Arditi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Amar </a:t>
            </a:r>
            <a:r>
              <a:rPr lang="en-US" sz="2000" kern="0" dirty="0" err="1" smtClean="0">
                <a:solidFill>
                  <a:schemeClr val="tx2"/>
                </a:solidFill>
              </a:rPr>
              <a:t>Bouali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Arnaud </a:t>
            </a:r>
            <a:r>
              <a:rPr lang="en-US" sz="2000" kern="0" dirty="0" err="1" smtClean="0">
                <a:solidFill>
                  <a:schemeClr val="tx2"/>
                </a:solidFill>
              </a:rPr>
              <a:t>Boulan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Jean </a:t>
            </a:r>
            <a:r>
              <a:rPr lang="en-US" sz="2000" kern="0" dirty="0" err="1" smtClean="0">
                <a:solidFill>
                  <a:schemeClr val="tx2"/>
                </a:solidFill>
              </a:rPr>
              <a:t>Bouderionnet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Laure </a:t>
            </a:r>
            <a:r>
              <a:rPr lang="en-US" sz="2000" kern="0" dirty="0" err="1" smtClean="0">
                <a:solidFill>
                  <a:schemeClr val="tx2"/>
                </a:solidFill>
              </a:rPr>
              <a:t>Combes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Christophe </a:t>
            </a:r>
            <a:r>
              <a:rPr lang="en-US" sz="2000" kern="0" dirty="0" err="1" smtClean="0">
                <a:solidFill>
                  <a:schemeClr val="tx2"/>
                </a:solidFill>
              </a:rPr>
              <a:t>Cuchet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Laurent </a:t>
            </a:r>
            <a:r>
              <a:rPr lang="en-US" sz="2000" kern="0" dirty="0" err="1">
                <a:solidFill>
                  <a:schemeClr val="tx2"/>
                </a:solidFill>
              </a:rPr>
              <a:t>Desnogues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Sylvan </a:t>
            </a:r>
            <a:r>
              <a:rPr lang="en-US" sz="2000" kern="0" dirty="0" err="1" smtClean="0">
                <a:solidFill>
                  <a:schemeClr val="tx2"/>
                </a:solidFill>
              </a:rPr>
              <a:t>Dissoubray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Xavier </a:t>
            </a:r>
            <a:r>
              <a:rPr lang="en-US" sz="2000" kern="0" dirty="0" err="1" smtClean="0">
                <a:solidFill>
                  <a:schemeClr val="tx2"/>
                </a:solidFill>
              </a:rPr>
              <a:t>Fornari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Gauthier </a:t>
            </a:r>
            <a:r>
              <a:rPr lang="en-US" sz="2000" kern="0" dirty="0" err="1" smtClean="0">
                <a:solidFill>
                  <a:schemeClr val="tx2"/>
                </a:solidFill>
              </a:rPr>
              <a:t>Maillard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Thomas </a:t>
            </a:r>
            <a:r>
              <a:rPr lang="en-US" sz="2000" kern="0" dirty="0" err="1" smtClean="0">
                <a:solidFill>
                  <a:schemeClr val="tx2"/>
                </a:solidFill>
              </a:rPr>
              <a:t>Maure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Marie </a:t>
            </a:r>
            <a:r>
              <a:rPr lang="en-US" sz="2000" kern="0" dirty="0" err="1" smtClean="0">
                <a:solidFill>
                  <a:schemeClr val="tx2"/>
                </a:solidFill>
              </a:rPr>
              <a:t>Mrozkiewicz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Bruno Pagano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Marc </a:t>
            </a:r>
            <a:r>
              <a:rPr lang="en-US" sz="2000" kern="0" dirty="0" err="1" smtClean="0">
                <a:solidFill>
                  <a:schemeClr val="tx2"/>
                </a:solidFill>
              </a:rPr>
              <a:t>Perreaut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Gunther Siegel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et </a:t>
            </a:r>
            <a:r>
              <a:rPr lang="en-US" sz="2000" kern="0" dirty="0" err="1" smtClean="0">
                <a:solidFill>
                  <a:schemeClr val="tx2"/>
                </a:solidFill>
              </a:rPr>
              <a:t>toute</a:t>
            </a:r>
            <a:r>
              <a:rPr 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err="1" smtClean="0">
                <a:solidFill>
                  <a:schemeClr val="tx2"/>
                </a:solidFill>
              </a:rPr>
              <a:t>l’équipe</a:t>
            </a:r>
            <a:r>
              <a:rPr lang="en-US" sz="2000" kern="0" dirty="0" smtClean="0">
                <a:solidFill>
                  <a:schemeClr val="tx2"/>
                </a:solidFill>
              </a:rPr>
              <a:t>....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/>
              <a:t>Consulting Esterel v7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Lionel </a:t>
            </a:r>
            <a:r>
              <a:rPr lang="en-US" sz="2000" kern="0" dirty="0" smtClean="0">
                <a:solidFill>
                  <a:schemeClr val="tx2"/>
                </a:solidFill>
              </a:rPr>
              <a:t>Blanc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Amar </a:t>
            </a:r>
            <a:r>
              <a:rPr lang="en-US" sz="2000" kern="0" dirty="0" err="1" smtClean="0">
                <a:solidFill>
                  <a:schemeClr val="tx2"/>
                </a:solidFill>
              </a:rPr>
              <a:t>Bouali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Xavier </a:t>
            </a:r>
            <a:r>
              <a:rPr lang="en-US" sz="2000" kern="0" dirty="0" err="1">
                <a:solidFill>
                  <a:schemeClr val="tx2"/>
                </a:solidFill>
              </a:rPr>
              <a:t>Dormoy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Sylvie </a:t>
            </a:r>
            <a:r>
              <a:rPr lang="en-US" sz="2000" kern="0" dirty="0" err="1" smtClean="0">
                <a:solidFill>
                  <a:schemeClr val="tx2"/>
                </a:solidFill>
              </a:rPr>
              <a:t>Granier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Cédric Rodriguez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 err="1" smtClean="0"/>
              <a:t>Scade</a:t>
            </a:r>
            <a:r>
              <a:rPr lang="en-US" sz="2000" kern="0" dirty="0" smtClean="0"/>
              <a:t> 6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Bruno Pagano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Jean-Louis Colaço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François-Xavier </a:t>
            </a:r>
            <a:r>
              <a:rPr lang="en-US" sz="2000" kern="0" dirty="0" err="1" smtClean="0">
                <a:solidFill>
                  <a:schemeClr val="tx2"/>
                </a:solidFill>
              </a:rPr>
              <a:t>Dormoy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Jean Henry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Pascal Raymond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et </a:t>
            </a:r>
            <a:r>
              <a:rPr lang="en-US" sz="2000" kern="0" dirty="0" err="1" smtClean="0">
                <a:solidFill>
                  <a:schemeClr val="tx2"/>
                </a:solidFill>
              </a:rPr>
              <a:t>toute</a:t>
            </a:r>
            <a:r>
              <a:rPr 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err="1" smtClean="0">
                <a:solidFill>
                  <a:schemeClr val="tx2"/>
                </a:solidFill>
              </a:rPr>
              <a:t>l’équipe</a:t>
            </a:r>
            <a:r>
              <a:rPr lang="en-US" sz="2000" kern="0" dirty="0" smtClean="0">
                <a:solidFill>
                  <a:schemeClr val="tx2"/>
                </a:solidFill>
              </a:rPr>
              <a:t>...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/>
              <a:t>La direction </a:t>
            </a:r>
            <a:r>
              <a:rPr lang="en-US" sz="2000" kern="0" dirty="0" err="1"/>
              <a:t>d’Esterel</a:t>
            </a:r>
            <a:r>
              <a:rPr lang="en-US" sz="2000" kern="0" dirty="0"/>
              <a:t> Technologies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Jean-François </a:t>
            </a:r>
            <a:r>
              <a:rPr lang="en-US" sz="2000" kern="0" dirty="0" err="1">
                <a:solidFill>
                  <a:schemeClr val="tx2"/>
                </a:solidFill>
              </a:rPr>
              <a:t>Baggioni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Eric </a:t>
            </a:r>
            <a:r>
              <a:rPr lang="en-US" sz="2000" kern="0" dirty="0" err="1">
                <a:solidFill>
                  <a:schemeClr val="tx2"/>
                </a:solidFill>
              </a:rPr>
              <a:t>Bantegnie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Fabrice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fr-FR" sz="2000" kern="0" dirty="0">
                <a:solidFill>
                  <a:schemeClr val="tx2"/>
                </a:solidFill>
              </a:rPr>
              <a:t>« </a:t>
            </a:r>
            <a:r>
              <a:rPr lang="fr-FR" sz="2000" kern="0" dirty="0" err="1">
                <a:solidFill>
                  <a:schemeClr val="tx2"/>
                </a:solidFill>
              </a:rPr>
              <a:t>Fenec</a:t>
            </a:r>
            <a:r>
              <a:rPr lang="fr-FR" sz="2000" kern="0" dirty="0">
                <a:solidFill>
                  <a:schemeClr val="tx2"/>
                </a:solidFill>
              </a:rPr>
              <a:t> » Capelle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Bernard Dion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Cyrille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en-US" sz="2000" kern="0" dirty="0" err="1">
                <a:solidFill>
                  <a:schemeClr val="tx2"/>
                </a:solidFill>
              </a:rPr>
              <a:t>Fagué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Fabrice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en-US" sz="2000" kern="0" dirty="0" err="1">
                <a:solidFill>
                  <a:schemeClr val="tx2"/>
                </a:solidFill>
              </a:rPr>
              <a:t>Péna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Jean-Pierre Renault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Amandine </a:t>
            </a:r>
            <a:r>
              <a:rPr lang="en-US" sz="2000" kern="0" dirty="0" smtClean="0">
                <a:solidFill>
                  <a:schemeClr val="tx2"/>
                </a:solidFill>
              </a:rPr>
              <a:t>Roy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 err="1"/>
              <a:t>Nos</a:t>
            </a:r>
            <a:r>
              <a:rPr lang="en-US" sz="2000" kern="0" dirty="0"/>
              <a:t> </a:t>
            </a:r>
            <a:r>
              <a:rPr lang="en-US" sz="2000" kern="0" dirty="0" err="1" smtClean="0"/>
              <a:t>utilisateurs</a:t>
            </a:r>
            <a:endParaRPr lang="en-US" sz="2000" kern="0" dirty="0" smtClean="0"/>
          </a:p>
          <a:p>
            <a:pPr algn="ctr" fontAlgn="base">
              <a:lnSpc>
                <a:spcPct val="105000"/>
              </a:lnSpc>
            </a:pPr>
            <a:r>
              <a:rPr lang="en-US" sz="2000" kern="0" dirty="0" smtClean="0">
                <a:solidFill>
                  <a:schemeClr val="tx2"/>
                </a:solidFill>
              </a:rPr>
              <a:t>Yves </a:t>
            </a:r>
            <a:r>
              <a:rPr lang="en-US" sz="2000" kern="0" dirty="0" err="1">
                <a:solidFill>
                  <a:schemeClr val="tx2"/>
                </a:solidFill>
              </a:rPr>
              <a:t>Auffray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Eric </a:t>
            </a:r>
            <a:r>
              <a:rPr lang="en-US" sz="2000" kern="0" dirty="0" err="1" smtClean="0">
                <a:solidFill>
                  <a:schemeClr val="tx2"/>
                </a:solidFill>
              </a:rPr>
              <a:t>Badi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Michele </a:t>
            </a:r>
            <a:r>
              <a:rPr lang="en-US" sz="2000" kern="0" dirty="0" err="1" smtClean="0">
                <a:solidFill>
                  <a:schemeClr val="tx2"/>
                </a:solidFill>
              </a:rPr>
              <a:t>Borgatti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André </a:t>
            </a:r>
            <a:r>
              <a:rPr lang="en-US" sz="2000" kern="0" dirty="0" err="1" smtClean="0">
                <a:solidFill>
                  <a:schemeClr val="tx2"/>
                </a:solidFill>
              </a:rPr>
              <a:t>Chatelain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Gaël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en-US" sz="2000" kern="0" dirty="0" err="1" smtClean="0">
                <a:solidFill>
                  <a:schemeClr val="tx2"/>
                </a:solidFill>
              </a:rPr>
              <a:t>Clavé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Gilles </a:t>
            </a:r>
            <a:r>
              <a:rPr lang="en-US" sz="2000" kern="0" dirty="0" err="1" smtClean="0">
                <a:solidFill>
                  <a:schemeClr val="tx2"/>
                </a:solidFill>
              </a:rPr>
              <a:t>Dubost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Marc </a:t>
            </a:r>
            <a:r>
              <a:rPr lang="en-US" sz="2000" kern="0" dirty="0" err="1">
                <a:solidFill>
                  <a:schemeClr val="tx2"/>
                </a:solidFill>
              </a:rPr>
              <a:t>Duranton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Reinhard</a:t>
            </a:r>
            <a:r>
              <a:rPr lang="en-US" sz="2000" kern="0" dirty="0">
                <a:solidFill>
                  <a:schemeClr val="tx2"/>
                </a:solidFill>
              </a:rPr>
              <a:t> van </a:t>
            </a:r>
            <a:r>
              <a:rPr lang="en-US" sz="2000" kern="0" dirty="0" err="1">
                <a:solidFill>
                  <a:schemeClr val="tx2"/>
                </a:solidFill>
              </a:rPr>
              <a:t>Hanxleden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err="1">
                <a:solidFill>
                  <a:schemeClr val="tx2"/>
                </a:solidFill>
              </a:rPr>
              <a:t>Lalita</a:t>
            </a: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en-US" sz="2000" kern="0" dirty="0" err="1" smtClean="0">
                <a:solidFill>
                  <a:schemeClr val="tx2"/>
                </a:solidFill>
              </a:rPr>
              <a:t>Jategaondar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Yves </a:t>
            </a:r>
            <a:r>
              <a:rPr lang="en-US" sz="2000" kern="0" dirty="0" err="1" smtClean="0">
                <a:solidFill>
                  <a:schemeClr val="tx2"/>
                </a:solidFill>
              </a:rPr>
              <a:t>Jego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Luciano </a:t>
            </a:r>
            <a:r>
              <a:rPr lang="en-US" sz="2000" kern="0" dirty="0" smtClean="0">
                <a:solidFill>
                  <a:schemeClr val="tx2"/>
                </a:solidFill>
              </a:rPr>
              <a:t>Lavagno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Emmanuel </a:t>
            </a:r>
            <a:r>
              <a:rPr lang="en-US" sz="2000" kern="0" dirty="0" smtClean="0">
                <a:solidFill>
                  <a:schemeClr val="tx2"/>
                </a:solidFill>
              </a:rPr>
              <a:t>Ledinot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Yves Mathis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Yves </a:t>
            </a:r>
            <a:r>
              <a:rPr lang="en-US" sz="2000" kern="0" dirty="0" smtClean="0">
                <a:solidFill>
                  <a:schemeClr val="tx2"/>
                </a:solidFill>
              </a:rPr>
              <a:t>Leduc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Carlo </a:t>
            </a:r>
            <a:r>
              <a:rPr lang="en-US" sz="2000" kern="0" dirty="0" err="1">
                <a:solidFill>
                  <a:schemeClr val="tx2"/>
                </a:solidFill>
              </a:rPr>
              <a:t>Pistritto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Laurent Six</a:t>
            </a: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Pierre Voultoury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et </a:t>
            </a:r>
            <a:r>
              <a:rPr lang="en-US" sz="2000" kern="0" dirty="0" err="1">
                <a:solidFill>
                  <a:schemeClr val="tx2"/>
                </a:solidFill>
              </a:rPr>
              <a:t>tous</a:t>
            </a:r>
            <a:r>
              <a:rPr lang="en-US" sz="2000" kern="0" dirty="0">
                <a:solidFill>
                  <a:schemeClr val="tx2"/>
                </a:solidFill>
              </a:rPr>
              <a:t> les </a:t>
            </a:r>
            <a:r>
              <a:rPr lang="en-US" sz="2000" kern="0" dirty="0" err="1" smtClean="0">
                <a:solidFill>
                  <a:schemeClr val="tx2"/>
                </a:solidFill>
              </a:rPr>
              <a:t>anonymes</a:t>
            </a:r>
            <a:r>
              <a:rPr lang="en-US" sz="2000" kern="0" dirty="0" smtClean="0">
                <a:solidFill>
                  <a:schemeClr val="tx2"/>
                </a:solidFill>
              </a:rPr>
              <a:t>....</a:t>
            </a: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/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lang="en-US" sz="2000" kern="0" dirty="0" err="1" smtClean="0"/>
              <a:t>Nos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précieux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conseillers</a:t>
            </a:r>
            <a:r>
              <a:rPr lang="en-US" sz="2000" kern="0" dirty="0" smtClean="0"/>
              <a:t> </a:t>
            </a:r>
            <a:r>
              <a:rPr lang="en-US" sz="2000" kern="0" dirty="0"/>
              <a:t>techniques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Bob </a:t>
            </a:r>
            <a:r>
              <a:rPr lang="en-US" sz="2000" kern="0" dirty="0" err="1" smtClean="0">
                <a:solidFill>
                  <a:schemeClr val="tx2"/>
                </a:solidFill>
              </a:rPr>
              <a:t>Brayton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Klaus Schneider</a:t>
            </a: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Edward Lee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Michael Mendler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Ravi Sethi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Alberto </a:t>
            </a:r>
            <a:r>
              <a:rPr lang="en-US" sz="2000" kern="0" dirty="0">
                <a:solidFill>
                  <a:schemeClr val="tx2"/>
                </a:solidFill>
              </a:rPr>
              <a:t>Sangiovanni </a:t>
            </a:r>
            <a:r>
              <a:rPr lang="en-US" sz="2000" kern="0" dirty="0" err="1" smtClean="0">
                <a:solidFill>
                  <a:schemeClr val="tx2"/>
                </a:solidFill>
              </a:rPr>
              <a:t>Vincentelli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lang="en-US" sz="20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000" kern="0" dirty="0"/>
              <a:t>Pardon à </a:t>
            </a:r>
            <a:r>
              <a:rPr lang="fr-FR" sz="2000" kern="0" dirty="0" smtClean="0"/>
              <a:t>tous ceux </a:t>
            </a:r>
            <a:r>
              <a:rPr lang="fr-FR" sz="2000" kern="0" dirty="0"/>
              <a:t>que </a:t>
            </a:r>
            <a:r>
              <a:rPr lang="fr-FR" sz="2000" kern="0" dirty="0" smtClean="0"/>
              <a:t>j’ai oubliés....</a:t>
            </a:r>
            <a:endParaRPr lang="fr-FR" sz="2000" kern="0" dirty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fr-FR" sz="2000" kern="0" dirty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 smtClean="0"/>
              <a:t>Et merci à l’Inria, à l’Ecole des mines et au CNRS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 smtClean="0"/>
              <a:t>d’avoir constamment soutenu nos projets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4145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Esterel v7, </a:t>
            </a:r>
            <a:r>
              <a:rPr lang="en-US" dirty="0" err="1" smtClean="0"/>
              <a:t>textuel</a:t>
            </a:r>
            <a:r>
              <a:rPr lang="en-US" dirty="0" smtClean="0"/>
              <a:t> et </a:t>
            </a:r>
            <a:r>
              <a:rPr lang="en-US" dirty="0" err="1" smtClean="0"/>
              <a:t>graphique</a:t>
            </a:r>
            <a:endParaRPr lang="fr-FR" dirty="0"/>
          </a:p>
        </p:txBody>
      </p:sp>
      <p:pic>
        <p:nvPicPr>
          <p:cNvPr id="6" name="Picture 4" descr="im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928152"/>
            <a:ext cx="8773344" cy="533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9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Esterel Technologies – la naissance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90939" y="2060848"/>
            <a:ext cx="962123" cy="5447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PDG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496" y="3501008"/>
            <a:ext cx="1303562" cy="544765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36293" y="3500917"/>
            <a:ext cx="1765227" cy="544765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Marketing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98755" y="3501008"/>
            <a:ext cx="1885453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Consulting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81443" y="3501008"/>
            <a:ext cx="942887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R&amp;D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21566" y="3501008"/>
            <a:ext cx="2363147" cy="51341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RH, Finances</a:t>
            </a:r>
          </a:p>
        </p:txBody>
      </p:sp>
      <p:cxnSp>
        <p:nvCxnSpPr>
          <p:cNvPr id="13" name="Connecteur droit 12"/>
          <p:cNvCxnSpPr>
            <a:stCxn id="6" idx="2"/>
            <a:endCxn id="7" idx="0"/>
          </p:cNvCxnSpPr>
          <p:nvPr/>
        </p:nvCxnSpPr>
        <p:spPr bwMode="auto">
          <a:xfrm flipH="1">
            <a:off x="687277" y="2605613"/>
            <a:ext cx="3884724" cy="895395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>
            <a:stCxn id="6" idx="2"/>
            <a:endCxn id="8" idx="0"/>
          </p:cNvCxnSpPr>
          <p:nvPr/>
        </p:nvCxnSpPr>
        <p:spPr bwMode="auto">
          <a:xfrm flipH="1">
            <a:off x="2418907" y="2605613"/>
            <a:ext cx="2153094" cy="89530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>
            <a:stCxn id="6" idx="2"/>
            <a:endCxn id="9" idx="0"/>
          </p:cNvCxnSpPr>
          <p:nvPr/>
        </p:nvCxnSpPr>
        <p:spPr bwMode="auto">
          <a:xfrm flipH="1">
            <a:off x="4441482" y="2605613"/>
            <a:ext cx="130519" cy="89539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>
            <a:endCxn id="10" idx="0"/>
          </p:cNvCxnSpPr>
          <p:nvPr/>
        </p:nvCxnSpPr>
        <p:spPr bwMode="auto">
          <a:xfrm>
            <a:off x="4572001" y="2574258"/>
            <a:ext cx="1480886" cy="92675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>
            <a:endCxn id="11" idx="0"/>
          </p:cNvCxnSpPr>
          <p:nvPr/>
        </p:nvCxnSpPr>
        <p:spPr bwMode="auto">
          <a:xfrm>
            <a:off x="4572000" y="2574167"/>
            <a:ext cx="3331140" cy="926841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1043608" y="1052736"/>
            <a:ext cx="7026282" cy="45320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Actionnaires : Dirigeants, Inria Transfert, Intel, etc.</a:t>
            </a:r>
          </a:p>
        </p:txBody>
      </p:sp>
      <p:cxnSp>
        <p:nvCxnSpPr>
          <p:cNvPr id="30" name="Connecteur droit 29"/>
          <p:cNvCxnSpPr>
            <a:stCxn id="28" idx="2"/>
            <a:endCxn id="6" idx="0"/>
          </p:cNvCxnSpPr>
          <p:nvPr/>
        </p:nvCxnSpPr>
        <p:spPr bwMode="auto">
          <a:xfrm>
            <a:off x="4556749" y="1505937"/>
            <a:ext cx="15252" cy="554911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2392971" y="5044475"/>
            <a:ext cx="4123245" cy="544765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Clients connus et à venir</a:t>
            </a:r>
          </a:p>
        </p:txBody>
      </p:sp>
      <p:cxnSp>
        <p:nvCxnSpPr>
          <p:cNvPr id="33" name="Connecteur droit 32"/>
          <p:cNvCxnSpPr>
            <a:stCxn id="7" idx="2"/>
            <a:endCxn id="31" idx="0"/>
          </p:cNvCxnSpPr>
          <p:nvPr/>
        </p:nvCxnSpPr>
        <p:spPr bwMode="auto">
          <a:xfrm>
            <a:off x="687277" y="4045773"/>
            <a:ext cx="3767317" cy="99870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34"/>
          <p:cNvCxnSpPr>
            <a:stCxn id="8" idx="2"/>
            <a:endCxn id="31" idx="0"/>
          </p:cNvCxnSpPr>
          <p:nvPr/>
        </p:nvCxnSpPr>
        <p:spPr bwMode="auto">
          <a:xfrm>
            <a:off x="2418907" y="4045682"/>
            <a:ext cx="2035687" cy="998793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36"/>
          <p:cNvCxnSpPr>
            <a:stCxn id="9" idx="2"/>
            <a:endCxn id="31" idx="0"/>
          </p:cNvCxnSpPr>
          <p:nvPr/>
        </p:nvCxnSpPr>
        <p:spPr bwMode="auto">
          <a:xfrm>
            <a:off x="4441482" y="4045773"/>
            <a:ext cx="13112" cy="99870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>
            <a:stCxn id="31" idx="0"/>
            <a:endCxn id="11" idx="2"/>
          </p:cNvCxnSpPr>
          <p:nvPr/>
        </p:nvCxnSpPr>
        <p:spPr bwMode="auto">
          <a:xfrm flipV="1">
            <a:off x="4454594" y="4014418"/>
            <a:ext cx="3448546" cy="1030057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41"/>
          <p:cNvCxnSpPr>
            <a:stCxn id="10" idx="2"/>
            <a:endCxn id="31" idx="0"/>
          </p:cNvCxnSpPr>
          <p:nvPr/>
        </p:nvCxnSpPr>
        <p:spPr bwMode="auto">
          <a:xfrm flipH="1">
            <a:off x="4454594" y="4045773"/>
            <a:ext cx="1598293" cy="99870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31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239602" y="4142209"/>
            <a:ext cx="8111212" cy="942975"/>
            <a:chOff x="239602" y="4142209"/>
            <a:chExt cx="8111212" cy="9429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2" y="4142209"/>
              <a:ext cx="8953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142209"/>
              <a:ext cx="8953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806" y="4142209"/>
              <a:ext cx="8953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211" y="4142209"/>
              <a:ext cx="8953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464" y="4142209"/>
              <a:ext cx="8953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réunion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90939" y="2060848"/>
            <a:ext cx="962123" cy="5447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PDG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496" y="3501008"/>
            <a:ext cx="1303562" cy="544765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36293" y="3500917"/>
            <a:ext cx="1765227" cy="544765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Marketing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98755" y="3501008"/>
            <a:ext cx="1885453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Consulting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81443" y="3501008"/>
            <a:ext cx="942887" cy="5447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R&amp;D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21566" y="3501008"/>
            <a:ext cx="2363147" cy="51341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RH, Finances</a:t>
            </a:r>
          </a:p>
        </p:txBody>
      </p:sp>
      <p:cxnSp>
        <p:nvCxnSpPr>
          <p:cNvPr id="12" name="Connecteur droit 11"/>
          <p:cNvCxnSpPr>
            <a:stCxn id="6" idx="2"/>
            <a:endCxn id="7" idx="0"/>
          </p:cNvCxnSpPr>
          <p:nvPr/>
        </p:nvCxnSpPr>
        <p:spPr bwMode="auto">
          <a:xfrm flipH="1">
            <a:off x="687277" y="2605613"/>
            <a:ext cx="3884724" cy="895395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>
            <a:stCxn id="6" idx="2"/>
            <a:endCxn id="8" idx="0"/>
          </p:cNvCxnSpPr>
          <p:nvPr/>
        </p:nvCxnSpPr>
        <p:spPr bwMode="auto">
          <a:xfrm flipH="1">
            <a:off x="2418907" y="2605613"/>
            <a:ext cx="2153094" cy="895304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>
            <a:stCxn id="6" idx="2"/>
            <a:endCxn id="9" idx="0"/>
          </p:cNvCxnSpPr>
          <p:nvPr/>
        </p:nvCxnSpPr>
        <p:spPr bwMode="auto">
          <a:xfrm flipH="1">
            <a:off x="4441482" y="2605613"/>
            <a:ext cx="130519" cy="89539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>
            <a:stCxn id="6" idx="2"/>
            <a:endCxn id="10" idx="0"/>
          </p:cNvCxnSpPr>
          <p:nvPr/>
        </p:nvCxnSpPr>
        <p:spPr bwMode="auto">
          <a:xfrm>
            <a:off x="4572001" y="2605613"/>
            <a:ext cx="1480886" cy="89539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>
            <a:stCxn id="6" idx="2"/>
            <a:endCxn id="11" idx="0"/>
          </p:cNvCxnSpPr>
          <p:nvPr/>
        </p:nvCxnSpPr>
        <p:spPr bwMode="auto">
          <a:xfrm>
            <a:off x="4572001" y="2605613"/>
            <a:ext cx="3331139" cy="89539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409643" y="1052736"/>
            <a:ext cx="8324715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Chers amis, de quoi allons nous mourir, et quand ?</a:t>
            </a:r>
          </a:p>
        </p:txBody>
      </p:sp>
      <p:cxnSp>
        <p:nvCxnSpPr>
          <p:cNvPr id="34" name="Connecteur droit 33"/>
          <p:cNvCxnSpPr/>
          <p:nvPr/>
        </p:nvCxnSpPr>
        <p:spPr bwMode="auto">
          <a:xfrm>
            <a:off x="3498755" y="1700808"/>
            <a:ext cx="215336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35"/>
          <p:cNvCxnSpPr/>
          <p:nvPr/>
        </p:nvCxnSpPr>
        <p:spPr bwMode="auto">
          <a:xfrm flipV="1">
            <a:off x="4573719" y="1700808"/>
            <a:ext cx="3436" cy="36004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536626" y="5445224"/>
            <a:ext cx="7995814" cy="51341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Réponses toutes différentes</a:t>
            </a:r>
            <a:r>
              <a:rPr lang="fr-FR" sz="2800" kern="0" dirty="0" smtClean="0"/>
              <a:t>, toutes intéressantes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28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22928" y="1340768"/>
            <a:ext cx="5723165" cy="512576"/>
          </a:xfrm>
          <a:prstGeom prst="rect">
            <a:avLst/>
          </a:prstGeom>
          <a:ln w="19050">
            <a:noFill/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Industrie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sym typeface="Symbol"/>
              </a:rPr>
              <a:t> Flot de développement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2924944"/>
            <a:ext cx="7601884" cy="51341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rIns="360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Question clef : insertion dans les flots existants</a:t>
            </a:r>
          </a:p>
        </p:txBody>
      </p:sp>
    </p:spTree>
    <p:extLst>
      <p:ext uri="{BB962C8B-B14F-4D97-AF65-F5344CB8AC3E}">
        <p14:creationId xmlns:p14="http://schemas.microsoft.com/office/powerpoint/2010/main" val="12825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22/01/2014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Collège de France / Inria Sophia</a:t>
            </a:r>
            <a:endParaRPr lang="fr-FR" dirty="0"/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>
            <a:off x="1295400" y="6096000"/>
            <a:ext cx="7391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323975" y="609600"/>
            <a:ext cx="2659065" cy="1143000"/>
            <a:chOff x="834" y="384"/>
            <a:chExt cx="1675" cy="720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34" y="816"/>
              <a:ext cx="1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Micro-architecture</a:t>
              </a:r>
              <a:endParaRPr lang="en-ZW" sz="2400" dirty="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650" y="38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304800" y="76200"/>
            <a:ext cx="3254376" cy="1295400"/>
            <a:chOff x="192" y="48"/>
            <a:chExt cx="2050" cy="816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101" y="48"/>
              <a:ext cx="1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ZW" sz="2400"/>
                <a:t>Architecture</a:t>
              </a:r>
            </a:p>
          </p:txBody>
        </p:sp>
        <p:pic>
          <p:nvPicPr>
            <p:cNvPr id="14" name="Picture 12" descr="C:\Program Files\Microsoft Publisher\Clipart\7094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2" y="48"/>
              <a:ext cx="546" cy="816"/>
            </a:xfrm>
            <a:prstGeom prst="rect">
              <a:avLst/>
            </a:prstGeom>
            <a:noFill/>
          </p:spPr>
        </p:pic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304800" y="2743202"/>
            <a:ext cx="2994027" cy="1117601"/>
            <a:chOff x="192" y="1728"/>
            <a:chExt cx="1886" cy="704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314" y="2064"/>
              <a:ext cx="7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Circuits</a:t>
              </a:r>
              <a:endParaRPr lang="en-GB" sz="2400" dirty="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650" y="172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18" name="Picture 18" descr="C:\Program Files\Microsoft Publisher\Clipart\mixer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808"/>
              <a:ext cx="566" cy="624"/>
            </a:xfrm>
            <a:prstGeom prst="rect">
              <a:avLst/>
            </a:prstGeom>
            <a:noFill/>
          </p:spPr>
        </p:pic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81000" y="1761704"/>
            <a:ext cx="3714751" cy="1050926"/>
            <a:chOff x="240" y="1097"/>
            <a:chExt cx="2340" cy="662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762" y="1440"/>
              <a:ext cx="18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 smtClean="0"/>
                <a:t>Design logique RTL</a:t>
              </a:r>
              <a:endParaRPr lang="fr-FR" sz="2400" dirty="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1650" y="110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22" name="Picture 24" descr="C:\Program Files\Microsoft Publisher\Clipart\ordiprof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207"/>
              <a:ext cx="440" cy="552"/>
            </a:xfrm>
            <a:prstGeom prst="rect">
              <a:avLst/>
            </a:prstGeom>
            <a:noFill/>
          </p:spPr>
        </p:pic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650" y="1097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228600" y="3657600"/>
            <a:ext cx="3687763" cy="1311275"/>
            <a:chOff x="144" y="2304"/>
            <a:chExt cx="2323" cy="826"/>
          </a:xfrm>
        </p:grpSpPr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975" y="2614"/>
              <a:ext cx="1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 smtClean="0"/>
                <a:t>DFT (testabilité)</a:t>
              </a:r>
              <a:endParaRPr lang="fr-FR" sz="2400" dirty="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650" y="23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27" name="Picture 29" descr="C:\Program Files\Microsoft Publisher\Clipart\813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640"/>
              <a:ext cx="720" cy="490"/>
            </a:xfrm>
            <a:prstGeom prst="rect">
              <a:avLst/>
            </a:prstGeom>
            <a:noFill/>
          </p:spPr>
        </p:pic>
      </p:grp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1258886" y="4572001"/>
            <a:ext cx="3011489" cy="766763"/>
            <a:chOff x="793" y="2880"/>
            <a:chExt cx="1897" cy="483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93" y="3072"/>
              <a:ext cx="18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smtClean="0"/>
                <a:t>Placement</a:t>
              </a:r>
              <a:r>
                <a:rPr lang="fr-FR" sz="2400" b="1" smtClean="0">
                  <a:sym typeface="Symbol"/>
                </a:rPr>
                <a:t></a:t>
              </a:r>
              <a:r>
                <a:rPr lang="fr-FR" sz="2400" smtClean="0"/>
                <a:t>Routage</a:t>
              </a:r>
              <a:endParaRPr lang="fr-FR" sz="2400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1650" y="28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228600" y="5284788"/>
            <a:ext cx="2957513" cy="735012"/>
            <a:chOff x="144" y="3329"/>
            <a:chExt cx="1863" cy="463"/>
          </a:xfrm>
        </p:grpSpPr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1336" y="350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/>
                <a:t>Masks</a:t>
              </a:r>
              <a:endParaRPr lang="en-GB" sz="2400" dirty="0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1650" y="332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144" y="3504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>
                  <a:solidFill>
                    <a:schemeClr val="accent1"/>
                  </a:solidFill>
                </a:rPr>
                <a:t>$ 1,000,000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5" name="Group 47"/>
          <p:cNvGrpSpPr>
            <a:grpSpLocks/>
          </p:cNvGrpSpPr>
          <p:nvPr/>
        </p:nvGrpSpPr>
        <p:grpSpPr bwMode="auto">
          <a:xfrm>
            <a:off x="2170113" y="5978530"/>
            <a:ext cx="973138" cy="731838"/>
            <a:chOff x="1367" y="3766"/>
            <a:chExt cx="613" cy="461"/>
          </a:xfrm>
        </p:grpSpPr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1367" y="3936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ZW" sz="2400" dirty="0" smtClean="0"/>
                <a:t>Chips</a:t>
              </a:r>
              <a:endParaRPr lang="en-GB" sz="2400" dirty="0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1650" y="376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295400" y="1506319"/>
            <a:ext cx="7391400" cy="1617881"/>
            <a:chOff x="1295400" y="1506319"/>
            <a:chExt cx="7391400" cy="1617881"/>
          </a:xfrm>
        </p:grpSpPr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1295400" y="3124200"/>
              <a:ext cx="73914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599290" y="1506319"/>
              <a:ext cx="1305165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2800" kern="0" dirty="0" smtClean="0">
                  <a:solidFill>
                    <a:schemeClr val="tx2"/>
                  </a:solidFill>
                </a:rPr>
                <a:t>Design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4572000" y="4293096"/>
            <a:ext cx="1683474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Synthèse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599290" y="6155950"/>
            <a:ext cx="805029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 smtClean="0">
                <a:solidFill>
                  <a:schemeClr val="tx2"/>
                </a:solidFill>
              </a:rPr>
              <a:t>Fab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42" name="Connecteur droit avec flèche 41"/>
          <p:cNvCxnSpPr/>
          <p:nvPr/>
        </p:nvCxnSpPr>
        <p:spPr bwMode="auto">
          <a:xfrm>
            <a:off x="6372200" y="188640"/>
            <a:ext cx="0" cy="6414527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43" name="Groupe 42"/>
          <p:cNvGrpSpPr/>
          <p:nvPr/>
        </p:nvGrpSpPr>
        <p:grpSpPr>
          <a:xfrm>
            <a:off x="6660232" y="1484784"/>
            <a:ext cx="1963999" cy="5184576"/>
            <a:chOff x="6660232" y="1484784"/>
            <a:chExt cx="1963999" cy="5184576"/>
          </a:xfrm>
        </p:grpSpPr>
        <p:sp>
          <p:nvSpPr>
            <p:cNvPr id="44" name="ZoneTexte 43"/>
            <p:cNvSpPr txBox="1"/>
            <p:nvPr/>
          </p:nvSpPr>
          <p:spPr>
            <a:xfrm>
              <a:off x="6660232" y="1484784"/>
              <a:ext cx="1963999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Vérification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660232" y="4293096"/>
              <a:ext cx="1963999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Vérification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660232" y="6155950"/>
              <a:ext cx="1963999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Vérification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2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-2014">
  <a:themeElements>
    <a:clrScheme name="Personnalisé 1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B456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square" rIns="36000" rtlCol="0">
        <a:spAutoFit/>
      </a:bodyPr>
      <a:lstStyle>
        <a:defPPr fontAlgn="base">
          <a:lnSpc>
            <a:spcPct val="105000"/>
          </a:lnSpc>
          <a:spcAft>
            <a:spcPct val="0"/>
          </a:spcAft>
          <a:defRPr kumimoji="0" sz="2800" b="0" i="0" u="none" strike="noStrike" kern="0" cap="none" spc="0" normalizeH="0" noProof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15181</TotalTime>
  <Words>3844</Words>
  <Application>Microsoft Office PowerPoint</Application>
  <PresentationFormat>Affichage à l'écran (4:3)</PresentationFormat>
  <Paragraphs>949</Paragraphs>
  <Slides>49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1" baseType="lpstr">
      <vt:lpstr>Berry-2014</vt:lpstr>
      <vt:lpstr>Image</vt:lpstr>
      <vt:lpstr>Esterel et SCADE,  de la recherche à l’industrie </vt:lpstr>
      <vt:lpstr>Présentation PowerPoint</vt:lpstr>
      <vt:lpstr>Présentation PowerPoint</vt:lpstr>
      <vt:lpstr>Etat des choses début 2001</vt:lpstr>
      <vt:lpstr>Esterel v7, textuel et graphique</vt:lpstr>
      <vt:lpstr>Esterel Technologies – la naissance</vt:lpstr>
      <vt:lpstr>Première réunion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Crossing the Chasm – Geoffrey A. Moore</vt:lpstr>
      <vt:lpstr>Où sont les fossés ?</vt:lpstr>
      <vt:lpstr>Trois marchés distincts</vt:lpstr>
      <vt:lpstr>Présentation PowerPoint</vt:lpstr>
      <vt:lpstr>Taille des marchés</vt:lpstr>
      <vt:lpstr>Convaincre les techies</vt:lpstr>
      <vt:lpstr>Convaincre les visionnaires</vt:lpstr>
      <vt:lpstr>Le projet d’évaluation, moment crucial</vt:lpstr>
      <vt:lpstr>Convaincre les conservateurs ?</vt:lpstr>
      <vt:lpstr>Convaincre les conservateurs</vt:lpstr>
      <vt:lpstr>Réunion client : les questions centrales</vt:lpstr>
      <vt:lpstr>Réunion client : les questions centrales</vt:lpstr>
      <vt:lpstr>Interprétation sémantique</vt:lpstr>
      <vt:lpstr>La question qui tue : Why a new language ?</vt:lpstr>
      <vt:lpstr>Contact avec la recherche</vt:lpstr>
      <vt:lpstr>Esterel v7 : du succès technique à l’arrêt</vt:lpstr>
      <vt:lpstr>SCADE : une approche pragmatique</vt:lpstr>
      <vt:lpstr>SCADE : une approche bien différente</vt:lpstr>
      <vt:lpstr>La proposition de valeur de Lustre (P. Caspi, N. Halbwachs, J.L. Bergerand, etc.)</vt:lpstr>
      <vt:lpstr>Lustre : réseaux de Kahn synchrones</vt:lpstr>
      <vt:lpstr>Horloges et sous-échantillonnage</vt:lpstr>
      <vt:lpstr>La recherche sur Lustre</vt:lpstr>
      <vt:lpstr>L’industrialisation de SCADE</vt:lpstr>
      <vt:lpstr>Certifiabilité DO-178B (avionique)</vt:lpstr>
      <vt:lpstr>SCADE dans l’Airbus A380</vt:lpstr>
      <vt:lpstr>Thomson : IHM certifiable DO-178B</vt:lpstr>
      <vt:lpstr>Rachat par Esterel Technologies (2003)</vt:lpstr>
      <vt:lpstr>L’atelier SCADE en 2008 </vt:lpstr>
      <vt:lpstr>SCADE 6 : unification Lustre / Esterel</vt:lpstr>
      <vt:lpstr>La montre digitale, version SCADE 6</vt:lpstr>
      <vt:lpstr>Interfaces hommes-machines certifiables</vt:lpstr>
      <vt:lpstr>Les grandes questions actuelles</vt:lpstr>
      <vt:lpstr>Conclusion</vt:lpstr>
      <vt:lpstr>Bibliographie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gerard.berry</cp:lastModifiedBy>
  <cp:revision>249</cp:revision>
  <dcterms:created xsi:type="dcterms:W3CDTF">2013-10-07T21:20:29Z</dcterms:created>
  <dcterms:modified xsi:type="dcterms:W3CDTF">2014-01-22T14:53:26Z</dcterms:modified>
</cp:coreProperties>
</file>