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5"/>
  </p:notesMasterIdLst>
  <p:handoutMasterIdLst>
    <p:handoutMasterId r:id="rId76"/>
  </p:handoutMasterIdLst>
  <p:sldIdLst>
    <p:sldId id="257" r:id="rId2"/>
    <p:sldId id="505" r:id="rId3"/>
    <p:sldId id="585" r:id="rId4"/>
    <p:sldId id="613" r:id="rId5"/>
    <p:sldId id="658" r:id="rId6"/>
    <p:sldId id="622" r:id="rId7"/>
    <p:sldId id="651" r:id="rId8"/>
    <p:sldId id="614" r:id="rId9"/>
    <p:sldId id="615" r:id="rId10"/>
    <p:sldId id="616" r:id="rId11"/>
    <p:sldId id="617" r:id="rId12"/>
    <p:sldId id="618" r:id="rId13"/>
    <p:sldId id="619" r:id="rId14"/>
    <p:sldId id="652" r:id="rId15"/>
    <p:sldId id="584" r:id="rId16"/>
    <p:sldId id="587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10" r:id="rId25"/>
    <p:sldId id="661" r:id="rId26"/>
    <p:sldId id="594" r:id="rId27"/>
    <p:sldId id="596" r:id="rId28"/>
    <p:sldId id="635" r:id="rId29"/>
    <p:sldId id="623" r:id="rId30"/>
    <p:sldId id="629" r:id="rId31"/>
    <p:sldId id="624" r:id="rId32"/>
    <p:sldId id="625" r:id="rId33"/>
    <p:sldId id="627" r:id="rId34"/>
    <p:sldId id="636" r:id="rId35"/>
    <p:sldId id="628" r:id="rId36"/>
    <p:sldId id="630" r:id="rId37"/>
    <p:sldId id="631" r:id="rId38"/>
    <p:sldId id="660" r:id="rId39"/>
    <p:sldId id="637" r:id="rId40"/>
    <p:sldId id="662" r:id="rId41"/>
    <p:sldId id="611" r:id="rId42"/>
    <p:sldId id="638" r:id="rId43"/>
    <p:sldId id="668" r:id="rId44"/>
    <p:sldId id="657" r:id="rId45"/>
    <p:sldId id="588" r:id="rId46"/>
    <p:sldId id="621" r:id="rId47"/>
    <p:sldId id="620" r:id="rId48"/>
    <p:sldId id="639" r:id="rId49"/>
    <p:sldId id="640" r:id="rId50"/>
    <p:sldId id="641" r:id="rId51"/>
    <p:sldId id="654" r:id="rId52"/>
    <p:sldId id="642" r:id="rId53"/>
    <p:sldId id="650" r:id="rId54"/>
    <p:sldId id="656" r:id="rId55"/>
    <p:sldId id="664" r:id="rId56"/>
    <p:sldId id="665" r:id="rId57"/>
    <p:sldId id="666" r:id="rId58"/>
    <p:sldId id="667" r:id="rId59"/>
    <p:sldId id="670" r:id="rId60"/>
    <p:sldId id="653" r:id="rId61"/>
    <p:sldId id="589" r:id="rId62"/>
    <p:sldId id="590" r:id="rId63"/>
    <p:sldId id="591" r:id="rId64"/>
    <p:sldId id="592" r:id="rId65"/>
    <p:sldId id="593" r:id="rId66"/>
    <p:sldId id="655" r:id="rId67"/>
    <p:sldId id="643" r:id="rId68"/>
    <p:sldId id="644" r:id="rId69"/>
    <p:sldId id="648" r:id="rId70"/>
    <p:sldId id="645" r:id="rId71"/>
    <p:sldId id="649" r:id="rId72"/>
    <p:sldId id="663" r:id="rId73"/>
    <p:sldId id="671" r:id="rId74"/>
  </p:sldIdLst>
  <p:sldSz cx="9144000" cy="6858000" type="screen4x3"/>
  <p:notesSz cx="6858000" cy="9144000"/>
  <p:custDataLst>
    <p:tags r:id="rId7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DE9500"/>
    <a:srgbClr val="0000D7"/>
    <a:srgbClr val="006600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26" autoAdjust="0"/>
    <p:restoredTop sz="84740" autoAdjust="0"/>
  </p:normalViewPr>
  <p:slideViewPr>
    <p:cSldViewPr>
      <p:cViewPr>
        <p:scale>
          <a:sx n="100" d="100"/>
          <a:sy n="100" d="100"/>
        </p:scale>
        <p:origin x="-16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tags" Target="tags/tag1.xml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5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4" Type="http://schemas.openxmlformats.org/officeDocument/2006/relationships/image" Target="../media/image62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55.emf"/><Relationship Id="rId13" Type="http://schemas.openxmlformats.org/officeDocument/2006/relationships/image" Target="../media/image57.emf"/><Relationship Id="rId14" Type="http://schemas.openxmlformats.org/officeDocument/2006/relationships/image" Target="../media/image62.emf"/><Relationship Id="rId1" Type="http://schemas.openxmlformats.org/officeDocument/2006/relationships/image" Target="../media/image63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6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55.emf"/><Relationship Id="rId13" Type="http://schemas.openxmlformats.org/officeDocument/2006/relationships/image" Target="../media/image57.emf"/><Relationship Id="rId14" Type="http://schemas.openxmlformats.org/officeDocument/2006/relationships/image" Target="../media/image62.emf"/><Relationship Id="rId1" Type="http://schemas.openxmlformats.org/officeDocument/2006/relationships/image" Target="../media/image64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6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55.emf"/><Relationship Id="rId13" Type="http://schemas.openxmlformats.org/officeDocument/2006/relationships/image" Target="../media/image57.emf"/><Relationship Id="rId14" Type="http://schemas.openxmlformats.org/officeDocument/2006/relationships/image" Target="../media/image62.emf"/><Relationship Id="rId1" Type="http://schemas.openxmlformats.org/officeDocument/2006/relationships/image" Target="../media/image65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6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55.emf"/><Relationship Id="rId14" Type="http://schemas.openxmlformats.org/officeDocument/2006/relationships/image" Target="../media/image57.emf"/><Relationship Id="rId1" Type="http://schemas.openxmlformats.org/officeDocument/2006/relationships/image" Target="../media/image66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62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55.emf"/><Relationship Id="rId14" Type="http://schemas.openxmlformats.org/officeDocument/2006/relationships/image" Target="../media/image57.emf"/><Relationship Id="rId1" Type="http://schemas.openxmlformats.org/officeDocument/2006/relationships/image" Target="../media/image67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62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55.emf"/><Relationship Id="rId14" Type="http://schemas.openxmlformats.org/officeDocument/2006/relationships/image" Target="../media/image57.emf"/><Relationship Id="rId1" Type="http://schemas.openxmlformats.org/officeDocument/2006/relationships/image" Target="../media/image6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62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55.emf"/><Relationship Id="rId14" Type="http://schemas.openxmlformats.org/officeDocument/2006/relationships/image" Target="../media/image57.emf"/><Relationship Id="rId1" Type="http://schemas.openxmlformats.org/officeDocument/2006/relationships/image" Target="../media/image49.emf"/><Relationship Id="rId2" Type="http://schemas.openxmlformats.org/officeDocument/2006/relationships/image" Target="../media/image6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62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55.emf"/><Relationship Id="rId14" Type="http://schemas.openxmlformats.org/officeDocument/2006/relationships/image" Target="../media/image57.emf"/><Relationship Id="rId15" Type="http://schemas.openxmlformats.org/officeDocument/2006/relationships/image" Target="../media/image73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62.emf"/><Relationship Id="rId8" Type="http://schemas.openxmlformats.org/officeDocument/2006/relationships/image" Target="../media/image56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77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82.emf"/><Relationship Id="rId5" Type="http://schemas.openxmlformats.org/officeDocument/2006/relationships/image" Target="../media/image81.emf"/><Relationship Id="rId1" Type="http://schemas.openxmlformats.org/officeDocument/2006/relationships/image" Target="../media/image84.emf"/><Relationship Id="rId2" Type="http://schemas.openxmlformats.org/officeDocument/2006/relationships/image" Target="../media/image8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1" Type="http://schemas.openxmlformats.org/officeDocument/2006/relationships/image" Target="../media/image97.emf"/><Relationship Id="rId2" Type="http://schemas.openxmlformats.org/officeDocument/2006/relationships/image" Target="../media/image9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Relationship Id="rId2" Type="http://schemas.openxmlformats.org/officeDocument/2006/relationships/image" Target="../media/image104.emf"/><Relationship Id="rId3" Type="http://schemas.openxmlformats.org/officeDocument/2006/relationships/image" Target="../media/image10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Relationship Id="rId2" Type="http://schemas.openxmlformats.org/officeDocument/2006/relationships/image" Target="../media/image109.emf"/><Relationship Id="rId3" Type="http://schemas.openxmlformats.org/officeDocument/2006/relationships/image" Target="../media/image11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1" Type="http://schemas.openxmlformats.org/officeDocument/2006/relationships/image" Target="../media/image114.emf"/><Relationship Id="rId2" Type="http://schemas.openxmlformats.org/officeDocument/2006/relationships/image" Target="../media/image11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Relationship Id="rId2" Type="http://schemas.openxmlformats.org/officeDocument/2006/relationships/image" Target="../media/image119.emf"/><Relationship Id="rId3" Type="http://schemas.openxmlformats.org/officeDocument/2006/relationships/image" Target="../media/image120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4" Type="http://schemas.openxmlformats.org/officeDocument/2006/relationships/image" Target="../media/image124.emf"/><Relationship Id="rId1" Type="http://schemas.openxmlformats.org/officeDocument/2006/relationships/image" Target="../media/image121.emf"/><Relationship Id="rId2" Type="http://schemas.openxmlformats.org/officeDocument/2006/relationships/image" Target="../media/image12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Relationship Id="rId2" Type="http://schemas.openxmlformats.org/officeDocument/2006/relationships/image" Target="../media/image126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4" Type="http://schemas.openxmlformats.org/officeDocument/2006/relationships/image" Target="../media/image130.emf"/><Relationship Id="rId5" Type="http://schemas.openxmlformats.org/officeDocument/2006/relationships/image" Target="../media/image131.emf"/><Relationship Id="rId6" Type="http://schemas.openxmlformats.org/officeDocument/2006/relationships/image" Target="../media/image132.emf"/><Relationship Id="rId7" Type="http://schemas.openxmlformats.org/officeDocument/2006/relationships/image" Target="../media/image133.emf"/><Relationship Id="rId1" Type="http://schemas.openxmlformats.org/officeDocument/2006/relationships/image" Target="../media/image127.emf"/><Relationship Id="rId2" Type="http://schemas.openxmlformats.org/officeDocument/2006/relationships/image" Target="../media/image12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Relationship Id="rId2" Type="http://schemas.openxmlformats.org/officeDocument/2006/relationships/image" Target="../media/image135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1" Type="http://schemas.openxmlformats.org/officeDocument/2006/relationships/image" Target="../media/image136.emf"/><Relationship Id="rId2" Type="http://schemas.openxmlformats.org/officeDocument/2006/relationships/image" Target="../media/image13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7.emf"/><Relationship Id="rId5" Type="http://schemas.openxmlformats.org/officeDocument/2006/relationships/image" Target="../media/image19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03/04/16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03/04/16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2.emf"/><Relationship Id="rId9" Type="http://schemas.openxmlformats.org/officeDocument/2006/relationships/image" Target="../media/image22.png"/><Relationship Id="rId10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emf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20" Type="http://schemas.openxmlformats.org/officeDocument/2006/relationships/image" Target="../media/image49.emf"/><Relationship Id="rId21" Type="http://schemas.openxmlformats.org/officeDocument/2006/relationships/oleObject" Target="../embeddings/oleObject68.bin"/><Relationship Id="rId22" Type="http://schemas.openxmlformats.org/officeDocument/2006/relationships/image" Target="../media/image50.emf"/><Relationship Id="rId23" Type="http://schemas.openxmlformats.org/officeDocument/2006/relationships/oleObject" Target="../embeddings/oleObject69.bin"/><Relationship Id="rId24" Type="http://schemas.openxmlformats.org/officeDocument/2006/relationships/image" Target="../media/image51.emf"/><Relationship Id="rId25" Type="http://schemas.openxmlformats.org/officeDocument/2006/relationships/oleObject" Target="../embeddings/oleObject70.bin"/><Relationship Id="rId26" Type="http://schemas.openxmlformats.org/officeDocument/2006/relationships/image" Target="../media/image52.emf"/><Relationship Id="rId27" Type="http://schemas.openxmlformats.org/officeDocument/2006/relationships/oleObject" Target="../embeddings/oleObject71.bin"/><Relationship Id="rId28" Type="http://schemas.openxmlformats.org/officeDocument/2006/relationships/image" Target="../media/image53.emf"/><Relationship Id="rId29" Type="http://schemas.openxmlformats.org/officeDocument/2006/relationships/oleObject" Target="../embeddings/oleObject72.bin"/><Relationship Id="rId30" Type="http://schemas.openxmlformats.org/officeDocument/2006/relationships/image" Target="../media/image62.emf"/><Relationship Id="rId10" Type="http://schemas.openxmlformats.org/officeDocument/2006/relationships/image" Target="../media/image57.emf"/><Relationship Id="rId11" Type="http://schemas.openxmlformats.org/officeDocument/2006/relationships/oleObject" Target="../embeddings/oleObject63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64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65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66.bin"/><Relationship Id="rId18" Type="http://schemas.openxmlformats.org/officeDocument/2006/relationships/image" Target="../media/image61.emf"/><Relationship Id="rId19" Type="http://schemas.openxmlformats.org/officeDocument/2006/relationships/oleObject" Target="../embeddings/oleObject6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20" Type="http://schemas.openxmlformats.org/officeDocument/2006/relationships/image" Target="../media/image59.emf"/><Relationship Id="rId21" Type="http://schemas.openxmlformats.org/officeDocument/2006/relationships/oleObject" Target="../embeddings/oleObject82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83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84.bin"/><Relationship Id="rId26" Type="http://schemas.openxmlformats.org/officeDocument/2006/relationships/image" Target="../media/image55.emf"/><Relationship Id="rId27" Type="http://schemas.openxmlformats.org/officeDocument/2006/relationships/oleObject" Target="../embeddings/oleObject85.bin"/><Relationship Id="rId28" Type="http://schemas.openxmlformats.org/officeDocument/2006/relationships/image" Target="../media/image57.emf"/><Relationship Id="rId29" Type="http://schemas.openxmlformats.org/officeDocument/2006/relationships/oleObject" Target="../embeddings/oleObject86.bin"/><Relationship Id="rId30" Type="http://schemas.openxmlformats.org/officeDocument/2006/relationships/image" Target="../media/image62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77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79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80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81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0.bin"/><Relationship Id="rId20" Type="http://schemas.openxmlformats.org/officeDocument/2006/relationships/image" Target="../media/image59.emf"/><Relationship Id="rId21" Type="http://schemas.openxmlformats.org/officeDocument/2006/relationships/oleObject" Target="../embeddings/oleObject96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97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98.bin"/><Relationship Id="rId26" Type="http://schemas.openxmlformats.org/officeDocument/2006/relationships/image" Target="../media/image55.emf"/><Relationship Id="rId27" Type="http://schemas.openxmlformats.org/officeDocument/2006/relationships/oleObject" Target="../embeddings/oleObject99.bin"/><Relationship Id="rId28" Type="http://schemas.openxmlformats.org/officeDocument/2006/relationships/image" Target="../media/image57.emf"/><Relationship Id="rId29" Type="http://schemas.openxmlformats.org/officeDocument/2006/relationships/oleObject" Target="../embeddings/oleObject100.bin"/><Relationship Id="rId30" Type="http://schemas.openxmlformats.org/officeDocument/2006/relationships/image" Target="../media/image62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93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94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9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20" Type="http://schemas.openxmlformats.org/officeDocument/2006/relationships/image" Target="../media/image59.emf"/><Relationship Id="rId21" Type="http://schemas.openxmlformats.org/officeDocument/2006/relationships/oleObject" Target="../embeddings/oleObject110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111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112.bin"/><Relationship Id="rId26" Type="http://schemas.openxmlformats.org/officeDocument/2006/relationships/image" Target="../media/image55.emf"/><Relationship Id="rId27" Type="http://schemas.openxmlformats.org/officeDocument/2006/relationships/oleObject" Target="../embeddings/oleObject113.bin"/><Relationship Id="rId28" Type="http://schemas.openxmlformats.org/officeDocument/2006/relationships/image" Target="../media/image57.emf"/><Relationship Id="rId29" Type="http://schemas.openxmlformats.org/officeDocument/2006/relationships/oleObject" Target="../embeddings/oleObject114.bin"/><Relationship Id="rId30" Type="http://schemas.openxmlformats.org/officeDocument/2006/relationships/image" Target="../media/image62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108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109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8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124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125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126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127.bin"/><Relationship Id="rId28" Type="http://schemas.openxmlformats.org/officeDocument/2006/relationships/image" Target="../media/image55.emf"/><Relationship Id="rId29" Type="http://schemas.openxmlformats.org/officeDocument/2006/relationships/oleObject" Target="../embeddings/oleObject128.bin"/><Relationship Id="rId30" Type="http://schemas.openxmlformats.org/officeDocument/2006/relationships/image" Target="../media/image57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119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120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121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122.bin"/><Relationship Id="rId18" Type="http://schemas.openxmlformats.org/officeDocument/2006/relationships/image" Target="../media/image56.emf"/><Relationship Id="rId19" Type="http://schemas.openxmlformats.org/officeDocument/2006/relationships/oleObject" Target="../embeddings/oleObject123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5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116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117.bin"/><Relationship Id="rId8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138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139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140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141.bin"/><Relationship Id="rId28" Type="http://schemas.openxmlformats.org/officeDocument/2006/relationships/image" Target="../media/image55.emf"/><Relationship Id="rId29" Type="http://schemas.openxmlformats.org/officeDocument/2006/relationships/oleObject" Target="../embeddings/oleObject142.bin"/><Relationship Id="rId30" Type="http://schemas.openxmlformats.org/officeDocument/2006/relationships/image" Target="../media/image57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136.bin"/><Relationship Id="rId18" Type="http://schemas.openxmlformats.org/officeDocument/2006/relationships/image" Target="../media/image56.emf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9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6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152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153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154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155.bin"/><Relationship Id="rId28" Type="http://schemas.openxmlformats.org/officeDocument/2006/relationships/image" Target="../media/image55.emf"/><Relationship Id="rId29" Type="http://schemas.openxmlformats.org/officeDocument/2006/relationships/oleObject" Target="../embeddings/oleObject156.bin"/><Relationship Id="rId30" Type="http://schemas.openxmlformats.org/officeDocument/2006/relationships/image" Target="../media/image57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147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148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149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150.bin"/><Relationship Id="rId18" Type="http://schemas.openxmlformats.org/officeDocument/2006/relationships/image" Target="../media/image56.emf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3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14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145.bin"/><Relationship Id="rId8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oleObject" Target="../embeddings/oleObject165.bin"/><Relationship Id="rId21" Type="http://schemas.openxmlformats.org/officeDocument/2006/relationships/image" Target="../media/image58.emf"/><Relationship Id="rId22" Type="http://schemas.openxmlformats.org/officeDocument/2006/relationships/oleObject" Target="../embeddings/oleObject166.bin"/><Relationship Id="rId23" Type="http://schemas.openxmlformats.org/officeDocument/2006/relationships/image" Target="../media/image59.emf"/><Relationship Id="rId24" Type="http://schemas.openxmlformats.org/officeDocument/2006/relationships/oleObject" Target="../embeddings/oleObject167.bin"/><Relationship Id="rId25" Type="http://schemas.openxmlformats.org/officeDocument/2006/relationships/image" Target="../media/image60.emf"/><Relationship Id="rId26" Type="http://schemas.openxmlformats.org/officeDocument/2006/relationships/oleObject" Target="../embeddings/oleObject168.bin"/><Relationship Id="rId27" Type="http://schemas.openxmlformats.org/officeDocument/2006/relationships/image" Target="../media/image61.emf"/><Relationship Id="rId28" Type="http://schemas.openxmlformats.org/officeDocument/2006/relationships/oleObject" Target="../embeddings/oleObject169.bin"/><Relationship Id="rId29" Type="http://schemas.openxmlformats.org/officeDocument/2006/relationships/image" Target="../media/image55.emf"/><Relationship Id="rId30" Type="http://schemas.openxmlformats.org/officeDocument/2006/relationships/oleObject" Target="../embeddings/oleObject170.bin"/><Relationship Id="rId31" Type="http://schemas.openxmlformats.org/officeDocument/2006/relationships/image" Target="../media/image57.emf"/><Relationship Id="rId10" Type="http://schemas.openxmlformats.org/officeDocument/2006/relationships/oleObject" Target="../embeddings/oleObject160.bin"/><Relationship Id="rId11" Type="http://schemas.openxmlformats.org/officeDocument/2006/relationships/image" Target="../media/image51.emf"/><Relationship Id="rId12" Type="http://schemas.openxmlformats.org/officeDocument/2006/relationships/oleObject" Target="../embeddings/oleObject161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162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163.bin"/><Relationship Id="rId17" Type="http://schemas.openxmlformats.org/officeDocument/2006/relationships/image" Target="../media/image62.emf"/><Relationship Id="rId18" Type="http://schemas.openxmlformats.org/officeDocument/2006/relationships/oleObject" Target="../embeddings/oleObject164.bin"/><Relationship Id="rId19" Type="http://schemas.openxmlformats.org/officeDocument/2006/relationships/image" Target="../media/image5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158.bin"/><Relationship Id="rId6" Type="http://schemas.openxmlformats.org/officeDocument/2006/relationships/image" Target="../media/image69.emf"/><Relationship Id="rId7" Type="http://schemas.openxmlformats.org/officeDocument/2006/relationships/image" Target="../media/image70.png"/><Relationship Id="rId8" Type="http://schemas.openxmlformats.org/officeDocument/2006/relationships/oleObject" Target="../embeddings/oleObject159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4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180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181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182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183.bin"/><Relationship Id="rId28" Type="http://schemas.openxmlformats.org/officeDocument/2006/relationships/image" Target="../media/image55.emf"/><Relationship Id="rId29" Type="http://schemas.openxmlformats.org/officeDocument/2006/relationships/oleObject" Target="../embeddings/oleObject184.bin"/><Relationship Id="rId30" Type="http://schemas.openxmlformats.org/officeDocument/2006/relationships/image" Target="../media/image57.emf"/><Relationship Id="rId31" Type="http://schemas.openxmlformats.org/officeDocument/2006/relationships/oleObject" Target="../embeddings/oleObject185.bin"/><Relationship Id="rId32" Type="http://schemas.openxmlformats.org/officeDocument/2006/relationships/image" Target="../media/image73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175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176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177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178.bin"/><Relationship Id="rId18" Type="http://schemas.openxmlformats.org/officeDocument/2006/relationships/image" Target="../media/image56.emf"/><Relationship Id="rId19" Type="http://schemas.openxmlformats.org/officeDocument/2006/relationships/oleObject" Target="../embeddings/oleObject179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1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172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173.bin"/><Relationship Id="rId8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1.bin"/><Relationship Id="rId12" Type="http://schemas.openxmlformats.org/officeDocument/2006/relationships/image" Target="../media/image77.emf"/><Relationship Id="rId13" Type="http://schemas.openxmlformats.org/officeDocument/2006/relationships/oleObject" Target="../embeddings/oleObject192.bin"/><Relationship Id="rId14" Type="http://schemas.openxmlformats.org/officeDocument/2006/relationships/image" Target="../media/image78.emf"/><Relationship Id="rId15" Type="http://schemas.openxmlformats.org/officeDocument/2006/relationships/oleObject" Target="../embeddings/oleObject193.bin"/><Relationship Id="rId16" Type="http://schemas.openxmlformats.org/officeDocument/2006/relationships/image" Target="../media/image7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86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187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188.bin"/><Relationship Id="rId8" Type="http://schemas.openxmlformats.org/officeDocument/2006/relationships/oleObject" Target="../embeddings/oleObject189.bin"/><Relationship Id="rId9" Type="http://schemas.openxmlformats.org/officeDocument/2006/relationships/oleObject" Target="../embeddings/oleObject190.bin"/><Relationship Id="rId10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9.bin"/><Relationship Id="rId12" Type="http://schemas.openxmlformats.org/officeDocument/2006/relationships/image" Target="../media/image77.emf"/><Relationship Id="rId13" Type="http://schemas.openxmlformats.org/officeDocument/2006/relationships/oleObject" Target="../embeddings/oleObject200.bin"/><Relationship Id="rId14" Type="http://schemas.openxmlformats.org/officeDocument/2006/relationships/image" Target="../media/image78.emf"/><Relationship Id="rId15" Type="http://schemas.openxmlformats.org/officeDocument/2006/relationships/oleObject" Target="../embeddings/oleObject201.bin"/><Relationship Id="rId16" Type="http://schemas.openxmlformats.org/officeDocument/2006/relationships/image" Target="../media/image79.emf"/><Relationship Id="rId17" Type="http://schemas.openxmlformats.org/officeDocument/2006/relationships/image" Target="../media/image80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94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195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196.bin"/><Relationship Id="rId8" Type="http://schemas.openxmlformats.org/officeDocument/2006/relationships/oleObject" Target="../embeddings/oleObject197.bin"/><Relationship Id="rId9" Type="http://schemas.openxmlformats.org/officeDocument/2006/relationships/oleObject" Target="../embeddings/oleObject198.bin"/><Relationship Id="rId10" Type="http://schemas.openxmlformats.org/officeDocument/2006/relationships/image" Target="../media/image76.e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oleObject" Target="../embeddings/oleObject207.bin"/><Relationship Id="rId13" Type="http://schemas.openxmlformats.org/officeDocument/2006/relationships/oleObject" Target="../embeddings/oleObject208.bin"/><Relationship Id="rId14" Type="http://schemas.openxmlformats.org/officeDocument/2006/relationships/image" Target="../media/image77.emf"/><Relationship Id="rId15" Type="http://schemas.openxmlformats.org/officeDocument/2006/relationships/oleObject" Target="../embeddings/oleObject209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02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203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204.bin"/><Relationship Id="rId8" Type="http://schemas.openxmlformats.org/officeDocument/2006/relationships/image" Target="../media/image83.emf"/><Relationship Id="rId9" Type="http://schemas.openxmlformats.org/officeDocument/2006/relationships/oleObject" Target="../embeddings/oleObject205.bin"/><Relationship Id="rId10" Type="http://schemas.openxmlformats.org/officeDocument/2006/relationships/oleObject" Target="../embeddings/oleObject206.bin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5.bin"/><Relationship Id="rId12" Type="http://schemas.openxmlformats.org/officeDocument/2006/relationships/image" Target="../media/image38.png"/><Relationship Id="rId13" Type="http://schemas.openxmlformats.org/officeDocument/2006/relationships/oleObject" Target="../embeddings/oleObject216.bin"/><Relationship Id="rId14" Type="http://schemas.openxmlformats.org/officeDocument/2006/relationships/image" Target="../media/image82.emf"/><Relationship Id="rId15" Type="http://schemas.openxmlformats.org/officeDocument/2006/relationships/oleObject" Target="../embeddings/oleObject217.bin"/><Relationship Id="rId16" Type="http://schemas.openxmlformats.org/officeDocument/2006/relationships/image" Target="../media/image8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10.bin"/><Relationship Id="rId4" Type="http://schemas.openxmlformats.org/officeDocument/2006/relationships/image" Target="../media/image84.emf"/><Relationship Id="rId5" Type="http://schemas.openxmlformats.org/officeDocument/2006/relationships/oleObject" Target="../embeddings/oleObject211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212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213.bin"/><Relationship Id="rId10" Type="http://schemas.openxmlformats.org/officeDocument/2006/relationships/oleObject" Target="../embeddings/oleObject2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4" Type="http://schemas.openxmlformats.org/officeDocument/2006/relationships/image" Target="../media/image8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220.bin"/><Relationship Id="rId6" Type="http://schemas.openxmlformats.org/officeDocument/2006/relationships/image" Target="../media/image87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1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222.bin"/><Relationship Id="rId6" Type="http://schemas.openxmlformats.org/officeDocument/2006/relationships/image" Target="../media/image8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4" Type="http://schemas.openxmlformats.org/officeDocument/2006/relationships/image" Target="../media/image90.emf"/><Relationship Id="rId5" Type="http://schemas.openxmlformats.org/officeDocument/2006/relationships/oleObject" Target="../embeddings/oleObject224.bin"/><Relationship Id="rId6" Type="http://schemas.openxmlformats.org/officeDocument/2006/relationships/image" Target="../media/image9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9.bin"/><Relationship Id="rId12" Type="http://schemas.openxmlformats.org/officeDocument/2006/relationships/image" Target="../media/image96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5.bin"/><Relationship Id="rId4" Type="http://schemas.openxmlformats.org/officeDocument/2006/relationships/image" Target="../media/image92.emf"/><Relationship Id="rId5" Type="http://schemas.openxmlformats.org/officeDocument/2006/relationships/oleObject" Target="../embeddings/oleObject226.bin"/><Relationship Id="rId6" Type="http://schemas.openxmlformats.org/officeDocument/2006/relationships/image" Target="../media/image93.emf"/><Relationship Id="rId7" Type="http://schemas.openxmlformats.org/officeDocument/2006/relationships/oleObject" Target="../embeddings/oleObject227.bin"/><Relationship Id="rId8" Type="http://schemas.openxmlformats.org/officeDocument/2006/relationships/image" Target="../media/image94.emf"/><Relationship Id="rId9" Type="http://schemas.openxmlformats.org/officeDocument/2006/relationships/oleObject" Target="../embeddings/oleObject228.bin"/><Relationship Id="rId10" Type="http://schemas.openxmlformats.org/officeDocument/2006/relationships/image" Target="../media/image9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4.bin"/><Relationship Id="rId12" Type="http://schemas.openxmlformats.org/officeDocument/2006/relationships/image" Target="../media/image96.emf"/><Relationship Id="rId13" Type="http://schemas.openxmlformats.org/officeDocument/2006/relationships/oleObject" Target="../embeddings/oleObject235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236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237.bin"/><Relationship Id="rId18" Type="http://schemas.openxmlformats.org/officeDocument/2006/relationships/image" Target="../media/image100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0.bin"/><Relationship Id="rId4" Type="http://schemas.openxmlformats.org/officeDocument/2006/relationships/image" Target="../media/image97.emf"/><Relationship Id="rId5" Type="http://schemas.openxmlformats.org/officeDocument/2006/relationships/oleObject" Target="../embeddings/oleObject231.bin"/><Relationship Id="rId6" Type="http://schemas.openxmlformats.org/officeDocument/2006/relationships/image" Target="../media/image93.emf"/><Relationship Id="rId7" Type="http://schemas.openxmlformats.org/officeDocument/2006/relationships/oleObject" Target="../embeddings/oleObject232.bin"/><Relationship Id="rId8" Type="http://schemas.openxmlformats.org/officeDocument/2006/relationships/image" Target="../media/image94.emf"/><Relationship Id="rId9" Type="http://schemas.openxmlformats.org/officeDocument/2006/relationships/oleObject" Target="../embeddings/oleObject233.bin"/><Relationship Id="rId10" Type="http://schemas.openxmlformats.org/officeDocument/2006/relationships/image" Target="../media/image9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8.bin"/><Relationship Id="rId4" Type="http://schemas.openxmlformats.org/officeDocument/2006/relationships/image" Target="../media/image101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4" Type="http://schemas.openxmlformats.org/officeDocument/2006/relationships/image" Target="../media/image103.emf"/><Relationship Id="rId5" Type="http://schemas.openxmlformats.org/officeDocument/2006/relationships/oleObject" Target="../embeddings/oleObject240.bin"/><Relationship Id="rId6" Type="http://schemas.openxmlformats.org/officeDocument/2006/relationships/image" Target="../media/image104.emf"/><Relationship Id="rId7" Type="http://schemas.openxmlformats.org/officeDocument/2006/relationships/oleObject" Target="../embeddings/oleObject241.bin"/><Relationship Id="rId8" Type="http://schemas.openxmlformats.org/officeDocument/2006/relationships/image" Target="../media/image105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4" Type="http://schemas.openxmlformats.org/officeDocument/2006/relationships/oleObject" Target="../embeddings/oleObject242.bin"/><Relationship Id="rId5" Type="http://schemas.openxmlformats.org/officeDocument/2006/relationships/image" Target="../media/image106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3.bin"/><Relationship Id="rId4" Type="http://schemas.openxmlformats.org/officeDocument/2006/relationships/image" Target="../media/image108.emf"/><Relationship Id="rId5" Type="http://schemas.openxmlformats.org/officeDocument/2006/relationships/oleObject" Target="../embeddings/oleObject244.bin"/><Relationship Id="rId6" Type="http://schemas.openxmlformats.org/officeDocument/2006/relationships/image" Target="../media/image109.emf"/><Relationship Id="rId7" Type="http://schemas.openxmlformats.org/officeDocument/2006/relationships/oleObject" Target="../embeddings/oleObject245.bin"/><Relationship Id="rId8" Type="http://schemas.openxmlformats.org/officeDocument/2006/relationships/image" Target="../media/image11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4" Type="http://schemas.openxmlformats.org/officeDocument/2006/relationships/image" Target="../media/image111.emf"/><Relationship Id="rId5" Type="http://schemas.openxmlformats.org/officeDocument/2006/relationships/oleObject" Target="../embeddings/oleObject247.bin"/><Relationship Id="rId6" Type="http://schemas.openxmlformats.org/officeDocument/2006/relationships/image" Target="../media/image112.emf"/><Relationship Id="rId7" Type="http://schemas.openxmlformats.org/officeDocument/2006/relationships/oleObject" Target="../embeddings/oleObject248.bin"/><Relationship Id="rId8" Type="http://schemas.openxmlformats.org/officeDocument/2006/relationships/image" Target="../media/image11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4" Type="http://schemas.openxmlformats.org/officeDocument/2006/relationships/image" Target="../media/image114.emf"/><Relationship Id="rId5" Type="http://schemas.openxmlformats.org/officeDocument/2006/relationships/oleObject" Target="../embeddings/oleObject250.bin"/><Relationship Id="rId6" Type="http://schemas.openxmlformats.org/officeDocument/2006/relationships/image" Target="../media/image115.emf"/><Relationship Id="rId7" Type="http://schemas.openxmlformats.org/officeDocument/2006/relationships/oleObject" Target="../embeddings/oleObject251.bin"/><Relationship Id="rId8" Type="http://schemas.openxmlformats.org/officeDocument/2006/relationships/image" Target="../media/image116.emf"/><Relationship Id="rId9" Type="http://schemas.openxmlformats.org/officeDocument/2006/relationships/oleObject" Target="../embeddings/oleObject252.bin"/><Relationship Id="rId10" Type="http://schemas.openxmlformats.org/officeDocument/2006/relationships/image" Target="../media/image117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4" Type="http://schemas.openxmlformats.org/officeDocument/2006/relationships/image" Target="../media/image118.emf"/><Relationship Id="rId5" Type="http://schemas.openxmlformats.org/officeDocument/2006/relationships/oleObject" Target="../embeddings/oleObject254.bin"/><Relationship Id="rId6" Type="http://schemas.openxmlformats.org/officeDocument/2006/relationships/image" Target="../media/image119.emf"/><Relationship Id="rId7" Type="http://schemas.openxmlformats.org/officeDocument/2006/relationships/oleObject" Target="../embeddings/oleObject255.bin"/><Relationship Id="rId8" Type="http://schemas.openxmlformats.org/officeDocument/2006/relationships/image" Target="../media/image120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9.bin"/><Relationship Id="rId12" Type="http://schemas.openxmlformats.org/officeDocument/2006/relationships/image" Target="../media/image124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70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256.bin"/><Relationship Id="rId6" Type="http://schemas.openxmlformats.org/officeDocument/2006/relationships/image" Target="../media/image121.emf"/><Relationship Id="rId7" Type="http://schemas.openxmlformats.org/officeDocument/2006/relationships/oleObject" Target="../embeddings/oleObject257.bin"/><Relationship Id="rId8" Type="http://schemas.openxmlformats.org/officeDocument/2006/relationships/image" Target="../media/image122.emf"/><Relationship Id="rId9" Type="http://schemas.openxmlformats.org/officeDocument/2006/relationships/oleObject" Target="../embeddings/oleObject258.bin"/><Relationship Id="rId10" Type="http://schemas.openxmlformats.org/officeDocument/2006/relationships/image" Target="../media/image123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0.bin"/><Relationship Id="rId4" Type="http://schemas.openxmlformats.org/officeDocument/2006/relationships/image" Target="../media/image125.emf"/><Relationship Id="rId5" Type="http://schemas.openxmlformats.org/officeDocument/2006/relationships/oleObject" Target="../embeddings/oleObject261.bin"/><Relationship Id="rId6" Type="http://schemas.openxmlformats.org/officeDocument/2006/relationships/image" Target="../media/image126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6.bin"/><Relationship Id="rId12" Type="http://schemas.openxmlformats.org/officeDocument/2006/relationships/image" Target="../media/image131.emf"/><Relationship Id="rId13" Type="http://schemas.openxmlformats.org/officeDocument/2006/relationships/oleObject" Target="../embeddings/oleObject267.bin"/><Relationship Id="rId14" Type="http://schemas.openxmlformats.org/officeDocument/2006/relationships/image" Target="../media/image132.emf"/><Relationship Id="rId15" Type="http://schemas.openxmlformats.org/officeDocument/2006/relationships/oleObject" Target="../embeddings/oleObject268.bin"/><Relationship Id="rId16" Type="http://schemas.openxmlformats.org/officeDocument/2006/relationships/image" Target="../media/image133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62.bin"/><Relationship Id="rId4" Type="http://schemas.openxmlformats.org/officeDocument/2006/relationships/image" Target="../media/image127.emf"/><Relationship Id="rId5" Type="http://schemas.openxmlformats.org/officeDocument/2006/relationships/oleObject" Target="../embeddings/oleObject263.bin"/><Relationship Id="rId6" Type="http://schemas.openxmlformats.org/officeDocument/2006/relationships/image" Target="../media/image128.emf"/><Relationship Id="rId7" Type="http://schemas.openxmlformats.org/officeDocument/2006/relationships/oleObject" Target="../embeddings/oleObject264.bin"/><Relationship Id="rId8" Type="http://schemas.openxmlformats.org/officeDocument/2006/relationships/image" Target="../media/image129.emf"/><Relationship Id="rId9" Type="http://schemas.openxmlformats.org/officeDocument/2006/relationships/oleObject" Target="../embeddings/oleObject265.bin"/><Relationship Id="rId10" Type="http://schemas.openxmlformats.org/officeDocument/2006/relationships/image" Target="../media/image13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4" Type="http://schemas.openxmlformats.org/officeDocument/2006/relationships/image" Target="../media/image134.emf"/><Relationship Id="rId5" Type="http://schemas.openxmlformats.org/officeDocument/2006/relationships/oleObject" Target="../embeddings/oleObject270.bin"/><Relationship Id="rId6" Type="http://schemas.openxmlformats.org/officeDocument/2006/relationships/image" Target="../media/image135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4" Type="http://schemas.openxmlformats.org/officeDocument/2006/relationships/image" Target="../media/image136.emf"/><Relationship Id="rId5" Type="http://schemas.openxmlformats.org/officeDocument/2006/relationships/oleObject" Target="../embeddings/oleObject272.bin"/><Relationship Id="rId6" Type="http://schemas.openxmlformats.org/officeDocument/2006/relationships/image" Target="../media/image137.emf"/><Relationship Id="rId7" Type="http://schemas.openxmlformats.org/officeDocument/2006/relationships/oleObject" Target="../embeddings/oleObject273.bin"/><Relationship Id="rId8" Type="http://schemas.openxmlformats.org/officeDocument/2006/relationships/image" Target="../media/image138.emf"/><Relationship Id="rId9" Type="http://schemas.openxmlformats.org/officeDocument/2006/relationships/oleObject" Target="../embeddings/oleObject274.bin"/><Relationship Id="rId10" Type="http://schemas.openxmlformats.org/officeDocument/2006/relationships/image" Target="../media/image139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4" Type="http://schemas.openxmlformats.org/officeDocument/2006/relationships/image" Target="../media/image140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807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SMT : satisfaction modulo théories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4365104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4</a:t>
            </a:r>
            <a:r>
              <a:rPr lang="fr-FR" sz="3100" i="1" dirty="0" smtClean="0"/>
              <a:t>, 23/03/2016</a:t>
            </a:r>
          </a:p>
          <a:p>
            <a:pPr marL="182563" indent="-273050">
              <a:spcBef>
                <a:spcPts val="600"/>
              </a:spcBef>
            </a:pPr>
            <a:r>
              <a:rPr lang="fr-FR" sz="3100" i="1" dirty="0"/>
              <a:t>E</a:t>
            </a:r>
            <a:r>
              <a:rPr lang="fr-FR" sz="3100" i="1" dirty="0" smtClean="0"/>
              <a:t>t séminaire de  Sylvain Conchon (LRI Orsay)</a:t>
            </a:r>
            <a:endParaRPr lang="fr-FR" sz="3100" i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48331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846" y="6021288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2 (la bonne) : interagir avec SAT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24757"/>
              </p:ext>
            </p:extLst>
          </p:nvPr>
        </p:nvGraphicFramePr>
        <p:xfrm>
          <a:off x="1527175" y="822325"/>
          <a:ext cx="60896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10" name="Equation" r:id="rId3" imgW="2768600" imgH="203200" progId="Equation.DSMT4">
                  <p:embed/>
                </p:oleObj>
              </mc:Choice>
              <mc:Fallback>
                <p:oleObj name="Equation" r:id="rId3" imgW="276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7175" y="822325"/>
                        <a:ext cx="60896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07013"/>
              </p:ext>
            </p:extLst>
          </p:nvPr>
        </p:nvGraphicFramePr>
        <p:xfrm>
          <a:off x="650875" y="1416050"/>
          <a:ext cx="77374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11" name="Equation" r:id="rId5" imgW="3517900" imgH="495300" progId="Equation.DSMT4">
                  <p:embed/>
                </p:oleObj>
              </mc:Choice>
              <mc:Fallback>
                <p:oleObj name="Equation" r:id="rId5" imgW="3517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875" y="1416050"/>
                        <a:ext cx="77374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611560" y="1469930"/>
            <a:ext cx="7776864" cy="1008112"/>
          </a:xfrm>
          <a:prstGeom prst="roundRect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84734"/>
              </p:ext>
            </p:extLst>
          </p:nvPr>
        </p:nvGraphicFramePr>
        <p:xfrm>
          <a:off x="657225" y="2781300"/>
          <a:ext cx="8102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12" name="Equation" r:id="rId7" imgW="3683000" imgH="431800" progId="Equation.DSMT4">
                  <p:embed/>
                </p:oleObj>
              </mc:Choice>
              <mc:Fallback>
                <p:oleObj name="Equation" r:id="rId7" imgW="3683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225" y="2781300"/>
                        <a:ext cx="810260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96864"/>
              </p:ext>
            </p:extLst>
          </p:nvPr>
        </p:nvGraphicFramePr>
        <p:xfrm>
          <a:off x="657225" y="3860800"/>
          <a:ext cx="65087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13" name="Equation" r:id="rId9" imgW="2959100" imgH="431800" progId="Equation.DSMT4">
                  <p:embed/>
                </p:oleObj>
              </mc:Choice>
              <mc:Fallback>
                <p:oleObj name="Equation" r:id="rId9" imgW="2959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7225" y="3860800"/>
                        <a:ext cx="65087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46543"/>
              </p:ext>
            </p:extLst>
          </p:nvPr>
        </p:nvGraphicFramePr>
        <p:xfrm>
          <a:off x="711200" y="5013325"/>
          <a:ext cx="64531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14" name="Equation" r:id="rId11" imgW="2933700" imgH="431800" progId="Equation.DSMT4">
                  <p:embed/>
                </p:oleObj>
              </mc:Choice>
              <mc:Fallback>
                <p:oleObj name="Equation" r:id="rId11" imgW="2933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1200" y="5013325"/>
                        <a:ext cx="6453188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à coins arrondis 17"/>
          <p:cNvSpPr/>
          <p:nvPr/>
        </p:nvSpPr>
        <p:spPr bwMode="auto">
          <a:xfrm>
            <a:off x="1366516" y="3284984"/>
            <a:ext cx="2088232" cy="46800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1403648" y="5516153"/>
            <a:ext cx="2088232" cy="46800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necteur droit 20"/>
          <p:cNvCxnSpPr/>
          <p:nvPr/>
        </p:nvCxnSpPr>
        <p:spPr bwMode="auto">
          <a:xfrm flipV="1">
            <a:off x="683568" y="5157192"/>
            <a:ext cx="6480720" cy="936104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/>
          <p:nvPr/>
        </p:nvCxnSpPr>
        <p:spPr bwMode="auto">
          <a:xfrm flipH="1" flipV="1">
            <a:off x="683568" y="5157192"/>
            <a:ext cx="6480720" cy="936104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001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 smtClean="0"/>
              <a:t>Coopération bidirectionnelle </a:t>
            </a:r>
            <a:r>
              <a:rPr lang="fr-FR" dirty="0" smtClean="0">
                <a:solidFill>
                  <a:schemeClr val="accent3"/>
                </a:solidFill>
              </a:rPr>
              <a:t>SAT</a:t>
            </a:r>
            <a:r>
              <a:rPr lang="fr-FR" dirty="0" smtClean="0"/>
              <a:t> ⟷ </a:t>
            </a:r>
            <a:r>
              <a:rPr lang="fr-FR" dirty="0" err="1" smtClean="0">
                <a:solidFill>
                  <a:schemeClr val="accent4"/>
                </a:solidFill>
              </a:rPr>
              <a:t>Arith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11560" y="1468444"/>
            <a:ext cx="7776864" cy="1008112"/>
          </a:xfrm>
          <a:prstGeom prst="roundRect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2339752" y="3277557"/>
            <a:ext cx="6448174" cy="1807627"/>
            <a:chOff x="2339752" y="3277557"/>
            <a:chExt cx="6448174" cy="1807627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7524328" y="3277557"/>
              <a:ext cx="1263598" cy="480557"/>
            </a:xfrm>
            <a:prstGeom prst="roundRect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39752" y="4620490"/>
              <a:ext cx="6326371" cy="464694"/>
            </a:xfrm>
            <a:prstGeom prst="rect">
              <a:avLst/>
            </a:prstGeom>
            <a:ln w="28575" cmpd="sng">
              <a:solidFill>
                <a:srgbClr val="B45600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analyse du conflit par </a:t>
              </a:r>
              <a:r>
                <a:rPr lang="fr-FR" sz="2400" kern="0" dirty="0" err="1" smtClean="0">
                  <a:solidFill>
                    <a:srgbClr val="B45600"/>
                  </a:solidFill>
                </a:rPr>
                <a:t>Arith</a:t>
              </a:r>
              <a:r>
                <a:rPr lang="fr-FR" sz="2400" kern="0" dirty="0" smtClean="0"/>
                <a:t> pour retour à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SAT</a:t>
              </a:r>
            </a:p>
          </p:txBody>
        </p:sp>
        <p:cxnSp>
          <p:nvCxnSpPr>
            <p:cNvPr id="20" name="Connecteur droit avec flèche 19"/>
            <p:cNvCxnSpPr>
              <a:stCxn id="10" idx="0"/>
            </p:cNvCxnSpPr>
            <p:nvPr/>
          </p:nvCxnSpPr>
          <p:spPr bwMode="auto">
            <a:xfrm flipV="1">
              <a:off x="5502938" y="3717032"/>
              <a:ext cx="2021390" cy="90345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59260"/>
              </p:ext>
            </p:extLst>
          </p:nvPr>
        </p:nvGraphicFramePr>
        <p:xfrm>
          <a:off x="1527175" y="822325"/>
          <a:ext cx="60896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4" name="Equation" r:id="rId3" imgW="2768600" imgH="203200" progId="Equation.DSMT4">
                  <p:embed/>
                </p:oleObj>
              </mc:Choice>
              <mc:Fallback>
                <p:oleObj name="Equation" r:id="rId3" imgW="276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7175" y="822325"/>
                        <a:ext cx="60896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25527"/>
              </p:ext>
            </p:extLst>
          </p:nvPr>
        </p:nvGraphicFramePr>
        <p:xfrm>
          <a:off x="650875" y="1416050"/>
          <a:ext cx="77374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5" name="Equation" r:id="rId5" imgW="3517900" imgH="495300" progId="Equation.DSMT4">
                  <p:embed/>
                </p:oleObj>
              </mc:Choice>
              <mc:Fallback>
                <p:oleObj name="Equation" r:id="rId5" imgW="3517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875" y="1416050"/>
                        <a:ext cx="77374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77895"/>
              </p:ext>
            </p:extLst>
          </p:nvPr>
        </p:nvGraphicFramePr>
        <p:xfrm>
          <a:off x="433388" y="2754313"/>
          <a:ext cx="832326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6" name="Equation" r:id="rId7" imgW="3784600" imgH="457200" progId="Equation.DSMT4">
                  <p:embed/>
                </p:oleObj>
              </mc:Choice>
              <mc:Fallback>
                <p:oleObj name="Equation" r:id="rId7" imgW="378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388" y="2754313"/>
                        <a:ext cx="8323262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99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Coopération bidirectionnelle </a:t>
            </a:r>
            <a:r>
              <a:rPr lang="fr-FR" dirty="0">
                <a:solidFill>
                  <a:schemeClr val="accent3"/>
                </a:solidFill>
              </a:rPr>
              <a:t>SAT</a:t>
            </a:r>
            <a:r>
              <a:rPr lang="fr-FR" dirty="0"/>
              <a:t> ⟷ </a:t>
            </a:r>
            <a:r>
              <a:rPr lang="fr-FR" dirty="0" err="1">
                <a:solidFill>
                  <a:schemeClr val="accent4"/>
                </a:solidFill>
              </a:rPr>
              <a:t>Arith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859014"/>
              </p:ext>
            </p:extLst>
          </p:nvPr>
        </p:nvGraphicFramePr>
        <p:xfrm>
          <a:off x="650875" y="1416050"/>
          <a:ext cx="77374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31" name="Equation" r:id="rId3" imgW="3517900" imgH="495300" progId="Equation.DSMT4">
                  <p:embed/>
                </p:oleObj>
              </mc:Choice>
              <mc:Fallback>
                <p:oleObj name="Equation" r:id="rId3" imgW="3517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75" y="1416050"/>
                        <a:ext cx="77374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611560" y="1468444"/>
            <a:ext cx="7776864" cy="1008112"/>
          </a:xfrm>
          <a:prstGeom prst="roundRect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4665579" y="1858211"/>
            <a:ext cx="3362805" cy="1426773"/>
          </a:xfrm>
          <a:prstGeom prst="straightConnector1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04026"/>
              </p:ext>
            </p:extLst>
          </p:nvPr>
        </p:nvGraphicFramePr>
        <p:xfrm>
          <a:off x="433388" y="4011613"/>
          <a:ext cx="84058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32" name="Equation" r:id="rId5" imgW="3822700" imgH="457200" progId="Equation.DSMT4">
                  <p:embed/>
                </p:oleObj>
              </mc:Choice>
              <mc:Fallback>
                <p:oleObj name="Equation" r:id="rId5" imgW="3822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388" y="4011613"/>
                        <a:ext cx="8405813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47829"/>
              </p:ext>
            </p:extLst>
          </p:nvPr>
        </p:nvGraphicFramePr>
        <p:xfrm>
          <a:off x="1527175" y="822325"/>
          <a:ext cx="60896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33" name="Equation" r:id="rId7" imgW="2768600" imgH="203200" progId="Equation.DSMT4">
                  <p:embed/>
                </p:oleObj>
              </mc:Choice>
              <mc:Fallback>
                <p:oleObj name="Equation" r:id="rId7" imgW="276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7175" y="822325"/>
                        <a:ext cx="60896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82531"/>
              </p:ext>
            </p:extLst>
          </p:nvPr>
        </p:nvGraphicFramePr>
        <p:xfrm>
          <a:off x="433388" y="2754313"/>
          <a:ext cx="832326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34" name="Equation" r:id="rId9" imgW="3784600" imgH="457200" progId="Equation.DSMT4">
                  <p:embed/>
                </p:oleObj>
              </mc:Choice>
              <mc:Fallback>
                <p:oleObj name="Equation" r:id="rId9" imgW="378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3388" y="2754313"/>
                        <a:ext cx="8323262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11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Coopération bidirectionnelle </a:t>
            </a:r>
            <a:r>
              <a:rPr lang="fr-FR" dirty="0">
                <a:solidFill>
                  <a:schemeClr val="accent3"/>
                </a:solidFill>
              </a:rPr>
              <a:t>SAT</a:t>
            </a:r>
            <a:r>
              <a:rPr lang="fr-FR" dirty="0"/>
              <a:t> ⟷ </a:t>
            </a:r>
            <a:r>
              <a:rPr lang="fr-FR" dirty="0" err="1">
                <a:solidFill>
                  <a:schemeClr val="accent4"/>
                </a:solidFill>
              </a:rPr>
              <a:t>Arith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37146"/>
              </p:ext>
            </p:extLst>
          </p:nvPr>
        </p:nvGraphicFramePr>
        <p:xfrm>
          <a:off x="650875" y="1416050"/>
          <a:ext cx="77374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79" name="Equation" r:id="rId3" imgW="3517900" imgH="495300" progId="Equation.DSMT4">
                  <p:embed/>
                </p:oleObj>
              </mc:Choice>
              <mc:Fallback>
                <p:oleObj name="Equation" r:id="rId3" imgW="3517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75" y="1416050"/>
                        <a:ext cx="77374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611560" y="1468444"/>
            <a:ext cx="7776864" cy="1008112"/>
          </a:xfrm>
          <a:prstGeom prst="roundRect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6084168" y="1844824"/>
            <a:ext cx="2137256" cy="2730272"/>
          </a:xfrm>
          <a:prstGeom prst="straightConnector1">
            <a:avLst/>
          </a:prstGeom>
          <a:noFill/>
          <a:ln w="19050" cap="flat" cmpd="sng" algn="ctr">
            <a:solidFill>
              <a:srgbClr val="C83296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274217"/>
              </p:ext>
            </p:extLst>
          </p:nvPr>
        </p:nvGraphicFramePr>
        <p:xfrm>
          <a:off x="493986" y="5229200"/>
          <a:ext cx="27098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0" name="Equation" r:id="rId5" imgW="1231900" imgH="203200" progId="Equation.DSMT4">
                  <p:embed/>
                </p:oleObj>
              </mc:Choice>
              <mc:Fallback>
                <p:oleObj name="Equation" r:id="rId5" imgW="1231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986" y="5229200"/>
                        <a:ext cx="2709862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39689" y="5157192"/>
            <a:ext cx="2664296" cy="50405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47829"/>
              </p:ext>
            </p:extLst>
          </p:nvPr>
        </p:nvGraphicFramePr>
        <p:xfrm>
          <a:off x="1527175" y="822325"/>
          <a:ext cx="60896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1" name="Equation" r:id="rId7" imgW="2768600" imgH="203200" progId="Equation.DSMT4">
                  <p:embed/>
                </p:oleObj>
              </mc:Choice>
              <mc:Fallback>
                <p:oleObj name="Equation" r:id="rId7" imgW="276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7175" y="822325"/>
                        <a:ext cx="608965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1276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19988"/>
              </p:ext>
            </p:extLst>
          </p:nvPr>
        </p:nvGraphicFramePr>
        <p:xfrm>
          <a:off x="433388" y="2754313"/>
          <a:ext cx="832326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2" name="Equation" r:id="rId10" imgW="3784600" imgH="457200" progId="Equation.DSMT4">
                  <p:embed/>
                </p:oleObj>
              </mc:Choice>
              <mc:Fallback>
                <p:oleObj name="Equation" r:id="rId10" imgW="378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3388" y="2754313"/>
                        <a:ext cx="8323262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48903"/>
              </p:ext>
            </p:extLst>
          </p:nvPr>
        </p:nvGraphicFramePr>
        <p:xfrm>
          <a:off x="433388" y="4011613"/>
          <a:ext cx="84058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3" name="Equation" r:id="rId12" imgW="3822700" imgH="457200" progId="Equation.DSMT4">
                  <p:embed/>
                </p:oleObj>
              </mc:Choice>
              <mc:Fallback>
                <p:oleObj name="Equation" r:id="rId12" imgW="3822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3388" y="4011613"/>
                        <a:ext cx="8405813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54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49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Tableaux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Combinaisons de théories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08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643798"/>
            <a:ext cx="8229600" cy="1576329"/>
          </a:xfrm>
        </p:spPr>
        <p:txBody>
          <a:bodyPr/>
          <a:lstStyle/>
          <a:p>
            <a:r>
              <a:rPr lang="fr-FR" sz="2800" dirty="0" smtClean="0"/>
              <a:t>Calcul minimal des fonctions</a:t>
            </a:r>
          </a:p>
          <a:p>
            <a:pPr lvl="1"/>
            <a:r>
              <a:rPr lang="fr-FR" sz="2400" dirty="0" smtClean="0"/>
              <a:t> </a:t>
            </a:r>
            <a:r>
              <a:rPr lang="fr-FR" dirty="0" smtClean="0"/>
              <a:t>vérification de propriétés abstraites d’expressions</a:t>
            </a:r>
          </a:p>
          <a:p>
            <a:pPr lvl="1"/>
            <a:r>
              <a:rPr lang="fr-FR" dirty="0"/>
              <a:t> o</a:t>
            </a:r>
            <a:r>
              <a:rPr lang="fr-FR" dirty="0" smtClean="0"/>
              <a:t>ptimisation de pipelines (HW) et de code généré (SW)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records, ensembles, etc.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Fonctions non-interprétées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214313" y="2348880"/>
            <a:ext cx="7469187" cy="1296144"/>
            <a:chOff x="214313" y="2348880"/>
            <a:chExt cx="7469187" cy="1296144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6997471"/>
                </p:ext>
              </p:extLst>
            </p:nvPr>
          </p:nvGraphicFramePr>
          <p:xfrm>
            <a:off x="374255" y="2348880"/>
            <a:ext cx="6989763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95" name="Equation" r:id="rId3" imgW="3327400" imgH="393700" progId="Equation.DSMT4">
                    <p:embed/>
                  </p:oleObj>
                </mc:Choice>
                <mc:Fallback>
                  <p:oleObj name="Equation" r:id="rId3" imgW="33274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4255" y="2348880"/>
                          <a:ext cx="6989763" cy="827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890"/>
                </p:ext>
              </p:extLst>
            </p:nvPr>
          </p:nvGraphicFramePr>
          <p:xfrm>
            <a:off x="214313" y="3217986"/>
            <a:ext cx="7469187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96" name="Equation" r:id="rId5" imgW="3556000" imgH="203200" progId="Equation.DSMT4">
                    <p:embed/>
                  </p:oleObj>
                </mc:Choice>
                <mc:Fallback>
                  <p:oleObj name="Equation" r:id="rId5" imgW="3556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4313" y="3217986"/>
                          <a:ext cx="7469187" cy="427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82468"/>
              </p:ext>
            </p:extLst>
          </p:nvPr>
        </p:nvGraphicFramePr>
        <p:xfrm>
          <a:off x="395536" y="3828604"/>
          <a:ext cx="53609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7" name="Equation" r:id="rId7" imgW="2552700" imgH="393700" progId="Equation.DSMT4">
                  <p:embed/>
                </p:oleObj>
              </mc:Choice>
              <mc:Fallback>
                <p:oleObj name="Equation" r:id="rId7" imgW="2552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3828604"/>
                        <a:ext cx="536098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96511"/>
              </p:ext>
            </p:extLst>
          </p:nvPr>
        </p:nvGraphicFramePr>
        <p:xfrm>
          <a:off x="374650" y="5661248"/>
          <a:ext cx="81867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8" name="Equation" r:id="rId9" imgW="3898900" imgH="393700" progId="Equation.DSMT4">
                  <p:embed/>
                </p:oleObj>
              </mc:Choice>
              <mc:Fallback>
                <p:oleObj name="Equation" r:id="rId9" imgW="3898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4650" y="5661248"/>
                        <a:ext cx="818673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4765"/>
              </p:ext>
            </p:extLst>
          </p:nvPr>
        </p:nvGraphicFramePr>
        <p:xfrm>
          <a:off x="395536" y="4653136"/>
          <a:ext cx="7921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99" name="Equation" r:id="rId11" imgW="3771900" imgH="381000" progId="Equation.DSMT4">
                  <p:embed/>
                </p:oleObj>
              </mc:Choice>
              <mc:Fallback>
                <p:oleObj name="Equation" r:id="rId11" imgW="37719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536" y="4653136"/>
                        <a:ext cx="7921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82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2272" y="0"/>
            <a:ext cx="9468544" cy="569387"/>
          </a:xfrm>
        </p:spPr>
        <p:txBody>
          <a:bodyPr/>
          <a:lstStyle/>
          <a:p>
            <a:r>
              <a:rPr lang="fr-FR" sz="3100" dirty="0" smtClean="0"/>
              <a:t>Egalité avec fonctions non interprétées</a:t>
            </a:r>
            <a:endParaRPr lang="fr-FR" sz="31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1717393"/>
          </a:xfrm>
        </p:spPr>
        <p:txBody>
          <a:bodyPr/>
          <a:lstStyle/>
          <a:p>
            <a:r>
              <a:rPr lang="fr-FR" dirty="0" smtClean="0"/>
              <a:t>Formules booléennes dont les atomes sont des expressions comportant des </a:t>
            </a:r>
            <a:r>
              <a:rPr lang="fr-FR" dirty="0" smtClean="0">
                <a:solidFill>
                  <a:schemeClr val="accent4"/>
                </a:solidFill>
              </a:rPr>
              <a:t>égalités sur des variables, des constantes et des appels de fonctions</a:t>
            </a:r>
            <a:r>
              <a:rPr lang="fr-FR" dirty="0" smtClean="0"/>
              <a:t>, mais </a:t>
            </a:r>
            <a:r>
              <a:rPr lang="fr-FR" dirty="0" smtClean="0">
                <a:solidFill>
                  <a:schemeClr val="tx2"/>
                </a:solidFill>
              </a:rPr>
              <a:t>sans sémantique spécifiée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1200" dirty="0" smtClean="0"/>
              <a:t> </a:t>
            </a:r>
            <a:r>
              <a:rPr lang="fr-FR" dirty="0" smtClean="0"/>
              <a:t> formule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43904"/>
              </p:ext>
            </p:extLst>
          </p:nvPr>
        </p:nvGraphicFramePr>
        <p:xfrm>
          <a:off x="1627882" y="1955320"/>
          <a:ext cx="66770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92" name="Equation" r:id="rId3" imgW="3035300" imgH="203200" progId="Equation.DSMT4">
                  <p:embed/>
                </p:oleObj>
              </mc:Choice>
              <mc:Fallback>
                <p:oleObj name="Equation" r:id="rId3" imgW="303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7882" y="1955320"/>
                        <a:ext cx="667702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3982"/>
              </p:ext>
            </p:extLst>
          </p:nvPr>
        </p:nvGraphicFramePr>
        <p:xfrm>
          <a:off x="611560" y="5271542"/>
          <a:ext cx="6986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93" name="Equation" r:id="rId5" imgW="3175000" imgH="406400" progId="Equation.DSMT4">
                  <p:embed/>
                </p:oleObj>
              </mc:Choice>
              <mc:Fallback>
                <p:oleObj name="Equation" r:id="rId5" imgW="31750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5271542"/>
                        <a:ext cx="6986588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82317"/>
              </p:ext>
            </p:extLst>
          </p:nvPr>
        </p:nvGraphicFramePr>
        <p:xfrm>
          <a:off x="539552" y="3284984"/>
          <a:ext cx="798988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94" name="Equation" r:id="rId7" imgW="3632200" imgH="546100" progId="Equation.DSMT4">
                  <p:embed/>
                </p:oleObj>
              </mc:Choice>
              <mc:Fallback>
                <p:oleObj name="Equation" r:id="rId7" imgW="3632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3284984"/>
                        <a:ext cx="7989887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 bwMode="auto">
          <a:xfrm flipV="1">
            <a:off x="3347864" y="4619616"/>
            <a:ext cx="4536504" cy="36004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 flipV="1">
            <a:off x="3347864" y="4619616"/>
            <a:ext cx="4536504" cy="36004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08278"/>
              </p:ext>
            </p:extLst>
          </p:nvPr>
        </p:nvGraphicFramePr>
        <p:xfrm>
          <a:off x="519062" y="2550864"/>
          <a:ext cx="76533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95" name="Equation" r:id="rId9" imgW="3479800" imgH="203200" progId="Equation.DSMT4">
                  <p:embed/>
                </p:oleObj>
              </mc:Choice>
              <mc:Fallback>
                <p:oleObj name="Equation" r:id="rId9" imgW="347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062" y="2550864"/>
                        <a:ext cx="7653338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36196"/>
              </p:ext>
            </p:extLst>
          </p:nvPr>
        </p:nvGraphicFramePr>
        <p:xfrm>
          <a:off x="918832" y="4581128"/>
          <a:ext cx="7040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96" name="Equation" r:id="rId11" imgW="3200400" imgH="203200" progId="Equation.DSMT4">
                  <p:embed/>
                </p:oleObj>
              </mc:Choice>
              <mc:Fallback>
                <p:oleObj name="Equation" r:id="rId11" imgW="3200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8832" y="4581128"/>
                        <a:ext cx="7040563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20171"/>
              </p:ext>
            </p:extLst>
          </p:nvPr>
        </p:nvGraphicFramePr>
        <p:xfrm>
          <a:off x="918832" y="4149080"/>
          <a:ext cx="639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97" name="Equation" r:id="rId13" imgW="2908300" imgH="203200" progId="Equation.DSMT4">
                  <p:embed/>
                </p:oleObj>
              </mc:Choice>
              <mc:Fallback>
                <p:oleObj name="Equation" r:id="rId13" imgW="290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8832" y="4149080"/>
                        <a:ext cx="63976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3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optimisation de pipeline HW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227" name="Grouper 226"/>
          <p:cNvGrpSpPr/>
          <p:nvPr/>
        </p:nvGrpSpPr>
        <p:grpSpPr>
          <a:xfrm>
            <a:off x="1082980" y="712193"/>
            <a:ext cx="2120868" cy="5813151"/>
            <a:chOff x="435600" y="712193"/>
            <a:chExt cx="2120868" cy="5813151"/>
          </a:xfrm>
        </p:grpSpPr>
        <p:grpSp>
          <p:nvGrpSpPr>
            <p:cNvPr id="9" name="Grouper 8"/>
            <p:cNvGrpSpPr/>
            <p:nvPr/>
          </p:nvGrpSpPr>
          <p:grpSpPr>
            <a:xfrm>
              <a:off x="1331640" y="908720"/>
              <a:ext cx="432048" cy="464694"/>
              <a:chOff x="3635896" y="2340718"/>
              <a:chExt cx="432048" cy="464694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3693600" y="2340718"/>
                <a:ext cx="346343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f</a:t>
                </a:r>
              </a:p>
            </p:txBody>
          </p:sp>
          <p:sp>
            <p:nvSpPr>
              <p:cNvPr id="8" name="Ellipse 7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1367644" y="1693943"/>
              <a:ext cx="360040" cy="360040"/>
              <a:chOff x="1367644" y="1628800"/>
              <a:chExt cx="360040" cy="36004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riangle isocèle 10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er 12"/>
            <p:cNvGrpSpPr/>
            <p:nvPr/>
          </p:nvGrpSpPr>
          <p:grpSpPr>
            <a:xfrm>
              <a:off x="1043608" y="2374511"/>
              <a:ext cx="477008" cy="499171"/>
              <a:chOff x="3635896" y="2289918"/>
              <a:chExt cx="477008" cy="499171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680900" y="2289918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g</a:t>
                </a: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1043608" y="3194210"/>
              <a:ext cx="459725" cy="464694"/>
              <a:chOff x="3635896" y="2340718"/>
              <a:chExt cx="459725" cy="464694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3680900" y="2340718"/>
                <a:ext cx="414721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k</a:t>
                </a:r>
              </a:p>
            </p:txBody>
          </p:sp>
          <p:sp>
            <p:nvSpPr>
              <p:cNvPr id="24" name="Ellipse 23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Grouper 39"/>
            <p:cNvGrpSpPr/>
            <p:nvPr/>
          </p:nvGrpSpPr>
          <p:grpSpPr>
            <a:xfrm>
              <a:off x="1080000" y="3979432"/>
              <a:ext cx="1403768" cy="360040"/>
              <a:chOff x="1080000" y="4365104"/>
              <a:chExt cx="1403768" cy="360040"/>
            </a:xfrm>
          </p:grpSpPr>
          <p:grpSp>
            <p:nvGrpSpPr>
              <p:cNvPr id="25" name="Grouper 24"/>
              <p:cNvGrpSpPr/>
              <p:nvPr/>
            </p:nvGrpSpPr>
            <p:grpSpPr>
              <a:xfrm>
                <a:off x="1080000" y="4365104"/>
                <a:ext cx="360040" cy="360040"/>
                <a:chOff x="1332028" y="1628800"/>
                <a:chExt cx="360040" cy="360040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1332028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Triangle isocèle 26"/>
                <p:cNvSpPr/>
                <p:nvPr/>
              </p:nvSpPr>
              <p:spPr bwMode="auto">
                <a:xfrm>
                  <a:off x="1440040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Grouper 27"/>
              <p:cNvGrpSpPr/>
              <p:nvPr/>
            </p:nvGrpSpPr>
            <p:grpSpPr>
              <a:xfrm>
                <a:off x="2123728" y="4365104"/>
                <a:ext cx="360040" cy="360040"/>
                <a:chOff x="1367644" y="1628800"/>
                <a:chExt cx="360040" cy="360040"/>
              </a:xfrm>
            </p:grpSpPr>
            <p:sp>
              <p:nvSpPr>
                <p:cNvPr id="29" name="Rectangle 28"/>
                <p:cNvSpPr/>
                <p:nvPr/>
              </p:nvSpPr>
              <p:spPr bwMode="auto">
                <a:xfrm>
                  <a:off x="1367644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Triangle isocèle 29"/>
                <p:cNvSpPr/>
                <p:nvPr/>
              </p:nvSpPr>
              <p:spPr bwMode="auto">
                <a:xfrm>
                  <a:off x="1475656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1" name="Grouper 30"/>
            <p:cNvGrpSpPr/>
            <p:nvPr/>
          </p:nvGrpSpPr>
          <p:grpSpPr>
            <a:xfrm>
              <a:off x="467544" y="3979432"/>
              <a:ext cx="360040" cy="360040"/>
              <a:chOff x="1367644" y="1628800"/>
              <a:chExt cx="360040" cy="36004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riangle isocèle 32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er 40"/>
            <p:cNvGrpSpPr/>
            <p:nvPr/>
          </p:nvGrpSpPr>
          <p:grpSpPr>
            <a:xfrm>
              <a:off x="1115616" y="5268562"/>
              <a:ext cx="1368152" cy="464694"/>
              <a:chOff x="1115616" y="4888800"/>
              <a:chExt cx="1368152" cy="464694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115616" y="4941168"/>
                <a:ext cx="1368152" cy="360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115616" y="4888800"/>
                <a:ext cx="1296599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/>
                  <a:t>1         0</a:t>
                </a:r>
              </a:p>
            </p:txBody>
          </p:sp>
        </p:grpSp>
        <p:grpSp>
          <p:nvGrpSpPr>
            <p:cNvPr id="37" name="Grouper 36"/>
            <p:cNvGrpSpPr/>
            <p:nvPr/>
          </p:nvGrpSpPr>
          <p:grpSpPr>
            <a:xfrm>
              <a:off x="1626650" y="5945418"/>
              <a:ext cx="360040" cy="360040"/>
              <a:chOff x="1367644" y="1628800"/>
              <a:chExt cx="360040" cy="36004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Triangle isocèle 38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3" name="Connecteur droit avec flèche 42"/>
            <p:cNvCxnSpPr>
              <a:stCxn id="8" idx="4"/>
              <a:endCxn id="10" idx="0"/>
            </p:cNvCxnSpPr>
            <p:nvPr/>
          </p:nvCxnSpPr>
          <p:spPr bwMode="auto">
            <a:xfrm>
              <a:off x="1547664" y="1357091"/>
              <a:ext cx="0" cy="3368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Connecteur droit avec flèche 43"/>
            <p:cNvCxnSpPr>
              <a:stCxn id="11" idx="3"/>
              <a:endCxn id="21" idx="0"/>
            </p:cNvCxnSpPr>
            <p:nvPr/>
          </p:nvCxnSpPr>
          <p:spPr bwMode="auto">
            <a:xfrm>
              <a:off x="1547664" y="2053983"/>
              <a:ext cx="738360" cy="92664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Connecteur droit avec flèche 46"/>
            <p:cNvCxnSpPr>
              <a:stCxn id="10" idx="2"/>
              <a:endCxn id="15" idx="0"/>
            </p:cNvCxnSpPr>
            <p:nvPr/>
          </p:nvCxnSpPr>
          <p:spPr bwMode="auto">
            <a:xfrm flipH="1">
              <a:off x="1259632" y="2053983"/>
              <a:ext cx="288032" cy="3876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Connecteur droit avec flèche 50"/>
            <p:cNvCxnSpPr>
              <a:stCxn id="15" idx="4"/>
              <a:endCxn id="24" idx="0"/>
            </p:cNvCxnSpPr>
            <p:nvPr/>
          </p:nvCxnSpPr>
          <p:spPr bwMode="auto">
            <a:xfrm>
              <a:off x="1259632" y="2873682"/>
              <a:ext cx="0" cy="3368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Connecteur droit avec flèche 53"/>
            <p:cNvCxnSpPr>
              <a:stCxn id="24" idx="4"/>
              <a:endCxn id="26" idx="0"/>
            </p:cNvCxnSpPr>
            <p:nvPr/>
          </p:nvCxnSpPr>
          <p:spPr bwMode="auto">
            <a:xfrm>
              <a:off x="1259632" y="3642581"/>
              <a:ext cx="388" cy="3368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Connecteur droit avec flèche 56"/>
            <p:cNvCxnSpPr>
              <a:stCxn id="27" idx="3"/>
            </p:cNvCxnSpPr>
            <p:nvPr/>
          </p:nvCxnSpPr>
          <p:spPr bwMode="auto">
            <a:xfrm>
              <a:off x="1260020" y="4339472"/>
              <a:ext cx="1513" cy="100299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Connecteur droit avec flèche 59"/>
            <p:cNvCxnSpPr>
              <a:stCxn id="30" idx="3"/>
              <a:endCxn id="157" idx="0"/>
            </p:cNvCxnSpPr>
            <p:nvPr/>
          </p:nvCxnSpPr>
          <p:spPr bwMode="auto">
            <a:xfrm>
              <a:off x="2303748" y="4339472"/>
              <a:ext cx="3876" cy="28998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Connecteur droit avec flèche 65"/>
            <p:cNvCxnSpPr/>
            <p:nvPr/>
          </p:nvCxnSpPr>
          <p:spPr bwMode="auto">
            <a:xfrm>
              <a:off x="2285900" y="3399977"/>
              <a:ext cx="388" cy="56919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9" name="Grouper 18"/>
            <p:cNvGrpSpPr/>
            <p:nvPr/>
          </p:nvGrpSpPr>
          <p:grpSpPr>
            <a:xfrm>
              <a:off x="2070000" y="2964306"/>
              <a:ext cx="477008" cy="464694"/>
              <a:chOff x="3635896" y="2340718"/>
              <a:chExt cx="477008" cy="464694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680900" y="2340718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h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68" name="Connecteur droit avec flèche 67"/>
            <p:cNvCxnSpPr>
              <a:endCxn id="32" idx="0"/>
            </p:cNvCxnSpPr>
            <p:nvPr/>
          </p:nvCxnSpPr>
          <p:spPr bwMode="auto">
            <a:xfrm flipH="1">
              <a:off x="647564" y="2349500"/>
              <a:ext cx="12737" cy="162993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Connecteur droit avec flèche 70"/>
            <p:cNvCxnSpPr>
              <a:stCxn id="10" idx="2"/>
            </p:cNvCxnSpPr>
            <p:nvPr/>
          </p:nvCxnSpPr>
          <p:spPr bwMode="auto">
            <a:xfrm flipH="1">
              <a:off x="650032" y="2053983"/>
              <a:ext cx="897632" cy="3114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Connecteur droit avec flèche 73"/>
            <p:cNvCxnSpPr>
              <a:endCxn id="35" idx="1"/>
            </p:cNvCxnSpPr>
            <p:nvPr/>
          </p:nvCxnSpPr>
          <p:spPr bwMode="auto">
            <a:xfrm flipV="1">
              <a:off x="635000" y="5500930"/>
              <a:ext cx="480616" cy="983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Connecteur droit avec flèche 77"/>
            <p:cNvCxnSpPr>
              <a:stCxn id="32" idx="2"/>
              <a:endCxn id="150" idx="0"/>
            </p:cNvCxnSpPr>
            <p:nvPr/>
          </p:nvCxnSpPr>
          <p:spPr bwMode="auto">
            <a:xfrm>
              <a:off x="647564" y="4339472"/>
              <a:ext cx="4060" cy="28151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Connecteur droit avec flèche 93"/>
            <p:cNvCxnSpPr>
              <a:stCxn id="35" idx="2"/>
              <a:endCxn id="38" idx="0"/>
            </p:cNvCxnSpPr>
            <p:nvPr/>
          </p:nvCxnSpPr>
          <p:spPr bwMode="auto">
            <a:xfrm>
              <a:off x="1799692" y="5680930"/>
              <a:ext cx="6978" cy="2644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7" name="Connecteur droit avec flèche 96"/>
            <p:cNvCxnSpPr/>
            <p:nvPr/>
          </p:nvCxnSpPr>
          <p:spPr bwMode="auto">
            <a:xfrm>
              <a:off x="1802325" y="6309320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9" name="Connecteur droit avec flèche 98"/>
            <p:cNvCxnSpPr/>
            <p:nvPr/>
          </p:nvCxnSpPr>
          <p:spPr bwMode="auto">
            <a:xfrm>
              <a:off x="1539858" y="712193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48" name="Grouper 147"/>
            <p:cNvGrpSpPr/>
            <p:nvPr/>
          </p:nvGrpSpPr>
          <p:grpSpPr>
            <a:xfrm>
              <a:off x="435600" y="4581128"/>
              <a:ext cx="447585" cy="471907"/>
              <a:chOff x="3635896" y="2317182"/>
              <a:chExt cx="447585" cy="471907"/>
            </a:xfrm>
          </p:grpSpPr>
          <p:sp>
            <p:nvSpPr>
              <p:cNvPr id="149" name="ZoneTexte 148"/>
              <p:cNvSpPr txBox="1"/>
              <p:nvPr/>
            </p:nvSpPr>
            <p:spPr>
              <a:xfrm>
                <a:off x="3668760" y="2317182"/>
                <a:ext cx="414721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150" name="Ellipse 149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53" name="Connecteur droit avec flèche 152"/>
            <p:cNvCxnSpPr>
              <a:stCxn id="150" idx="4"/>
            </p:cNvCxnSpPr>
            <p:nvPr/>
          </p:nvCxnSpPr>
          <p:spPr bwMode="auto">
            <a:xfrm>
              <a:off x="651624" y="5053035"/>
              <a:ext cx="309" cy="46723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155" name="Grouper 154"/>
            <p:cNvGrpSpPr/>
            <p:nvPr/>
          </p:nvGrpSpPr>
          <p:grpSpPr>
            <a:xfrm>
              <a:off x="2091600" y="4589595"/>
              <a:ext cx="464868" cy="471907"/>
              <a:chOff x="3635896" y="2317182"/>
              <a:chExt cx="464868" cy="471907"/>
            </a:xfrm>
          </p:grpSpPr>
          <p:sp>
            <p:nvSpPr>
              <p:cNvPr id="156" name="ZoneTexte 155"/>
              <p:cNvSpPr txBox="1"/>
              <p:nvPr/>
            </p:nvSpPr>
            <p:spPr>
              <a:xfrm>
                <a:off x="3668760" y="2317182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157" name="Ellipse 156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60" name="Connecteur droit avec flèche 159"/>
            <p:cNvCxnSpPr/>
            <p:nvPr/>
          </p:nvCxnSpPr>
          <p:spPr bwMode="auto">
            <a:xfrm>
              <a:off x="2312215" y="5059139"/>
              <a:ext cx="7652" cy="2579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3" name="Grouper 242"/>
          <p:cNvGrpSpPr/>
          <p:nvPr/>
        </p:nvGrpSpPr>
        <p:grpSpPr>
          <a:xfrm>
            <a:off x="179512" y="2348880"/>
            <a:ext cx="2088232" cy="1368152"/>
            <a:chOff x="179512" y="2348880"/>
            <a:chExt cx="2088232" cy="1368152"/>
          </a:xfrm>
        </p:grpSpPr>
        <p:sp>
          <p:nvSpPr>
            <p:cNvPr id="236" name="Rectangle à coins arrondis 235"/>
            <p:cNvSpPr/>
            <p:nvPr/>
          </p:nvSpPr>
          <p:spPr bwMode="auto">
            <a:xfrm>
              <a:off x="1547664" y="2348880"/>
              <a:ext cx="720080" cy="1368152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ZoneTexte 236"/>
            <p:cNvSpPr txBox="1"/>
            <p:nvPr/>
          </p:nvSpPr>
          <p:spPr>
            <a:xfrm>
              <a:off x="179512" y="2606710"/>
              <a:ext cx="937576" cy="852493"/>
            </a:xfrm>
            <a:prstGeom prst="rect">
              <a:avLst/>
            </a:prstGeom>
            <a:ln w="28575" cmpd="sng">
              <a:solidFill>
                <a:srgbClr val="FF0000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trop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long !</a:t>
              </a:r>
            </a:p>
          </p:txBody>
        </p:sp>
        <p:cxnSp>
          <p:nvCxnSpPr>
            <p:cNvPr id="239" name="Connecteur droit avec flèche 238"/>
            <p:cNvCxnSpPr/>
            <p:nvPr/>
          </p:nvCxnSpPr>
          <p:spPr bwMode="auto">
            <a:xfrm flipV="1">
              <a:off x="1117088" y="3032956"/>
              <a:ext cx="430576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4" name="Grouper 243"/>
          <p:cNvGrpSpPr/>
          <p:nvPr/>
        </p:nvGrpSpPr>
        <p:grpSpPr>
          <a:xfrm>
            <a:off x="3419872" y="2564904"/>
            <a:ext cx="2210862" cy="468055"/>
            <a:chOff x="3419872" y="2564904"/>
            <a:chExt cx="2210862" cy="468055"/>
          </a:xfrm>
        </p:grpSpPr>
        <p:cxnSp>
          <p:nvCxnSpPr>
            <p:cNvPr id="240" name="Connecteur droit avec flèche 239"/>
            <p:cNvCxnSpPr/>
            <p:nvPr/>
          </p:nvCxnSpPr>
          <p:spPr bwMode="auto">
            <a:xfrm flipV="1">
              <a:off x="3504888" y="3032958"/>
              <a:ext cx="2086760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2" name="ZoneTexte 241"/>
            <p:cNvSpPr txBox="1"/>
            <p:nvPr/>
          </p:nvSpPr>
          <p:spPr>
            <a:xfrm>
              <a:off x="3419872" y="2564904"/>
              <a:ext cx="2210862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réarrangement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5876912" y="712193"/>
            <a:ext cx="2151472" cy="5813151"/>
            <a:chOff x="5876912" y="712193"/>
            <a:chExt cx="2151472" cy="5813151"/>
          </a:xfrm>
        </p:grpSpPr>
        <p:grpSp>
          <p:nvGrpSpPr>
            <p:cNvPr id="233" name="Grouper 232"/>
            <p:cNvGrpSpPr/>
            <p:nvPr/>
          </p:nvGrpSpPr>
          <p:grpSpPr>
            <a:xfrm>
              <a:off x="5876912" y="712193"/>
              <a:ext cx="2151472" cy="5813151"/>
              <a:chOff x="5292080" y="712193"/>
              <a:chExt cx="2151472" cy="5813151"/>
            </a:xfrm>
          </p:grpSpPr>
          <p:grpSp>
            <p:nvGrpSpPr>
              <p:cNvPr id="100" name="Grouper 99"/>
              <p:cNvGrpSpPr/>
              <p:nvPr/>
            </p:nvGrpSpPr>
            <p:grpSpPr>
              <a:xfrm>
                <a:off x="6228184" y="908720"/>
                <a:ext cx="432048" cy="464694"/>
                <a:chOff x="3635896" y="2340718"/>
                <a:chExt cx="432048" cy="464694"/>
              </a:xfrm>
            </p:grpSpPr>
            <p:sp>
              <p:nvSpPr>
                <p:cNvPr id="101" name="ZoneTexte 100"/>
                <p:cNvSpPr txBox="1"/>
                <p:nvPr/>
              </p:nvSpPr>
              <p:spPr>
                <a:xfrm>
                  <a:off x="3693600" y="2340718"/>
                  <a:ext cx="346343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i="1" kern="0" dirty="0" smtClean="0">
                      <a:solidFill>
                        <a:srgbClr val="0000FF"/>
                      </a:solidFill>
                    </a:rPr>
                    <a:t>f</a:t>
                  </a:r>
                </a:p>
              </p:txBody>
            </p:sp>
            <p:sp>
              <p:nvSpPr>
                <p:cNvPr id="102" name="Ellipse 101"/>
                <p:cNvSpPr/>
                <p:nvPr/>
              </p:nvSpPr>
              <p:spPr bwMode="auto">
                <a:xfrm>
                  <a:off x="3635896" y="2357041"/>
                  <a:ext cx="432048" cy="43204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3" name="Grouper 102"/>
              <p:cNvGrpSpPr/>
              <p:nvPr/>
            </p:nvGrpSpPr>
            <p:grpSpPr>
              <a:xfrm>
                <a:off x="6264188" y="1693943"/>
                <a:ext cx="360040" cy="360040"/>
                <a:chOff x="1367644" y="1628800"/>
                <a:chExt cx="360040" cy="360040"/>
              </a:xfrm>
            </p:grpSpPr>
            <p:sp>
              <p:nvSpPr>
                <p:cNvPr id="104" name="Rectangle 103"/>
                <p:cNvSpPr/>
                <p:nvPr/>
              </p:nvSpPr>
              <p:spPr bwMode="auto">
                <a:xfrm>
                  <a:off x="1367644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Triangle isocèle 104"/>
                <p:cNvSpPr/>
                <p:nvPr/>
              </p:nvSpPr>
              <p:spPr bwMode="auto">
                <a:xfrm>
                  <a:off x="1475656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6" name="Grouper 105"/>
              <p:cNvGrpSpPr/>
              <p:nvPr/>
            </p:nvGrpSpPr>
            <p:grpSpPr>
              <a:xfrm>
                <a:off x="5940152" y="2374511"/>
                <a:ext cx="477008" cy="499171"/>
                <a:chOff x="3635896" y="2289918"/>
                <a:chExt cx="477008" cy="499171"/>
              </a:xfrm>
            </p:grpSpPr>
            <p:sp>
              <p:nvSpPr>
                <p:cNvPr id="107" name="ZoneTexte 106"/>
                <p:cNvSpPr txBox="1"/>
                <p:nvPr/>
              </p:nvSpPr>
              <p:spPr>
                <a:xfrm>
                  <a:off x="3680900" y="2289918"/>
                  <a:ext cx="432004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i="1" kern="0" dirty="0" smtClean="0">
                      <a:solidFill>
                        <a:srgbClr val="0000FF"/>
                      </a:solidFill>
                    </a:rPr>
                    <a:t>g</a:t>
                  </a:r>
                </a:p>
              </p:txBody>
            </p:sp>
            <p:sp>
              <p:nvSpPr>
                <p:cNvPr id="108" name="Ellipse 107"/>
                <p:cNvSpPr/>
                <p:nvPr/>
              </p:nvSpPr>
              <p:spPr bwMode="auto">
                <a:xfrm>
                  <a:off x="3635896" y="2357041"/>
                  <a:ext cx="432048" cy="43204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9" name="Grouper 108"/>
              <p:cNvGrpSpPr/>
              <p:nvPr/>
            </p:nvGrpSpPr>
            <p:grpSpPr>
              <a:xfrm>
                <a:off x="5940152" y="4596808"/>
                <a:ext cx="459725" cy="464694"/>
                <a:chOff x="3635896" y="2340718"/>
                <a:chExt cx="459725" cy="464694"/>
              </a:xfrm>
            </p:grpSpPr>
            <p:sp>
              <p:nvSpPr>
                <p:cNvPr id="110" name="ZoneTexte 109"/>
                <p:cNvSpPr txBox="1"/>
                <p:nvPr/>
              </p:nvSpPr>
              <p:spPr>
                <a:xfrm>
                  <a:off x="3680900" y="2340718"/>
                  <a:ext cx="414721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i="1" kern="0" dirty="0" smtClean="0">
                      <a:solidFill>
                        <a:srgbClr val="0000FF"/>
                      </a:solidFill>
                    </a:rPr>
                    <a:t>k</a:t>
                  </a:r>
                </a:p>
              </p:txBody>
            </p:sp>
            <p:sp>
              <p:nvSpPr>
                <p:cNvPr id="111" name="Ellipse 110"/>
                <p:cNvSpPr/>
                <p:nvPr/>
              </p:nvSpPr>
              <p:spPr bwMode="auto">
                <a:xfrm>
                  <a:off x="3635896" y="2357041"/>
                  <a:ext cx="432048" cy="43204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9" name="Grouper 118"/>
              <p:cNvGrpSpPr/>
              <p:nvPr/>
            </p:nvGrpSpPr>
            <p:grpSpPr>
              <a:xfrm>
                <a:off x="5335200" y="3979663"/>
                <a:ext cx="360040" cy="360040"/>
                <a:chOff x="1367644" y="1628800"/>
                <a:chExt cx="360040" cy="360040"/>
              </a:xfrm>
            </p:grpSpPr>
            <p:sp>
              <p:nvSpPr>
                <p:cNvPr id="120" name="Rectangle 119"/>
                <p:cNvSpPr/>
                <p:nvPr/>
              </p:nvSpPr>
              <p:spPr bwMode="auto">
                <a:xfrm>
                  <a:off x="1367644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Triangle isocèle 120"/>
                <p:cNvSpPr/>
                <p:nvPr/>
              </p:nvSpPr>
              <p:spPr bwMode="auto">
                <a:xfrm>
                  <a:off x="1475656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2" name="Grouper 121"/>
              <p:cNvGrpSpPr/>
              <p:nvPr/>
            </p:nvGrpSpPr>
            <p:grpSpPr>
              <a:xfrm>
                <a:off x="6012160" y="5268562"/>
                <a:ext cx="1382109" cy="464694"/>
                <a:chOff x="1115616" y="4888800"/>
                <a:chExt cx="1382109" cy="464694"/>
              </a:xfrm>
            </p:grpSpPr>
            <p:sp>
              <p:nvSpPr>
                <p:cNvPr id="123" name="Rectangle 122"/>
                <p:cNvSpPr/>
                <p:nvPr/>
              </p:nvSpPr>
              <p:spPr bwMode="auto">
                <a:xfrm>
                  <a:off x="1115616" y="4941168"/>
                  <a:ext cx="1368152" cy="36000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ZoneTexte 123"/>
                <p:cNvSpPr txBox="1"/>
                <p:nvPr/>
              </p:nvSpPr>
              <p:spPr>
                <a:xfrm>
                  <a:off x="1115616" y="4888800"/>
                  <a:ext cx="1382109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kern="0" dirty="0" smtClean="0"/>
                    <a:t>1          0</a:t>
                  </a:r>
                </a:p>
              </p:txBody>
            </p:sp>
          </p:grpSp>
          <p:grpSp>
            <p:nvGrpSpPr>
              <p:cNvPr id="125" name="Grouper 124"/>
              <p:cNvGrpSpPr/>
              <p:nvPr/>
            </p:nvGrpSpPr>
            <p:grpSpPr>
              <a:xfrm>
                <a:off x="6523194" y="5945418"/>
                <a:ext cx="360040" cy="360040"/>
                <a:chOff x="1367644" y="1628800"/>
                <a:chExt cx="360040" cy="360040"/>
              </a:xfrm>
            </p:grpSpPr>
            <p:sp>
              <p:nvSpPr>
                <p:cNvPr id="126" name="Rectangle 125"/>
                <p:cNvSpPr/>
                <p:nvPr/>
              </p:nvSpPr>
              <p:spPr bwMode="auto">
                <a:xfrm>
                  <a:off x="1367644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7" name="Triangle isocèle 126"/>
                <p:cNvSpPr/>
                <p:nvPr/>
              </p:nvSpPr>
              <p:spPr bwMode="auto">
                <a:xfrm>
                  <a:off x="1475656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28" name="Connecteur droit avec flèche 127"/>
              <p:cNvCxnSpPr>
                <a:stCxn id="102" idx="4"/>
                <a:endCxn id="104" idx="0"/>
              </p:cNvCxnSpPr>
              <p:nvPr/>
            </p:nvCxnSpPr>
            <p:spPr bwMode="auto">
              <a:xfrm>
                <a:off x="6444208" y="1357091"/>
                <a:ext cx="0" cy="33685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9" name="Connecteur droit avec flèche 128"/>
              <p:cNvCxnSpPr>
                <a:stCxn id="105" idx="3"/>
                <a:endCxn id="138" idx="0"/>
              </p:cNvCxnSpPr>
              <p:nvPr/>
            </p:nvCxnSpPr>
            <p:spPr bwMode="auto">
              <a:xfrm>
                <a:off x="6444208" y="2053983"/>
                <a:ext cx="738360" cy="37132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0" name="Connecteur droit avec flèche 129"/>
              <p:cNvCxnSpPr>
                <a:stCxn id="104" idx="2"/>
                <a:endCxn id="108" idx="0"/>
              </p:cNvCxnSpPr>
              <p:nvPr/>
            </p:nvCxnSpPr>
            <p:spPr bwMode="auto">
              <a:xfrm flipH="1">
                <a:off x="6156176" y="2053983"/>
                <a:ext cx="288032" cy="3876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1" name="Connecteur droit avec flèche 130"/>
              <p:cNvCxnSpPr>
                <a:stCxn id="108" idx="4"/>
              </p:cNvCxnSpPr>
              <p:nvPr/>
            </p:nvCxnSpPr>
            <p:spPr bwMode="auto">
              <a:xfrm flipH="1">
                <a:off x="6155267" y="2873682"/>
                <a:ext cx="909" cy="36058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3" name="Connecteur droit avec flèche 132"/>
              <p:cNvCxnSpPr/>
              <p:nvPr/>
            </p:nvCxnSpPr>
            <p:spPr bwMode="auto">
              <a:xfrm flipH="1">
                <a:off x="6155267" y="5055690"/>
                <a:ext cx="1297" cy="26137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4" name="Connecteur droit avec flèche 133"/>
              <p:cNvCxnSpPr/>
              <p:nvPr/>
            </p:nvCxnSpPr>
            <p:spPr bwMode="auto">
              <a:xfrm>
                <a:off x="7200292" y="5055690"/>
                <a:ext cx="4841" cy="27831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36" name="Grouper 135"/>
              <p:cNvGrpSpPr/>
              <p:nvPr/>
            </p:nvGrpSpPr>
            <p:grpSpPr>
              <a:xfrm>
                <a:off x="6966544" y="2408988"/>
                <a:ext cx="477008" cy="464694"/>
                <a:chOff x="3635896" y="2340718"/>
                <a:chExt cx="477008" cy="464694"/>
              </a:xfrm>
            </p:grpSpPr>
            <p:sp>
              <p:nvSpPr>
                <p:cNvPr id="137" name="ZoneTexte 136"/>
                <p:cNvSpPr txBox="1"/>
                <p:nvPr/>
              </p:nvSpPr>
              <p:spPr>
                <a:xfrm>
                  <a:off x="3680900" y="2340718"/>
                  <a:ext cx="432004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i="1" kern="0" dirty="0" smtClean="0">
                      <a:solidFill>
                        <a:srgbClr val="0000FF"/>
                      </a:solidFill>
                    </a:rPr>
                    <a:t>h</a:t>
                  </a:r>
                </a:p>
              </p:txBody>
            </p:sp>
            <p:sp>
              <p:nvSpPr>
                <p:cNvPr id="138" name="Ellipse 137"/>
                <p:cNvSpPr/>
                <p:nvPr/>
              </p:nvSpPr>
              <p:spPr bwMode="auto">
                <a:xfrm>
                  <a:off x="3635896" y="2357041"/>
                  <a:ext cx="432048" cy="43204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39" name="Connecteur droit avec flèche 138"/>
              <p:cNvCxnSpPr>
                <a:stCxn id="169" idx="4"/>
                <a:endCxn id="120" idx="0"/>
              </p:cNvCxnSpPr>
              <p:nvPr/>
            </p:nvCxnSpPr>
            <p:spPr bwMode="auto">
              <a:xfrm>
                <a:off x="5508104" y="2873682"/>
                <a:ext cx="7116" cy="110598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0" name="Connecteur droit avec flèche 139"/>
              <p:cNvCxnSpPr>
                <a:stCxn id="104" idx="2"/>
                <a:endCxn id="169" idx="0"/>
              </p:cNvCxnSpPr>
              <p:nvPr/>
            </p:nvCxnSpPr>
            <p:spPr bwMode="auto">
              <a:xfrm flipH="1">
                <a:off x="5508104" y="2053983"/>
                <a:ext cx="936104" cy="38765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Connecteur droit avec flèche 141"/>
              <p:cNvCxnSpPr>
                <a:stCxn id="120" idx="2"/>
              </p:cNvCxnSpPr>
              <p:nvPr/>
            </p:nvCxnSpPr>
            <p:spPr bwMode="auto">
              <a:xfrm>
                <a:off x="5515220" y="4339703"/>
                <a:ext cx="5047" cy="115516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Connecteur droit avec flèche 142"/>
              <p:cNvCxnSpPr/>
              <p:nvPr/>
            </p:nvCxnSpPr>
            <p:spPr bwMode="auto">
              <a:xfrm>
                <a:off x="6696236" y="5680930"/>
                <a:ext cx="6978" cy="2644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4" name="Connecteur droit avec flèche 143"/>
              <p:cNvCxnSpPr/>
              <p:nvPr/>
            </p:nvCxnSpPr>
            <p:spPr bwMode="auto">
              <a:xfrm>
                <a:off x="6699725" y="6309320"/>
                <a:ext cx="0" cy="2160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5" name="Connecteur droit avec flèche 144"/>
              <p:cNvCxnSpPr/>
              <p:nvPr/>
            </p:nvCxnSpPr>
            <p:spPr bwMode="auto">
              <a:xfrm>
                <a:off x="6436402" y="712193"/>
                <a:ext cx="0" cy="2160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67" name="Grouper 166"/>
              <p:cNvGrpSpPr/>
              <p:nvPr/>
            </p:nvGrpSpPr>
            <p:grpSpPr>
              <a:xfrm>
                <a:off x="5292080" y="2401775"/>
                <a:ext cx="447585" cy="471907"/>
                <a:chOff x="3635896" y="2317182"/>
                <a:chExt cx="447585" cy="471907"/>
              </a:xfrm>
            </p:grpSpPr>
            <p:sp>
              <p:nvSpPr>
                <p:cNvPr id="168" name="ZoneTexte 167"/>
                <p:cNvSpPr txBox="1"/>
                <p:nvPr/>
              </p:nvSpPr>
              <p:spPr>
                <a:xfrm>
                  <a:off x="3668760" y="2317182"/>
                  <a:ext cx="414721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i="1" kern="0" dirty="0" smtClean="0">
                      <a:solidFill>
                        <a:srgbClr val="0000FF"/>
                      </a:solidFill>
                    </a:rPr>
                    <a:t>c</a:t>
                  </a:r>
                </a:p>
              </p:txBody>
            </p:sp>
            <p:sp>
              <p:nvSpPr>
                <p:cNvPr id="169" name="Ellipse 168"/>
                <p:cNvSpPr/>
                <p:nvPr/>
              </p:nvSpPr>
              <p:spPr bwMode="auto">
                <a:xfrm>
                  <a:off x="3635896" y="2357041"/>
                  <a:ext cx="432048" cy="43204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1" name="Grouper 170"/>
              <p:cNvGrpSpPr/>
              <p:nvPr/>
            </p:nvGrpSpPr>
            <p:grpSpPr>
              <a:xfrm>
                <a:off x="6012160" y="3180330"/>
                <a:ext cx="1382109" cy="464694"/>
                <a:chOff x="1115616" y="4888800"/>
                <a:chExt cx="1382109" cy="464694"/>
              </a:xfrm>
            </p:grpSpPr>
            <p:sp>
              <p:nvSpPr>
                <p:cNvPr id="172" name="Rectangle 171"/>
                <p:cNvSpPr/>
                <p:nvPr/>
              </p:nvSpPr>
              <p:spPr bwMode="auto">
                <a:xfrm>
                  <a:off x="1115616" y="4941168"/>
                  <a:ext cx="1368152" cy="36000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ZoneTexte 172"/>
                <p:cNvSpPr txBox="1"/>
                <p:nvPr/>
              </p:nvSpPr>
              <p:spPr>
                <a:xfrm>
                  <a:off x="1115616" y="4888800"/>
                  <a:ext cx="1382109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kern="0" dirty="0" smtClean="0"/>
                    <a:t>1          0</a:t>
                  </a:r>
                </a:p>
              </p:txBody>
            </p:sp>
          </p:grpSp>
          <p:cxnSp>
            <p:nvCxnSpPr>
              <p:cNvPr id="175" name="Connecteur droit avec flèche 174"/>
              <p:cNvCxnSpPr/>
              <p:nvPr/>
            </p:nvCxnSpPr>
            <p:spPr bwMode="auto">
              <a:xfrm flipH="1">
                <a:off x="7188200" y="2873682"/>
                <a:ext cx="909" cy="35211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77" name="Grouper 176"/>
              <p:cNvGrpSpPr/>
              <p:nvPr/>
            </p:nvGrpSpPr>
            <p:grpSpPr>
              <a:xfrm>
                <a:off x="6523194" y="3979663"/>
                <a:ext cx="360040" cy="360040"/>
                <a:chOff x="1332028" y="1628800"/>
                <a:chExt cx="360040" cy="360040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1332028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2" name="Triangle isocèle 181"/>
                <p:cNvSpPr/>
                <p:nvPr/>
              </p:nvSpPr>
              <p:spPr bwMode="auto">
                <a:xfrm>
                  <a:off x="1440040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4" name="Grouper 193"/>
              <p:cNvGrpSpPr/>
              <p:nvPr/>
            </p:nvGrpSpPr>
            <p:grpSpPr>
              <a:xfrm>
                <a:off x="6969600" y="4589595"/>
                <a:ext cx="464868" cy="471907"/>
                <a:chOff x="3635896" y="2317182"/>
                <a:chExt cx="464868" cy="471907"/>
              </a:xfrm>
            </p:grpSpPr>
            <p:sp>
              <p:nvSpPr>
                <p:cNvPr id="195" name="ZoneTexte 194"/>
                <p:cNvSpPr txBox="1"/>
                <p:nvPr/>
              </p:nvSpPr>
              <p:spPr>
                <a:xfrm>
                  <a:off x="3668760" y="2317182"/>
                  <a:ext cx="432004" cy="464694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tIns="18000" bIns="61200" rtlCol="0">
                  <a:spAutoFit/>
                </a:bodyPr>
                <a:lstStyle/>
                <a:p>
                  <a:pPr fontAlgn="base">
                    <a:lnSpc>
                      <a:spcPct val="105000"/>
                    </a:lnSpc>
                    <a:spcAft>
                      <a:spcPct val="0"/>
                    </a:spcAft>
                  </a:pPr>
                  <a:r>
                    <a:rPr lang="fr-FR" sz="2400" i="1" kern="0" dirty="0" smtClean="0">
                      <a:solidFill>
                        <a:srgbClr val="0000FF"/>
                      </a:solidFill>
                    </a:rPr>
                    <a:t>d</a:t>
                  </a:r>
                </a:p>
              </p:txBody>
            </p:sp>
            <p:sp>
              <p:nvSpPr>
                <p:cNvPr id="196" name="Ellipse 195"/>
                <p:cNvSpPr/>
                <p:nvPr/>
              </p:nvSpPr>
              <p:spPr bwMode="auto">
                <a:xfrm>
                  <a:off x="3635896" y="2357041"/>
                  <a:ext cx="432048" cy="43204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02" name="Connecteur droit avec flèche 201"/>
              <p:cNvCxnSpPr>
                <a:stCxn id="172" idx="2"/>
                <a:endCxn id="181" idx="0"/>
              </p:cNvCxnSpPr>
              <p:nvPr/>
            </p:nvCxnSpPr>
            <p:spPr bwMode="auto">
              <a:xfrm>
                <a:off x="6696236" y="3592698"/>
                <a:ext cx="6978" cy="38696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5" name="Connecteur droit avec flèche 204"/>
              <p:cNvCxnSpPr>
                <a:stCxn id="182" idx="3"/>
                <a:endCxn id="111" idx="7"/>
              </p:cNvCxnSpPr>
              <p:nvPr/>
            </p:nvCxnSpPr>
            <p:spPr bwMode="auto">
              <a:xfrm flipH="1">
                <a:off x="6308928" y="4339703"/>
                <a:ext cx="394286" cy="3367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8" name="Connecteur droit avec flèche 207"/>
              <p:cNvCxnSpPr>
                <a:stCxn id="181" idx="2"/>
                <a:endCxn id="196" idx="1"/>
              </p:cNvCxnSpPr>
              <p:nvPr/>
            </p:nvCxnSpPr>
            <p:spPr bwMode="auto">
              <a:xfrm>
                <a:off x="6703214" y="4339703"/>
                <a:ext cx="329658" cy="3530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9" name="Connecteur droit avec flèche 218"/>
              <p:cNvCxnSpPr>
                <a:endCxn id="123" idx="1"/>
              </p:cNvCxnSpPr>
              <p:nvPr/>
            </p:nvCxnSpPr>
            <p:spPr bwMode="auto">
              <a:xfrm>
                <a:off x="5511800" y="5494867"/>
                <a:ext cx="500360" cy="606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32" name="Connecteur droit avec flèche 131"/>
            <p:cNvCxnSpPr/>
            <p:nvPr/>
          </p:nvCxnSpPr>
          <p:spPr bwMode="auto">
            <a:xfrm flipH="1" flipV="1">
              <a:off x="6083300" y="3429000"/>
              <a:ext cx="508480" cy="274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363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quations du circuit original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227" name="Grouper 226"/>
          <p:cNvGrpSpPr/>
          <p:nvPr/>
        </p:nvGrpSpPr>
        <p:grpSpPr>
          <a:xfrm>
            <a:off x="1082980" y="712193"/>
            <a:ext cx="2120868" cy="5813151"/>
            <a:chOff x="435600" y="712193"/>
            <a:chExt cx="2120868" cy="5813151"/>
          </a:xfrm>
        </p:grpSpPr>
        <p:grpSp>
          <p:nvGrpSpPr>
            <p:cNvPr id="9" name="Grouper 8"/>
            <p:cNvGrpSpPr/>
            <p:nvPr/>
          </p:nvGrpSpPr>
          <p:grpSpPr>
            <a:xfrm>
              <a:off x="1331640" y="908720"/>
              <a:ext cx="432048" cy="464694"/>
              <a:chOff x="3635896" y="2340718"/>
              <a:chExt cx="432048" cy="464694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3693600" y="2340718"/>
                <a:ext cx="346343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f</a:t>
                </a:r>
              </a:p>
            </p:txBody>
          </p:sp>
          <p:sp>
            <p:nvSpPr>
              <p:cNvPr id="8" name="Ellipse 7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1367644" y="1693943"/>
              <a:ext cx="360040" cy="360040"/>
              <a:chOff x="1367644" y="1628800"/>
              <a:chExt cx="360040" cy="36004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riangle isocèle 10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er 12"/>
            <p:cNvGrpSpPr/>
            <p:nvPr/>
          </p:nvGrpSpPr>
          <p:grpSpPr>
            <a:xfrm>
              <a:off x="1043608" y="2374511"/>
              <a:ext cx="477008" cy="499171"/>
              <a:chOff x="3635896" y="2289918"/>
              <a:chExt cx="477008" cy="499171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680900" y="2289918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g</a:t>
                </a: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1043608" y="3194210"/>
              <a:ext cx="459725" cy="464694"/>
              <a:chOff x="3635896" y="2340718"/>
              <a:chExt cx="459725" cy="464694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3680900" y="2340718"/>
                <a:ext cx="414721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k</a:t>
                </a:r>
              </a:p>
            </p:txBody>
          </p:sp>
          <p:sp>
            <p:nvSpPr>
              <p:cNvPr id="24" name="Ellipse 23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Grouper 39"/>
            <p:cNvGrpSpPr/>
            <p:nvPr/>
          </p:nvGrpSpPr>
          <p:grpSpPr>
            <a:xfrm>
              <a:off x="1080000" y="3979432"/>
              <a:ext cx="1403768" cy="360040"/>
              <a:chOff x="1080000" y="4365104"/>
              <a:chExt cx="1403768" cy="360040"/>
            </a:xfrm>
          </p:grpSpPr>
          <p:grpSp>
            <p:nvGrpSpPr>
              <p:cNvPr id="25" name="Grouper 24"/>
              <p:cNvGrpSpPr/>
              <p:nvPr/>
            </p:nvGrpSpPr>
            <p:grpSpPr>
              <a:xfrm>
                <a:off x="1080000" y="4365104"/>
                <a:ext cx="360040" cy="360040"/>
                <a:chOff x="1332028" y="1628800"/>
                <a:chExt cx="360040" cy="360040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1332028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Triangle isocèle 26"/>
                <p:cNvSpPr/>
                <p:nvPr/>
              </p:nvSpPr>
              <p:spPr bwMode="auto">
                <a:xfrm>
                  <a:off x="1440040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Grouper 27"/>
              <p:cNvGrpSpPr/>
              <p:nvPr/>
            </p:nvGrpSpPr>
            <p:grpSpPr>
              <a:xfrm>
                <a:off x="2123728" y="4365104"/>
                <a:ext cx="360040" cy="360040"/>
                <a:chOff x="1367644" y="1628800"/>
                <a:chExt cx="360040" cy="360040"/>
              </a:xfrm>
            </p:grpSpPr>
            <p:sp>
              <p:nvSpPr>
                <p:cNvPr id="29" name="Rectangle 28"/>
                <p:cNvSpPr/>
                <p:nvPr/>
              </p:nvSpPr>
              <p:spPr bwMode="auto">
                <a:xfrm>
                  <a:off x="1367644" y="1628800"/>
                  <a:ext cx="360040" cy="360040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Triangle isocèle 29"/>
                <p:cNvSpPr/>
                <p:nvPr/>
              </p:nvSpPr>
              <p:spPr bwMode="auto">
                <a:xfrm>
                  <a:off x="1475656" y="1844824"/>
                  <a:ext cx="144016" cy="144016"/>
                </a:xfrm>
                <a:prstGeom prst="triangl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1" name="Grouper 30"/>
            <p:cNvGrpSpPr/>
            <p:nvPr/>
          </p:nvGrpSpPr>
          <p:grpSpPr>
            <a:xfrm>
              <a:off x="467544" y="3979432"/>
              <a:ext cx="360040" cy="360040"/>
              <a:chOff x="1367644" y="1628800"/>
              <a:chExt cx="360040" cy="36004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riangle isocèle 32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er 40"/>
            <p:cNvGrpSpPr/>
            <p:nvPr/>
          </p:nvGrpSpPr>
          <p:grpSpPr>
            <a:xfrm>
              <a:off x="1115616" y="5268562"/>
              <a:ext cx="1382109" cy="464694"/>
              <a:chOff x="1115616" y="4888800"/>
              <a:chExt cx="1382109" cy="464694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1115616" y="4941168"/>
                <a:ext cx="1368152" cy="360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115616" y="4888800"/>
                <a:ext cx="1382109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/>
                  <a:t>1          0</a:t>
                </a:r>
              </a:p>
            </p:txBody>
          </p:sp>
        </p:grpSp>
        <p:grpSp>
          <p:nvGrpSpPr>
            <p:cNvPr id="37" name="Grouper 36"/>
            <p:cNvGrpSpPr/>
            <p:nvPr/>
          </p:nvGrpSpPr>
          <p:grpSpPr>
            <a:xfrm>
              <a:off x="1626650" y="5945418"/>
              <a:ext cx="360040" cy="360040"/>
              <a:chOff x="1367644" y="1628800"/>
              <a:chExt cx="360040" cy="36004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Triangle isocèle 38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3" name="Connecteur droit avec flèche 42"/>
            <p:cNvCxnSpPr>
              <a:stCxn id="8" idx="4"/>
              <a:endCxn id="10" idx="0"/>
            </p:cNvCxnSpPr>
            <p:nvPr/>
          </p:nvCxnSpPr>
          <p:spPr bwMode="auto">
            <a:xfrm>
              <a:off x="1547664" y="1357091"/>
              <a:ext cx="0" cy="3368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Connecteur droit avec flèche 43"/>
            <p:cNvCxnSpPr>
              <a:stCxn id="11" idx="3"/>
              <a:endCxn id="21" idx="0"/>
            </p:cNvCxnSpPr>
            <p:nvPr/>
          </p:nvCxnSpPr>
          <p:spPr bwMode="auto">
            <a:xfrm>
              <a:off x="1547664" y="2053983"/>
              <a:ext cx="738360" cy="92664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Connecteur droit avec flèche 46"/>
            <p:cNvCxnSpPr>
              <a:stCxn id="10" idx="2"/>
              <a:endCxn id="15" idx="0"/>
            </p:cNvCxnSpPr>
            <p:nvPr/>
          </p:nvCxnSpPr>
          <p:spPr bwMode="auto">
            <a:xfrm flipH="1">
              <a:off x="1259632" y="2053983"/>
              <a:ext cx="288032" cy="3876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Connecteur droit avec flèche 50"/>
            <p:cNvCxnSpPr>
              <a:stCxn id="15" idx="4"/>
              <a:endCxn id="24" idx="0"/>
            </p:cNvCxnSpPr>
            <p:nvPr/>
          </p:nvCxnSpPr>
          <p:spPr bwMode="auto">
            <a:xfrm>
              <a:off x="1259632" y="2873682"/>
              <a:ext cx="0" cy="3368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Connecteur droit avec flèche 53"/>
            <p:cNvCxnSpPr>
              <a:stCxn id="24" idx="4"/>
              <a:endCxn id="26" idx="0"/>
            </p:cNvCxnSpPr>
            <p:nvPr/>
          </p:nvCxnSpPr>
          <p:spPr bwMode="auto">
            <a:xfrm>
              <a:off x="1259632" y="3642581"/>
              <a:ext cx="388" cy="3368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Connecteur droit avec flèche 56"/>
            <p:cNvCxnSpPr>
              <a:stCxn id="27" idx="3"/>
            </p:cNvCxnSpPr>
            <p:nvPr/>
          </p:nvCxnSpPr>
          <p:spPr bwMode="auto">
            <a:xfrm>
              <a:off x="1260020" y="4339472"/>
              <a:ext cx="1513" cy="100299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Connecteur droit avec flèche 59"/>
            <p:cNvCxnSpPr>
              <a:stCxn id="30" idx="3"/>
              <a:endCxn id="157" idx="0"/>
            </p:cNvCxnSpPr>
            <p:nvPr/>
          </p:nvCxnSpPr>
          <p:spPr bwMode="auto">
            <a:xfrm>
              <a:off x="2303748" y="4339472"/>
              <a:ext cx="3876" cy="28998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Connecteur droit avec flèche 65"/>
            <p:cNvCxnSpPr/>
            <p:nvPr/>
          </p:nvCxnSpPr>
          <p:spPr bwMode="auto">
            <a:xfrm>
              <a:off x="2285900" y="3399977"/>
              <a:ext cx="388" cy="56919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9" name="Grouper 18"/>
            <p:cNvGrpSpPr/>
            <p:nvPr/>
          </p:nvGrpSpPr>
          <p:grpSpPr>
            <a:xfrm>
              <a:off x="2070000" y="2964306"/>
              <a:ext cx="477008" cy="464694"/>
              <a:chOff x="3635896" y="2340718"/>
              <a:chExt cx="477008" cy="464694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3680900" y="2340718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h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68" name="Connecteur droit avec flèche 67"/>
            <p:cNvCxnSpPr>
              <a:endCxn id="32" idx="0"/>
            </p:cNvCxnSpPr>
            <p:nvPr/>
          </p:nvCxnSpPr>
          <p:spPr bwMode="auto">
            <a:xfrm flipH="1">
              <a:off x="647564" y="2349500"/>
              <a:ext cx="12737" cy="162993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Connecteur droit avec flèche 70"/>
            <p:cNvCxnSpPr>
              <a:stCxn id="10" idx="2"/>
            </p:cNvCxnSpPr>
            <p:nvPr/>
          </p:nvCxnSpPr>
          <p:spPr bwMode="auto">
            <a:xfrm flipH="1">
              <a:off x="650032" y="2053983"/>
              <a:ext cx="897632" cy="3114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Connecteur droit avec flèche 73"/>
            <p:cNvCxnSpPr>
              <a:endCxn id="35" idx="1"/>
            </p:cNvCxnSpPr>
            <p:nvPr/>
          </p:nvCxnSpPr>
          <p:spPr bwMode="auto">
            <a:xfrm flipV="1">
              <a:off x="635000" y="5500930"/>
              <a:ext cx="480616" cy="983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Connecteur droit avec flèche 77"/>
            <p:cNvCxnSpPr>
              <a:stCxn id="32" idx="2"/>
              <a:endCxn id="150" idx="0"/>
            </p:cNvCxnSpPr>
            <p:nvPr/>
          </p:nvCxnSpPr>
          <p:spPr bwMode="auto">
            <a:xfrm>
              <a:off x="647564" y="4339472"/>
              <a:ext cx="4060" cy="28151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Connecteur droit avec flèche 93"/>
            <p:cNvCxnSpPr>
              <a:stCxn id="35" idx="2"/>
              <a:endCxn id="38" idx="0"/>
            </p:cNvCxnSpPr>
            <p:nvPr/>
          </p:nvCxnSpPr>
          <p:spPr bwMode="auto">
            <a:xfrm>
              <a:off x="1799692" y="5680930"/>
              <a:ext cx="6978" cy="2644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7" name="Connecteur droit avec flèche 96"/>
            <p:cNvCxnSpPr/>
            <p:nvPr/>
          </p:nvCxnSpPr>
          <p:spPr bwMode="auto">
            <a:xfrm>
              <a:off x="1802325" y="6309320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9" name="Connecteur droit avec flèche 98"/>
            <p:cNvCxnSpPr/>
            <p:nvPr/>
          </p:nvCxnSpPr>
          <p:spPr bwMode="auto">
            <a:xfrm>
              <a:off x="1539858" y="712193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48" name="Grouper 147"/>
            <p:cNvGrpSpPr/>
            <p:nvPr/>
          </p:nvGrpSpPr>
          <p:grpSpPr>
            <a:xfrm>
              <a:off x="435600" y="4581128"/>
              <a:ext cx="447585" cy="471907"/>
              <a:chOff x="3635896" y="2317182"/>
              <a:chExt cx="447585" cy="471907"/>
            </a:xfrm>
          </p:grpSpPr>
          <p:sp>
            <p:nvSpPr>
              <p:cNvPr id="149" name="ZoneTexte 148"/>
              <p:cNvSpPr txBox="1"/>
              <p:nvPr/>
            </p:nvSpPr>
            <p:spPr>
              <a:xfrm>
                <a:off x="3668760" y="2317182"/>
                <a:ext cx="414721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150" name="Ellipse 149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53" name="Connecteur droit avec flèche 152"/>
            <p:cNvCxnSpPr>
              <a:stCxn id="150" idx="4"/>
            </p:cNvCxnSpPr>
            <p:nvPr/>
          </p:nvCxnSpPr>
          <p:spPr bwMode="auto">
            <a:xfrm>
              <a:off x="651624" y="5053035"/>
              <a:ext cx="309" cy="46723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155" name="Grouper 154"/>
            <p:cNvGrpSpPr/>
            <p:nvPr/>
          </p:nvGrpSpPr>
          <p:grpSpPr>
            <a:xfrm>
              <a:off x="2091600" y="4589595"/>
              <a:ext cx="464868" cy="471907"/>
              <a:chOff x="3635896" y="2317182"/>
              <a:chExt cx="464868" cy="471907"/>
            </a:xfrm>
          </p:grpSpPr>
          <p:sp>
            <p:nvSpPr>
              <p:cNvPr id="156" name="ZoneTexte 155"/>
              <p:cNvSpPr txBox="1"/>
              <p:nvPr/>
            </p:nvSpPr>
            <p:spPr>
              <a:xfrm>
                <a:off x="3668760" y="2317182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157" name="Ellipse 156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60" name="Connecteur droit avec flèche 159"/>
            <p:cNvCxnSpPr/>
            <p:nvPr/>
          </p:nvCxnSpPr>
          <p:spPr bwMode="auto">
            <a:xfrm>
              <a:off x="2312215" y="5059139"/>
              <a:ext cx="7652" cy="2579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ZoneTexte 5"/>
          <p:cNvSpPr txBox="1"/>
          <p:nvPr/>
        </p:nvSpPr>
        <p:spPr>
          <a:xfrm>
            <a:off x="2411760" y="1923548"/>
            <a:ext cx="452934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r</a:t>
            </a:r>
            <a:r>
              <a:rPr lang="fr-FR" sz="2800" kern="0" baseline="-25000" dirty="0" smtClean="0"/>
              <a:t>1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742835" y="4188442"/>
            <a:ext cx="452934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r</a:t>
            </a:r>
            <a:r>
              <a:rPr lang="fr-FR" sz="2800" kern="0" baseline="-25000" dirty="0" smtClean="0"/>
              <a:t>2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2009386" y="4188442"/>
            <a:ext cx="452934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r</a:t>
            </a:r>
            <a:r>
              <a:rPr lang="fr-FR" sz="2800" kern="0" baseline="-25000" dirty="0" smtClean="0"/>
              <a:t>3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3081032" y="4188442"/>
            <a:ext cx="452934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r</a:t>
            </a:r>
            <a:r>
              <a:rPr lang="fr-FR" sz="2800" kern="0" baseline="-25000" dirty="0" smtClean="0"/>
              <a:t>4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2627784" y="6132658"/>
            <a:ext cx="452934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r</a:t>
            </a:r>
            <a:r>
              <a:rPr lang="fr-FR" sz="2800" kern="0" baseline="-25000" dirty="0" smtClean="0"/>
              <a:t>5</a:t>
            </a:r>
          </a:p>
        </p:txBody>
      </p:sp>
      <p:graphicFrame>
        <p:nvGraphicFramePr>
          <p:cNvPr id="147" name="Obje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86964"/>
              </p:ext>
            </p:extLst>
          </p:nvPr>
        </p:nvGraphicFramePr>
        <p:xfrm>
          <a:off x="4356100" y="2276475"/>
          <a:ext cx="3403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5" name="Equation" r:id="rId3" imgW="1701800" imgH="1079500" progId="Equation.DSMT4">
                  <p:embed/>
                </p:oleObj>
              </mc:Choice>
              <mc:Fallback>
                <p:oleObj name="Equation" r:id="rId3" imgW="17018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100" y="2276475"/>
                        <a:ext cx="340360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211960" y="2204864"/>
            <a:ext cx="3672408" cy="230425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1835696" y="588042"/>
            <a:ext cx="30926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i</a:t>
            </a:r>
            <a:endParaRPr lang="fr-FR" sz="2800" i="1" kern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41491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Equations du circuit optimisé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233" name="Grouper 232"/>
          <p:cNvGrpSpPr/>
          <p:nvPr/>
        </p:nvGrpSpPr>
        <p:grpSpPr>
          <a:xfrm>
            <a:off x="1058400" y="712193"/>
            <a:ext cx="2151472" cy="5813151"/>
            <a:chOff x="5292080" y="712193"/>
            <a:chExt cx="2151472" cy="5813151"/>
          </a:xfrm>
        </p:grpSpPr>
        <p:grpSp>
          <p:nvGrpSpPr>
            <p:cNvPr id="100" name="Grouper 99"/>
            <p:cNvGrpSpPr/>
            <p:nvPr/>
          </p:nvGrpSpPr>
          <p:grpSpPr>
            <a:xfrm>
              <a:off x="6228184" y="908720"/>
              <a:ext cx="432048" cy="464694"/>
              <a:chOff x="3635896" y="2340718"/>
              <a:chExt cx="432048" cy="464694"/>
            </a:xfrm>
          </p:grpSpPr>
          <p:sp>
            <p:nvSpPr>
              <p:cNvPr id="101" name="ZoneTexte 100"/>
              <p:cNvSpPr txBox="1"/>
              <p:nvPr/>
            </p:nvSpPr>
            <p:spPr>
              <a:xfrm>
                <a:off x="3693600" y="2340718"/>
                <a:ext cx="346343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f</a:t>
                </a:r>
              </a:p>
            </p:txBody>
          </p:sp>
          <p:sp>
            <p:nvSpPr>
              <p:cNvPr id="102" name="Ellipse 101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3" name="Grouper 102"/>
            <p:cNvGrpSpPr/>
            <p:nvPr/>
          </p:nvGrpSpPr>
          <p:grpSpPr>
            <a:xfrm>
              <a:off x="6264188" y="1693943"/>
              <a:ext cx="360040" cy="360040"/>
              <a:chOff x="1367644" y="1628800"/>
              <a:chExt cx="360040" cy="360040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Triangle isocèle 104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6" name="Grouper 105"/>
            <p:cNvGrpSpPr/>
            <p:nvPr/>
          </p:nvGrpSpPr>
          <p:grpSpPr>
            <a:xfrm>
              <a:off x="5940152" y="2374511"/>
              <a:ext cx="477008" cy="499171"/>
              <a:chOff x="3635896" y="2289918"/>
              <a:chExt cx="477008" cy="499171"/>
            </a:xfrm>
          </p:grpSpPr>
          <p:sp>
            <p:nvSpPr>
              <p:cNvPr id="107" name="ZoneTexte 106"/>
              <p:cNvSpPr txBox="1"/>
              <p:nvPr/>
            </p:nvSpPr>
            <p:spPr>
              <a:xfrm>
                <a:off x="3680900" y="2289918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g</a:t>
                </a:r>
              </a:p>
            </p:txBody>
          </p:sp>
          <p:sp>
            <p:nvSpPr>
              <p:cNvPr id="108" name="Ellipse 107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9" name="Grouper 108"/>
            <p:cNvGrpSpPr/>
            <p:nvPr/>
          </p:nvGrpSpPr>
          <p:grpSpPr>
            <a:xfrm>
              <a:off x="5940152" y="4596808"/>
              <a:ext cx="459725" cy="464694"/>
              <a:chOff x="3635896" y="2340718"/>
              <a:chExt cx="459725" cy="464694"/>
            </a:xfrm>
          </p:grpSpPr>
          <p:sp>
            <p:nvSpPr>
              <p:cNvPr id="110" name="ZoneTexte 109"/>
              <p:cNvSpPr txBox="1"/>
              <p:nvPr/>
            </p:nvSpPr>
            <p:spPr>
              <a:xfrm>
                <a:off x="3680900" y="2340718"/>
                <a:ext cx="414721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k</a:t>
                </a:r>
              </a:p>
            </p:txBody>
          </p:sp>
          <p:sp>
            <p:nvSpPr>
              <p:cNvPr id="111" name="Ellipse 110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9" name="Grouper 118"/>
            <p:cNvGrpSpPr/>
            <p:nvPr/>
          </p:nvGrpSpPr>
          <p:grpSpPr>
            <a:xfrm>
              <a:off x="5335200" y="3979663"/>
              <a:ext cx="360040" cy="360040"/>
              <a:chOff x="1367644" y="1628800"/>
              <a:chExt cx="360040" cy="360040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Triangle isocèle 120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2" name="Grouper 121"/>
            <p:cNvGrpSpPr/>
            <p:nvPr/>
          </p:nvGrpSpPr>
          <p:grpSpPr>
            <a:xfrm>
              <a:off x="6012160" y="5268562"/>
              <a:ext cx="1382109" cy="464694"/>
              <a:chOff x="1115616" y="4888800"/>
              <a:chExt cx="1382109" cy="464694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115616" y="4941168"/>
                <a:ext cx="1368152" cy="360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ZoneTexte 123"/>
              <p:cNvSpPr txBox="1"/>
              <p:nvPr/>
            </p:nvSpPr>
            <p:spPr>
              <a:xfrm>
                <a:off x="1115616" y="4888800"/>
                <a:ext cx="1382109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/>
                  <a:t>1          0</a:t>
                </a:r>
              </a:p>
            </p:txBody>
          </p:sp>
        </p:grpSp>
        <p:grpSp>
          <p:nvGrpSpPr>
            <p:cNvPr id="125" name="Grouper 124"/>
            <p:cNvGrpSpPr/>
            <p:nvPr/>
          </p:nvGrpSpPr>
          <p:grpSpPr>
            <a:xfrm>
              <a:off x="6523194" y="5945418"/>
              <a:ext cx="360040" cy="360040"/>
              <a:chOff x="1367644" y="1628800"/>
              <a:chExt cx="360040" cy="360040"/>
            </a:xfrm>
          </p:grpSpPr>
          <p:sp>
            <p:nvSpPr>
              <p:cNvPr id="126" name="Rectangle 125"/>
              <p:cNvSpPr/>
              <p:nvPr/>
            </p:nvSpPr>
            <p:spPr bwMode="auto">
              <a:xfrm>
                <a:off x="1367644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Triangle isocèle 126"/>
              <p:cNvSpPr/>
              <p:nvPr/>
            </p:nvSpPr>
            <p:spPr bwMode="auto">
              <a:xfrm>
                <a:off x="1475656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8" name="Connecteur droit avec flèche 127"/>
            <p:cNvCxnSpPr>
              <a:stCxn id="102" idx="4"/>
              <a:endCxn id="104" idx="0"/>
            </p:cNvCxnSpPr>
            <p:nvPr/>
          </p:nvCxnSpPr>
          <p:spPr bwMode="auto">
            <a:xfrm>
              <a:off x="6444208" y="1357091"/>
              <a:ext cx="0" cy="3368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Connecteur droit avec flèche 128"/>
            <p:cNvCxnSpPr>
              <a:stCxn id="105" idx="3"/>
              <a:endCxn id="138" idx="0"/>
            </p:cNvCxnSpPr>
            <p:nvPr/>
          </p:nvCxnSpPr>
          <p:spPr bwMode="auto">
            <a:xfrm>
              <a:off x="6444208" y="2053983"/>
              <a:ext cx="738360" cy="3713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Connecteur droit avec flèche 129"/>
            <p:cNvCxnSpPr>
              <a:stCxn id="104" idx="2"/>
              <a:endCxn id="108" idx="0"/>
            </p:cNvCxnSpPr>
            <p:nvPr/>
          </p:nvCxnSpPr>
          <p:spPr bwMode="auto">
            <a:xfrm flipH="1">
              <a:off x="6156176" y="2053983"/>
              <a:ext cx="288032" cy="3876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Connecteur droit avec flèche 130"/>
            <p:cNvCxnSpPr>
              <a:stCxn id="108" idx="4"/>
            </p:cNvCxnSpPr>
            <p:nvPr/>
          </p:nvCxnSpPr>
          <p:spPr bwMode="auto">
            <a:xfrm flipH="1">
              <a:off x="6155267" y="2873682"/>
              <a:ext cx="909" cy="36058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Connecteur droit avec flèche 132"/>
            <p:cNvCxnSpPr/>
            <p:nvPr/>
          </p:nvCxnSpPr>
          <p:spPr bwMode="auto">
            <a:xfrm flipH="1">
              <a:off x="6155267" y="5055690"/>
              <a:ext cx="1297" cy="261377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4" name="Connecteur droit avec flèche 133"/>
            <p:cNvCxnSpPr/>
            <p:nvPr/>
          </p:nvCxnSpPr>
          <p:spPr bwMode="auto">
            <a:xfrm>
              <a:off x="7200292" y="5055690"/>
              <a:ext cx="4841" cy="27831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36" name="Grouper 135"/>
            <p:cNvGrpSpPr/>
            <p:nvPr/>
          </p:nvGrpSpPr>
          <p:grpSpPr>
            <a:xfrm>
              <a:off x="6966544" y="2408988"/>
              <a:ext cx="477008" cy="464694"/>
              <a:chOff x="3635896" y="2340718"/>
              <a:chExt cx="477008" cy="464694"/>
            </a:xfrm>
          </p:grpSpPr>
          <p:sp>
            <p:nvSpPr>
              <p:cNvPr id="137" name="ZoneTexte 136"/>
              <p:cNvSpPr txBox="1"/>
              <p:nvPr/>
            </p:nvSpPr>
            <p:spPr>
              <a:xfrm>
                <a:off x="3680900" y="2340718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h</a:t>
                </a:r>
              </a:p>
            </p:txBody>
          </p:sp>
          <p:sp>
            <p:nvSpPr>
              <p:cNvPr id="138" name="Ellipse 137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39" name="Connecteur droit avec flèche 138"/>
            <p:cNvCxnSpPr>
              <a:stCxn id="169" idx="4"/>
              <a:endCxn id="120" idx="0"/>
            </p:cNvCxnSpPr>
            <p:nvPr/>
          </p:nvCxnSpPr>
          <p:spPr bwMode="auto">
            <a:xfrm>
              <a:off x="5508104" y="2873682"/>
              <a:ext cx="7116" cy="110598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0" name="Connecteur droit avec flèche 139"/>
            <p:cNvCxnSpPr>
              <a:stCxn id="104" idx="2"/>
              <a:endCxn id="169" idx="0"/>
            </p:cNvCxnSpPr>
            <p:nvPr/>
          </p:nvCxnSpPr>
          <p:spPr bwMode="auto">
            <a:xfrm flipH="1">
              <a:off x="5508104" y="2053983"/>
              <a:ext cx="936104" cy="387651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2" name="Connecteur droit avec flèche 141"/>
            <p:cNvCxnSpPr>
              <a:stCxn id="120" idx="2"/>
            </p:cNvCxnSpPr>
            <p:nvPr/>
          </p:nvCxnSpPr>
          <p:spPr bwMode="auto">
            <a:xfrm>
              <a:off x="5515220" y="4339703"/>
              <a:ext cx="5047" cy="115516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3" name="Connecteur droit avec flèche 142"/>
            <p:cNvCxnSpPr/>
            <p:nvPr/>
          </p:nvCxnSpPr>
          <p:spPr bwMode="auto">
            <a:xfrm>
              <a:off x="6696236" y="5680930"/>
              <a:ext cx="6978" cy="2644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4" name="Connecteur droit avec flèche 143"/>
            <p:cNvCxnSpPr/>
            <p:nvPr/>
          </p:nvCxnSpPr>
          <p:spPr bwMode="auto">
            <a:xfrm>
              <a:off x="6699725" y="6309320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Connecteur droit avec flèche 144"/>
            <p:cNvCxnSpPr/>
            <p:nvPr/>
          </p:nvCxnSpPr>
          <p:spPr bwMode="auto">
            <a:xfrm>
              <a:off x="6436402" y="712193"/>
              <a:ext cx="0" cy="2160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7" name="Grouper 166"/>
            <p:cNvGrpSpPr/>
            <p:nvPr/>
          </p:nvGrpSpPr>
          <p:grpSpPr>
            <a:xfrm>
              <a:off x="5292080" y="2401775"/>
              <a:ext cx="447585" cy="471907"/>
              <a:chOff x="3635896" y="2317182"/>
              <a:chExt cx="447585" cy="471907"/>
            </a:xfrm>
          </p:grpSpPr>
          <p:sp>
            <p:nvSpPr>
              <p:cNvPr id="168" name="ZoneTexte 167"/>
              <p:cNvSpPr txBox="1"/>
              <p:nvPr/>
            </p:nvSpPr>
            <p:spPr>
              <a:xfrm>
                <a:off x="3668760" y="2317182"/>
                <a:ext cx="414721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169" name="Ellipse 168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1" name="Grouper 170"/>
            <p:cNvGrpSpPr/>
            <p:nvPr/>
          </p:nvGrpSpPr>
          <p:grpSpPr>
            <a:xfrm>
              <a:off x="6012160" y="3180330"/>
              <a:ext cx="1382109" cy="464694"/>
              <a:chOff x="1115616" y="4888800"/>
              <a:chExt cx="1382109" cy="464694"/>
            </a:xfrm>
          </p:grpSpPr>
          <p:sp>
            <p:nvSpPr>
              <p:cNvPr id="172" name="Rectangle 171"/>
              <p:cNvSpPr/>
              <p:nvPr/>
            </p:nvSpPr>
            <p:spPr bwMode="auto">
              <a:xfrm>
                <a:off x="1115616" y="4941168"/>
                <a:ext cx="1368152" cy="360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ZoneTexte 172"/>
              <p:cNvSpPr txBox="1"/>
              <p:nvPr/>
            </p:nvSpPr>
            <p:spPr>
              <a:xfrm>
                <a:off x="1115616" y="4888800"/>
                <a:ext cx="1382109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/>
                  <a:t>1          0</a:t>
                </a:r>
              </a:p>
            </p:txBody>
          </p:sp>
        </p:grpSp>
        <p:cxnSp>
          <p:nvCxnSpPr>
            <p:cNvPr id="175" name="Connecteur droit avec flèche 174"/>
            <p:cNvCxnSpPr/>
            <p:nvPr/>
          </p:nvCxnSpPr>
          <p:spPr bwMode="auto">
            <a:xfrm flipH="1">
              <a:off x="7188200" y="2873682"/>
              <a:ext cx="909" cy="35211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77" name="Grouper 176"/>
            <p:cNvGrpSpPr/>
            <p:nvPr/>
          </p:nvGrpSpPr>
          <p:grpSpPr>
            <a:xfrm>
              <a:off x="6523194" y="3979663"/>
              <a:ext cx="360040" cy="360040"/>
              <a:chOff x="1332028" y="1628800"/>
              <a:chExt cx="360040" cy="360040"/>
            </a:xfrm>
          </p:grpSpPr>
          <p:sp>
            <p:nvSpPr>
              <p:cNvPr id="181" name="Rectangle 180"/>
              <p:cNvSpPr/>
              <p:nvPr/>
            </p:nvSpPr>
            <p:spPr bwMode="auto">
              <a:xfrm>
                <a:off x="1332028" y="1628800"/>
                <a:ext cx="360040" cy="360040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Triangle isocèle 181"/>
              <p:cNvSpPr/>
              <p:nvPr/>
            </p:nvSpPr>
            <p:spPr bwMode="auto">
              <a:xfrm>
                <a:off x="1440040" y="1844824"/>
                <a:ext cx="144016" cy="144016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4" name="Grouper 193"/>
            <p:cNvGrpSpPr/>
            <p:nvPr/>
          </p:nvGrpSpPr>
          <p:grpSpPr>
            <a:xfrm>
              <a:off x="6969600" y="4589595"/>
              <a:ext cx="464868" cy="471907"/>
              <a:chOff x="3635896" y="2317182"/>
              <a:chExt cx="464868" cy="471907"/>
            </a:xfrm>
          </p:grpSpPr>
          <p:sp>
            <p:nvSpPr>
              <p:cNvPr id="195" name="ZoneTexte 194"/>
              <p:cNvSpPr txBox="1"/>
              <p:nvPr/>
            </p:nvSpPr>
            <p:spPr>
              <a:xfrm>
                <a:off x="3668760" y="2317182"/>
                <a:ext cx="432004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i="1" kern="0" dirty="0" smtClean="0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196" name="Ellipse 195"/>
              <p:cNvSpPr/>
              <p:nvPr/>
            </p:nvSpPr>
            <p:spPr bwMode="auto">
              <a:xfrm>
                <a:off x="3635896" y="2357041"/>
                <a:ext cx="432048" cy="432048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02" name="Connecteur droit avec flèche 201"/>
            <p:cNvCxnSpPr>
              <a:stCxn id="172" idx="2"/>
              <a:endCxn id="181" idx="0"/>
            </p:cNvCxnSpPr>
            <p:nvPr/>
          </p:nvCxnSpPr>
          <p:spPr bwMode="auto">
            <a:xfrm>
              <a:off x="6696236" y="3592698"/>
              <a:ext cx="6978" cy="38696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" name="Connecteur droit avec flèche 204"/>
            <p:cNvCxnSpPr>
              <a:stCxn id="182" idx="3"/>
              <a:endCxn id="111" idx="7"/>
            </p:cNvCxnSpPr>
            <p:nvPr/>
          </p:nvCxnSpPr>
          <p:spPr bwMode="auto">
            <a:xfrm flipH="1">
              <a:off x="6308928" y="4339703"/>
              <a:ext cx="394286" cy="3367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8" name="Connecteur droit avec flèche 207"/>
            <p:cNvCxnSpPr>
              <a:stCxn id="181" idx="2"/>
              <a:endCxn id="196" idx="1"/>
            </p:cNvCxnSpPr>
            <p:nvPr/>
          </p:nvCxnSpPr>
          <p:spPr bwMode="auto">
            <a:xfrm>
              <a:off x="6703214" y="4339703"/>
              <a:ext cx="329658" cy="353023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9" name="Connecteur droit avec flèche 218"/>
            <p:cNvCxnSpPr>
              <a:endCxn id="123" idx="1"/>
            </p:cNvCxnSpPr>
            <p:nvPr/>
          </p:nvCxnSpPr>
          <p:spPr bwMode="auto">
            <a:xfrm>
              <a:off x="5511800" y="5494867"/>
              <a:ext cx="500360" cy="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2" name="ZoneTexte 131"/>
          <p:cNvSpPr txBox="1"/>
          <p:nvPr/>
        </p:nvSpPr>
        <p:spPr>
          <a:xfrm>
            <a:off x="2483768" y="1844824"/>
            <a:ext cx="50433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s</a:t>
            </a:r>
            <a:r>
              <a:rPr lang="fr-FR" sz="2800" kern="0" baseline="-25000" dirty="0" smtClean="0"/>
              <a:t>1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2555776" y="6165304"/>
            <a:ext cx="50433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s</a:t>
            </a:r>
            <a:r>
              <a:rPr lang="fr-FR" sz="2800" kern="0" baseline="-25000" dirty="0" smtClean="0"/>
              <a:t>5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1835696" y="588042"/>
            <a:ext cx="30926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i</a:t>
            </a:r>
            <a:endParaRPr lang="fr-FR" sz="2800" i="1" kern="0" baseline="-25000" dirty="0" smtClean="0"/>
          </a:p>
        </p:txBody>
      </p:sp>
      <p:sp>
        <p:nvSpPr>
          <p:cNvPr id="154" name="ZoneTexte 153"/>
          <p:cNvSpPr txBox="1"/>
          <p:nvPr/>
        </p:nvSpPr>
        <p:spPr>
          <a:xfrm>
            <a:off x="755302" y="4365104"/>
            <a:ext cx="50433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s</a:t>
            </a:r>
            <a:r>
              <a:rPr lang="fr-FR" sz="2800" kern="0" baseline="-25000" dirty="0" smtClean="0"/>
              <a:t>2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2195736" y="4365104"/>
            <a:ext cx="50433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 smtClean="0"/>
              <a:t>s</a:t>
            </a:r>
            <a:r>
              <a:rPr lang="fr-FR" sz="2800" kern="0" baseline="-25000" dirty="0" smtClean="0"/>
              <a:t>3</a:t>
            </a:r>
          </a:p>
        </p:txBody>
      </p:sp>
      <p:graphicFrame>
        <p:nvGraphicFramePr>
          <p:cNvPr id="163" name="Obje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83626"/>
              </p:ext>
            </p:extLst>
          </p:nvPr>
        </p:nvGraphicFramePr>
        <p:xfrm>
          <a:off x="4356000" y="2274888"/>
          <a:ext cx="3911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6" name="Equation" r:id="rId3" imgW="1955800" imgH="876300" progId="Equation.DSMT4">
                  <p:embed/>
                </p:oleObj>
              </mc:Choice>
              <mc:Fallback>
                <p:oleObj name="Equation" r:id="rId3" imgW="19558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000" y="2274888"/>
                        <a:ext cx="39116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avec flèche 15"/>
          <p:cNvCxnSpPr>
            <a:stCxn id="172" idx="1"/>
          </p:cNvCxnSpPr>
          <p:nvPr/>
        </p:nvCxnSpPr>
        <p:spPr bwMode="auto">
          <a:xfrm flipH="1" flipV="1">
            <a:off x="1270000" y="3409950"/>
            <a:ext cx="508480" cy="27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4212000" y="2204864"/>
            <a:ext cx="4176464" cy="187220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6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1834861"/>
          </a:xfrm>
        </p:spPr>
        <p:txBody>
          <a:bodyPr/>
          <a:lstStyle/>
          <a:p>
            <a:r>
              <a:rPr lang="fr-FR" dirty="0" smtClean="0"/>
              <a:t>Vérifier ou infirmer des formules mêlant logique et théories particulières</a:t>
            </a:r>
          </a:p>
          <a:p>
            <a:pPr lvl="1"/>
            <a:r>
              <a:rPr lang="fr-FR" dirty="0" smtClean="0"/>
              <a:t>Surtout des </a:t>
            </a:r>
            <a:r>
              <a:rPr lang="fr-FR" dirty="0" smtClean="0">
                <a:solidFill>
                  <a:schemeClr val="accent4"/>
                </a:solidFill>
              </a:rPr>
              <a:t>théories décidables </a:t>
            </a:r>
            <a:r>
              <a:rPr lang="fr-FR" dirty="0" smtClean="0"/>
              <a:t>utiles en informatique</a:t>
            </a:r>
          </a:p>
          <a:p>
            <a:pPr lvl="1"/>
            <a:r>
              <a:rPr lang="fr-FR" dirty="0" smtClean="0"/>
              <a:t>Quelquefois des </a:t>
            </a:r>
            <a:r>
              <a:rPr lang="fr-FR" dirty="0" smtClean="0">
                <a:solidFill>
                  <a:srgbClr val="B45600"/>
                </a:solidFill>
              </a:rPr>
              <a:t>théories indécidables</a:t>
            </a:r>
            <a:r>
              <a:rPr lang="fr-FR" dirty="0" smtClean="0"/>
              <a:t>, mais avec des algorithmes utilisables en pratique (ex. : </a:t>
            </a:r>
            <a:r>
              <a:rPr lang="fr-FR" dirty="0" smtClean="0">
                <a:solidFill>
                  <a:srgbClr val="C83296"/>
                </a:solidFill>
              </a:rPr>
              <a:t>quantification universelle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Objectif, questions centrales et applications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29616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8" name="Equation" r:id="rId3" imgW="127000" imgH="203200" progId="Equation.DSMT4">
                  <p:embed/>
                </p:oleObj>
              </mc:Choice>
              <mc:Fallback>
                <p:oleObj name="Equation" r:id="rId3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160864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9" name="Equation" r:id="rId5" imgW="127000" imgH="203200" progId="Equation.DSMT4">
                  <p:embed/>
                </p:oleObj>
              </mc:Choice>
              <mc:Fallback>
                <p:oleObj name="Equation" r:id="rId5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14400" y="1739900"/>
            <a:ext cx="184666" cy="4770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7567"/>
              </p:ext>
            </p:extLst>
          </p:nvPr>
        </p:nvGraphicFramePr>
        <p:xfrm>
          <a:off x="4876800" y="30861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0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0861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ce réservé du contenu 9"/>
          <p:cNvSpPr txBox="1">
            <a:spLocks/>
          </p:cNvSpPr>
          <p:nvPr/>
        </p:nvSpPr>
        <p:spPr>
          <a:xfrm>
            <a:off x="539552" y="2564904"/>
            <a:ext cx="8229600" cy="14470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Trois grandes questions</a:t>
            </a:r>
          </a:p>
          <a:p>
            <a:pPr lvl="1"/>
            <a:r>
              <a:rPr lang="fr-FR" dirty="0" smtClean="0">
                <a:solidFill>
                  <a:srgbClr val="B45600"/>
                </a:solidFill>
              </a:rPr>
              <a:t>Quelles théories </a:t>
            </a:r>
            <a:r>
              <a:rPr lang="fr-FR" dirty="0" smtClean="0"/>
              <a:t>traiter ? Avec </a:t>
            </a:r>
            <a:r>
              <a:rPr lang="fr-FR" dirty="0" smtClean="0">
                <a:solidFill>
                  <a:srgbClr val="B45600"/>
                </a:solidFill>
              </a:rPr>
              <a:t>quels algorithmes 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Comment écrire des </a:t>
            </a:r>
            <a:r>
              <a:rPr lang="fr-FR" dirty="0" smtClean="0">
                <a:solidFill>
                  <a:srgbClr val="C83296"/>
                </a:solidFill>
              </a:rPr>
              <a:t>formules agréables </a:t>
            </a:r>
            <a:r>
              <a:rPr lang="fr-FR" dirty="0" smtClean="0"/>
              <a:t>pour l’utilisateur ?</a:t>
            </a:r>
          </a:p>
          <a:p>
            <a:pPr lvl="1"/>
            <a:r>
              <a:rPr lang="fr-FR" dirty="0" smtClean="0"/>
              <a:t>Comment </a:t>
            </a:r>
            <a:r>
              <a:rPr lang="fr-FR" dirty="0" smtClean="0">
                <a:solidFill>
                  <a:srgbClr val="C83296"/>
                </a:solidFill>
              </a:rPr>
              <a:t>combiner les théories </a:t>
            </a:r>
            <a:r>
              <a:rPr lang="fr-FR" dirty="0" smtClean="0"/>
              <a:t>entre elles et avec la logique?</a:t>
            </a:r>
          </a:p>
        </p:txBody>
      </p:sp>
      <p:sp>
        <p:nvSpPr>
          <p:cNvPr id="14" name="Espace réservé du contenu 9"/>
          <p:cNvSpPr txBox="1">
            <a:spLocks/>
          </p:cNvSpPr>
          <p:nvPr/>
        </p:nvSpPr>
        <p:spPr>
          <a:xfrm>
            <a:off x="539552" y="4005064"/>
            <a:ext cx="8229600" cy="24165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Beaucoup d’applications</a:t>
            </a:r>
          </a:p>
          <a:p>
            <a:pPr lvl="1"/>
            <a:r>
              <a:rPr lang="fr-FR" dirty="0">
                <a:solidFill>
                  <a:srgbClr val="C83296"/>
                </a:solidFill>
              </a:rPr>
              <a:t>Vérification de circuits et programmes, génération de tests</a:t>
            </a:r>
          </a:p>
          <a:p>
            <a:pPr marL="256032" lvl="1" indent="0">
              <a:buNone/>
            </a:pPr>
            <a:r>
              <a:rPr lang="fr-FR" dirty="0">
                <a:solidFill>
                  <a:schemeClr val="tx1"/>
                </a:solidFill>
              </a:rPr>
              <a:t>   </a:t>
            </a:r>
            <a:r>
              <a:rPr lang="fr-FR" dirty="0">
                <a:solidFill>
                  <a:schemeClr val="accent4"/>
                </a:solidFill>
              </a:rPr>
              <a:t>logique, arithmétique, structure de données , tableaux, pointeurs,    </a:t>
            </a:r>
          </a:p>
          <a:p>
            <a:pPr marL="256032" lvl="1" indent="0">
              <a:buNone/>
            </a:pPr>
            <a:r>
              <a:rPr lang="fr-FR" dirty="0">
                <a:solidFill>
                  <a:schemeClr val="accent4"/>
                </a:solidFill>
              </a:rPr>
              <a:t>   appels de fonctions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etc.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/>
              <a:t>Programmation par contraintes</a:t>
            </a:r>
          </a:p>
          <a:p>
            <a:pPr lvl="1"/>
            <a:r>
              <a:rPr lang="fr-FR" dirty="0" smtClean="0"/>
              <a:t>Problèmes d’optimisation</a:t>
            </a:r>
          </a:p>
          <a:p>
            <a:pPr lvl="1"/>
            <a:r>
              <a:rPr lang="fr-FR" dirty="0" smtClean="0"/>
              <a:t>Simulation, bioinformatique, etc.</a:t>
            </a:r>
          </a:p>
        </p:txBody>
      </p:sp>
    </p:spTree>
    <p:extLst>
      <p:ext uri="{BB962C8B-B14F-4D97-AF65-F5344CB8AC3E}">
        <p14:creationId xmlns:p14="http://schemas.microsoft.com/office/powerpoint/2010/main" val="126646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Formule à infirmer pour valider le </a:t>
            </a:r>
            <a:r>
              <a:rPr lang="fr-FR" dirty="0" err="1" smtClean="0"/>
              <a:t>retiming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92607"/>
              </p:ext>
            </p:extLst>
          </p:nvPr>
        </p:nvGraphicFramePr>
        <p:xfrm>
          <a:off x="2024063" y="1227138"/>
          <a:ext cx="5978525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1" name="Equation" r:id="rId3" imgW="2717800" imgH="1498600" progId="Equation.DSMT4">
                  <p:embed/>
                </p:oleObj>
              </mc:Choice>
              <mc:Fallback>
                <p:oleObj name="Equation" r:id="rId3" imgW="2717800" imgH="14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063" y="1227138"/>
                        <a:ext cx="5978525" cy="329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3167" y="4725144"/>
            <a:ext cx="8417689" cy="85249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cette formule est satisfiable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Il faut rajouter des éléments de comportement pour </a:t>
            </a:r>
            <a:r>
              <a:rPr lang="fr-FR" sz="2400" i="1" kern="0" dirty="0" smtClean="0">
                <a:solidFill>
                  <a:schemeClr val="tx2"/>
                </a:solidFill>
              </a:rPr>
              <a:t>c</a:t>
            </a:r>
            <a:r>
              <a:rPr lang="fr-FR" sz="2400" kern="0" dirty="0" smtClean="0"/>
              <a:t> et </a:t>
            </a:r>
            <a:r>
              <a:rPr lang="fr-FR" sz="2400" i="1" kern="0" dirty="0" err="1" smtClean="0">
                <a:solidFill>
                  <a:srgbClr val="0000FF"/>
                </a:solidFill>
              </a:rPr>
              <a:t>mux</a:t>
            </a:r>
            <a:endParaRPr lang="fr-FR" sz="2400" i="1" kern="0" dirty="0" smtClean="0">
              <a:solidFill>
                <a:srgbClr val="0000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798" y="2060848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 bwMode="auto">
          <a:xfrm>
            <a:off x="2446397" y="3608391"/>
            <a:ext cx="1242267" cy="450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en Z3 (MSR, version Python)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1764" y="983045"/>
            <a:ext cx="8820472" cy="512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/>
              <a:t>solve</a:t>
            </a:r>
            <a:r>
              <a:rPr lang="de-DE" sz="2400" dirty="0" smtClean="0"/>
              <a:t> ( r1 == </a:t>
            </a:r>
            <a:r>
              <a:rPr lang="de-DE" sz="2400" dirty="0" smtClean="0">
                <a:solidFill>
                  <a:schemeClr val="tx2"/>
                </a:solidFill>
              </a:rPr>
              <a:t>f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i</a:t>
            </a:r>
            <a:r>
              <a:rPr lang="de-DE" sz="2400" dirty="0" smtClean="0"/>
              <a:t>) , </a:t>
            </a:r>
            <a:r>
              <a:rPr lang="de-DE" sz="2400" dirty="0" smtClean="0">
                <a:solidFill>
                  <a:srgbClr val="000000"/>
                </a:solidFill>
              </a:rPr>
              <a:t>r2 == r1 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 </a:t>
            </a:r>
            <a:r>
              <a:rPr lang="de-DE" sz="2400" dirty="0" smtClean="0">
                <a:solidFill>
                  <a:srgbClr val="0000FF"/>
                </a:solidFill>
              </a:rPr>
              <a:t>==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tx2"/>
                </a:solidFill>
              </a:rPr>
              <a:t>g</a:t>
            </a:r>
            <a:r>
              <a:rPr lang="de-DE" sz="2400" dirty="0" smtClean="0">
                <a:solidFill>
                  <a:srgbClr val="000000"/>
                </a:solidFill>
              </a:rPr>
              <a:t>(r1)) , </a:t>
            </a:r>
            <a:r>
              <a:rPr lang="de-DE" sz="2400" dirty="0" smtClean="0">
                <a:solidFill>
                  <a:srgbClr val="0000FF"/>
                </a:solidFill>
              </a:rPr>
              <a:t>r4</a:t>
            </a:r>
            <a:r>
              <a:rPr lang="de-DE" sz="2400" dirty="0" smtClean="0"/>
              <a:t> ==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r1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r5 == </a:t>
            </a:r>
            <a:r>
              <a:rPr lang="de-DE" sz="2400" dirty="0" err="1" smtClean="0">
                <a:solidFill>
                  <a:srgbClr val="0000FF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,</a:t>
            </a:r>
          </a:p>
          <a:p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 ==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i</a:t>
            </a:r>
            <a:r>
              <a:rPr lang="de-DE" sz="2400" dirty="0" smtClean="0"/>
              <a:t>) , </a:t>
            </a:r>
            <a:r>
              <a:rPr lang="de-DE" sz="2400" dirty="0" smtClean="0">
                <a:solidFill>
                  <a:srgbClr val="000000"/>
                </a:solidFill>
              </a:rPr>
              <a:t>s2 ==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, 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 == </a:t>
            </a:r>
            <a:r>
              <a:rPr lang="de-DE" sz="2400" dirty="0" err="1" smtClean="0">
                <a:solidFill>
                  <a:srgbClr val="0000FF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, </a:t>
            </a:r>
          </a:p>
          <a:p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rgbClr val="000000"/>
                </a:solidFill>
              </a:rPr>
              <a:t>s5</a:t>
            </a:r>
            <a:r>
              <a:rPr lang="de-DE" sz="2400" dirty="0" smtClean="0"/>
              <a:t> == </a:t>
            </a:r>
            <a:r>
              <a:rPr lang="de-DE" sz="2400" dirty="0" err="1" smtClean="0">
                <a:solidFill>
                  <a:srgbClr val="0000FF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s2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chemeClr val="tx2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,</a:t>
            </a:r>
          </a:p>
          <a:p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rgbClr val="000000"/>
                </a:solidFill>
              </a:rPr>
              <a:t>s5 != r5</a:t>
            </a:r>
            <a:r>
              <a:rPr lang="de-DE" sz="2400" dirty="0" smtClean="0"/>
              <a:t> ,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chemeClr val="accent4"/>
                </a:solidFill>
              </a:rPr>
              <a:t>T</a:t>
            </a:r>
            <a:r>
              <a:rPr lang="de-DE" sz="2400" dirty="0" smtClean="0"/>
              <a:t> != </a:t>
            </a:r>
            <a:r>
              <a:rPr lang="de-DE" sz="2400" dirty="0" smtClean="0">
                <a:solidFill>
                  <a:srgbClr val="B45600"/>
                </a:solidFill>
              </a:rPr>
              <a:t>F </a:t>
            </a:r>
            <a:r>
              <a:rPr lang="de-DE" sz="2400" dirty="0" smtClean="0"/>
              <a:t>, </a:t>
            </a:r>
          </a:p>
          <a:p>
            <a:pPr>
              <a:spcBef>
                <a:spcPts val="600"/>
              </a:spcBef>
            </a:pPr>
            <a:r>
              <a:rPr lang="de-DE" sz="2400" dirty="0"/>
              <a:t> </a:t>
            </a:r>
            <a:r>
              <a:rPr lang="de-DE" sz="2400" dirty="0" smtClean="0"/>
              <a:t>           (</a:t>
            </a:r>
            <a:r>
              <a:rPr lang="de-DE" sz="2400" dirty="0" smtClean="0">
                <a:solidFill>
                  <a:schemeClr val="tx2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) , 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 ,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==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==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 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61764" y="6165304"/>
            <a:ext cx="167335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no solution</a:t>
            </a:r>
            <a:endParaRPr lang="fr-FR" sz="2400" kern="0" dirty="0" smtClean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115616" y="2492896"/>
            <a:ext cx="1440160" cy="378000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79512" y="6219352"/>
            <a:ext cx="1656184" cy="37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12137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68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764" y="983045"/>
            <a:ext cx="8820472" cy="512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/>
              <a:t>solve</a:t>
            </a:r>
            <a:r>
              <a:rPr lang="de-DE" sz="2400" dirty="0" smtClean="0"/>
              <a:t> ( r1 == </a:t>
            </a:r>
            <a:r>
              <a:rPr lang="de-DE" sz="2400" dirty="0" smtClean="0">
                <a:solidFill>
                  <a:schemeClr val="tx2"/>
                </a:solidFill>
              </a:rPr>
              <a:t>f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i</a:t>
            </a:r>
            <a:r>
              <a:rPr lang="de-DE" sz="2400" dirty="0" smtClean="0"/>
              <a:t>) , </a:t>
            </a:r>
            <a:r>
              <a:rPr lang="de-DE" sz="2400" dirty="0" smtClean="0">
                <a:solidFill>
                  <a:srgbClr val="000000"/>
                </a:solidFill>
              </a:rPr>
              <a:t>r2 == r1 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 </a:t>
            </a:r>
            <a:r>
              <a:rPr lang="de-DE" sz="2400" dirty="0" smtClean="0">
                <a:solidFill>
                  <a:srgbClr val="0000FF"/>
                </a:solidFill>
              </a:rPr>
              <a:t>==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tx2"/>
                </a:solidFill>
              </a:rPr>
              <a:t>g</a:t>
            </a:r>
            <a:r>
              <a:rPr lang="de-DE" sz="2400" dirty="0" smtClean="0">
                <a:solidFill>
                  <a:srgbClr val="000000"/>
                </a:solidFill>
              </a:rPr>
              <a:t>(r1)) , </a:t>
            </a:r>
            <a:r>
              <a:rPr lang="de-DE" sz="2400" dirty="0" smtClean="0">
                <a:solidFill>
                  <a:srgbClr val="0000FF"/>
                </a:solidFill>
              </a:rPr>
              <a:t>r4</a:t>
            </a:r>
            <a:r>
              <a:rPr lang="de-DE" sz="2400" dirty="0" smtClean="0"/>
              <a:t> ==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r1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r5 == </a:t>
            </a:r>
            <a:r>
              <a:rPr lang="de-DE" sz="2400" dirty="0" err="1" smtClean="0">
                <a:solidFill>
                  <a:srgbClr val="0000FF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,</a:t>
            </a:r>
          </a:p>
          <a:p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 ==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i</a:t>
            </a:r>
            <a:r>
              <a:rPr lang="de-DE" sz="2400" dirty="0" smtClean="0"/>
              <a:t>) , </a:t>
            </a:r>
            <a:r>
              <a:rPr lang="de-DE" sz="2400" dirty="0" smtClean="0">
                <a:solidFill>
                  <a:srgbClr val="000000"/>
                </a:solidFill>
              </a:rPr>
              <a:t>s2 ==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, 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 == </a:t>
            </a:r>
            <a:r>
              <a:rPr lang="de-DE" sz="2400" dirty="0" err="1" smtClean="0">
                <a:solidFill>
                  <a:srgbClr val="0000FF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, </a:t>
            </a:r>
          </a:p>
          <a:p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rgbClr val="000000"/>
                </a:solidFill>
              </a:rPr>
              <a:t>s5</a:t>
            </a:r>
            <a:r>
              <a:rPr lang="de-DE" sz="2400" dirty="0" smtClean="0"/>
              <a:t> == </a:t>
            </a:r>
            <a:r>
              <a:rPr lang="de-DE" sz="2400" dirty="0" err="1" smtClean="0">
                <a:solidFill>
                  <a:srgbClr val="0000FF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s2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chemeClr val="tx2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,</a:t>
            </a:r>
          </a:p>
          <a:p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rgbClr val="000000"/>
                </a:solidFill>
              </a:rPr>
              <a:t>s5 != r5</a:t>
            </a:r>
            <a:r>
              <a:rPr lang="de-DE" sz="2400" dirty="0" smtClean="0"/>
              <a:t> ,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chemeClr val="accent4"/>
                </a:solidFill>
              </a:rPr>
              <a:t>T</a:t>
            </a:r>
            <a:r>
              <a:rPr lang="de-DE" sz="2400" dirty="0" smtClean="0"/>
              <a:t> != </a:t>
            </a:r>
            <a:r>
              <a:rPr lang="de-DE" sz="2400" dirty="0" smtClean="0">
                <a:solidFill>
                  <a:srgbClr val="B45600"/>
                </a:solidFill>
              </a:rPr>
              <a:t>F </a:t>
            </a:r>
            <a:r>
              <a:rPr lang="de-DE" sz="2400" dirty="0" smtClean="0"/>
              <a:t>, </a:t>
            </a:r>
          </a:p>
          <a:p>
            <a:pPr>
              <a:spcBef>
                <a:spcPts val="600"/>
              </a:spcBef>
            </a:pPr>
            <a:r>
              <a:rPr lang="de-DE" sz="2400" dirty="0"/>
              <a:t> </a:t>
            </a:r>
            <a:r>
              <a:rPr lang="de-DE" sz="2400" dirty="0" smtClean="0"/>
              <a:t>           (</a:t>
            </a:r>
            <a:r>
              <a:rPr lang="de-DE" sz="2400" dirty="0" smtClean="0">
                <a:solidFill>
                  <a:schemeClr val="tx2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) , 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 ,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==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==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 )</a:t>
            </a:r>
            <a:endParaRPr lang="fr-FR" sz="2400" dirty="0"/>
          </a:p>
        </p:txBody>
      </p:sp>
      <p:sp>
        <p:nvSpPr>
          <p:cNvPr id="9" name="Flèche courbée vers la gauche 8"/>
          <p:cNvSpPr/>
          <p:nvPr/>
        </p:nvSpPr>
        <p:spPr bwMode="auto">
          <a:xfrm rot="5007822">
            <a:off x="4929819" y="691062"/>
            <a:ext cx="504056" cy="3780000"/>
          </a:xfrm>
          <a:prstGeom prst="curvedLeftArrow">
            <a:avLst>
              <a:gd name="adj1" fmla="val 36188"/>
              <a:gd name="adj2" fmla="val 36188"/>
              <a:gd name="adj3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225203" y="2196356"/>
            <a:ext cx="288032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se passe-t-il en cas d’erreur ?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6804248" y="1764390"/>
            <a:ext cx="288032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solveur produit un contre-exemple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3520" y="764704"/>
            <a:ext cx="4706512" cy="4696622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</a:rPr>
              <a:t>i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= 2</a:t>
            </a:r>
            <a:r>
              <a:rPr lang="pt-BR" sz="20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is-IS" sz="2000" dirty="0"/>
              <a:t> </a:t>
            </a:r>
            <a:r>
              <a:rPr lang="is-IS" sz="2000" dirty="0">
                <a:solidFill>
                  <a:schemeClr val="accent4"/>
                </a:solidFill>
              </a:rPr>
              <a:t>T</a:t>
            </a:r>
            <a:r>
              <a:rPr lang="is-IS" sz="2000" dirty="0"/>
              <a:t> = 1</a:t>
            </a:r>
            <a:r>
              <a:rPr lang="is-IS" sz="2000" dirty="0" smtClean="0"/>
              <a:t>,</a:t>
            </a:r>
            <a:endParaRPr lang="pt-BR" sz="2000" dirty="0"/>
          </a:p>
          <a:p>
            <a:r>
              <a:rPr lang="pt-BR" sz="2000" dirty="0"/>
              <a:t> </a:t>
            </a:r>
            <a:r>
              <a:rPr lang="pt-BR" sz="2000" dirty="0" err="1">
                <a:solidFill>
                  <a:schemeClr val="accent4"/>
                </a:solidFill>
              </a:rPr>
              <a:t>F</a:t>
            </a:r>
            <a:r>
              <a:rPr lang="pt-BR" sz="2000" dirty="0"/>
              <a:t> = 4,</a:t>
            </a:r>
          </a:p>
          <a:p>
            <a:r>
              <a:rPr lang="is-IS" sz="2000" dirty="0"/>
              <a:t> s5 = 10,</a:t>
            </a:r>
          </a:p>
          <a:p>
            <a:r>
              <a:rPr lang="ru-RU" sz="2000" dirty="0"/>
              <a:t> s3 = 7,</a:t>
            </a:r>
          </a:p>
          <a:p>
            <a:r>
              <a:rPr lang="is-IS" sz="2000" dirty="0"/>
              <a:t> s2 = 1,</a:t>
            </a:r>
          </a:p>
          <a:p>
            <a:r>
              <a:rPr lang="ru-RU" sz="2000" dirty="0"/>
              <a:t> s1 = 3,</a:t>
            </a:r>
          </a:p>
          <a:p>
            <a:r>
              <a:rPr lang="is-IS" sz="2000" dirty="0"/>
              <a:t> r5 = 12,</a:t>
            </a:r>
          </a:p>
          <a:p>
            <a:r>
              <a:rPr lang="cs-CZ" sz="2000" dirty="0" smtClean="0"/>
              <a:t> r4 </a:t>
            </a:r>
            <a:r>
              <a:rPr lang="cs-CZ" sz="2000" dirty="0"/>
              <a:t>= 6,</a:t>
            </a:r>
          </a:p>
          <a:p>
            <a:r>
              <a:rPr lang="is-IS" sz="2000" dirty="0"/>
              <a:t> r3 = 12,</a:t>
            </a:r>
          </a:p>
          <a:p>
            <a:r>
              <a:rPr lang="is-IS" sz="2000" dirty="0"/>
              <a:t> r2 = 3,</a:t>
            </a:r>
          </a:p>
          <a:p>
            <a:r>
              <a:rPr lang="ru-RU" sz="2000" dirty="0"/>
              <a:t> r1 = 3,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d</a:t>
            </a:r>
            <a:r>
              <a:rPr lang="en-US" sz="2000" dirty="0"/>
              <a:t> = [7 -&gt; 9, 6 -&gt; 13, else -&gt; 9],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k</a:t>
            </a:r>
            <a:r>
              <a:rPr lang="en-US" sz="2000" dirty="0"/>
              <a:t> = [3 -&gt; 5, 11 -&gt; 12, 7 -&gt; 14, else -&gt; 5],</a:t>
            </a:r>
          </a:p>
          <a:p>
            <a:r>
              <a:rPr lang="fr-FR" sz="2000" dirty="0"/>
              <a:t> </a:t>
            </a:r>
            <a:endParaRPr lang="fr-FR" sz="2000" kern="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764704"/>
            <a:ext cx="3630120" cy="4081069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</a:rPr>
              <a:t>mu</a:t>
            </a:r>
            <a:r>
              <a:rPr lang="fr-FR" sz="2000" dirty="0" err="1">
                <a:solidFill>
                  <a:schemeClr val="tx2"/>
                </a:solidFill>
              </a:rPr>
              <a:t>x</a:t>
            </a:r>
            <a:r>
              <a:rPr lang="fr-FR" sz="2000" dirty="0"/>
              <a:t> = [(1, 5, 6) -&gt; 7,</a:t>
            </a:r>
          </a:p>
          <a:p>
            <a:r>
              <a:rPr lang="de-DE" sz="2000" dirty="0"/>
              <a:t>        </a:t>
            </a:r>
            <a:r>
              <a:rPr lang="de-DE" sz="2000" dirty="0" smtClean="0"/>
              <a:t>    (</a:t>
            </a:r>
            <a:r>
              <a:rPr lang="de-DE" sz="2000" dirty="0"/>
              <a:t>1, 8, 9) -&gt; 10,</a:t>
            </a:r>
          </a:p>
          <a:p>
            <a:r>
              <a:rPr lang="it-IT" sz="2000" dirty="0"/>
              <a:t>        </a:t>
            </a:r>
            <a:r>
              <a:rPr lang="it-IT" sz="2000" dirty="0" smtClean="0"/>
              <a:t>    (1</a:t>
            </a:r>
            <a:r>
              <a:rPr lang="it-IT" sz="2000" dirty="0"/>
              <a:t>, 12, 13) -&gt; 12,</a:t>
            </a:r>
          </a:p>
          <a:p>
            <a:r>
              <a:rPr lang="it-IT" sz="2000" dirty="0"/>
              <a:t>        </a:t>
            </a:r>
            <a:r>
              <a:rPr lang="it-IT" sz="2000" dirty="0" smtClean="0"/>
              <a:t>    (</a:t>
            </a:r>
            <a:r>
              <a:rPr lang="it-IT" sz="2000" dirty="0"/>
              <a:t>4, 12, 13) -&gt; 13,</a:t>
            </a:r>
          </a:p>
          <a:p>
            <a:r>
              <a:rPr lang="it-IT" sz="2000" dirty="0"/>
              <a:t>        </a:t>
            </a:r>
            <a:r>
              <a:rPr lang="it-IT" sz="2000" dirty="0" smtClean="0"/>
              <a:t>    (</a:t>
            </a:r>
            <a:r>
              <a:rPr lang="it-IT" sz="2000" dirty="0"/>
              <a:t>1, 11, 6) -&gt; 11,</a:t>
            </a:r>
          </a:p>
          <a:p>
            <a:r>
              <a:rPr lang="it-IT" sz="2000" dirty="0"/>
              <a:t>        </a:t>
            </a:r>
            <a:r>
              <a:rPr lang="it-IT" sz="2000" dirty="0" smtClean="0"/>
              <a:t>    (</a:t>
            </a:r>
            <a:r>
              <a:rPr lang="it-IT" sz="2000" dirty="0"/>
              <a:t>4, 11, 6) -&gt; 6,</a:t>
            </a:r>
          </a:p>
          <a:p>
            <a:r>
              <a:rPr lang="de-DE" sz="2000" dirty="0"/>
              <a:t>        </a:t>
            </a:r>
            <a:r>
              <a:rPr lang="de-DE" sz="2000" dirty="0" smtClean="0"/>
              <a:t>    (</a:t>
            </a:r>
            <a:r>
              <a:rPr lang="de-DE" sz="2000" dirty="0"/>
              <a:t>1, 14, 9) -&gt; 14,</a:t>
            </a:r>
          </a:p>
          <a:p>
            <a:r>
              <a:rPr lang="de-DE" sz="2000" dirty="0"/>
              <a:t>        </a:t>
            </a:r>
            <a:r>
              <a:rPr lang="de-DE" sz="2000" dirty="0" smtClean="0"/>
              <a:t>    (</a:t>
            </a:r>
            <a:r>
              <a:rPr lang="de-DE" sz="2000" dirty="0"/>
              <a:t>4, 14, 9) -&gt; 9,</a:t>
            </a:r>
          </a:p>
          <a:p>
            <a:r>
              <a:rPr lang="hu-HU" sz="2000" dirty="0"/>
              <a:t>        </a:t>
            </a:r>
            <a:r>
              <a:rPr lang="hu-HU" sz="2000" dirty="0" smtClean="0"/>
              <a:t>    else </a:t>
            </a:r>
            <a:r>
              <a:rPr lang="hu-HU" sz="2000" dirty="0"/>
              <a:t>-&gt; 7],</a:t>
            </a:r>
          </a:p>
          <a:p>
            <a:r>
              <a:rPr lang="pt-BR" sz="2000" dirty="0"/>
              <a:t> </a:t>
            </a:r>
            <a:r>
              <a:rPr lang="pt-BR" sz="2000" dirty="0" err="1">
                <a:solidFill>
                  <a:srgbClr val="0000FF"/>
                </a:solidFill>
              </a:rPr>
              <a:t>f</a:t>
            </a:r>
            <a:r>
              <a:rPr lang="pt-BR" sz="2000" dirty="0"/>
              <a:t> </a:t>
            </a:r>
            <a:r>
              <a:rPr lang="pt-BR" sz="2000" dirty="0" smtClean="0"/>
              <a:t> = </a:t>
            </a:r>
            <a:r>
              <a:rPr lang="pt-BR" sz="2000" dirty="0"/>
              <a:t>[2 -&gt; 3, </a:t>
            </a:r>
            <a:r>
              <a:rPr lang="pt-BR" sz="2000" dirty="0" err="1"/>
              <a:t>else</a:t>
            </a:r>
            <a:r>
              <a:rPr lang="pt-BR" sz="2000" dirty="0"/>
              <a:t> -&gt; 3],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h</a:t>
            </a:r>
            <a:r>
              <a:rPr lang="en-US" sz="2000" dirty="0"/>
              <a:t> = [3 -&gt; 6, else -&gt; 6],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c</a:t>
            </a:r>
            <a:r>
              <a:rPr lang="en-US" sz="2000" dirty="0"/>
              <a:t> = [3 -&gt; </a:t>
            </a:r>
            <a:r>
              <a:rPr lang="en-US" sz="2000" dirty="0" smtClean="0"/>
              <a:t>True, </a:t>
            </a:r>
            <a:r>
              <a:rPr lang="en-US" sz="2000" dirty="0"/>
              <a:t>else -&gt; True],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g</a:t>
            </a:r>
            <a:r>
              <a:rPr lang="en-US" sz="2000" dirty="0"/>
              <a:t> = [7 -&gt; 8, 3 -&gt; 11, else -&gt; 8</a:t>
            </a:r>
            <a:r>
              <a:rPr lang="en-US" sz="2000" dirty="0" smtClean="0"/>
              <a:t>]</a:t>
            </a:r>
            <a:endParaRPr lang="fr-FR" sz="2000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749984" y="5373216"/>
            <a:ext cx="7644040" cy="85249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Si vous en voulez un autre, ajoutez (automatiquement)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la contrainte « et pas ces valeurs là » !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1324049" cy="119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3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 smtClean="0"/>
              <a:t>Pourquoi faire simple si on peut faire compliqué ?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496" y="695013"/>
            <a:ext cx="8820472" cy="512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BFBFBF"/>
                </a:solidFill>
              </a:rPr>
              <a:t>solve</a:t>
            </a:r>
            <a:r>
              <a:rPr lang="de-DE" sz="2400" dirty="0" smtClean="0">
                <a:solidFill>
                  <a:srgbClr val="BFBFBF"/>
                </a:solidFill>
              </a:rPr>
              <a:t> 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 r1 == f(i) , r2 == r1 , r3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(r1)) , r4 == h(r1)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r5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(c(r2), r3, d(r4)) ,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s1 == f(i) , s2 == c(s1) , s3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(c(s1),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(s1), h(s1))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s5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(s2,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(s3), d(s3)) ,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s5 != r5 ,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            </a:t>
            </a:r>
            <a:r>
              <a:rPr lang="de-DE" sz="2400" dirty="0" smtClean="0">
                <a:solidFill>
                  <a:schemeClr val="accent4"/>
                </a:solidFill>
              </a:rPr>
              <a:t>T</a:t>
            </a:r>
            <a:r>
              <a:rPr lang="de-DE" sz="2400" dirty="0" smtClean="0"/>
              <a:t> != </a:t>
            </a:r>
            <a:r>
              <a:rPr lang="de-DE" sz="2400" dirty="0" smtClean="0">
                <a:solidFill>
                  <a:srgbClr val="B45600"/>
                </a:solidFill>
              </a:rPr>
              <a:t>F </a:t>
            </a:r>
            <a:r>
              <a:rPr lang="de-DE" sz="2400" dirty="0" smtClean="0"/>
              <a:t>, </a:t>
            </a:r>
          </a:p>
          <a:p>
            <a:pPr>
              <a:spcBef>
                <a:spcPts val="600"/>
              </a:spcBef>
            </a:pPr>
            <a:r>
              <a:rPr lang="de-DE" sz="2400" dirty="0"/>
              <a:t> </a:t>
            </a:r>
            <a:r>
              <a:rPr lang="de-DE" sz="2400" dirty="0" smtClean="0"/>
              <a:t>           (</a:t>
            </a:r>
            <a:r>
              <a:rPr lang="de-DE" sz="2400" dirty="0" smtClean="0">
                <a:solidFill>
                  <a:schemeClr val="tx2"/>
                </a:solidFill>
              </a:rPr>
              <a:t>c</a:t>
            </a:r>
            <a:r>
              <a:rPr lang="de-DE" sz="2400" dirty="0" smtClean="0"/>
              <a:t>(r2) == 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r2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) , (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== 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(T, r3, d(r4)) == r3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(F, r3, d(r4)) == d(r4) ,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(T,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(s1), h(s1))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(s1)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(F,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(s1), h(s1)) == h(s1),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(T,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(s3), d(s3))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(s3)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(F,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(s3), d(s3)) == d(s3) )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014494" y="3068960"/>
            <a:ext cx="7200800" cy="43204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36667" y="2564904"/>
            <a:ext cx="396544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pourquoi pas </a:t>
            </a:r>
            <a:r>
              <a:rPr lang="fr-FR" sz="2400" kern="0" dirty="0" smtClean="0">
                <a:solidFill>
                  <a:schemeClr val="accent4"/>
                </a:solidFill>
              </a:rPr>
              <a:t>typer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</a:rPr>
              <a:t>c</a:t>
            </a:r>
            <a:r>
              <a:rPr lang="fr-FR" sz="2400" kern="0" dirty="0" smtClean="0"/>
              <a:t> ?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12696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1600" y="671224"/>
            <a:ext cx="2448272" cy="20103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96136" y="4797152"/>
            <a:ext cx="2476910" cy="85249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possible dans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tous les solveurs</a:t>
            </a:r>
          </a:p>
        </p:txBody>
      </p:sp>
    </p:spTree>
    <p:extLst>
      <p:ext uri="{BB962C8B-B14F-4D97-AF65-F5344CB8AC3E}">
        <p14:creationId xmlns:p14="http://schemas.microsoft.com/office/powerpoint/2010/main" val="357755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6"/>
          </a:xfrm>
        </p:spPr>
        <p:txBody>
          <a:bodyPr/>
          <a:lstStyle/>
          <a:p>
            <a:r>
              <a:rPr lang="fr-FR" dirty="0" smtClean="0"/>
              <a:t>Pourquoi faire simple si on peut faire compliqué ?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496" y="695013"/>
            <a:ext cx="8820472" cy="512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BFBFBF"/>
                </a:solidFill>
              </a:rPr>
              <a:t>solve</a:t>
            </a:r>
            <a:r>
              <a:rPr lang="de-DE" sz="2400" dirty="0" smtClean="0">
                <a:solidFill>
                  <a:srgbClr val="BFBFBF"/>
                </a:solidFill>
              </a:rPr>
              <a:t> 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 r1 == f(i) , r2 == r1 , r3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(r1)) , r4 == h(r1)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r5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(c(r2), r3, d(r4)) ,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s1 == f(i) , s2 == c(s1) , s3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(c(s1),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(s1), h(s1)) , 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s5 ==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(s2,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(s3), d(s3)) ,</a:t>
            </a: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s5 != r5 ,</a:t>
            </a:r>
          </a:p>
          <a:p>
            <a:pPr>
              <a:spcBef>
                <a:spcPts val="600"/>
              </a:spcBef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 T != F , 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          (c(r2) == T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c(r2) == F) , (c(s1) == T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c(s1) == F) 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00"/>
                </a:solidFill>
              </a:rPr>
              <a:t>r3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r4</a:t>
            </a:r>
            <a:r>
              <a:rPr lang="de-DE" sz="2400" dirty="0" smtClean="0"/>
              <a:t>) ,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==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g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h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s1</a:t>
            </a:r>
            <a:r>
              <a:rPr lang="de-DE" sz="2400" dirty="0" smtClean="0"/>
              <a:t>),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T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==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 , </a:t>
            </a:r>
          </a:p>
          <a:p>
            <a:r>
              <a:rPr lang="de-DE" sz="2400" dirty="0" smtClean="0"/>
              <a:t>            </a:t>
            </a:r>
            <a:r>
              <a:rPr lang="de-DE" sz="2400" dirty="0" err="1" smtClean="0"/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),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)) == </a:t>
            </a:r>
            <a:r>
              <a:rPr lang="de-DE" sz="2400" dirty="0" smtClean="0">
                <a:solidFill>
                  <a:srgbClr val="0000FF"/>
                </a:solidFill>
              </a:rPr>
              <a:t>d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000000"/>
                </a:solidFill>
              </a:rPr>
              <a:t>s3</a:t>
            </a:r>
            <a:r>
              <a:rPr lang="de-DE" sz="2400" dirty="0" smtClean="0"/>
              <a:t>) )</a:t>
            </a:r>
            <a:endParaRPr lang="fr-FR" sz="2400" dirty="0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989348" y="3526409"/>
            <a:ext cx="4320480" cy="223200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09828" y="3573016"/>
            <a:ext cx="3982581" cy="124029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pourquoi pas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quantifier universellement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les arguments 2,3 de </a:t>
            </a:r>
            <a:r>
              <a:rPr lang="fr-FR" sz="2400" kern="0" dirty="0" err="1" smtClean="0">
                <a:solidFill>
                  <a:schemeClr val="accent1"/>
                </a:solidFill>
              </a:rPr>
              <a:t>mux</a:t>
            </a:r>
            <a:r>
              <a:rPr lang="fr-FR" sz="2400" kern="0" dirty="0" smtClean="0">
                <a:solidFill>
                  <a:schemeClr val="accent1"/>
                </a:solidFill>
              </a:rPr>
              <a:t> </a:t>
            </a:r>
            <a:r>
              <a:rPr lang="fr-FR" sz="2400" kern="0" dirty="0" smtClean="0"/>
              <a:t>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80112" y="4869160"/>
            <a:ext cx="2990873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84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parce que la logique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devient </a:t>
            </a:r>
            <a:r>
              <a:rPr lang="fr-FR" sz="2400" kern="0" dirty="0" smtClean="0">
                <a:solidFill>
                  <a:schemeClr val="accent1"/>
                </a:solidFill>
              </a:rPr>
              <a:t>indécidable</a:t>
            </a:r>
            <a:r>
              <a:rPr lang="fr-FR" sz="2400" kern="0" dirty="0" smtClean="0"/>
              <a:t> !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600" y="671224"/>
            <a:ext cx="2448272" cy="20103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2996952"/>
            <a:ext cx="6751668" cy="46469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accent3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de-DE" sz="2400" dirty="0" err="1" smtClean="0">
                <a:solidFill>
                  <a:schemeClr val="accent3"/>
                </a:solidFill>
              </a:rPr>
              <a:t>forall</a:t>
            </a:r>
            <a:r>
              <a:rPr lang="de-DE" sz="2400" dirty="0" smtClean="0">
                <a:solidFill>
                  <a:schemeClr val="accent3"/>
                </a:solidFill>
              </a:rPr>
              <a:t> </a:t>
            </a:r>
            <a:r>
              <a:rPr lang="de-DE" sz="2400" dirty="0" err="1" smtClean="0"/>
              <a:t>y</a:t>
            </a:r>
            <a:r>
              <a:rPr lang="de-DE" sz="2400" dirty="0" smtClean="0"/>
              <a:t>, z. </a:t>
            </a:r>
            <a:r>
              <a:rPr lang="de-DE" sz="2400" dirty="0" err="1" smtClean="0">
                <a:solidFill>
                  <a:schemeClr val="tx2"/>
                </a:solidFill>
              </a:rPr>
              <a:t>mux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B45600"/>
                </a:solidFill>
              </a:rPr>
              <a:t>T</a:t>
            </a:r>
            <a:r>
              <a:rPr lang="de-DE" sz="2400" dirty="0"/>
              <a:t>, </a:t>
            </a:r>
            <a:r>
              <a:rPr lang="de-DE" sz="2400" dirty="0" err="1" smtClean="0">
                <a:solidFill>
                  <a:srgbClr val="000000"/>
                </a:solidFill>
              </a:rPr>
              <a:t>y</a:t>
            </a:r>
            <a:r>
              <a:rPr lang="de-DE" sz="2400" dirty="0" smtClean="0">
                <a:solidFill>
                  <a:srgbClr val="000000"/>
                </a:solidFill>
              </a:rPr>
              <a:t>, </a:t>
            </a:r>
            <a:r>
              <a:rPr lang="de-DE" sz="2400" dirty="0" err="1" smtClean="0">
                <a:solidFill>
                  <a:srgbClr val="000000"/>
                </a:solidFill>
              </a:rPr>
              <a:t>z</a:t>
            </a:r>
            <a:r>
              <a:rPr lang="de-DE" sz="2400" dirty="0" smtClean="0"/>
              <a:t>)</a:t>
            </a:r>
            <a:r>
              <a:rPr lang="de-DE" sz="2400" dirty="0"/>
              <a:t>) </a:t>
            </a:r>
            <a:r>
              <a:rPr lang="de-DE" sz="2400" dirty="0" smtClean="0"/>
              <a:t>== </a:t>
            </a:r>
            <a:r>
              <a:rPr lang="de-DE" sz="2400" dirty="0" err="1" smtClean="0">
                <a:solidFill>
                  <a:srgbClr val="000000"/>
                </a:solidFill>
              </a:rPr>
              <a:t>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>
                <a:solidFill>
                  <a:schemeClr val="accent3"/>
                </a:solidFill>
              </a:rPr>
              <a:t>&amp;&amp;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mux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rgbClr val="B45600"/>
                </a:solidFill>
              </a:rPr>
              <a:t>F</a:t>
            </a:r>
            <a:r>
              <a:rPr lang="de-DE" sz="2400" dirty="0" smtClean="0"/>
              <a:t>, </a:t>
            </a:r>
            <a:r>
              <a:rPr lang="de-DE" sz="2400" dirty="0" err="1"/>
              <a:t>y</a:t>
            </a:r>
            <a:r>
              <a:rPr lang="de-DE" sz="2400" dirty="0"/>
              <a:t>, </a:t>
            </a:r>
            <a:r>
              <a:rPr lang="de-DE" sz="2400" dirty="0" err="1"/>
              <a:t>z</a:t>
            </a:r>
            <a:r>
              <a:rPr lang="de-DE" sz="2400" dirty="0" smtClean="0"/>
              <a:t>) == </a:t>
            </a:r>
            <a:r>
              <a:rPr lang="de-DE" sz="2400" dirty="0" err="1" smtClean="0"/>
              <a:t>z</a:t>
            </a:r>
            <a:r>
              <a:rPr lang="de-DE" sz="2400" dirty="0" smtClean="0">
                <a:solidFill>
                  <a:srgbClr val="0000FF"/>
                </a:solidFill>
              </a:rPr>
              <a:t>   </a:t>
            </a:r>
            <a:r>
              <a:rPr lang="de-DE" sz="2400" dirty="0" smtClean="0"/>
              <a:t> </a:t>
            </a:r>
            <a:endParaRPr lang="fr-FR" sz="2400" kern="0" dirty="0" smtClean="0"/>
          </a:p>
        </p:txBody>
      </p:sp>
      <p:cxnSp>
        <p:nvCxnSpPr>
          <p:cNvPr id="9" name="Connecteur droit 8"/>
          <p:cNvCxnSpPr/>
          <p:nvPr/>
        </p:nvCxnSpPr>
        <p:spPr bwMode="auto">
          <a:xfrm flipV="1">
            <a:off x="899592" y="3573016"/>
            <a:ext cx="4392488" cy="216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899592" y="3573016"/>
            <a:ext cx="4392488" cy="216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758847" y="5949280"/>
            <a:ext cx="7626306" cy="471964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  <p:txBody>
          <a:bodyPr wrap="none" tIns="18000" bIns="684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Possible avec des heuristiques délicates, cf. séminaire</a:t>
            </a:r>
          </a:p>
        </p:txBody>
      </p:sp>
    </p:spTree>
    <p:extLst>
      <p:ext uri="{BB962C8B-B14F-4D97-AF65-F5344CB8AC3E}">
        <p14:creationId xmlns:p14="http://schemas.microsoft.com/office/powerpoint/2010/main" val="13235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7" grpId="1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 </a:t>
            </a:r>
            <a:r>
              <a:rPr lang="fr-FR" dirty="0" smtClean="0"/>
              <a:t>débarrasser des constantes et fonctions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4133"/>
              </p:ext>
            </p:extLst>
          </p:nvPr>
        </p:nvGraphicFramePr>
        <p:xfrm>
          <a:off x="250715" y="872003"/>
          <a:ext cx="70405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6" name="Equation" r:id="rId3" imgW="3200400" imgH="203200" progId="Equation.DSMT4">
                  <p:embed/>
                </p:oleObj>
              </mc:Choice>
              <mc:Fallback>
                <p:oleObj name="Equation" r:id="rId3" imgW="3200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15" y="872003"/>
                        <a:ext cx="7040562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4651567" y="908720"/>
            <a:ext cx="288032" cy="36004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791289" y="908720"/>
            <a:ext cx="288032" cy="360040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cteur droit avec flèche 11"/>
          <p:cNvCxnSpPr>
            <a:stCxn id="9" idx="2"/>
          </p:cNvCxnSpPr>
          <p:nvPr/>
        </p:nvCxnSpPr>
        <p:spPr bwMode="auto">
          <a:xfrm>
            <a:off x="4795583" y="1268760"/>
            <a:ext cx="42412" cy="125598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10" idx="2"/>
          </p:cNvCxnSpPr>
          <p:nvPr/>
        </p:nvCxnSpPr>
        <p:spPr bwMode="auto">
          <a:xfrm>
            <a:off x="6935305" y="1268760"/>
            <a:ext cx="23530" cy="1193252"/>
          </a:xfrm>
          <a:prstGeom prst="straightConnector1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à coins arrondis 15"/>
          <p:cNvSpPr/>
          <p:nvPr/>
        </p:nvSpPr>
        <p:spPr bwMode="auto">
          <a:xfrm>
            <a:off x="7524328" y="2420888"/>
            <a:ext cx="984672" cy="462012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55050"/>
              </p:ext>
            </p:extLst>
          </p:nvPr>
        </p:nvGraphicFramePr>
        <p:xfrm>
          <a:off x="258274" y="1512826"/>
          <a:ext cx="823845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7" name="Equation" r:id="rId5" imgW="3759200" imgH="635000" progId="Equation.DSMT4">
                  <p:embed/>
                </p:oleObj>
              </mc:Choice>
              <mc:Fallback>
                <p:oleObj name="Equation" r:id="rId5" imgW="37592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274" y="1512826"/>
                        <a:ext cx="8238455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52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débarrasser des constantes et fonctions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65391"/>
              </p:ext>
            </p:extLst>
          </p:nvPr>
        </p:nvGraphicFramePr>
        <p:xfrm>
          <a:off x="250825" y="3068960"/>
          <a:ext cx="8634413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7" name="Equation" r:id="rId3" imgW="3924300" imgH="800100" progId="Equation.DSMT4">
                  <p:embed/>
                </p:oleObj>
              </mc:Choice>
              <mc:Fallback>
                <p:oleObj name="Equation" r:id="rId3" imgW="39243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3068960"/>
                        <a:ext cx="8634413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à coins arrondis 8"/>
          <p:cNvSpPr/>
          <p:nvPr/>
        </p:nvSpPr>
        <p:spPr bwMode="auto">
          <a:xfrm>
            <a:off x="3851920" y="2420888"/>
            <a:ext cx="618480" cy="462012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617816" y="2420888"/>
            <a:ext cx="618480" cy="462012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cteur droit avec flèche 11"/>
          <p:cNvCxnSpPr>
            <a:stCxn id="9" idx="2"/>
          </p:cNvCxnSpPr>
          <p:nvPr/>
        </p:nvCxnSpPr>
        <p:spPr bwMode="auto">
          <a:xfrm flipH="1">
            <a:off x="3923928" y="2882900"/>
            <a:ext cx="237232" cy="169822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10" idx="2"/>
          </p:cNvCxnSpPr>
          <p:nvPr/>
        </p:nvCxnSpPr>
        <p:spPr bwMode="auto">
          <a:xfrm flipH="1">
            <a:off x="6372200" y="2882900"/>
            <a:ext cx="554856" cy="169822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à coins arrondis 15"/>
          <p:cNvSpPr/>
          <p:nvPr/>
        </p:nvSpPr>
        <p:spPr bwMode="auto">
          <a:xfrm>
            <a:off x="1259632" y="5013176"/>
            <a:ext cx="2952328" cy="432048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4976"/>
              </p:ext>
            </p:extLst>
          </p:nvPr>
        </p:nvGraphicFramePr>
        <p:xfrm>
          <a:off x="251520" y="855663"/>
          <a:ext cx="8270875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8" name="Equation" r:id="rId5" imgW="3759200" imgH="939800" progId="Equation.DSMT4">
                  <p:embed/>
                </p:oleObj>
              </mc:Choice>
              <mc:Fallback>
                <p:oleObj name="Equation" r:id="rId5" imgW="37592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855663"/>
                        <a:ext cx="8270875" cy="206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19510"/>
              </p:ext>
            </p:extLst>
          </p:nvPr>
        </p:nvGraphicFramePr>
        <p:xfrm>
          <a:off x="257175" y="4477216"/>
          <a:ext cx="7543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9" name="Equation" r:id="rId7" imgW="3429000" imgH="457200" progId="Equation.DSMT4">
                  <p:embed/>
                </p:oleObj>
              </mc:Choice>
              <mc:Fallback>
                <p:oleObj name="Equation" r:id="rId7" imgW="3429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175" y="4477216"/>
                        <a:ext cx="7543800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21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débarrasser des constantes et fonctions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72867"/>
              </p:ext>
            </p:extLst>
          </p:nvPr>
        </p:nvGraphicFramePr>
        <p:xfrm>
          <a:off x="251520" y="855663"/>
          <a:ext cx="8270875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42" name="Equation" r:id="rId3" imgW="3759200" imgH="939800" progId="Equation.DSMT4">
                  <p:embed/>
                </p:oleObj>
              </mc:Choice>
              <mc:Fallback>
                <p:oleObj name="Equation" r:id="rId3" imgW="37592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855663"/>
                        <a:ext cx="8270875" cy="206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à coins arrondis 13"/>
          <p:cNvSpPr/>
          <p:nvPr/>
        </p:nvSpPr>
        <p:spPr bwMode="auto">
          <a:xfrm>
            <a:off x="4968141" y="4555728"/>
            <a:ext cx="936104" cy="432048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 bwMode="auto">
          <a:xfrm flipH="1">
            <a:off x="5170531" y="4987776"/>
            <a:ext cx="265662" cy="76555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1706"/>
              </p:ext>
            </p:extLst>
          </p:nvPr>
        </p:nvGraphicFramePr>
        <p:xfrm>
          <a:off x="251520" y="5589240"/>
          <a:ext cx="69580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43" name="Equation" r:id="rId5" imgW="3162300" imgH="457200" progId="Equation.DSMT4">
                  <p:embed/>
                </p:oleObj>
              </mc:Choice>
              <mc:Fallback>
                <p:oleObj name="Equation" r:id="rId5" imgW="3162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5589240"/>
                        <a:ext cx="6958012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61638"/>
              </p:ext>
            </p:extLst>
          </p:nvPr>
        </p:nvGraphicFramePr>
        <p:xfrm>
          <a:off x="250825" y="3068960"/>
          <a:ext cx="8634413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44" name="Equation" r:id="rId7" imgW="3924300" imgH="800100" progId="Equation.DSMT4">
                  <p:embed/>
                </p:oleObj>
              </mc:Choice>
              <mc:Fallback>
                <p:oleObj name="Equation" r:id="rId7" imgW="39243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825" y="3068960"/>
                        <a:ext cx="8634413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9523"/>
              </p:ext>
            </p:extLst>
          </p:nvPr>
        </p:nvGraphicFramePr>
        <p:xfrm>
          <a:off x="257175" y="4477216"/>
          <a:ext cx="75438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45" name="Equation" r:id="rId9" imgW="3429000" imgH="457200" progId="Equation.DSMT4">
                  <p:embed/>
                </p:oleObj>
              </mc:Choice>
              <mc:Fallback>
                <p:oleObj name="Equation" r:id="rId9" imgW="3429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175" y="4477216"/>
                        <a:ext cx="7543800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37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39714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5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papier-crayon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6653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6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344400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7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03670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8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8140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9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82919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0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63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757801"/>
            <a:ext cx="8229600" cy="1447063"/>
          </a:xfrm>
        </p:spPr>
        <p:txBody>
          <a:bodyPr/>
          <a:lstStyle/>
          <a:p>
            <a:r>
              <a:rPr lang="fr-FR" dirty="0" smtClean="0"/>
              <a:t>Egalité avec </a:t>
            </a:r>
            <a:r>
              <a:rPr lang="fr-FR" dirty="0" smtClean="0">
                <a:solidFill>
                  <a:srgbClr val="B45600"/>
                </a:solidFill>
              </a:rPr>
              <a:t>fonctions non interprétées</a:t>
            </a:r>
          </a:p>
          <a:p>
            <a:pPr lvl="1"/>
            <a:r>
              <a:rPr lang="fr-FR" dirty="0" smtClean="0"/>
              <a:t>un bon niveau d’abstraction dès que les détails des fonctions ne sont pas essentiels (ex. vérification de pipelines ou d’optimisations)</a:t>
            </a:r>
          </a:p>
          <a:p>
            <a:pPr lvl="1"/>
            <a:r>
              <a:rPr lang="fr-FR" dirty="0" smtClean="0"/>
              <a:t>satisfiabilité : </a:t>
            </a:r>
            <a:r>
              <a:rPr lang="fr-FR" dirty="0" smtClean="0">
                <a:solidFill>
                  <a:srgbClr val="FF6600"/>
                </a:solidFill>
              </a:rPr>
              <a:t>NP-complet</a:t>
            </a:r>
            <a:r>
              <a:rPr lang="fr-FR" dirty="0" smtClean="0"/>
              <a:t>, mais bien utilisable</a:t>
            </a:r>
            <a:endParaRPr lang="fr-FR" dirty="0" smtClean="0">
              <a:solidFill>
                <a:srgbClr val="FF66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Exemples de théories décidables et utiles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89856" y="2132856"/>
            <a:ext cx="9001000" cy="17702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Arithmétique réelle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programmation linéaire </a:t>
            </a:r>
            <a:r>
              <a:rPr lang="fr-FR" dirty="0" smtClean="0">
                <a:solidFill>
                  <a:srgbClr val="B45600"/>
                </a:solidFill>
              </a:rPr>
              <a:t>:</a:t>
            </a:r>
          </a:p>
          <a:p>
            <a:pPr marL="256032" lvl="1" indent="0">
              <a:buNone/>
            </a:pPr>
            <a:r>
              <a:rPr lang="fr-FR" dirty="0"/>
              <a:t> </a:t>
            </a:r>
            <a:r>
              <a:rPr lang="fr-FR" dirty="0" smtClean="0"/>
              <a:t>  très grand nombre d’applications, grosse industrie !</a:t>
            </a:r>
          </a:p>
          <a:p>
            <a:pPr marL="256032" lvl="1" indent="0">
              <a:buNone/>
            </a:pPr>
            <a:r>
              <a:rPr lang="fr-FR" dirty="0"/>
              <a:t> </a:t>
            </a:r>
            <a:r>
              <a:rPr lang="fr-FR" dirty="0" smtClean="0"/>
              <a:t>  satisfiabilité : </a:t>
            </a:r>
            <a:r>
              <a:rPr lang="fr-FR" dirty="0" smtClean="0">
                <a:solidFill>
                  <a:schemeClr val="accent4"/>
                </a:solidFill>
              </a:rPr>
              <a:t>simplexe général,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accent1"/>
                </a:solidFill>
              </a:rPr>
              <a:t>2</a:t>
            </a:r>
            <a:r>
              <a:rPr lang="fr-FR" sz="2400" baseline="30000" dirty="0" smtClean="0">
                <a:solidFill>
                  <a:schemeClr val="accent1"/>
                </a:solidFill>
              </a:rPr>
              <a:t>n</a:t>
            </a:r>
            <a:r>
              <a:rPr lang="fr-FR" dirty="0" smtClean="0">
                <a:solidFill>
                  <a:schemeClr val="accent1"/>
                </a:solidFill>
              </a:rPr>
              <a:t> en théorie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accent2"/>
                </a:solidFill>
              </a:rPr>
              <a:t>mais bon en pratique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Complexité 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B45600"/>
                </a:solidFill>
              </a:rPr>
              <a:t>ellipsoïdes</a:t>
            </a:r>
            <a:r>
              <a:rPr lang="fr-FR" dirty="0">
                <a:solidFill>
                  <a:srgbClr val="B45600"/>
                </a:solidFill>
              </a:rPr>
              <a:t>,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9A00"/>
                </a:solidFill>
              </a:rPr>
              <a:t>polynomial</a:t>
            </a:r>
            <a:r>
              <a:rPr lang="fr-FR" dirty="0" smtClean="0">
                <a:solidFill>
                  <a:srgbClr val="0000FF"/>
                </a:solidFill>
              </a:rPr>
              <a:t>,</a:t>
            </a:r>
            <a:r>
              <a:rPr lang="fr-FR" dirty="0" smtClean="0"/>
              <a:t> pas encore meilleur en pratique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89856" y="3933056"/>
            <a:ext cx="8928992" cy="24935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Arithmétique entière</a:t>
            </a:r>
          </a:p>
          <a:p>
            <a:pPr lvl="1"/>
            <a:r>
              <a:rPr lang="fr-FR" dirty="0" smtClean="0">
                <a:solidFill>
                  <a:srgbClr val="B45600"/>
                </a:solidFill>
              </a:rPr>
              <a:t>ILP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B45600"/>
                </a:solidFill>
              </a:rPr>
              <a:t>: </a:t>
            </a:r>
            <a:r>
              <a:rPr lang="fr-FR" dirty="0" err="1" smtClean="0">
                <a:solidFill>
                  <a:srgbClr val="B45600"/>
                </a:solidFill>
              </a:rPr>
              <a:t>Integer</a:t>
            </a:r>
            <a:r>
              <a:rPr lang="fr-FR" dirty="0" smtClean="0">
                <a:solidFill>
                  <a:srgbClr val="B45600"/>
                </a:solidFill>
              </a:rPr>
              <a:t> </a:t>
            </a:r>
            <a:r>
              <a:rPr lang="fr-FR" dirty="0" err="1" smtClean="0">
                <a:solidFill>
                  <a:srgbClr val="B45600"/>
                </a:solidFill>
              </a:rPr>
              <a:t>Linear</a:t>
            </a:r>
            <a:r>
              <a:rPr lang="fr-FR" dirty="0" smtClean="0">
                <a:solidFill>
                  <a:srgbClr val="B45600"/>
                </a:solidFill>
              </a:rPr>
              <a:t> </a:t>
            </a:r>
            <a:r>
              <a:rPr lang="fr-FR" dirty="0" err="1" smtClean="0">
                <a:solidFill>
                  <a:srgbClr val="B45600"/>
                </a:solidFill>
              </a:rPr>
              <a:t>Programming</a:t>
            </a:r>
            <a:r>
              <a:rPr lang="fr-FR" dirty="0" smtClean="0">
                <a:solidFill>
                  <a:srgbClr val="B45600"/>
                </a:solidFill>
              </a:rPr>
              <a:t> </a:t>
            </a:r>
            <a:r>
              <a:rPr lang="fr-FR" dirty="0" smtClean="0"/>
              <a:t>(coefficients et solutions)</a:t>
            </a:r>
          </a:p>
          <a:p>
            <a:pPr marL="256032" lvl="1" indent="0">
              <a:buNone/>
            </a:pPr>
            <a:r>
              <a:rPr lang="fr-FR" dirty="0"/>
              <a:t> </a:t>
            </a:r>
            <a:r>
              <a:rPr lang="fr-FR" dirty="0" smtClean="0"/>
              <a:t>  satisfiabilité : </a:t>
            </a:r>
            <a:r>
              <a:rPr lang="fr-FR" dirty="0" err="1" smtClean="0">
                <a:solidFill>
                  <a:schemeClr val="accent4"/>
                </a:solidFill>
              </a:rPr>
              <a:t>branch</a:t>
            </a:r>
            <a:r>
              <a:rPr lang="fr-FR" dirty="0" smtClean="0">
                <a:solidFill>
                  <a:schemeClr val="accent4"/>
                </a:solidFill>
              </a:rPr>
              <a:t>-and-</a:t>
            </a:r>
            <a:r>
              <a:rPr lang="fr-FR" dirty="0" err="1" smtClean="0">
                <a:solidFill>
                  <a:schemeClr val="accent4"/>
                </a:solidFill>
              </a:rPr>
              <a:t>bound</a:t>
            </a:r>
            <a:r>
              <a:rPr lang="fr-FR" dirty="0" smtClean="0">
                <a:solidFill>
                  <a:schemeClr val="accent4"/>
                </a:solidFill>
              </a:rPr>
              <a:t>,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rgbClr val="FF6600"/>
                </a:solidFill>
              </a:rPr>
              <a:t>NP-complet</a:t>
            </a:r>
            <a:r>
              <a:rPr lang="fr-FR" dirty="0" smtClean="0"/>
              <a:t> </a:t>
            </a:r>
          </a:p>
          <a:p>
            <a:pPr marL="256032" lvl="1" indent="0">
              <a:buNone/>
            </a:pPr>
            <a:r>
              <a:rPr lang="fr-FR" dirty="0" smtClean="0"/>
              <a:t>   applications : </a:t>
            </a:r>
            <a:r>
              <a:rPr lang="fr-FR" dirty="0" err="1" smtClean="0"/>
              <a:t>scheduling</a:t>
            </a:r>
            <a:r>
              <a:rPr lang="fr-FR" dirty="0" smtClean="0"/>
              <a:t>, optimisation, etc.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rgbClr val="B45600"/>
                </a:solidFill>
              </a:rPr>
              <a:t>inéquations aux différences :</a:t>
            </a:r>
          </a:p>
          <a:p>
            <a:pPr marL="256032" lvl="1" indent="0">
              <a:buNone/>
            </a:pPr>
            <a:r>
              <a:rPr lang="fr-FR" dirty="0"/>
              <a:t> </a:t>
            </a:r>
            <a:r>
              <a:rPr lang="fr-FR" dirty="0" smtClean="0"/>
              <a:t>  satisfiabilité : </a:t>
            </a:r>
            <a:r>
              <a:rPr lang="fr-FR" dirty="0" smtClean="0">
                <a:solidFill>
                  <a:schemeClr val="accent2"/>
                </a:solidFill>
              </a:rPr>
              <a:t>polynomiale</a:t>
            </a:r>
            <a:endParaRPr lang="fr-FR" dirty="0"/>
          </a:p>
          <a:p>
            <a:pPr marL="256032" lvl="1" indent="0">
              <a:buNone/>
            </a:pPr>
            <a:r>
              <a:rPr lang="fr-FR" dirty="0" smtClean="0"/>
              <a:t>   application majeure : </a:t>
            </a:r>
            <a:r>
              <a:rPr lang="fr-FR" dirty="0" smtClean="0">
                <a:solidFill>
                  <a:schemeClr val="accent3"/>
                </a:solidFill>
              </a:rPr>
              <a:t>automates temporisés</a:t>
            </a:r>
            <a:r>
              <a:rPr lang="fr-FR" dirty="0" smtClean="0"/>
              <a:t>, </a:t>
            </a:r>
            <a:r>
              <a:rPr lang="fr-FR" dirty="0" err="1" smtClean="0"/>
              <a:t>cf</a:t>
            </a:r>
            <a:r>
              <a:rPr lang="fr-FR" dirty="0" smtClean="0"/>
              <a:t> cours 5 du 30/03/2016   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68498"/>
              </p:ext>
            </p:extLst>
          </p:nvPr>
        </p:nvGraphicFramePr>
        <p:xfrm>
          <a:off x="3563888" y="2507750"/>
          <a:ext cx="35890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2"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2507750"/>
                        <a:ext cx="3589020" cy="43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892774"/>
              </p:ext>
            </p:extLst>
          </p:nvPr>
        </p:nvGraphicFramePr>
        <p:xfrm>
          <a:off x="3985592" y="5395497"/>
          <a:ext cx="41148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3" name="Equation" r:id="rId5" imgW="2286000" imgH="203200" progId="Equation.DSMT4">
                  <p:embed/>
                </p:oleObj>
              </mc:Choice>
              <mc:Fallback>
                <p:oleObj name="Equation" r:id="rId5" imgW="2286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5592" y="5395497"/>
                        <a:ext cx="411480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59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305238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8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papier-crayon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18719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9" name="Equation" r:id="rId5" imgW="127000" imgH="139700" progId="Equation.DSMT4">
                  <p:embed/>
                </p:oleObj>
              </mc:Choice>
              <mc:Fallback>
                <p:oleObj name="Equation" r:id="rId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31542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0" name="Equation" r:id="rId7" imgW="127000" imgH="139700" progId="Equation.DSMT4">
                  <p:embed/>
                </p:oleObj>
              </mc:Choice>
              <mc:Fallback>
                <p:oleObj name="Equation" r:id="rId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74342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1" name="Equation" r:id="rId9" imgW="101600" imgH="177800" progId="Equation.DSMT4">
                  <p:embed/>
                </p:oleObj>
              </mc:Choice>
              <mc:Fallback>
                <p:oleObj name="Equation" r:id="rId9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95741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2" name="Equation" r:id="rId11" imgW="165100" imgH="241300" progId="Equation.DSMT4">
                  <p:embed/>
                </p:oleObj>
              </mc:Choice>
              <mc:Fallback>
                <p:oleObj name="Equation" r:id="rId11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10169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3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56077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4" name="Equation" r:id="rId15" imgW="190500" imgH="241300" progId="Equation.DSMT4">
                  <p:embed/>
                </p:oleObj>
              </mc:Choice>
              <mc:Fallback>
                <p:oleObj name="Equation" r:id="rId1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16083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5" name="Equation" r:id="rId17" imgW="190500" imgH="241300" progId="Equation.DSMT4">
                  <p:embed/>
                </p:oleObj>
              </mc:Choice>
              <mc:Fallback>
                <p:oleObj name="Equation" r:id="rId17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à coins arrondis 1"/>
          <p:cNvSpPr/>
          <p:nvPr/>
        </p:nvSpPr>
        <p:spPr bwMode="auto">
          <a:xfrm>
            <a:off x="323528" y="3068960"/>
            <a:ext cx="937713" cy="39320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04981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6" name="Equation" r:id="rId19" imgW="3454400" imgH="660400" progId="Equation.DSMT4">
                  <p:embed/>
                </p:oleObj>
              </mc:Choice>
              <mc:Fallback>
                <p:oleObj name="Equation" r:id="rId19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56173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7" name="Equation" r:id="rId21" imgW="88900" imgH="241300" progId="Equation.DSMT4">
                  <p:embed/>
                </p:oleObj>
              </mc:Choice>
              <mc:Fallback>
                <p:oleObj name="Equation" r:id="rId21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11867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8" name="Equation" r:id="rId23" imgW="101600" imgH="241300" progId="Equation.DSMT4">
                  <p:embed/>
                </p:oleObj>
              </mc:Choice>
              <mc:Fallback>
                <p:oleObj name="Equation" r:id="rId2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99667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9" name="Equation" r:id="rId25" imgW="101600" imgH="241300" progId="Equation.DSMT4">
                  <p:embed/>
                </p:oleObj>
              </mc:Choice>
              <mc:Fallback>
                <p:oleObj name="Equation" r:id="rId25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3415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0" name="Equation" r:id="rId27" imgW="101600" imgH="241300" progId="Equation.DSMT4">
                  <p:embed/>
                </p:oleObj>
              </mc:Choice>
              <mc:Fallback>
                <p:oleObj name="Equation" r:id="rId27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cteur droit 26"/>
          <p:cNvCxnSpPr/>
          <p:nvPr/>
        </p:nvCxnSpPr>
        <p:spPr bwMode="auto">
          <a:xfrm flipH="1">
            <a:off x="6588224" y="3645024"/>
            <a:ext cx="792088" cy="165618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18874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1" name="Equation" r:id="rId29" imgW="139700" imgH="177800" progId="Equation.DSMT4">
                  <p:embed/>
                </p:oleObj>
              </mc:Choice>
              <mc:Fallback>
                <p:oleObj name="Equation" r:id="rId2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86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083960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8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papier</a:t>
            </a:r>
            <a:r>
              <a:rPr lang="fr-FR" dirty="0"/>
              <a:t>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421044" y="3068960"/>
            <a:ext cx="937713" cy="39320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49588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9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0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1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2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3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9112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4" name="Equation" r:id="rId15" imgW="127000" imgH="139700" progId="Equation.DSMT4">
                  <p:embed/>
                </p:oleObj>
              </mc:Choice>
              <mc:Fallback>
                <p:oleObj name="Equation" r:id="rId1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31928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5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4807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6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95079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7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981731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8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67648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9" name="Equation" r:id="rId25" imgW="127000" imgH="139700" progId="Equation.DSMT4">
                  <p:embed/>
                </p:oleObj>
              </mc:Choice>
              <mc:Fallback>
                <p:oleObj name="Equation" r:id="rId2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2831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0" name="Equation" r:id="rId27" imgW="101600" imgH="177800" progId="Equation.DSMT4">
                  <p:embed/>
                </p:oleObj>
              </mc:Choice>
              <mc:Fallback>
                <p:oleObj name="Equation" r:id="rId27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Connecteur droit 44"/>
          <p:cNvCxnSpPr/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cteur droit 46"/>
          <p:cNvCxnSpPr/>
          <p:nvPr/>
        </p:nvCxnSpPr>
        <p:spPr bwMode="auto">
          <a:xfrm flipH="1">
            <a:off x="6588224" y="3645024"/>
            <a:ext cx="792088" cy="165618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18874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1" name="Equation" r:id="rId29" imgW="139700" imgH="177800" progId="Equation.DSMT4">
                  <p:embed/>
                </p:oleObj>
              </mc:Choice>
              <mc:Fallback>
                <p:oleObj name="Equation" r:id="rId2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5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88716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2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papier-crayon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2509862" y="3046910"/>
            <a:ext cx="937713" cy="39320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49588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3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4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5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6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7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07057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8" name="Equation" r:id="rId15" imgW="127000" imgH="139700" progId="Equation.DSMT4">
                  <p:embed/>
                </p:oleObj>
              </mc:Choice>
              <mc:Fallback>
                <p:oleObj name="Equation" r:id="rId1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31749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9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67509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0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67577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1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22133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2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necteur droit 43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24584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3" name="Equation" r:id="rId25" imgW="127000" imgH="139700" progId="Equation.DSMT4">
                  <p:embed/>
                </p:oleObj>
              </mc:Choice>
              <mc:Fallback>
                <p:oleObj name="Equation" r:id="rId2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46015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4" name="Equation" r:id="rId27" imgW="101600" imgH="177800" progId="Equation.DSMT4">
                  <p:embed/>
                </p:oleObj>
              </mc:Choice>
              <mc:Fallback>
                <p:oleObj name="Equation" r:id="rId27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necteur droit 47"/>
          <p:cNvCxnSpPr/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 flipH="1">
            <a:off x="6588224" y="3645024"/>
            <a:ext cx="792088" cy="165618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18874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25" name="Equation" r:id="rId29" imgW="139700" imgH="177800" progId="Equation.DSMT4">
                  <p:embed/>
                </p:oleObj>
              </mc:Choice>
              <mc:Fallback>
                <p:oleObj name="Equation" r:id="rId2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0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8935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6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papier</a:t>
            </a:r>
            <a:r>
              <a:rPr lang="fr-FR" dirty="0"/>
              <a:t>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779008" y="4397343"/>
            <a:ext cx="1021818" cy="39320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49588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7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8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9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0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1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90876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2" name="Equation" r:id="rId15" imgW="127000" imgH="139700" progId="Equation.DSMT4">
                  <p:embed/>
                </p:oleObj>
              </mc:Choice>
              <mc:Fallback>
                <p:oleObj name="Equation" r:id="rId1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407917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3" name="Equation" r:id="rId17" imgW="165100" imgH="241300" progId="Equation.DSMT4">
                  <p:embed/>
                </p:oleObj>
              </mc:Choice>
              <mc:Fallback>
                <p:oleObj name="Equation" r:id="rId17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55786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4" name="Equation" r:id="rId19" imgW="190500" imgH="241300" progId="Equation.DSMT4">
                  <p:embed/>
                </p:oleObj>
              </mc:Choice>
              <mc:Fallback>
                <p:oleObj name="Equation" r:id="rId19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16262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5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69047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6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necteur droit 47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24584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7" name="Equation" r:id="rId25" imgW="127000" imgH="139700" progId="Equation.DSMT4">
                  <p:embed/>
                </p:oleObj>
              </mc:Choice>
              <mc:Fallback>
                <p:oleObj name="Equation" r:id="rId25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46015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8" name="Equation" r:id="rId27" imgW="101600" imgH="177800" progId="Equation.DSMT4">
                  <p:embed/>
                </p:oleObj>
              </mc:Choice>
              <mc:Fallback>
                <p:oleObj name="Equation" r:id="rId27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necteur droit 54"/>
          <p:cNvCxnSpPr/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/>
          <p:nvPr/>
        </p:nvCxnSpPr>
        <p:spPr bwMode="auto">
          <a:xfrm flipH="1" flipV="1">
            <a:off x="5644058" y="3672780"/>
            <a:ext cx="949772" cy="162842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Connecteur droit 57"/>
          <p:cNvCxnSpPr/>
          <p:nvPr/>
        </p:nvCxnSpPr>
        <p:spPr bwMode="auto">
          <a:xfrm flipH="1">
            <a:off x="6588224" y="3645024"/>
            <a:ext cx="792088" cy="165618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à coins arrondis 58"/>
          <p:cNvSpPr/>
          <p:nvPr/>
        </p:nvSpPr>
        <p:spPr bwMode="auto">
          <a:xfrm>
            <a:off x="611560" y="4396931"/>
            <a:ext cx="792088" cy="328214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18874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9" name="Equation" r:id="rId29" imgW="139700" imgH="177800" progId="Equation.DSMT4">
                  <p:embed/>
                </p:oleObj>
              </mc:Choice>
              <mc:Fallback>
                <p:oleObj name="Equation" r:id="rId2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85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97273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papier-crayon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cxnSp>
        <p:nvCxnSpPr>
          <p:cNvPr id="32" name="Connecteur droit 31"/>
          <p:cNvCxnSpPr>
            <a:stCxn id="43" idx="2"/>
          </p:cNvCxnSpPr>
          <p:nvPr/>
        </p:nvCxnSpPr>
        <p:spPr bwMode="auto">
          <a:xfrm flipV="1">
            <a:off x="5644058" y="3647024"/>
            <a:ext cx="1736254" cy="25756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49588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0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cteur droit 26"/>
          <p:cNvCxnSpPr>
            <a:stCxn id="42" idx="0"/>
            <a:endCxn id="43" idx="2"/>
          </p:cNvCxnSpPr>
          <p:nvPr/>
        </p:nvCxnSpPr>
        <p:spPr bwMode="auto">
          <a:xfrm flipH="1" flipV="1">
            <a:off x="5644058" y="3672780"/>
            <a:ext cx="949772" cy="162842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109116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" name="Equation" r:id="rId15" imgW="139700" imgH="177800" progId="Equation.DSMT4">
                  <p:embed/>
                </p:oleObj>
              </mc:Choice>
              <mc:Fallback>
                <p:oleObj name="Equation" r:id="rId1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18912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" name="Equation" r:id="rId17" imgW="127000" imgH="139700" progId="Equation.DSMT4">
                  <p:embed/>
                </p:oleObj>
              </mc:Choice>
              <mc:Fallback>
                <p:oleObj name="Equation" r:id="rId1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04938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" name="Equation" r:id="rId19" imgW="165100" imgH="241300" progId="Equation.DSMT4">
                  <p:embed/>
                </p:oleObj>
              </mc:Choice>
              <mc:Fallback>
                <p:oleObj name="Equation" r:id="rId1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01882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78071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026131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avec flèche 8"/>
          <p:cNvCxnSpPr/>
          <p:nvPr/>
        </p:nvCxnSpPr>
        <p:spPr bwMode="auto">
          <a:xfrm flipV="1">
            <a:off x="6012160" y="371703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 flipH="1" flipV="1">
            <a:off x="6660232" y="3717032"/>
            <a:ext cx="360040" cy="432048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24584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" name="Equation" r:id="rId27" imgW="127000" imgH="139700" progId="Equation.DSMT4">
                  <p:embed/>
                </p:oleObj>
              </mc:Choice>
              <mc:Fallback>
                <p:oleObj name="Equation" r:id="rId2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46015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" name="Equation" r:id="rId29" imgW="101600" imgH="177800" progId="Equation.DSMT4">
                  <p:embed/>
                </p:oleObj>
              </mc:Choice>
              <mc:Fallback>
                <p:oleObj name="Equation" r:id="rId29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Connecteur droit 65"/>
          <p:cNvCxnSpPr/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onnecteur droit 66"/>
          <p:cNvCxnSpPr/>
          <p:nvPr/>
        </p:nvCxnSpPr>
        <p:spPr bwMode="auto">
          <a:xfrm flipH="1">
            <a:off x="6588224" y="3645024"/>
            <a:ext cx="792088" cy="165618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53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11315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3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papier-crayon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1979712" y="4835995"/>
            <a:ext cx="1021818" cy="39320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49588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4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5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6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8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Connecteur droit 61"/>
          <p:cNvCxnSpPr>
            <a:stCxn id="65" idx="0"/>
            <a:endCxn id="66" idx="2"/>
          </p:cNvCxnSpPr>
          <p:nvPr/>
        </p:nvCxnSpPr>
        <p:spPr bwMode="auto">
          <a:xfrm flipH="1" flipV="1">
            <a:off x="5644058" y="3672780"/>
            <a:ext cx="949772" cy="162842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04083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9" name="Equation" r:id="rId15" imgW="139700" imgH="177800" progId="Equation.DSMT4">
                  <p:embed/>
                </p:oleObj>
              </mc:Choice>
              <mc:Fallback>
                <p:oleObj name="Equation" r:id="rId1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14347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0" name="Equation" r:id="rId17" imgW="127000" imgH="139700" progId="Equation.DSMT4">
                  <p:embed/>
                </p:oleObj>
              </mc:Choice>
              <mc:Fallback>
                <p:oleObj name="Equation" r:id="rId1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459017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1" name="Equation" r:id="rId19" imgW="165100" imgH="241300" progId="Equation.DSMT4">
                  <p:embed/>
                </p:oleObj>
              </mc:Choice>
              <mc:Fallback>
                <p:oleObj name="Equation" r:id="rId1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49283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2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38759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3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26143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4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necteur droit 72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64030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5" name="Equation" r:id="rId27" imgW="127000" imgH="139700" progId="Equation.DSMT4">
                  <p:embed/>
                </p:oleObj>
              </mc:Choice>
              <mc:Fallback>
                <p:oleObj name="Equation" r:id="rId2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93856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6" name="Equation" r:id="rId29" imgW="101600" imgH="177800" progId="Equation.DSMT4">
                  <p:embed/>
                </p:oleObj>
              </mc:Choice>
              <mc:Fallback>
                <p:oleObj name="Equation" r:id="rId29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Connecteur droit 75"/>
          <p:cNvCxnSpPr/>
          <p:nvPr/>
        </p:nvCxnSpPr>
        <p:spPr bwMode="auto">
          <a:xfrm flipH="1" flipV="1">
            <a:off x="5508104" y="4293096"/>
            <a:ext cx="288032" cy="79208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necteur droit 76"/>
          <p:cNvCxnSpPr/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/>
          <p:cNvCxnSpPr/>
          <p:nvPr/>
        </p:nvCxnSpPr>
        <p:spPr bwMode="auto">
          <a:xfrm flipV="1">
            <a:off x="5644058" y="3647024"/>
            <a:ext cx="1736254" cy="25756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/>
          <p:cNvCxnSpPr/>
          <p:nvPr/>
        </p:nvCxnSpPr>
        <p:spPr bwMode="auto">
          <a:xfrm flipH="1">
            <a:off x="6588224" y="3645024"/>
            <a:ext cx="792088" cy="1656184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à coins arrondis 79"/>
          <p:cNvSpPr/>
          <p:nvPr/>
        </p:nvSpPr>
        <p:spPr bwMode="auto">
          <a:xfrm>
            <a:off x="611560" y="4848577"/>
            <a:ext cx="896946" cy="380623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8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94787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15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papier-crayon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49588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16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17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18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19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0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51950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1" name="Equation" r:id="rId15" imgW="139700" imgH="177800" progId="Equation.DSMT4">
                  <p:embed/>
                </p:oleObj>
              </mc:Choice>
              <mc:Fallback>
                <p:oleObj name="Equation" r:id="rId1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70240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2" name="Equation" r:id="rId17" imgW="127000" imgH="139700" progId="Equation.DSMT4">
                  <p:embed/>
                </p:oleObj>
              </mc:Choice>
              <mc:Fallback>
                <p:oleObj name="Equation" r:id="rId1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9019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3" name="Equation" r:id="rId19" imgW="165100" imgH="241300" progId="Equation.DSMT4">
                  <p:embed/>
                </p:oleObj>
              </mc:Choice>
              <mc:Fallback>
                <p:oleObj name="Equation" r:id="rId1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18946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4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74521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5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35298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6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Connecteur droit 60"/>
          <p:cNvCxnSpPr>
            <a:stCxn id="55" idx="1"/>
          </p:cNvCxnSpPr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Connecteur droit 61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09699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7" name="Equation" r:id="rId27" imgW="127000" imgH="139700" progId="Equation.DSMT4">
                  <p:embed/>
                </p:oleObj>
              </mc:Choice>
              <mc:Fallback>
                <p:oleObj name="Equation" r:id="rId2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940416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28" name="Equation" r:id="rId29" imgW="101600" imgH="177800" progId="Equation.DSMT4">
                  <p:embed/>
                </p:oleObj>
              </mc:Choice>
              <mc:Fallback>
                <p:oleObj name="Equation" r:id="rId29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" name="Connecteur droit 64"/>
          <p:cNvCxnSpPr/>
          <p:nvPr/>
        </p:nvCxnSpPr>
        <p:spPr bwMode="auto">
          <a:xfrm flipH="1" flipV="1">
            <a:off x="5508104" y="4293096"/>
            <a:ext cx="288032" cy="79208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04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439931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28" name="Equation" r:id="rId3" imgW="3454400" imgH="660400" progId="Equation.DSMT4">
                  <p:embed/>
                </p:oleObj>
              </mc:Choice>
              <mc:Fallback>
                <p:oleObj name="Equation" r:id="rId3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72832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29" name="Equation" r:id="rId5" imgW="2057400" imgH="1422400" progId="Equation.DSMT4">
                  <p:embed/>
                </p:oleObj>
              </mc:Choice>
              <mc:Fallback>
                <p:oleObj name="Equation" r:id="rId5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papier-crayon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5405255" y="1782679"/>
            <a:ext cx="847208" cy="39320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340768"/>
            <a:ext cx="1368152" cy="15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109229" y="6021288"/>
            <a:ext cx="6925544" cy="46832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Fatigant pour nous, mais pas pour un ordinateur ! </a:t>
            </a: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233418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0" name="Equation" r:id="rId8" imgW="88900" imgH="241300" progId="Equation.DSMT4">
                  <p:embed/>
                </p:oleObj>
              </mc:Choice>
              <mc:Fallback>
                <p:oleObj name="Equation" r:id="rId8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30058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1" name="Equation" r:id="rId10" imgW="101600" imgH="241300" progId="Equation.DSMT4">
                  <p:embed/>
                </p:oleObj>
              </mc:Choice>
              <mc:Fallback>
                <p:oleObj name="Equation" r:id="rId10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766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2" name="Equation" r:id="rId12" imgW="101600" imgH="241300" progId="Equation.DSMT4">
                  <p:embed/>
                </p:oleObj>
              </mc:Choice>
              <mc:Fallback>
                <p:oleObj name="Equation" r:id="rId12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230412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3" name="Equation" r:id="rId14" imgW="101600" imgH="241300" progId="Equation.DSMT4">
                  <p:embed/>
                </p:oleObj>
              </mc:Choice>
              <mc:Fallback>
                <p:oleObj name="Equation" r:id="rId14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01090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4" name="Equation" r:id="rId16" imgW="139700" imgH="177800" progId="Equation.DSMT4">
                  <p:embed/>
                </p:oleObj>
              </mc:Choice>
              <mc:Fallback>
                <p:oleObj name="Equation" r:id="rId16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170365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5" name="Equation" r:id="rId18" imgW="127000" imgH="139700" progId="Equation.DSMT4">
                  <p:embed/>
                </p:oleObj>
              </mc:Choice>
              <mc:Fallback>
                <p:oleObj name="Equation" r:id="rId18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26758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6" name="Equation" r:id="rId20" imgW="165100" imgH="241300" progId="Equation.DSMT4">
                  <p:embed/>
                </p:oleObj>
              </mc:Choice>
              <mc:Fallback>
                <p:oleObj name="Equation" r:id="rId20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371315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7" name="Equation" r:id="rId22" imgW="190500" imgH="241300" progId="Equation.DSMT4">
                  <p:embed/>
                </p:oleObj>
              </mc:Choice>
              <mc:Fallback>
                <p:oleObj name="Equation" r:id="rId22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51519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8" name="Equation" r:id="rId24" imgW="190500" imgH="241300" progId="Equation.DSMT4">
                  <p:embed/>
                </p:oleObj>
              </mc:Choice>
              <mc:Fallback>
                <p:oleObj name="Equation" r:id="rId24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53674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39" name="Equation" r:id="rId26" imgW="190500" imgH="241300" progId="Equation.DSMT4">
                  <p:embed/>
                </p:oleObj>
              </mc:Choice>
              <mc:Fallback>
                <p:oleObj name="Equation" r:id="rId26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necteur droit 71"/>
          <p:cNvCxnSpPr>
            <a:stCxn id="67" idx="1"/>
          </p:cNvCxnSpPr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Connecteur droit 72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77112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40" name="Equation" r:id="rId28" imgW="127000" imgH="139700" progId="Equation.DSMT4">
                  <p:embed/>
                </p:oleObj>
              </mc:Choice>
              <mc:Fallback>
                <p:oleObj name="Equation" r:id="rId28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46065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41" name="Equation" r:id="rId30" imgW="101600" imgH="177800" progId="Equation.DSMT4">
                  <p:embed/>
                </p:oleObj>
              </mc:Choice>
              <mc:Fallback>
                <p:oleObj name="Equation" r:id="rId30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Connecteur droit 75"/>
          <p:cNvCxnSpPr/>
          <p:nvPr/>
        </p:nvCxnSpPr>
        <p:spPr bwMode="auto">
          <a:xfrm flipH="1" flipV="1">
            <a:off x="5508104" y="4293096"/>
            <a:ext cx="288032" cy="79208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necteur droit 76"/>
          <p:cNvCxnSpPr/>
          <p:nvPr/>
        </p:nvCxnSpPr>
        <p:spPr bwMode="auto">
          <a:xfrm flipV="1">
            <a:off x="7380312" y="4221088"/>
            <a:ext cx="360040" cy="864096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avec flèche 77"/>
          <p:cNvCxnSpPr/>
          <p:nvPr/>
        </p:nvCxnSpPr>
        <p:spPr bwMode="auto">
          <a:xfrm flipV="1">
            <a:off x="7092280" y="4797152"/>
            <a:ext cx="360040" cy="72008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9" name="Connecteur droit avec flèche 78"/>
          <p:cNvCxnSpPr/>
          <p:nvPr/>
        </p:nvCxnSpPr>
        <p:spPr bwMode="auto">
          <a:xfrm>
            <a:off x="7308304" y="4509120"/>
            <a:ext cx="216024" cy="14401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809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83285"/>
              </p:ext>
            </p:extLst>
          </p:nvPr>
        </p:nvGraphicFramePr>
        <p:xfrm>
          <a:off x="323528" y="2564904"/>
          <a:ext cx="452755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08" name="Equation" r:id="rId3" imgW="2057400" imgH="1422400" progId="Equation.DSMT4">
                  <p:embed/>
                </p:oleObj>
              </mc:Choice>
              <mc:Fallback>
                <p:oleObj name="Equation" r:id="rId3" imgW="2057400" imgH="142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564904"/>
                        <a:ext cx="4527550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Différence au lieu d’égalité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55453"/>
              </p:ext>
            </p:extLst>
          </p:nvPr>
        </p:nvGraphicFramePr>
        <p:xfrm>
          <a:off x="324000" y="763200"/>
          <a:ext cx="75993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09" name="Equation" r:id="rId5" imgW="3454400" imgH="660400" progId="Equation.DSMT4">
                  <p:embed/>
                </p:oleObj>
              </mc:Choice>
              <mc:Fallback>
                <p:oleObj name="Equation" r:id="rId5" imgW="34544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000" y="763200"/>
                        <a:ext cx="7599363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25493"/>
              </p:ext>
            </p:extLst>
          </p:nvPr>
        </p:nvGraphicFramePr>
        <p:xfrm>
          <a:off x="1267191" y="1868189"/>
          <a:ext cx="1936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0" name="Equation" r:id="rId7" imgW="88900" imgH="241300" progId="Equation.DSMT4">
                  <p:embed/>
                </p:oleObj>
              </mc:Choice>
              <mc:Fallback>
                <p:oleObj name="Equation" r:id="rId7" imgW="88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7191" y="1868189"/>
                        <a:ext cx="1936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77115"/>
              </p:ext>
            </p:extLst>
          </p:nvPr>
        </p:nvGraphicFramePr>
        <p:xfrm>
          <a:off x="4310712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1" name="Equation" r:id="rId9" imgW="101600" imgH="241300" progId="Equation.DSMT4">
                  <p:embed/>
                </p:oleObj>
              </mc:Choice>
              <mc:Fallback>
                <p:oleObj name="Equation" r:id="rId9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712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81881"/>
              </p:ext>
            </p:extLst>
          </p:nvPr>
        </p:nvGraphicFramePr>
        <p:xfrm>
          <a:off x="4018083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2" name="Equation" r:id="rId11" imgW="101600" imgH="241300" progId="Equation.DSMT4">
                  <p:embed/>
                </p:oleObj>
              </mc:Choice>
              <mc:Fallback>
                <p:oleObj name="Equation" r:id="rId11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8083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26473"/>
              </p:ext>
            </p:extLst>
          </p:nvPr>
        </p:nvGraphicFramePr>
        <p:xfrm>
          <a:off x="2647468" y="1868189"/>
          <a:ext cx="2206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3" name="Equation" r:id="rId13" imgW="101600" imgH="241300" progId="Equation.DSMT4">
                  <p:embed/>
                </p:oleObj>
              </mc:Choice>
              <mc:Fallback>
                <p:oleObj name="Equation" r:id="rId13" imgW="101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7468" y="1868189"/>
                        <a:ext cx="22066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43368"/>
              </p:ext>
            </p:extLst>
          </p:nvPr>
        </p:nvGraphicFramePr>
        <p:xfrm>
          <a:off x="7361956" y="3252911"/>
          <a:ext cx="3063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4" name="Equation" r:id="rId15" imgW="139700" imgH="177800" progId="Equation.DSMT4">
                  <p:embed/>
                </p:oleObj>
              </mc:Choice>
              <mc:Fallback>
                <p:oleObj name="Equation" r:id="rId1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61956" y="3252911"/>
                        <a:ext cx="30638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07936"/>
              </p:ext>
            </p:extLst>
          </p:nvPr>
        </p:nvGraphicFramePr>
        <p:xfrm>
          <a:off x="7740352" y="4077072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5" name="Equation" r:id="rId17" imgW="127000" imgH="139700" progId="Equation.DSMT4">
                  <p:embed/>
                </p:oleObj>
              </mc:Choice>
              <mc:Fallback>
                <p:oleObj name="Equation" r:id="rId1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40352" y="4077072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07933"/>
              </p:ext>
            </p:extLst>
          </p:nvPr>
        </p:nvGraphicFramePr>
        <p:xfrm>
          <a:off x="6413649" y="5301208"/>
          <a:ext cx="360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6" name="Equation" r:id="rId19" imgW="165100" imgH="241300" progId="Equation.DSMT4">
                  <p:embed/>
                </p:oleObj>
              </mc:Choice>
              <mc:Fallback>
                <p:oleObj name="Equation" r:id="rId19" imgW="165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13649" y="5301208"/>
                        <a:ext cx="360363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0053"/>
              </p:ext>
            </p:extLst>
          </p:nvPr>
        </p:nvGraphicFramePr>
        <p:xfrm>
          <a:off x="5436096" y="31409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7" name="Equation" r:id="rId21" imgW="190500" imgH="241300" progId="Equation.DSMT4">
                  <p:embed/>
                </p:oleObj>
              </mc:Choice>
              <mc:Fallback>
                <p:oleObj name="Equation" r:id="rId21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36096" y="31409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7638"/>
              </p:ext>
            </p:extLst>
          </p:nvPr>
        </p:nvGraphicFramePr>
        <p:xfrm>
          <a:off x="5076056" y="3955733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8" name="Equation" r:id="rId23" imgW="190500" imgH="241300" progId="Equation.DSMT4">
                  <p:embed/>
                </p:oleObj>
              </mc:Choice>
              <mc:Fallback>
                <p:oleObj name="Equation" r:id="rId23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76056" y="3955733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90888"/>
              </p:ext>
            </p:extLst>
          </p:nvPr>
        </p:nvGraphicFramePr>
        <p:xfrm>
          <a:off x="5436096" y="4941168"/>
          <a:ext cx="415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19" name="Equation" r:id="rId25" imgW="190500" imgH="241300" progId="Equation.DSMT4">
                  <p:embed/>
                </p:oleObj>
              </mc:Choice>
              <mc:Fallback>
                <p:oleObj name="Equation" r:id="rId25" imgW="190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36096" y="4941168"/>
                        <a:ext cx="4159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Connecteur droit 72"/>
          <p:cNvCxnSpPr/>
          <p:nvPr/>
        </p:nvCxnSpPr>
        <p:spPr bwMode="auto">
          <a:xfrm flipH="1" flipV="1">
            <a:off x="5508104" y="4293096"/>
            <a:ext cx="1872209" cy="79208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055865"/>
              </p:ext>
            </p:extLst>
          </p:nvPr>
        </p:nvGraphicFramePr>
        <p:xfrm>
          <a:off x="6382419" y="2924944"/>
          <a:ext cx="2778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20" name="Equation" r:id="rId27" imgW="127000" imgH="139700" progId="Equation.DSMT4">
                  <p:embed/>
                </p:oleObj>
              </mc:Choice>
              <mc:Fallback>
                <p:oleObj name="Equation" r:id="rId2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82419" y="2924944"/>
                        <a:ext cx="2778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09357"/>
              </p:ext>
            </p:extLst>
          </p:nvPr>
        </p:nvGraphicFramePr>
        <p:xfrm>
          <a:off x="7380312" y="5013176"/>
          <a:ext cx="222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21" name="Equation" r:id="rId29" imgW="101600" imgH="177800" progId="Equation.DSMT4">
                  <p:embed/>
                </p:oleObj>
              </mc:Choice>
              <mc:Fallback>
                <p:oleObj name="Equation" r:id="rId29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80312" y="5013176"/>
                        <a:ext cx="2222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Connecteur droit 75"/>
          <p:cNvCxnSpPr/>
          <p:nvPr/>
        </p:nvCxnSpPr>
        <p:spPr bwMode="auto">
          <a:xfrm flipH="1" flipV="1">
            <a:off x="5508104" y="4293096"/>
            <a:ext cx="288032" cy="792088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necteur droit 76"/>
          <p:cNvCxnSpPr/>
          <p:nvPr/>
        </p:nvCxnSpPr>
        <p:spPr bwMode="auto">
          <a:xfrm flipH="1">
            <a:off x="5796138" y="4231059"/>
            <a:ext cx="1944214" cy="85412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613363"/>
              </p:ext>
            </p:extLst>
          </p:nvPr>
        </p:nvGraphicFramePr>
        <p:xfrm>
          <a:off x="7524328" y="4437112"/>
          <a:ext cx="508000" cy="65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22" name="Equation" r:id="rId31" imgW="127000" imgH="127000" progId="Equation.DSMT4">
                  <p:embed/>
                </p:oleObj>
              </mc:Choice>
              <mc:Fallback>
                <p:oleObj name="Equation" r:id="rId31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524328" y="4437112"/>
                        <a:ext cx="508000" cy="65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2067348" y="6067896"/>
            <a:ext cx="5009304" cy="46832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4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Chemin avec </a:t>
            </a:r>
            <a:r>
              <a:rPr lang="fr-FR" sz="2400" kern="0" dirty="0" smtClean="0">
                <a:solidFill>
                  <a:schemeClr val="accent1"/>
                </a:solidFill>
              </a:rPr>
              <a:t>une seule </a:t>
            </a:r>
            <a:r>
              <a:rPr lang="fr-FR" sz="2400" kern="0" dirty="0" smtClean="0"/>
              <a:t>différence ! 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5436096" y="1772816"/>
            <a:ext cx="803837" cy="4200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8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Bien plus efficace avec partage !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68354"/>
              </p:ext>
            </p:extLst>
          </p:nvPr>
        </p:nvGraphicFramePr>
        <p:xfrm>
          <a:off x="671513" y="966788"/>
          <a:ext cx="757237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3" name="Equation" r:id="rId3" imgW="3441700" imgH="660400" progId="Equation.DSMT4">
                  <p:embed/>
                </p:oleObj>
              </mc:Choice>
              <mc:Fallback>
                <p:oleObj name="Equation" r:id="rId3" imgW="34417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513" y="966788"/>
                        <a:ext cx="7572375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74997"/>
              </p:ext>
            </p:extLst>
          </p:nvPr>
        </p:nvGraphicFramePr>
        <p:xfrm>
          <a:off x="2390875" y="3936776"/>
          <a:ext cx="30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4" name="Equation" r:id="rId5" imgW="139700" imgH="177800" progId="Equation.DSMT4">
                  <p:embed/>
                </p:oleObj>
              </mc:Choice>
              <mc:Fallback>
                <p:oleObj name="Equation" r:id="rId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0875" y="3936776"/>
                        <a:ext cx="30638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47138"/>
              </p:ext>
            </p:extLst>
          </p:nvPr>
        </p:nvGraphicFramePr>
        <p:xfrm>
          <a:off x="3408164" y="3936776"/>
          <a:ext cx="30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5" name="Equation" r:id="rId7" imgW="139700" imgH="177800" progId="Equation.DSMT4">
                  <p:embed/>
                </p:oleObj>
              </mc:Choice>
              <mc:Fallback>
                <p:oleObj name="Equation" r:id="rId7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8164" y="3936776"/>
                        <a:ext cx="30638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67047"/>
              </p:ext>
            </p:extLst>
          </p:nvPr>
        </p:nvGraphicFramePr>
        <p:xfrm>
          <a:off x="2390875" y="3154660"/>
          <a:ext cx="30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6" name="Equation" r:id="rId8" imgW="139700" imgH="177800" progId="Equation.DSMT4">
                  <p:embed/>
                </p:oleObj>
              </mc:Choice>
              <mc:Fallback>
                <p:oleObj name="Equation" r:id="rId8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0875" y="3154660"/>
                        <a:ext cx="30638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97646"/>
              </p:ext>
            </p:extLst>
          </p:nvPr>
        </p:nvGraphicFramePr>
        <p:xfrm>
          <a:off x="3407941" y="4718893"/>
          <a:ext cx="307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7" name="Equation" r:id="rId9" imgW="139700" imgH="177800" progId="Equation.DSMT4">
                  <p:embed/>
                </p:oleObj>
              </mc:Choice>
              <mc:Fallback>
                <p:oleObj name="Equation" r:id="rId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07941" y="4718893"/>
                        <a:ext cx="307975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30108"/>
              </p:ext>
            </p:extLst>
          </p:nvPr>
        </p:nvGraphicFramePr>
        <p:xfrm>
          <a:off x="2404368" y="4718893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8" name="Equation" r:id="rId11" imgW="127000" imgH="139700" progId="Equation.DSMT4">
                  <p:embed/>
                </p:oleObj>
              </mc:Choice>
              <mc:Fallback>
                <p:oleObj name="Equation" r:id="rId11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04368" y="4718893"/>
                        <a:ext cx="2794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/>
          <p:cNvCxnSpPr/>
          <p:nvPr/>
        </p:nvCxnSpPr>
        <p:spPr bwMode="auto">
          <a:xfrm>
            <a:off x="2544068" y="3539228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3557163" y="4320748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2544068" y="4320748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817584"/>
              </p:ext>
            </p:extLst>
          </p:nvPr>
        </p:nvGraphicFramePr>
        <p:xfrm>
          <a:off x="4424908" y="4718893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09" name="Equation" r:id="rId13" imgW="127000" imgH="139700" progId="Equation.DSMT4">
                  <p:embed/>
                </p:oleObj>
              </mc:Choice>
              <mc:Fallback>
                <p:oleObj name="Equation" r:id="rId13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4908" y="4718893"/>
                        <a:ext cx="2794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71220"/>
              </p:ext>
            </p:extLst>
          </p:nvPr>
        </p:nvGraphicFramePr>
        <p:xfrm>
          <a:off x="1563266" y="4706763"/>
          <a:ext cx="2238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10" name="Equation" r:id="rId15" imgW="101600" imgH="177800" progId="Equation.DSMT4">
                  <p:embed/>
                </p:oleObj>
              </mc:Choice>
              <mc:Fallback>
                <p:oleObj name="Equation" r:id="rId15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63266" y="4706763"/>
                        <a:ext cx="22383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cteur droit avec flèche 16"/>
          <p:cNvCxnSpPr/>
          <p:nvPr/>
        </p:nvCxnSpPr>
        <p:spPr bwMode="auto">
          <a:xfrm>
            <a:off x="1763688" y="2348880"/>
            <a:ext cx="648072" cy="1656184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>
            <a:off x="3131840" y="2420888"/>
            <a:ext cx="432048" cy="151216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7" name="Connecteur droit avec flèche 36"/>
          <p:cNvCxnSpPr/>
          <p:nvPr/>
        </p:nvCxnSpPr>
        <p:spPr bwMode="auto">
          <a:xfrm flipH="1">
            <a:off x="2699792" y="2348880"/>
            <a:ext cx="1656184" cy="86409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47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686800" cy="17700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B45600"/>
                </a:solidFill>
              </a:rPr>
              <a:t>Bitvecteurs</a:t>
            </a:r>
          </a:p>
          <a:p>
            <a:pPr lvl="1"/>
            <a:r>
              <a:rPr lang="fr-FR" dirty="0" smtClean="0"/>
              <a:t>importants pour la programmation système, l’optimisation de compilateurs et la vérification de circuits</a:t>
            </a:r>
          </a:p>
          <a:p>
            <a:pPr lvl="1"/>
            <a:r>
              <a:rPr lang="fr-FR" dirty="0" smtClean="0"/>
              <a:t>se ramène à </a:t>
            </a:r>
            <a:r>
              <a:rPr lang="fr-FR" dirty="0" smtClean="0">
                <a:solidFill>
                  <a:schemeClr val="accent3"/>
                </a:solidFill>
              </a:rPr>
              <a:t>SAT</a:t>
            </a:r>
            <a:r>
              <a:rPr lang="fr-FR" dirty="0" smtClean="0"/>
              <a:t> (</a:t>
            </a:r>
            <a:r>
              <a:rPr lang="fr-FR" i="1" dirty="0" smtClean="0"/>
              <a:t>bit </a:t>
            </a:r>
            <a:r>
              <a:rPr lang="fr-FR" i="1" dirty="0" err="1" smtClean="0"/>
              <a:t>blasting</a:t>
            </a:r>
            <a:r>
              <a:rPr lang="fr-FR" dirty="0" smtClean="0"/>
              <a:t>), donc </a:t>
            </a:r>
            <a:r>
              <a:rPr lang="fr-FR" dirty="0" smtClean="0">
                <a:solidFill>
                  <a:srgbClr val="FF6600"/>
                </a:solidFill>
              </a:rPr>
              <a:t>NP-complet</a:t>
            </a:r>
            <a:endParaRPr lang="fr-FR" dirty="0" smtClean="0"/>
          </a:p>
          <a:p>
            <a:pPr marL="256032" lvl="1" indent="0">
              <a:buNone/>
            </a:pPr>
            <a:r>
              <a:rPr lang="fr-FR" dirty="0" smtClean="0"/>
              <a:t>   mais expression bien plus agréable que dans </a:t>
            </a:r>
            <a:r>
              <a:rPr lang="fr-FR" dirty="0" smtClean="0">
                <a:solidFill>
                  <a:srgbClr val="C83296"/>
                </a:solidFill>
              </a:rPr>
              <a:t>SAT </a:t>
            </a:r>
            <a:r>
              <a:rPr lang="fr-FR" dirty="0" smtClean="0"/>
              <a:t>direct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théories décidables et utiles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57200" y="4094096"/>
            <a:ext cx="9001000" cy="800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Logiques de </a:t>
            </a:r>
            <a:r>
              <a:rPr lang="fr-FR" dirty="0" smtClean="0">
                <a:solidFill>
                  <a:schemeClr val="accent4"/>
                </a:solidFill>
              </a:rPr>
              <a:t>pointeurs </a:t>
            </a:r>
            <a:r>
              <a:rPr lang="fr-FR" dirty="0" smtClean="0"/>
              <a:t>(non traitée dans ce cours)</a:t>
            </a:r>
          </a:p>
          <a:p>
            <a:pPr lvl="1"/>
            <a:r>
              <a:rPr lang="fr-FR" dirty="0" smtClean="0">
                <a:solidFill>
                  <a:schemeClr val="accent3"/>
                </a:solidFill>
              </a:rPr>
              <a:t>logique de séparation </a:t>
            </a:r>
            <a:r>
              <a:rPr lang="fr-FR" dirty="0" smtClean="0"/>
              <a:t>: gestion du tas, programmes parallèles</a:t>
            </a: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457200" y="5004532"/>
            <a:ext cx="9001000" cy="11238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Combinaisons de théories décidables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en général indécidable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fr-FR" dirty="0" smtClean="0">
                <a:solidFill>
                  <a:srgbClr val="FF6600"/>
                </a:solidFill>
              </a:rPr>
              <a:t>mais des cas où ça marche....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57200" y="2860495"/>
            <a:ext cx="8229600" cy="11238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Manipulation de </a:t>
            </a:r>
            <a:r>
              <a:rPr lang="fr-FR" dirty="0" smtClean="0">
                <a:solidFill>
                  <a:srgbClr val="B45600"/>
                </a:solidFill>
              </a:rPr>
              <a:t>tableaux</a:t>
            </a:r>
          </a:p>
          <a:p>
            <a:pPr lvl="1"/>
            <a:r>
              <a:rPr lang="fr-FR" dirty="0" smtClean="0"/>
              <a:t>mélange de non-interprété et d’arithmétique entière</a:t>
            </a:r>
          </a:p>
          <a:p>
            <a:pPr lvl="1"/>
            <a:r>
              <a:rPr lang="fr-FR" dirty="0" smtClean="0"/>
              <a:t>satisfiabilité : dépend des manipulations arithmétiques des indices</a:t>
            </a:r>
          </a:p>
        </p:txBody>
      </p:sp>
    </p:spTree>
    <p:extLst>
      <p:ext uri="{BB962C8B-B14F-4D97-AF65-F5344CB8AC3E}">
        <p14:creationId xmlns:p14="http://schemas.microsoft.com/office/powerpoint/2010/main" val="404265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Bien plus efficace avec partage !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54055"/>
              </p:ext>
            </p:extLst>
          </p:nvPr>
        </p:nvGraphicFramePr>
        <p:xfrm>
          <a:off x="671513" y="966788"/>
          <a:ext cx="757237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28" name="Equation" r:id="rId3" imgW="3441700" imgH="660400" progId="Equation.DSMT4">
                  <p:embed/>
                </p:oleObj>
              </mc:Choice>
              <mc:Fallback>
                <p:oleObj name="Equation" r:id="rId3" imgW="34417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513" y="966788"/>
                        <a:ext cx="7572375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49264"/>
              </p:ext>
            </p:extLst>
          </p:nvPr>
        </p:nvGraphicFramePr>
        <p:xfrm>
          <a:off x="2390875" y="3936776"/>
          <a:ext cx="30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29" name="Equation" r:id="rId5" imgW="139700" imgH="177800" progId="Equation.DSMT4">
                  <p:embed/>
                </p:oleObj>
              </mc:Choice>
              <mc:Fallback>
                <p:oleObj name="Equation" r:id="rId5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0875" y="3936776"/>
                        <a:ext cx="30638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525241"/>
              </p:ext>
            </p:extLst>
          </p:nvPr>
        </p:nvGraphicFramePr>
        <p:xfrm>
          <a:off x="3408164" y="3936776"/>
          <a:ext cx="30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30" name="Equation" r:id="rId7" imgW="139700" imgH="177800" progId="Equation.DSMT4">
                  <p:embed/>
                </p:oleObj>
              </mc:Choice>
              <mc:Fallback>
                <p:oleObj name="Equation" r:id="rId7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8164" y="3936776"/>
                        <a:ext cx="30638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18290"/>
              </p:ext>
            </p:extLst>
          </p:nvPr>
        </p:nvGraphicFramePr>
        <p:xfrm>
          <a:off x="2390875" y="3154660"/>
          <a:ext cx="3063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31" name="Equation" r:id="rId8" imgW="139700" imgH="177800" progId="Equation.DSMT4">
                  <p:embed/>
                </p:oleObj>
              </mc:Choice>
              <mc:Fallback>
                <p:oleObj name="Equation" r:id="rId8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0875" y="3154660"/>
                        <a:ext cx="30638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14514"/>
              </p:ext>
            </p:extLst>
          </p:nvPr>
        </p:nvGraphicFramePr>
        <p:xfrm>
          <a:off x="3407941" y="4718893"/>
          <a:ext cx="307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32" name="Equation" r:id="rId9" imgW="139700" imgH="177800" progId="Equation.DSMT4">
                  <p:embed/>
                </p:oleObj>
              </mc:Choice>
              <mc:Fallback>
                <p:oleObj name="Equation" r:id="rId9" imgW="139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07941" y="4718893"/>
                        <a:ext cx="307975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49597"/>
              </p:ext>
            </p:extLst>
          </p:nvPr>
        </p:nvGraphicFramePr>
        <p:xfrm>
          <a:off x="2404368" y="4718893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33" name="Equation" r:id="rId11" imgW="127000" imgH="139700" progId="Equation.DSMT4">
                  <p:embed/>
                </p:oleObj>
              </mc:Choice>
              <mc:Fallback>
                <p:oleObj name="Equation" r:id="rId11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04368" y="4718893"/>
                        <a:ext cx="2794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/>
          <p:cNvCxnSpPr/>
          <p:nvPr/>
        </p:nvCxnSpPr>
        <p:spPr bwMode="auto">
          <a:xfrm>
            <a:off x="2544068" y="3539228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3557163" y="4320748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2544068" y="4320748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2697262" y="4132832"/>
            <a:ext cx="734771" cy="669266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4486"/>
              </p:ext>
            </p:extLst>
          </p:nvPr>
        </p:nvGraphicFramePr>
        <p:xfrm>
          <a:off x="4424908" y="4718893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34" name="Equation" r:id="rId13" imgW="127000" imgH="139700" progId="Equation.DSMT4">
                  <p:embed/>
                </p:oleObj>
              </mc:Choice>
              <mc:Fallback>
                <p:oleObj name="Equation" r:id="rId13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4908" y="4718893"/>
                        <a:ext cx="2794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necteur droit 25"/>
          <p:cNvCxnSpPr/>
          <p:nvPr/>
        </p:nvCxnSpPr>
        <p:spPr bwMode="auto">
          <a:xfrm>
            <a:off x="3696196" y="4132832"/>
            <a:ext cx="734771" cy="669266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2697262" y="3371228"/>
            <a:ext cx="734771" cy="669266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52442"/>
              </p:ext>
            </p:extLst>
          </p:nvPr>
        </p:nvGraphicFramePr>
        <p:xfrm>
          <a:off x="1563266" y="4706763"/>
          <a:ext cx="2238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35" name="Equation" r:id="rId15" imgW="101600" imgH="177800" progId="Equation.DSMT4">
                  <p:embed/>
                </p:oleObj>
              </mc:Choice>
              <mc:Fallback>
                <p:oleObj name="Equation" r:id="rId15" imgW="101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63266" y="4706763"/>
                        <a:ext cx="223837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Connecteur droit 28"/>
          <p:cNvCxnSpPr/>
          <p:nvPr/>
        </p:nvCxnSpPr>
        <p:spPr bwMode="auto">
          <a:xfrm flipV="1">
            <a:off x="1782166" y="3514700"/>
            <a:ext cx="617886" cy="1299268"/>
          </a:xfrm>
          <a:prstGeom prst="line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orme libre 31"/>
          <p:cNvSpPr/>
          <p:nvPr/>
        </p:nvSpPr>
        <p:spPr>
          <a:xfrm>
            <a:off x="1751980" y="5026868"/>
            <a:ext cx="2694386" cy="251658"/>
          </a:xfrm>
          <a:custGeom>
            <a:avLst/>
            <a:gdLst>
              <a:gd name="connsiteX0" fmla="*/ 0 w 2694386"/>
              <a:gd name="connsiteY0" fmla="*/ 0 h 446822"/>
              <a:gd name="connsiteX1" fmla="*/ 593477 w 2694386"/>
              <a:gd name="connsiteY1" fmla="*/ 379846 h 446822"/>
              <a:gd name="connsiteX2" fmla="*/ 2077170 w 2694386"/>
              <a:gd name="connsiteY2" fmla="*/ 415457 h 446822"/>
              <a:gd name="connsiteX3" fmla="*/ 2694386 w 2694386"/>
              <a:gd name="connsiteY3" fmla="*/ 47481 h 44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4386" h="446822">
                <a:moveTo>
                  <a:pt x="0" y="0"/>
                </a:moveTo>
                <a:cubicBezTo>
                  <a:pt x="123641" y="155301"/>
                  <a:pt x="247282" y="310603"/>
                  <a:pt x="593477" y="379846"/>
                </a:cubicBezTo>
                <a:cubicBezTo>
                  <a:pt x="939672" y="449089"/>
                  <a:pt x="1727019" y="470851"/>
                  <a:pt x="2077170" y="415457"/>
                </a:cubicBezTo>
                <a:cubicBezTo>
                  <a:pt x="2427321" y="360063"/>
                  <a:pt x="2694386" y="47481"/>
                  <a:pt x="2694386" y="47481"/>
                </a:cubicBezTo>
              </a:path>
            </a:pathLst>
          </a:custGeom>
          <a:ln w="5715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2420" y="3586708"/>
            <a:ext cx="1739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 bwMode="auto">
          <a:xfrm>
            <a:off x="1475656" y="2420888"/>
            <a:ext cx="1512168" cy="1872208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2843808" y="2420888"/>
            <a:ext cx="1008112" cy="1728192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 flipH="1">
            <a:off x="2267744" y="2420888"/>
            <a:ext cx="1944216" cy="158417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Connecteur droit 34"/>
          <p:cNvCxnSpPr/>
          <p:nvPr/>
        </p:nvCxnSpPr>
        <p:spPr bwMode="auto">
          <a:xfrm flipV="1">
            <a:off x="3923928" y="2420888"/>
            <a:ext cx="2160240" cy="2664296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Connecteur droit 38"/>
          <p:cNvCxnSpPr/>
          <p:nvPr/>
        </p:nvCxnSpPr>
        <p:spPr bwMode="auto">
          <a:xfrm flipH="1" flipV="1">
            <a:off x="3114842" y="3863474"/>
            <a:ext cx="16998" cy="573638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258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50987"/>
              </p:ext>
            </p:extLst>
          </p:nvPr>
        </p:nvGraphicFramePr>
        <p:xfrm>
          <a:off x="363538" y="1496145"/>
          <a:ext cx="86058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78" name="Equation" r:id="rId3" imgW="3911600" imgH="203200" progId="Equation.DSMT4">
                  <p:embed/>
                </p:oleObj>
              </mc:Choice>
              <mc:Fallback>
                <p:oleObj name="Equation" r:id="rId3" imgW="3911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38" y="1496145"/>
                        <a:ext cx="86058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exemple avec partage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91533"/>
              </p:ext>
            </p:extLst>
          </p:nvPr>
        </p:nvGraphicFramePr>
        <p:xfrm>
          <a:off x="363538" y="930275"/>
          <a:ext cx="6064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79" name="Equation" r:id="rId5" imgW="2755900" imgH="241300" progId="Equation.DSMT4">
                  <p:embed/>
                </p:oleObj>
              </mc:Choice>
              <mc:Fallback>
                <p:oleObj name="Equation" r:id="rId5" imgW="2755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538" y="930275"/>
                        <a:ext cx="60642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orme libre 21"/>
          <p:cNvSpPr/>
          <p:nvPr/>
        </p:nvSpPr>
        <p:spPr>
          <a:xfrm>
            <a:off x="3200400" y="4122821"/>
            <a:ext cx="455179" cy="1443789"/>
          </a:xfrm>
          <a:custGeom>
            <a:avLst/>
            <a:gdLst>
              <a:gd name="connsiteX0" fmla="*/ 0 w 455179"/>
              <a:gd name="connsiteY0" fmla="*/ 0 h 1443789"/>
              <a:gd name="connsiteX1" fmla="*/ 454526 w 455179"/>
              <a:gd name="connsiteY1" fmla="*/ 748631 h 1443789"/>
              <a:gd name="connsiteX2" fmla="*/ 80211 w 455179"/>
              <a:gd name="connsiteY2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79" h="1443789">
                <a:moveTo>
                  <a:pt x="0" y="0"/>
                </a:moveTo>
                <a:cubicBezTo>
                  <a:pt x="220579" y="254000"/>
                  <a:pt x="441158" y="508000"/>
                  <a:pt x="454526" y="748631"/>
                </a:cubicBezTo>
                <a:cubicBezTo>
                  <a:pt x="467894" y="989262"/>
                  <a:pt x="274052" y="1216525"/>
                  <a:pt x="80211" y="1443789"/>
                </a:cubicBezTo>
              </a:path>
            </a:pathLst>
          </a:custGeom>
          <a:ln w="5715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203848" y="3356992"/>
            <a:ext cx="455179" cy="1443789"/>
          </a:xfrm>
          <a:custGeom>
            <a:avLst/>
            <a:gdLst>
              <a:gd name="connsiteX0" fmla="*/ 0 w 455179"/>
              <a:gd name="connsiteY0" fmla="*/ 0 h 1443789"/>
              <a:gd name="connsiteX1" fmla="*/ 454526 w 455179"/>
              <a:gd name="connsiteY1" fmla="*/ 748631 h 1443789"/>
              <a:gd name="connsiteX2" fmla="*/ 80211 w 455179"/>
              <a:gd name="connsiteY2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79" h="1443789">
                <a:moveTo>
                  <a:pt x="0" y="0"/>
                </a:moveTo>
                <a:cubicBezTo>
                  <a:pt x="220579" y="254000"/>
                  <a:pt x="441158" y="508000"/>
                  <a:pt x="454526" y="748631"/>
                </a:cubicBezTo>
                <a:cubicBezTo>
                  <a:pt x="467894" y="989262"/>
                  <a:pt x="274052" y="1216525"/>
                  <a:pt x="80211" y="1443789"/>
                </a:cubicBezTo>
              </a:path>
            </a:pathLst>
          </a:custGeom>
          <a:ln w="5715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3131840" y="2492896"/>
            <a:ext cx="455179" cy="1443789"/>
          </a:xfrm>
          <a:custGeom>
            <a:avLst/>
            <a:gdLst>
              <a:gd name="connsiteX0" fmla="*/ 0 w 455179"/>
              <a:gd name="connsiteY0" fmla="*/ 0 h 1443789"/>
              <a:gd name="connsiteX1" fmla="*/ 454526 w 455179"/>
              <a:gd name="connsiteY1" fmla="*/ 748631 h 1443789"/>
              <a:gd name="connsiteX2" fmla="*/ 80211 w 455179"/>
              <a:gd name="connsiteY2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79" h="1443789">
                <a:moveTo>
                  <a:pt x="0" y="0"/>
                </a:moveTo>
                <a:cubicBezTo>
                  <a:pt x="220579" y="254000"/>
                  <a:pt x="441158" y="508000"/>
                  <a:pt x="454526" y="748631"/>
                </a:cubicBezTo>
                <a:cubicBezTo>
                  <a:pt x="467894" y="989262"/>
                  <a:pt x="274052" y="1216525"/>
                  <a:pt x="80211" y="1443789"/>
                </a:cubicBezTo>
              </a:path>
            </a:pathLst>
          </a:custGeom>
          <a:ln w="5715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2996456" y="2260467"/>
            <a:ext cx="279400" cy="4264877"/>
            <a:chOff x="2996456" y="2260467"/>
            <a:chExt cx="279400" cy="4264877"/>
          </a:xfrm>
        </p:grpSpPr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425704"/>
                </p:ext>
              </p:extLst>
            </p:nvPr>
          </p:nvGraphicFramePr>
          <p:xfrm>
            <a:off x="3010744" y="3056487"/>
            <a:ext cx="2508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680" name="Equation" r:id="rId7" imgW="114300" imgH="165100" progId="Equation.DSMT4">
                    <p:embed/>
                  </p:oleObj>
                </mc:Choice>
                <mc:Fallback>
                  <p:oleObj name="Equation" r:id="rId7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0744" y="3056487"/>
                          <a:ext cx="250825" cy="365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097291"/>
                </p:ext>
              </p:extLst>
            </p:nvPr>
          </p:nvGraphicFramePr>
          <p:xfrm>
            <a:off x="3010744" y="2260467"/>
            <a:ext cx="2508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681" name="Equation" r:id="rId9" imgW="114300" imgH="165100" progId="Equation.DSMT4">
                    <p:embed/>
                  </p:oleObj>
                </mc:Choice>
                <mc:Fallback>
                  <p:oleObj name="Equation" r:id="rId9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0744" y="2260467"/>
                          <a:ext cx="250825" cy="365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Connecteur droit 17"/>
            <p:cNvCxnSpPr/>
            <p:nvPr/>
          </p:nvCxnSpPr>
          <p:spPr bwMode="auto">
            <a:xfrm>
              <a:off x="3136156" y="2632980"/>
              <a:ext cx="0" cy="4320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020590"/>
                </p:ext>
              </p:extLst>
            </p:nvPr>
          </p:nvGraphicFramePr>
          <p:xfrm>
            <a:off x="3010744" y="5449416"/>
            <a:ext cx="25082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682" name="Equation" r:id="rId10" imgW="114300" imgH="165100" progId="Equation.DSMT4">
                    <p:embed/>
                  </p:oleObj>
                </mc:Choice>
                <mc:Fallback>
                  <p:oleObj name="Equation" r:id="rId10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0744" y="5449416"/>
                          <a:ext cx="250825" cy="363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677385"/>
                </p:ext>
              </p:extLst>
            </p:nvPr>
          </p:nvGraphicFramePr>
          <p:xfrm>
            <a:off x="3010744" y="4665191"/>
            <a:ext cx="2508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683" name="Equation" r:id="rId12" imgW="114300" imgH="165100" progId="Equation.DSMT4">
                    <p:embed/>
                  </p:oleObj>
                </mc:Choice>
                <mc:Fallback>
                  <p:oleObj name="Equation" r:id="rId12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0744" y="4665191"/>
                          <a:ext cx="250825" cy="365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9862936"/>
                </p:ext>
              </p:extLst>
            </p:nvPr>
          </p:nvGraphicFramePr>
          <p:xfrm>
            <a:off x="2996456" y="6217369"/>
            <a:ext cx="279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684"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96456" y="6217369"/>
                          <a:ext cx="2794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cteur droit 10"/>
            <p:cNvCxnSpPr/>
            <p:nvPr/>
          </p:nvCxnSpPr>
          <p:spPr bwMode="auto">
            <a:xfrm>
              <a:off x="3136156" y="5037704"/>
              <a:ext cx="0" cy="4320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/>
            <p:cNvCxnSpPr/>
            <p:nvPr/>
          </p:nvCxnSpPr>
          <p:spPr bwMode="auto">
            <a:xfrm>
              <a:off x="3136156" y="5819224"/>
              <a:ext cx="0" cy="4320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751152"/>
                </p:ext>
              </p:extLst>
            </p:nvPr>
          </p:nvGraphicFramePr>
          <p:xfrm>
            <a:off x="3010744" y="3840712"/>
            <a:ext cx="25082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685" name="Equation" r:id="rId15" imgW="114300" imgH="165100" progId="Equation.DSMT4">
                    <p:embed/>
                  </p:oleObj>
                </mc:Choice>
                <mc:Fallback>
                  <p:oleObj name="Equation" r:id="rId15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0744" y="3840712"/>
                          <a:ext cx="250825" cy="363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Connecteur droit 14"/>
            <p:cNvCxnSpPr/>
            <p:nvPr/>
          </p:nvCxnSpPr>
          <p:spPr bwMode="auto">
            <a:xfrm>
              <a:off x="3136156" y="3429000"/>
              <a:ext cx="0" cy="4320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>
              <a:off x="3136156" y="4233150"/>
              <a:ext cx="0" cy="4320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Forme libre 18"/>
          <p:cNvSpPr/>
          <p:nvPr/>
        </p:nvSpPr>
        <p:spPr>
          <a:xfrm>
            <a:off x="3208421" y="4879474"/>
            <a:ext cx="455179" cy="1443789"/>
          </a:xfrm>
          <a:custGeom>
            <a:avLst/>
            <a:gdLst>
              <a:gd name="connsiteX0" fmla="*/ 0 w 455179"/>
              <a:gd name="connsiteY0" fmla="*/ 0 h 1443789"/>
              <a:gd name="connsiteX1" fmla="*/ 454526 w 455179"/>
              <a:gd name="connsiteY1" fmla="*/ 748631 h 1443789"/>
              <a:gd name="connsiteX2" fmla="*/ 80211 w 455179"/>
              <a:gd name="connsiteY2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79" h="1443789">
                <a:moveTo>
                  <a:pt x="0" y="0"/>
                </a:moveTo>
                <a:cubicBezTo>
                  <a:pt x="220579" y="254000"/>
                  <a:pt x="441158" y="508000"/>
                  <a:pt x="454526" y="748631"/>
                </a:cubicBezTo>
                <a:cubicBezTo>
                  <a:pt x="467894" y="989262"/>
                  <a:pt x="274052" y="1216525"/>
                  <a:pt x="80211" y="1443789"/>
                </a:cubicBezTo>
              </a:path>
            </a:pathLst>
          </a:custGeom>
          <a:ln w="28575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272535" y="2513263"/>
            <a:ext cx="708623" cy="3810000"/>
          </a:xfrm>
          <a:custGeom>
            <a:avLst/>
            <a:gdLst>
              <a:gd name="connsiteX0" fmla="*/ 668518 w 708623"/>
              <a:gd name="connsiteY0" fmla="*/ 0 h 3810000"/>
              <a:gd name="connsiteX1" fmla="*/ 97 w 708623"/>
              <a:gd name="connsiteY1" fmla="*/ 1898316 h 3810000"/>
              <a:gd name="connsiteX2" fmla="*/ 708623 w 708623"/>
              <a:gd name="connsiteY2" fmla="*/ 3810000 h 3810000"/>
              <a:gd name="connsiteX3" fmla="*/ 708623 w 708623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23" h="3810000">
                <a:moveTo>
                  <a:pt x="668518" y="0"/>
                </a:moveTo>
                <a:cubicBezTo>
                  <a:pt x="330965" y="631658"/>
                  <a:pt x="-6587" y="1263316"/>
                  <a:pt x="97" y="1898316"/>
                </a:cubicBezTo>
                <a:cubicBezTo>
                  <a:pt x="6781" y="2533316"/>
                  <a:pt x="708623" y="3810000"/>
                  <a:pt x="708623" y="3810000"/>
                </a:cubicBezTo>
                <a:lnTo>
                  <a:pt x="708623" y="3810000"/>
                </a:lnTo>
              </a:path>
            </a:pathLst>
          </a:custGeom>
          <a:ln w="28575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076056" y="2216467"/>
            <a:ext cx="2836834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(7×6) / 2 = 21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équations induites !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2809900" y="1700808"/>
            <a:ext cx="3239972" cy="368514"/>
            <a:chOff x="2674780" y="1700808"/>
            <a:chExt cx="3239972" cy="368514"/>
          </a:xfrm>
        </p:grpSpPr>
        <p:sp>
          <p:nvSpPr>
            <p:cNvPr id="29" name="ZoneTexte 28"/>
            <p:cNvSpPr txBox="1"/>
            <p:nvPr/>
          </p:nvSpPr>
          <p:spPr>
            <a:xfrm>
              <a:off x="2674780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1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950112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2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618996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3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860032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4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114156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5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351388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6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601708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13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9" grpId="0" animBg="1"/>
      <p:bldP spid="21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exemple avec partage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38134"/>
              </p:ext>
            </p:extLst>
          </p:nvPr>
        </p:nvGraphicFramePr>
        <p:xfrm>
          <a:off x="3010744" y="5449416"/>
          <a:ext cx="2508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2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0744" y="5449416"/>
                        <a:ext cx="25082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420809"/>
              </p:ext>
            </p:extLst>
          </p:nvPr>
        </p:nvGraphicFramePr>
        <p:xfrm>
          <a:off x="3010744" y="4665191"/>
          <a:ext cx="250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3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0744" y="4665191"/>
                        <a:ext cx="2508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108276"/>
              </p:ext>
            </p:extLst>
          </p:nvPr>
        </p:nvGraphicFramePr>
        <p:xfrm>
          <a:off x="2996456" y="6217369"/>
          <a:ext cx="279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4" name="Equation" r:id="rId7" imgW="127000" imgH="139700" progId="Equation.DSMT4">
                  <p:embed/>
                </p:oleObj>
              </mc:Choice>
              <mc:Fallback>
                <p:oleObj name="Equation" r:id="rId7" imgW="1270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6456" y="6217369"/>
                        <a:ext cx="2794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 bwMode="auto">
          <a:xfrm>
            <a:off x="3136156" y="5037704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3136156" y="5819224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91665"/>
              </p:ext>
            </p:extLst>
          </p:nvPr>
        </p:nvGraphicFramePr>
        <p:xfrm>
          <a:off x="3010744" y="3840712"/>
          <a:ext cx="2508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5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0744" y="3840712"/>
                        <a:ext cx="25082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24666"/>
              </p:ext>
            </p:extLst>
          </p:nvPr>
        </p:nvGraphicFramePr>
        <p:xfrm>
          <a:off x="3010744" y="3056487"/>
          <a:ext cx="250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6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0744" y="3056487"/>
                        <a:ext cx="2508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 bwMode="auto">
          <a:xfrm>
            <a:off x="3136156" y="3429000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3136156" y="4233150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89039"/>
              </p:ext>
            </p:extLst>
          </p:nvPr>
        </p:nvGraphicFramePr>
        <p:xfrm>
          <a:off x="3010744" y="2260467"/>
          <a:ext cx="250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7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0744" y="2260467"/>
                        <a:ext cx="2508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cteur droit 17"/>
          <p:cNvCxnSpPr/>
          <p:nvPr/>
        </p:nvCxnSpPr>
        <p:spPr bwMode="auto">
          <a:xfrm>
            <a:off x="3136156" y="2632980"/>
            <a:ext cx="0" cy="4320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orme libre 20"/>
          <p:cNvSpPr/>
          <p:nvPr/>
        </p:nvSpPr>
        <p:spPr>
          <a:xfrm>
            <a:off x="2272535" y="2513263"/>
            <a:ext cx="708623" cy="3810000"/>
          </a:xfrm>
          <a:custGeom>
            <a:avLst/>
            <a:gdLst>
              <a:gd name="connsiteX0" fmla="*/ 668518 w 708623"/>
              <a:gd name="connsiteY0" fmla="*/ 0 h 3810000"/>
              <a:gd name="connsiteX1" fmla="*/ 97 w 708623"/>
              <a:gd name="connsiteY1" fmla="*/ 1898316 h 3810000"/>
              <a:gd name="connsiteX2" fmla="*/ 708623 w 708623"/>
              <a:gd name="connsiteY2" fmla="*/ 3810000 h 3810000"/>
              <a:gd name="connsiteX3" fmla="*/ 708623 w 708623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23" h="3810000">
                <a:moveTo>
                  <a:pt x="668518" y="0"/>
                </a:moveTo>
                <a:cubicBezTo>
                  <a:pt x="330965" y="631658"/>
                  <a:pt x="-6587" y="1263316"/>
                  <a:pt x="97" y="1898316"/>
                </a:cubicBezTo>
                <a:cubicBezTo>
                  <a:pt x="6781" y="2533316"/>
                  <a:pt x="708623" y="3810000"/>
                  <a:pt x="708623" y="3810000"/>
                </a:cubicBezTo>
                <a:lnTo>
                  <a:pt x="708623" y="3810000"/>
                </a:lnTo>
              </a:path>
            </a:pathLst>
          </a:custGeom>
          <a:ln w="28575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248526" y="5681579"/>
            <a:ext cx="347579" cy="668421"/>
          </a:xfrm>
          <a:custGeom>
            <a:avLst/>
            <a:gdLst>
              <a:gd name="connsiteX0" fmla="*/ 0 w 347579"/>
              <a:gd name="connsiteY0" fmla="*/ 0 h 668421"/>
              <a:gd name="connsiteX1" fmla="*/ 347579 w 347579"/>
              <a:gd name="connsiteY1" fmla="*/ 307474 h 668421"/>
              <a:gd name="connsiteX2" fmla="*/ 0 w 347579"/>
              <a:gd name="connsiteY2" fmla="*/ 668421 h 6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579" h="668421">
                <a:moveTo>
                  <a:pt x="0" y="0"/>
                </a:moveTo>
                <a:cubicBezTo>
                  <a:pt x="173789" y="98035"/>
                  <a:pt x="347579" y="196071"/>
                  <a:pt x="347579" y="307474"/>
                </a:cubicBezTo>
                <a:cubicBezTo>
                  <a:pt x="347579" y="418877"/>
                  <a:pt x="0" y="668421"/>
                  <a:pt x="0" y="668421"/>
                </a:cubicBezTo>
              </a:path>
            </a:pathLst>
          </a:custGeom>
          <a:ln w="7620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5517232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rme libre 25"/>
          <p:cNvSpPr/>
          <p:nvPr/>
        </p:nvSpPr>
        <p:spPr>
          <a:xfrm>
            <a:off x="3200400" y="4122821"/>
            <a:ext cx="455179" cy="1443789"/>
          </a:xfrm>
          <a:custGeom>
            <a:avLst/>
            <a:gdLst>
              <a:gd name="connsiteX0" fmla="*/ 0 w 455179"/>
              <a:gd name="connsiteY0" fmla="*/ 0 h 1443789"/>
              <a:gd name="connsiteX1" fmla="*/ 454526 w 455179"/>
              <a:gd name="connsiteY1" fmla="*/ 748631 h 1443789"/>
              <a:gd name="connsiteX2" fmla="*/ 80211 w 455179"/>
              <a:gd name="connsiteY2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79" h="1443789">
                <a:moveTo>
                  <a:pt x="0" y="0"/>
                </a:moveTo>
                <a:cubicBezTo>
                  <a:pt x="220579" y="254000"/>
                  <a:pt x="441158" y="508000"/>
                  <a:pt x="454526" y="748631"/>
                </a:cubicBezTo>
                <a:cubicBezTo>
                  <a:pt x="467894" y="989262"/>
                  <a:pt x="274052" y="1216525"/>
                  <a:pt x="80211" y="1443789"/>
                </a:cubicBezTo>
              </a:path>
            </a:pathLst>
          </a:custGeom>
          <a:ln w="5715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3131840" y="2492896"/>
            <a:ext cx="455179" cy="1443789"/>
          </a:xfrm>
          <a:custGeom>
            <a:avLst/>
            <a:gdLst>
              <a:gd name="connsiteX0" fmla="*/ 0 w 455179"/>
              <a:gd name="connsiteY0" fmla="*/ 0 h 1443789"/>
              <a:gd name="connsiteX1" fmla="*/ 454526 w 455179"/>
              <a:gd name="connsiteY1" fmla="*/ 748631 h 1443789"/>
              <a:gd name="connsiteX2" fmla="*/ 80211 w 455179"/>
              <a:gd name="connsiteY2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179" h="1443789">
                <a:moveTo>
                  <a:pt x="0" y="0"/>
                </a:moveTo>
                <a:cubicBezTo>
                  <a:pt x="220579" y="254000"/>
                  <a:pt x="441158" y="508000"/>
                  <a:pt x="454526" y="748631"/>
                </a:cubicBezTo>
                <a:cubicBezTo>
                  <a:pt x="467894" y="989262"/>
                  <a:pt x="274052" y="1216525"/>
                  <a:pt x="80211" y="1443789"/>
                </a:cubicBezTo>
              </a:path>
            </a:pathLst>
          </a:custGeom>
          <a:ln w="57150" cmpd="sng">
            <a:solidFill>
              <a:srgbClr val="B45600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95168"/>
              </p:ext>
            </p:extLst>
          </p:nvPr>
        </p:nvGraphicFramePr>
        <p:xfrm>
          <a:off x="363538" y="930275"/>
          <a:ext cx="6064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8" name="Equation" r:id="rId13" imgW="2755900" imgH="241300" progId="Equation.DSMT4">
                  <p:embed/>
                </p:oleObj>
              </mc:Choice>
              <mc:Fallback>
                <p:oleObj name="Equation" r:id="rId13" imgW="2755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3538" y="930275"/>
                        <a:ext cx="606425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5076056" y="2216467"/>
            <a:ext cx="2836834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(7×6) / 2 = 21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équations induites !</a:t>
            </a:r>
          </a:p>
        </p:txBody>
      </p:sp>
      <p:grpSp>
        <p:nvGrpSpPr>
          <p:cNvPr id="36" name="Grouper 35"/>
          <p:cNvGrpSpPr/>
          <p:nvPr/>
        </p:nvGrpSpPr>
        <p:grpSpPr>
          <a:xfrm>
            <a:off x="2809900" y="1700808"/>
            <a:ext cx="3239972" cy="368514"/>
            <a:chOff x="2674780" y="1700808"/>
            <a:chExt cx="3239972" cy="368514"/>
          </a:xfrm>
        </p:grpSpPr>
        <p:sp>
          <p:nvSpPr>
            <p:cNvPr id="37" name="ZoneTexte 36"/>
            <p:cNvSpPr txBox="1"/>
            <p:nvPr/>
          </p:nvSpPr>
          <p:spPr>
            <a:xfrm>
              <a:off x="2674780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1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950112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2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618996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3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860032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4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114156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5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351388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6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601708" y="1700808"/>
              <a:ext cx="313044" cy="36851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kern="0" dirty="0" smtClean="0"/>
                <a:t>7</a:t>
              </a:r>
            </a:p>
          </p:txBody>
        </p:sp>
      </p:grp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6851"/>
              </p:ext>
            </p:extLst>
          </p:nvPr>
        </p:nvGraphicFramePr>
        <p:xfrm>
          <a:off x="363538" y="1496145"/>
          <a:ext cx="86058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79" name="Equation" r:id="rId15" imgW="3911600" imgH="203200" progId="Equation.DSMT4">
                  <p:embed/>
                </p:oleObj>
              </mc:Choice>
              <mc:Fallback>
                <p:oleObj name="Equation" r:id="rId15" imgW="3911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3538" y="1496145"/>
                        <a:ext cx="86058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2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481192"/>
          </a:xfrm>
        </p:spPr>
        <p:txBody>
          <a:bodyPr/>
          <a:lstStyle/>
          <a:p>
            <a:r>
              <a:rPr lang="fr-FR" dirty="0" smtClean="0"/>
              <a:t>Il est fréquent d’utiliser des opérations associatives (A) ou associatives-commutatives (AC):</a:t>
            </a:r>
          </a:p>
          <a:p>
            <a:pPr lvl="1"/>
            <a:r>
              <a:rPr lang="fr-FR" dirty="0" smtClean="0"/>
              <a:t>arithmétique : </a:t>
            </a:r>
            <a:r>
              <a:rPr lang="fr-FR" dirty="0" smtClean="0">
                <a:solidFill>
                  <a:srgbClr val="B45600"/>
                </a:solidFill>
              </a:rPr>
              <a:t>+</a:t>
            </a:r>
            <a:r>
              <a:rPr lang="fr-FR" dirty="0" smtClean="0"/>
              <a:t>, </a:t>
            </a:r>
            <a:r>
              <a:rPr lang="fr-FR" dirty="0">
                <a:solidFill>
                  <a:srgbClr val="B45600"/>
                </a:solidFill>
              </a:rPr>
              <a:t>×</a:t>
            </a:r>
            <a:r>
              <a:rPr lang="fr-FR" dirty="0" smtClean="0"/>
              <a:t> AC</a:t>
            </a:r>
          </a:p>
          <a:p>
            <a:pPr lvl="1"/>
            <a:r>
              <a:rPr lang="fr-FR" dirty="0" smtClean="0"/>
              <a:t>mots : </a:t>
            </a:r>
            <a:r>
              <a:rPr lang="fr-FR" dirty="0" smtClean="0">
                <a:solidFill>
                  <a:srgbClr val="B45600"/>
                </a:solidFill>
              </a:rPr>
              <a:t>concaténation</a:t>
            </a:r>
            <a:r>
              <a:rPr lang="fr-FR" dirty="0" smtClean="0"/>
              <a:t> A</a:t>
            </a:r>
          </a:p>
          <a:p>
            <a:pPr lvl="1"/>
            <a:r>
              <a:rPr lang="fr-FR" dirty="0" smtClean="0"/>
              <a:t>multi-ensembles : </a:t>
            </a:r>
            <a:r>
              <a:rPr lang="fr-FR" dirty="0" smtClean="0">
                <a:solidFill>
                  <a:srgbClr val="B45600"/>
                </a:solidFill>
              </a:rPr>
              <a:t>union </a:t>
            </a:r>
            <a:r>
              <a:rPr lang="fr-FR" dirty="0" smtClean="0"/>
              <a:t>AC</a:t>
            </a:r>
          </a:p>
          <a:p>
            <a:pPr lvl="1"/>
            <a:r>
              <a:rPr lang="fr-FR" dirty="0" smtClean="0"/>
              <a:t>ensembles : union AC + idempotence (A U A = A)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etc.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Théorie AC =  associatif commutatif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>
          <a:xfrm>
            <a:off x="395536" y="3550568"/>
            <a:ext cx="8229600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Comme extension </a:t>
            </a:r>
            <a:r>
              <a:rPr lang="fr-FR" dirty="0"/>
              <a:t>directe du non-</a:t>
            </a:r>
            <a:r>
              <a:rPr lang="fr-FR" dirty="0" smtClean="0"/>
              <a:t>interprété, les solveurs utilisent des algorithmes de filtrage (unification) ou AC dans ces cas, :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28194"/>
              </p:ext>
            </p:extLst>
          </p:nvPr>
        </p:nvGraphicFramePr>
        <p:xfrm>
          <a:off x="1680369" y="5013176"/>
          <a:ext cx="57832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84" name="Equation" r:id="rId3" imgW="2628900" imgH="431800" progId="Equation.DSMT4">
                  <p:embed/>
                </p:oleObj>
              </mc:Choice>
              <mc:Fallback>
                <p:oleObj name="Equation" r:id="rId3" imgW="2628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0369" y="5013176"/>
                        <a:ext cx="578326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48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7302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BFBFBF"/>
                </a:solidFill>
              </a:rPr>
              <a:t>Tableaux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4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1052736"/>
            <a:ext cx="9145016" cy="864852"/>
          </a:xfrm>
        </p:spPr>
        <p:txBody>
          <a:bodyPr/>
          <a:lstStyle/>
          <a:p>
            <a:r>
              <a:rPr lang="fr-FR" dirty="0" smtClean="0"/>
              <a:t>L’arithmétique entière est indécidable (Gödel) → </a:t>
            </a:r>
            <a:r>
              <a:rPr lang="fr-FR" dirty="0" smtClean="0">
                <a:solidFill>
                  <a:schemeClr val="tx2"/>
                </a:solidFill>
              </a:rPr>
              <a:t>fragments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Arithmétiques entières ou réelles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107504" y="1677405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Comparaisons : </a:t>
            </a:r>
            <a:r>
              <a:rPr lang="fr-FR" i="1" dirty="0" smtClean="0">
                <a:solidFill>
                  <a:srgbClr val="000000"/>
                </a:solidFill>
              </a:rPr>
              <a:t>x⩤⩥y</a:t>
            </a:r>
            <a:r>
              <a:rPr lang="fr-FR" dirty="0" smtClean="0">
                <a:solidFill>
                  <a:srgbClr val="000000"/>
                </a:solidFill>
              </a:rPr>
              <a:t>, avec </a:t>
            </a:r>
            <a:r>
              <a:rPr lang="fr-FR" i="1" dirty="0"/>
              <a:t>⩤</a:t>
            </a:r>
            <a:r>
              <a:rPr lang="fr-FR" i="1" dirty="0" smtClean="0"/>
              <a:t>⩥ </a:t>
            </a:r>
            <a:r>
              <a:rPr lang="fr-FR" dirty="0" smtClean="0"/>
              <a:t>∈</a:t>
            </a:r>
            <a:r>
              <a:rPr lang="fr-FR" i="1" dirty="0" smtClean="0"/>
              <a:t> </a:t>
            </a:r>
            <a:r>
              <a:rPr lang="fr-FR" dirty="0" smtClean="0"/>
              <a:t>{ &lt;, ≤, ≥, &gt;, =, ≠ }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179512" y="2926743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4"/>
                </a:solidFill>
              </a:rPr>
              <a:t>Logique de la différence 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i="1" dirty="0" smtClean="0"/>
              <a:t>x−y⩤⩥</a:t>
            </a:r>
            <a:r>
              <a:rPr lang="fr-FR" i="1" dirty="0" smtClean="0">
                <a:solidFill>
                  <a:srgbClr val="B45600"/>
                </a:solidFill>
              </a:rPr>
              <a:t>k</a:t>
            </a:r>
            <a:r>
              <a:rPr lang="fr-FR" dirty="0" smtClean="0"/>
              <a:t>, </a:t>
            </a:r>
            <a:r>
              <a:rPr lang="fr-FR" dirty="0" err="1" smtClean="0"/>
              <a:t>cf</a:t>
            </a:r>
            <a:r>
              <a:rPr lang="fr-FR" dirty="0" smtClean="0"/>
              <a:t> cours du 30/03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179512" y="3551412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B45600"/>
                </a:solidFill>
              </a:rPr>
              <a:t>UTVPI ?? </a:t>
            </a:r>
            <a:r>
              <a:rPr lang="fr-FR" dirty="0" smtClean="0"/>
              <a:t>: ±</a:t>
            </a:r>
            <a:r>
              <a:rPr lang="fr-FR" i="1" dirty="0" err="1" smtClean="0"/>
              <a:t>x</a:t>
            </a:r>
            <a:r>
              <a:rPr lang="fr-FR" dirty="0" err="1"/>
              <a:t>±</a:t>
            </a:r>
            <a:r>
              <a:rPr lang="fr-FR" i="1" dirty="0" err="1" smtClean="0"/>
              <a:t>y</a:t>
            </a:r>
            <a:r>
              <a:rPr lang="fr-FR" i="1" dirty="0" smtClean="0"/>
              <a:t>⩤⩥</a:t>
            </a:r>
            <a:r>
              <a:rPr lang="fr-FR" i="1" dirty="0" smtClean="0">
                <a:solidFill>
                  <a:schemeClr val="accent4"/>
                </a:solidFill>
              </a:rPr>
              <a:t>k</a:t>
            </a:r>
            <a:endParaRPr lang="fr-FR" i="1" dirty="0">
              <a:solidFill>
                <a:schemeClr val="accent4"/>
              </a:solidFill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179512" y="2302074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B45600"/>
                </a:solidFill>
              </a:rPr>
              <a:t>Arithmétique linéaire </a:t>
            </a:r>
            <a:r>
              <a:rPr lang="fr-FR" dirty="0" smtClean="0"/>
              <a:t>: 2</a:t>
            </a:r>
            <a:r>
              <a:rPr lang="fr-FR" i="1" dirty="0" smtClean="0"/>
              <a:t>x−3y+</a:t>
            </a:r>
            <a:r>
              <a:rPr lang="fr-FR" dirty="0" smtClean="0"/>
              <a:t>4</a:t>
            </a:r>
            <a:r>
              <a:rPr lang="fr-FR" i="1" dirty="0" smtClean="0"/>
              <a:t>z </a:t>
            </a:r>
            <a:r>
              <a:rPr lang="fr-FR" dirty="0" smtClean="0"/>
              <a:t>≤ </a:t>
            </a:r>
            <a:r>
              <a:rPr lang="fr-FR" i="1" dirty="0" smtClean="0"/>
              <a:t>5</a:t>
            </a:r>
            <a:endParaRPr lang="fr-FR" i="1" dirty="0"/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179512" y="4176082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B45600"/>
                </a:solidFill>
              </a:rPr>
              <a:t>Arithmétique polynomiale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0000"/>
                </a:solidFill>
              </a:rPr>
              <a:t>2</a:t>
            </a:r>
            <a:r>
              <a:rPr lang="fr-FR" i="1" dirty="0" smtClean="0">
                <a:solidFill>
                  <a:srgbClr val="000000"/>
                </a:solidFill>
              </a:rPr>
              <a:t>xy−3yz</a:t>
            </a:r>
            <a:r>
              <a:rPr lang="fr-FR" i="1" baseline="30000" dirty="0" smtClean="0">
                <a:solidFill>
                  <a:srgbClr val="000000"/>
                </a:solidFill>
              </a:rPr>
              <a:t>2</a:t>
            </a:r>
            <a:r>
              <a:rPr lang="fr-FR" i="1" dirty="0" smtClean="0">
                <a:solidFill>
                  <a:srgbClr val="000000"/>
                </a:solidFill>
              </a:rPr>
              <a:t>+</a:t>
            </a:r>
            <a:r>
              <a:rPr lang="fr-FR" dirty="0" smtClean="0">
                <a:solidFill>
                  <a:srgbClr val="000000"/>
                </a:solidFill>
              </a:rPr>
              <a:t>4</a:t>
            </a:r>
            <a:r>
              <a:rPr lang="fr-FR" i="1" dirty="0" smtClean="0"/>
              <a:t>z</a:t>
            </a:r>
            <a:r>
              <a:rPr lang="fr-FR" i="1" baseline="30000" dirty="0" smtClean="0">
                <a:solidFill>
                  <a:srgbClr val="000000"/>
                </a:solidFill>
              </a:rPr>
              <a:t>3</a:t>
            </a:r>
            <a:r>
              <a:rPr lang="fr-FR" i="1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≤ </a:t>
            </a:r>
            <a:r>
              <a:rPr lang="fr-FR" i="1" dirty="0" smtClean="0">
                <a:solidFill>
                  <a:srgbClr val="000000"/>
                </a:solidFill>
              </a:rPr>
              <a:t>5</a:t>
            </a:r>
            <a:endParaRPr lang="fr-FR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3576364"/>
          </a:xfrm>
        </p:spPr>
        <p:txBody>
          <a:bodyPr/>
          <a:lstStyle/>
          <a:p>
            <a:r>
              <a:rPr lang="fr-FR" dirty="0" smtClean="0"/>
              <a:t>Systèmes d’inéquations linéaires réelles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En général, présenté comme problème d’optimisation par rapport à un critère de coût, mais se </a:t>
            </a:r>
            <a:r>
              <a:rPr lang="fr-FR" dirty="0" err="1" smtClean="0"/>
              <a:t>généralis</a:t>
            </a:r>
            <a:r>
              <a:rPr lang="fr-FR" dirty="0" smtClean="0"/>
              <a:t> en problème de </a:t>
            </a:r>
            <a:r>
              <a:rPr lang="fr-FR" dirty="0" smtClean="0">
                <a:solidFill>
                  <a:schemeClr val="accent3"/>
                </a:solidFill>
              </a:rPr>
              <a:t>satisfiabilité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LP : </a:t>
            </a:r>
            <a:r>
              <a:rPr lang="en-US" dirty="0" smtClean="0"/>
              <a:t>Linear Programming </a:t>
            </a:r>
            <a:r>
              <a:rPr lang="fr-FR" dirty="0" smtClean="0"/>
              <a:t>sur les réels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79512" y="4539092"/>
            <a:ext cx="8712968" cy="17702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De nombreux algorithmes et logiciels (libres ou industriels)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Fourier-</a:t>
            </a:r>
            <a:r>
              <a:rPr lang="fr-FR" dirty="0" err="1" smtClean="0">
                <a:solidFill>
                  <a:schemeClr val="accent4"/>
                </a:solidFill>
              </a:rPr>
              <a:t>Motzkin</a:t>
            </a:r>
            <a:endParaRPr lang="fr-FR" dirty="0" smtClean="0">
              <a:solidFill>
                <a:schemeClr val="accent4"/>
              </a:solidFill>
            </a:endParaRP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Simplexe </a:t>
            </a:r>
            <a:r>
              <a:rPr lang="fr-FR" dirty="0" smtClean="0">
                <a:solidFill>
                  <a:srgbClr val="0000FF"/>
                </a:solidFill>
              </a:rPr>
              <a:t>: </a:t>
            </a:r>
            <a:r>
              <a:rPr lang="fr-FR" dirty="0" smtClean="0"/>
              <a:t>pire cas </a:t>
            </a:r>
            <a:r>
              <a:rPr lang="fr-FR" dirty="0" smtClean="0">
                <a:solidFill>
                  <a:schemeClr val="accent1"/>
                </a:solidFill>
              </a:rPr>
              <a:t>exponentiel</a:t>
            </a:r>
            <a:r>
              <a:rPr lang="fr-FR" dirty="0" smtClean="0"/>
              <a:t>, mais </a:t>
            </a:r>
            <a:r>
              <a:rPr lang="fr-FR" dirty="0" smtClean="0">
                <a:solidFill>
                  <a:schemeClr val="accent2"/>
                </a:solidFill>
              </a:rPr>
              <a:t>efficace en pratique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Simplexe : </a:t>
            </a:r>
            <a:r>
              <a:rPr lang="fr-FR" dirty="0" smtClean="0"/>
              <a:t>méthode du pivot, calculs matriciels</a:t>
            </a:r>
            <a:endParaRPr lang="fr-FR" dirty="0" smtClean="0">
              <a:solidFill>
                <a:schemeClr val="bg1"/>
              </a:solidFill>
            </a:endParaRP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Ellipsoïdes </a:t>
            </a:r>
            <a:r>
              <a:rPr lang="fr-FR" dirty="0" smtClean="0"/>
              <a:t>(</a:t>
            </a:r>
            <a:r>
              <a:rPr lang="fr-FR" dirty="0" err="1" smtClean="0"/>
              <a:t>Khachiyan</a:t>
            </a:r>
            <a:r>
              <a:rPr lang="fr-FR" dirty="0" smtClean="0"/>
              <a:t>, 1979) : </a:t>
            </a:r>
            <a:r>
              <a:rPr lang="fr-FR" dirty="0" smtClean="0">
                <a:solidFill>
                  <a:schemeClr val="accent2"/>
                </a:solidFill>
              </a:rPr>
              <a:t>polynomial</a:t>
            </a:r>
            <a:r>
              <a:rPr lang="fr-FR" dirty="0" smtClean="0"/>
              <a:t>, grosse surprise !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21429"/>
              </p:ext>
            </p:extLst>
          </p:nvPr>
        </p:nvGraphicFramePr>
        <p:xfrm>
          <a:off x="1043608" y="1693540"/>
          <a:ext cx="27114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39" name="Equation" r:id="rId3" imgW="1231900" imgH="457200" progId="Equation.DSMT4">
                  <p:embed/>
                </p:oleObj>
              </mc:Choice>
              <mc:Fallback>
                <p:oleObj name="Equation" r:id="rId3" imgW="1231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693540"/>
                        <a:ext cx="27114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036213"/>
              </p:ext>
            </p:extLst>
          </p:nvPr>
        </p:nvGraphicFramePr>
        <p:xfrm>
          <a:off x="4932040" y="1484784"/>
          <a:ext cx="327025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40" name="Equation" r:id="rId5" imgW="1485900" imgH="647700" progId="Equation.DSMT4">
                  <p:embed/>
                </p:oleObj>
              </mc:Choice>
              <mc:Fallback>
                <p:oleObj name="Equation" r:id="rId5" imgW="1485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040" y="1484784"/>
                        <a:ext cx="3270250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lèche vers la droite 9"/>
          <p:cNvSpPr/>
          <p:nvPr/>
        </p:nvSpPr>
        <p:spPr bwMode="auto">
          <a:xfrm>
            <a:off x="3995936" y="2132856"/>
            <a:ext cx="504056" cy="144016"/>
          </a:xfrm>
          <a:prstGeom prst="rightArrow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1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13184" y="908720"/>
            <a:ext cx="8229600" cy="1834861"/>
          </a:xfrm>
        </p:spPr>
        <p:txBody>
          <a:bodyPr/>
          <a:lstStyle/>
          <a:p>
            <a:r>
              <a:rPr lang="fr-FR" dirty="0" smtClean="0"/>
              <a:t>Résoudre des inéquations linéaires à coefficients entiers et solution entières</a:t>
            </a:r>
          </a:p>
          <a:p>
            <a:pPr lvl="1"/>
            <a:r>
              <a:rPr lang="fr-FR" dirty="0" smtClean="0">
                <a:solidFill>
                  <a:srgbClr val="FF6600"/>
                </a:solidFill>
              </a:rPr>
              <a:t>NP-complet</a:t>
            </a:r>
            <a:r>
              <a:rPr lang="fr-FR" dirty="0" smtClean="0"/>
              <a:t>, et plutôt cher en pratique</a:t>
            </a:r>
          </a:p>
          <a:p>
            <a:pPr lvl="1"/>
            <a:r>
              <a:rPr lang="fr-FR" dirty="0" smtClean="0"/>
              <a:t>très nombreuses applications : algorithmes combinatoires variés, </a:t>
            </a:r>
            <a:r>
              <a:rPr lang="fr-FR" dirty="0" err="1" smtClean="0"/>
              <a:t>scheduling</a:t>
            </a:r>
            <a:r>
              <a:rPr lang="fr-FR" dirty="0" smtClean="0"/>
              <a:t>, optimisation de code, etc</a:t>
            </a:r>
            <a:r>
              <a:rPr lang="fr-FR" dirty="0"/>
              <a:t>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ILP :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23528" y="2844292"/>
            <a:ext cx="8229600" cy="800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Plusieurs méthodes : </a:t>
            </a:r>
          </a:p>
          <a:p>
            <a:pPr lvl="1"/>
            <a:r>
              <a:rPr lang="fr-FR" dirty="0" err="1" smtClean="0">
                <a:solidFill>
                  <a:srgbClr val="B45600"/>
                </a:solidFill>
              </a:rPr>
              <a:t>Branch</a:t>
            </a:r>
            <a:r>
              <a:rPr lang="fr-FR" dirty="0" smtClean="0">
                <a:solidFill>
                  <a:srgbClr val="B45600"/>
                </a:solidFill>
              </a:rPr>
              <a:t>-and-</a:t>
            </a:r>
            <a:r>
              <a:rPr lang="fr-FR" dirty="0" err="1" smtClean="0">
                <a:solidFill>
                  <a:srgbClr val="B45600"/>
                </a:solidFill>
              </a:rPr>
              <a:t>Bound</a:t>
            </a:r>
            <a:r>
              <a:rPr lang="fr-FR" dirty="0" smtClean="0">
                <a:solidFill>
                  <a:schemeClr val="tx1"/>
                </a:solidFill>
              </a:rPr>
              <a:t>,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B45600"/>
                </a:solidFill>
              </a:rPr>
              <a:t>Omega test, recuit simulé, etc.</a:t>
            </a:r>
            <a:endParaRPr lang="fr-FR" dirty="0">
              <a:solidFill>
                <a:srgbClr val="B45600"/>
              </a:solidFill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323528" y="3820753"/>
            <a:ext cx="8496944" cy="2416559"/>
            <a:chOff x="467544" y="3140968"/>
            <a:chExt cx="8496944" cy="2416559"/>
          </a:xfrm>
        </p:grpSpPr>
        <p:sp>
          <p:nvSpPr>
            <p:cNvPr id="8" name="Espace réservé du contenu 1"/>
            <p:cNvSpPr txBox="1">
              <a:spLocks/>
            </p:cNvSpPr>
            <p:nvPr/>
          </p:nvSpPr>
          <p:spPr>
            <a:xfrm>
              <a:off x="467544" y="3140968"/>
              <a:ext cx="8496944" cy="24165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01168" indent="-201168" algn="l" rtl="0" eaLnBrk="1" fontAlgn="base" hangingPunct="1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/>
                  </a:solidFill>
                  <a:latin typeface="+mn-lt"/>
                </a:defRPr>
              </a:lvl2pPr>
              <a:lvl3pPr marL="73152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800" b="0">
                  <a:solidFill>
                    <a:schemeClr val="tx2"/>
                  </a:solidFill>
                  <a:latin typeface="+mn-lt"/>
                </a:defRPr>
              </a:lvl3pPr>
              <a:lvl4pPr marL="100584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2"/>
                  </a:solidFill>
                  <a:latin typeface="+mn-lt"/>
                </a:defRPr>
              </a:lvl4pPr>
              <a:lvl5pPr marL="128016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 baseline="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fr-FR" dirty="0" smtClean="0"/>
                <a:t>Principe du </a:t>
              </a:r>
              <a:r>
                <a:rPr lang="fr-FR" dirty="0" err="1" smtClean="0">
                  <a:solidFill>
                    <a:schemeClr val="accent4"/>
                  </a:solidFill>
                </a:rPr>
                <a:t>Branch</a:t>
              </a:r>
              <a:r>
                <a:rPr lang="fr-FR" dirty="0">
                  <a:solidFill>
                    <a:schemeClr val="accent4"/>
                  </a:solidFill>
                </a:rPr>
                <a:t>-</a:t>
              </a:r>
              <a:r>
                <a:rPr lang="fr-FR" dirty="0" smtClean="0">
                  <a:solidFill>
                    <a:schemeClr val="accent4"/>
                  </a:solidFill>
                </a:rPr>
                <a:t>and-</a:t>
              </a:r>
              <a:r>
                <a:rPr lang="fr-FR" dirty="0" err="1" smtClean="0">
                  <a:solidFill>
                    <a:schemeClr val="accent4"/>
                  </a:solidFill>
                </a:rPr>
                <a:t>Bound</a:t>
              </a:r>
              <a:endParaRPr lang="fr-FR" dirty="0" smtClean="0">
                <a:solidFill>
                  <a:schemeClr val="accent4"/>
                </a:solidFill>
              </a:endParaRPr>
            </a:p>
            <a:p>
              <a:pPr lvl="1"/>
              <a:r>
                <a:rPr lang="fr-FR" dirty="0" smtClean="0"/>
                <a:t>résoudre le problème sur les réels, par exemple par le simplexe</a:t>
              </a:r>
            </a:p>
            <a:p>
              <a:pPr lvl="1"/>
              <a:r>
                <a:rPr lang="fr-FR" dirty="0" smtClean="0"/>
                <a:t>si la solution est entière, succès</a:t>
              </a:r>
            </a:p>
            <a:p>
              <a:pPr lvl="1"/>
              <a:r>
                <a:rPr lang="fr-FR" dirty="0" smtClean="0"/>
                <a:t>sinon, au moins une variable est fractionnaire, par exemple </a:t>
              </a:r>
            </a:p>
            <a:p>
              <a:pPr lvl="1"/>
              <a:r>
                <a:rPr lang="fr-FR" dirty="0" smtClean="0"/>
                <a:t>alors, </a:t>
              </a:r>
              <a:r>
                <a:rPr lang="fr-FR" dirty="0" err="1" smtClean="0"/>
                <a:t>contruire</a:t>
              </a:r>
              <a:r>
                <a:rPr lang="fr-FR" dirty="0" smtClean="0"/>
                <a:t> deux sous-problèmes avec</a:t>
              </a:r>
            </a:p>
            <a:p>
              <a:pPr lvl="1"/>
              <a:r>
                <a:rPr lang="fr-FR" dirty="0" smtClean="0"/>
                <a:t>itérer (astucieusement) jusqu’à trouver une solution entière</a:t>
              </a:r>
            </a:p>
            <a:p>
              <a:pPr lvl="1"/>
              <a:r>
                <a:rPr lang="fr-FR" dirty="0" smtClean="0"/>
                <a:t>s’il en existe une, elle sera trouvée, sinon </a:t>
              </a:r>
              <a:r>
                <a:rPr lang="fr-FR" i="1" dirty="0" err="1" smtClean="0">
                  <a:solidFill>
                    <a:schemeClr val="accent1"/>
                  </a:solidFill>
                </a:rPr>
                <a:t>Unsat</a:t>
              </a:r>
              <a:endParaRPr lang="fr-FR" i="1" dirty="0" smtClean="0">
                <a:solidFill>
                  <a:schemeClr val="accent1"/>
                </a:solidFill>
              </a:endParaRPr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722018"/>
                </p:ext>
              </p:extLst>
            </p:nvPr>
          </p:nvGraphicFramePr>
          <p:xfrm>
            <a:off x="5899745" y="4535153"/>
            <a:ext cx="1552575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117" name="Equation" r:id="rId3" imgW="863600" imgH="165100" progId="Equation.DSMT4">
                    <p:embed/>
                  </p:oleObj>
                </mc:Choice>
                <mc:Fallback>
                  <p:oleObj name="Equation" r:id="rId3" imgW="8636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899745" y="4535153"/>
                          <a:ext cx="1552575" cy="296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737143"/>
                </p:ext>
              </p:extLst>
            </p:nvPr>
          </p:nvGraphicFramePr>
          <p:xfrm>
            <a:off x="7668344" y="4221088"/>
            <a:ext cx="1028700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118" name="Equation" r:id="rId5" imgW="571500" imgH="165100" progId="Equation.DSMT4">
                    <p:embed/>
                  </p:oleObj>
                </mc:Choice>
                <mc:Fallback>
                  <p:oleObj name="Equation" r:id="rId5" imgW="5715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68344" y="4221088"/>
                          <a:ext cx="1028700" cy="296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6520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Inéquations aux différences (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5985"/>
              </p:ext>
            </p:extLst>
          </p:nvPr>
        </p:nvGraphicFramePr>
        <p:xfrm>
          <a:off x="201613" y="1004888"/>
          <a:ext cx="8216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77" name="Equation" r:id="rId3" imgW="3733800" imgH="584200" progId="Equation.DSMT4">
                  <p:embed/>
                </p:oleObj>
              </mc:Choice>
              <mc:Fallback>
                <p:oleObj name="Equation" r:id="rId3" imgW="37338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3" y="1004888"/>
                        <a:ext cx="82169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7939"/>
              </p:ext>
            </p:extLst>
          </p:nvPr>
        </p:nvGraphicFramePr>
        <p:xfrm>
          <a:off x="179512" y="2562398"/>
          <a:ext cx="8832850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78" name="Equation" r:id="rId5" imgW="4013200" imgH="952500" progId="Equation.DSMT4">
                  <p:embed/>
                </p:oleObj>
              </mc:Choice>
              <mc:Fallback>
                <p:oleObj name="Equation" r:id="rId5" imgW="40132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562398"/>
                        <a:ext cx="8832850" cy="209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 bwMode="auto">
          <a:xfrm>
            <a:off x="238561" y="2945120"/>
            <a:ext cx="100547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570619" y="5229200"/>
            <a:ext cx="8002762" cy="85249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Fondamental pour la vérification d’automates temporisés,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 smtClean="0"/>
              <a:t>cf</a:t>
            </a:r>
            <a:r>
              <a:rPr lang="fr-FR" sz="2400" kern="0" dirty="0" smtClean="0"/>
              <a:t> cours 4 du 30/03/2016 et séminaire de Kim Larsen</a:t>
            </a:r>
          </a:p>
        </p:txBody>
      </p:sp>
    </p:spTree>
    <p:extLst>
      <p:ext uri="{BB962C8B-B14F-4D97-AF65-F5344CB8AC3E}">
        <p14:creationId xmlns:p14="http://schemas.microsoft.com/office/powerpoint/2010/main" val="384764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836712"/>
            <a:ext cx="9155360" cy="1406539"/>
          </a:xfrm>
        </p:spPr>
        <p:txBody>
          <a:bodyPr/>
          <a:lstStyle/>
          <a:p>
            <a:r>
              <a:rPr lang="fr-FR" dirty="0" smtClean="0"/>
              <a:t>Satisfiabilité </a:t>
            </a:r>
            <a:r>
              <a:rPr lang="fr-FR" dirty="0" smtClean="0">
                <a:solidFill>
                  <a:schemeClr val="accent2"/>
                </a:solidFill>
              </a:rPr>
              <a:t>polynomiale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Non satisfiable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⟺ existence d’un cycle de poids négatif</a:t>
            </a:r>
          </a:p>
          <a:p>
            <a:pPr marL="0" indent="0">
              <a:buNone/>
            </a:pPr>
            <a:r>
              <a:rPr lang="fr-FR" dirty="0" smtClean="0"/>
              <a:t>→ vieil algorithme de </a:t>
            </a:r>
            <a:r>
              <a:rPr lang="fr-FR" dirty="0" smtClean="0">
                <a:solidFill>
                  <a:schemeClr val="tx2"/>
                </a:solidFill>
              </a:rPr>
              <a:t>Bellman-Ford</a:t>
            </a:r>
            <a:r>
              <a:rPr lang="fr-FR" dirty="0" smtClean="0"/>
              <a:t> en recherche opérationnelle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Inéquations aux </a:t>
            </a:r>
            <a:r>
              <a:rPr lang="fr-FR" dirty="0" smtClean="0"/>
              <a:t>différence : algorithme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47" name="Grouper 46"/>
          <p:cNvGrpSpPr/>
          <p:nvPr/>
        </p:nvGrpSpPr>
        <p:grpSpPr>
          <a:xfrm>
            <a:off x="2915816" y="3284984"/>
            <a:ext cx="885940" cy="885161"/>
            <a:chOff x="2915816" y="3284984"/>
            <a:chExt cx="885940" cy="885161"/>
          </a:xfrm>
        </p:grpSpPr>
        <p:cxnSp>
          <p:nvCxnSpPr>
            <p:cNvPr id="19" name="Connecteur droit avec flèche 18"/>
            <p:cNvCxnSpPr/>
            <p:nvPr/>
          </p:nvCxnSpPr>
          <p:spPr bwMode="auto">
            <a:xfrm flipH="1">
              <a:off x="2915816" y="3284984"/>
              <a:ext cx="885940" cy="88516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ZoneTexte 22"/>
            <p:cNvSpPr txBox="1"/>
            <p:nvPr/>
          </p:nvSpPr>
          <p:spPr>
            <a:xfrm>
              <a:off x="2937660" y="3356992"/>
              <a:ext cx="53557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−3</a:t>
              </a:r>
            </a:p>
          </p:txBody>
        </p:sp>
      </p:grp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5771"/>
              </p:ext>
            </p:extLst>
          </p:nvPr>
        </p:nvGraphicFramePr>
        <p:xfrm>
          <a:off x="554137" y="2708920"/>
          <a:ext cx="142557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85" name="Equation" r:id="rId3" imgW="647700" imgH="901700" progId="Equation.DSMT4">
                  <p:embed/>
                </p:oleObj>
              </mc:Choice>
              <mc:Fallback>
                <p:oleObj name="Equation" r:id="rId3" imgW="647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137" y="2708920"/>
                        <a:ext cx="1425575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er 47"/>
          <p:cNvGrpSpPr/>
          <p:nvPr/>
        </p:nvGrpSpPr>
        <p:grpSpPr>
          <a:xfrm>
            <a:off x="2679849" y="2996952"/>
            <a:ext cx="1460103" cy="1511594"/>
            <a:chOff x="2679849" y="2996952"/>
            <a:chExt cx="1460103" cy="1511594"/>
          </a:xfrm>
        </p:grpSpPr>
        <p:graphicFrame>
          <p:nvGraphicFramePr>
            <p:cNvPr id="28" name="Obje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23454"/>
                </p:ext>
              </p:extLst>
            </p:nvPr>
          </p:nvGraphicFramePr>
          <p:xfrm>
            <a:off x="2679849" y="2996952"/>
            <a:ext cx="279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986" name="Equation" r:id="rId5" imgW="127000" imgH="139700" progId="Equation.DSMT4">
                    <p:embed/>
                  </p:oleObj>
                </mc:Choice>
                <mc:Fallback>
                  <p:oleObj name="Equation" r:id="rId5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9849" y="2996952"/>
                          <a:ext cx="2794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624543"/>
                </p:ext>
              </p:extLst>
            </p:nvPr>
          </p:nvGraphicFramePr>
          <p:xfrm>
            <a:off x="3831977" y="2996952"/>
            <a:ext cx="30797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987" name="Equation" r:id="rId7" imgW="139700" imgH="177800" progId="Equation.DSMT4">
                    <p:embed/>
                  </p:oleObj>
                </mc:Choice>
                <mc:Fallback>
                  <p:oleObj name="Equation" r:id="rId7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31977" y="2996952"/>
                          <a:ext cx="307975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197038"/>
                </p:ext>
              </p:extLst>
            </p:nvPr>
          </p:nvGraphicFramePr>
          <p:xfrm>
            <a:off x="3844479" y="4158478"/>
            <a:ext cx="280987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988" name="Equation" r:id="rId9" imgW="127000" imgH="139700" progId="Equation.DSMT4">
                    <p:embed/>
                  </p:oleObj>
                </mc:Choice>
                <mc:Fallback>
                  <p:oleObj name="Equation" r:id="rId9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44479" y="4158478"/>
                          <a:ext cx="280987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4683742"/>
                </p:ext>
              </p:extLst>
            </p:nvPr>
          </p:nvGraphicFramePr>
          <p:xfrm>
            <a:off x="2679849" y="4116434"/>
            <a:ext cx="22383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989" name="Equation" r:id="rId11" imgW="101600" imgH="177800" progId="Equation.DSMT4">
                    <p:embed/>
                  </p:oleObj>
                </mc:Choice>
                <mc:Fallback>
                  <p:oleObj name="Equation" r:id="rId11" imgW="1016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79849" y="4116434"/>
                          <a:ext cx="223838" cy="392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er 42"/>
          <p:cNvGrpSpPr/>
          <p:nvPr/>
        </p:nvGrpSpPr>
        <p:grpSpPr>
          <a:xfrm>
            <a:off x="2987824" y="2708920"/>
            <a:ext cx="792088" cy="464694"/>
            <a:chOff x="2987824" y="2708920"/>
            <a:chExt cx="792088" cy="464694"/>
          </a:xfrm>
        </p:grpSpPr>
        <p:cxnSp>
          <p:nvCxnSpPr>
            <p:cNvPr id="32" name="Connecteur droit avec flèche 31"/>
            <p:cNvCxnSpPr/>
            <p:nvPr/>
          </p:nvCxnSpPr>
          <p:spPr bwMode="auto">
            <a:xfrm>
              <a:off x="2987824" y="3140968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>
              <a:off x="3203848" y="270892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2</a:t>
              </a:r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987824" y="4260450"/>
            <a:ext cx="792088" cy="464694"/>
            <a:chOff x="2987824" y="4260450"/>
            <a:chExt cx="792088" cy="464694"/>
          </a:xfrm>
        </p:grpSpPr>
        <p:cxnSp>
          <p:nvCxnSpPr>
            <p:cNvPr id="34" name="Connecteur droit avec flèche 33"/>
            <p:cNvCxnSpPr/>
            <p:nvPr/>
          </p:nvCxnSpPr>
          <p:spPr bwMode="auto">
            <a:xfrm>
              <a:off x="2987824" y="4332458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5" name="ZoneTexte 34"/>
            <p:cNvSpPr txBox="1"/>
            <p:nvPr/>
          </p:nvSpPr>
          <p:spPr>
            <a:xfrm>
              <a:off x="3203848" y="426045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3995936" y="3356992"/>
            <a:ext cx="355837" cy="792088"/>
            <a:chOff x="3995936" y="3356992"/>
            <a:chExt cx="355837" cy="792088"/>
          </a:xfrm>
        </p:grpSpPr>
        <p:cxnSp>
          <p:nvCxnSpPr>
            <p:cNvPr id="36" name="Connecteur droit avec flèche 35"/>
            <p:cNvCxnSpPr/>
            <p:nvPr/>
          </p:nvCxnSpPr>
          <p:spPr bwMode="auto">
            <a:xfrm rot="5400000">
              <a:off x="3599892" y="3753036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ZoneTexte 36"/>
            <p:cNvSpPr txBox="1"/>
            <p:nvPr/>
          </p:nvSpPr>
          <p:spPr>
            <a:xfrm>
              <a:off x="3995936" y="342900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4</a:t>
              </a: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2267744" y="3356992"/>
            <a:ext cx="535573" cy="792088"/>
            <a:chOff x="2267744" y="3356992"/>
            <a:chExt cx="535573" cy="792088"/>
          </a:xfrm>
        </p:grpSpPr>
        <p:sp>
          <p:nvSpPr>
            <p:cNvPr id="38" name="ZoneTexte 37"/>
            <p:cNvSpPr txBox="1"/>
            <p:nvPr/>
          </p:nvSpPr>
          <p:spPr>
            <a:xfrm>
              <a:off x="2267744" y="3429000"/>
              <a:ext cx="53557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−8</a:t>
              </a:r>
              <a:endParaRPr lang="fr-FR" sz="2400" kern="0" dirty="0">
                <a:solidFill>
                  <a:schemeClr val="accent4"/>
                </a:solidFill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 bwMode="auto">
            <a:xfrm rot="5400000">
              <a:off x="2375756" y="3753036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383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127557"/>
          </a:xfrm>
        </p:spPr>
        <p:txBody>
          <a:bodyPr/>
          <a:lstStyle/>
          <a:p>
            <a:r>
              <a:rPr lang="fr-FR" dirty="0" smtClean="0">
                <a:solidFill>
                  <a:srgbClr val="B45600"/>
                </a:solidFill>
              </a:rPr>
              <a:t>Alt-Ergo </a:t>
            </a:r>
            <a:r>
              <a:rPr lang="fr-FR" dirty="0" smtClean="0"/>
              <a:t>: (Inria Saclay, LRI Orsay, </a:t>
            </a:r>
            <a:r>
              <a:rPr lang="fr-FR" dirty="0" err="1" smtClean="0"/>
              <a:t>Ocaml</a:t>
            </a:r>
            <a:r>
              <a:rPr lang="fr-FR" dirty="0" smtClean="0"/>
              <a:t> Pro)</a:t>
            </a:r>
          </a:p>
          <a:p>
            <a:pPr lvl="1"/>
            <a:r>
              <a:rPr lang="fr-FR" dirty="0" smtClean="0"/>
              <a:t>conçu pour la preuve de programmes (</a:t>
            </a:r>
            <a:r>
              <a:rPr lang="fr-FR" dirty="0" err="1" smtClean="0">
                <a:solidFill>
                  <a:srgbClr val="C83296"/>
                </a:solidFill>
              </a:rPr>
              <a:t>Why</a:t>
            </a:r>
            <a:r>
              <a:rPr lang="fr-FR" dirty="0" smtClean="0">
                <a:solidFill>
                  <a:srgbClr val="C83296"/>
                </a:solidFill>
              </a:rPr>
              <a:t> 3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>
                <a:solidFill>
                  <a:schemeClr val="accent3"/>
                </a:solidFill>
              </a:rPr>
              <a:t>cf. séminaire de Sylvain Conchon ce jour !</a:t>
            </a:r>
          </a:p>
          <a:p>
            <a:r>
              <a:rPr lang="fr-FR" dirty="0" smtClean="0">
                <a:solidFill>
                  <a:srgbClr val="B45600"/>
                </a:solidFill>
              </a:rPr>
              <a:t>CVC4</a:t>
            </a:r>
            <a:r>
              <a:rPr lang="fr-FR" dirty="0" smtClean="0"/>
              <a:t> : New York </a:t>
            </a:r>
            <a:r>
              <a:rPr lang="fr-FR" dirty="0" err="1" smtClean="0"/>
              <a:t>University</a:t>
            </a:r>
            <a:r>
              <a:rPr lang="fr-FR" dirty="0" smtClean="0"/>
              <a:t>, Iowa </a:t>
            </a:r>
            <a:r>
              <a:rPr lang="fr-FR" dirty="0" err="1" smtClean="0"/>
              <a:t>University</a:t>
            </a:r>
            <a:endParaRPr lang="fr-FR" dirty="0" smtClean="0"/>
          </a:p>
          <a:p>
            <a:pPr lvl="1"/>
            <a:r>
              <a:rPr lang="fr-FR" dirty="0" smtClean="0"/>
              <a:t>solveur généraliste, applications variées (langages, model </a:t>
            </a:r>
            <a:r>
              <a:rPr lang="fr-FR" dirty="0" err="1" smtClean="0"/>
              <a:t>checking</a:t>
            </a:r>
            <a:r>
              <a:rPr lang="fr-FR" dirty="0" smtClean="0"/>
              <a:t>, génération de tests, </a:t>
            </a:r>
            <a:r>
              <a:rPr lang="fr-FR" dirty="0" err="1" smtClean="0"/>
              <a:t>etc</a:t>
            </a:r>
            <a:r>
              <a:rPr lang="fr-FR" dirty="0"/>
              <a:t>)</a:t>
            </a:r>
            <a:endParaRPr lang="fr-FR" dirty="0" smtClean="0"/>
          </a:p>
          <a:p>
            <a:r>
              <a:rPr lang="fr-FR" dirty="0" err="1" smtClean="0">
                <a:solidFill>
                  <a:srgbClr val="B45600"/>
                </a:solidFill>
              </a:rPr>
              <a:t>Simplify</a:t>
            </a:r>
            <a:r>
              <a:rPr lang="fr-FR" dirty="0" smtClean="0"/>
              <a:t> : le premier du domaine : Greg Nelson (DEC → ∗) </a:t>
            </a:r>
          </a:p>
          <a:p>
            <a:r>
              <a:rPr lang="fr-FR" dirty="0" err="1" smtClean="0">
                <a:solidFill>
                  <a:srgbClr val="B45600"/>
                </a:solidFill>
              </a:rPr>
              <a:t>Yices</a:t>
            </a:r>
            <a:r>
              <a:rPr lang="fr-FR" dirty="0" smtClean="0"/>
              <a:t> : SRI </a:t>
            </a:r>
            <a:r>
              <a:rPr lang="fr-FR" dirty="0" err="1" smtClean="0"/>
              <a:t>Menlo</a:t>
            </a:r>
            <a:r>
              <a:rPr lang="fr-FR" dirty="0" smtClean="0"/>
              <a:t> Park </a:t>
            </a:r>
          </a:p>
          <a:p>
            <a:pPr lvl="1"/>
            <a:r>
              <a:rPr lang="fr-FR" dirty="0" smtClean="0"/>
              <a:t>solveur généraliste, en liaison avec l’assistant </a:t>
            </a:r>
            <a:r>
              <a:rPr lang="fr-FR" dirty="0" smtClean="0">
                <a:solidFill>
                  <a:srgbClr val="B45600"/>
                </a:solidFill>
              </a:rPr>
              <a:t>PVS</a:t>
            </a:r>
          </a:p>
          <a:p>
            <a:r>
              <a:rPr lang="fr-FR" dirty="0" smtClean="0">
                <a:solidFill>
                  <a:srgbClr val="B45600"/>
                </a:solidFill>
              </a:rPr>
              <a:t>Z3 </a:t>
            </a:r>
            <a:r>
              <a:rPr lang="fr-FR" dirty="0" smtClean="0"/>
              <a:t>: Microsoft </a:t>
            </a:r>
            <a:r>
              <a:rPr lang="fr-FR" dirty="0" err="1" smtClean="0"/>
              <a:t>Research</a:t>
            </a:r>
            <a:r>
              <a:rPr lang="fr-FR" dirty="0" smtClean="0"/>
              <a:t> Redmond </a:t>
            </a:r>
          </a:p>
          <a:p>
            <a:pPr lvl="1"/>
            <a:r>
              <a:rPr lang="fr-FR" dirty="0" smtClean="0"/>
              <a:t>solveur généraliste open source</a:t>
            </a:r>
          </a:p>
          <a:p>
            <a:r>
              <a:rPr lang="fr-FR" dirty="0" err="1" smtClean="0">
                <a:solidFill>
                  <a:srgbClr val="B45600"/>
                </a:solidFill>
              </a:rPr>
              <a:t>MathSat</a:t>
            </a:r>
            <a:r>
              <a:rPr lang="fr-FR" dirty="0" smtClean="0"/>
              <a:t> (arithmétique, Trento), </a:t>
            </a:r>
            <a:r>
              <a:rPr lang="fr-FR" dirty="0" err="1" smtClean="0">
                <a:solidFill>
                  <a:srgbClr val="B45600"/>
                </a:solidFill>
              </a:rPr>
              <a:t>VeriT</a:t>
            </a:r>
            <a:r>
              <a:rPr lang="fr-FR" dirty="0" smtClean="0"/>
              <a:t> (LORIA Nancy), </a:t>
            </a:r>
            <a:r>
              <a:rPr lang="fr-FR" dirty="0" err="1" smtClean="0">
                <a:solidFill>
                  <a:srgbClr val="B45600"/>
                </a:solidFill>
              </a:rPr>
              <a:t>Boolector</a:t>
            </a:r>
            <a:r>
              <a:rPr lang="fr-FR" dirty="0" smtClean="0">
                <a:solidFill>
                  <a:srgbClr val="B45600"/>
                </a:solidFill>
              </a:rPr>
              <a:t> </a:t>
            </a:r>
            <a:r>
              <a:rPr lang="fr-FR" dirty="0" smtClean="0"/>
              <a:t>(Bitvecteurs, Linz), </a:t>
            </a:r>
            <a:r>
              <a:rPr lang="fr-FR" dirty="0" err="1" smtClean="0">
                <a:solidFill>
                  <a:srgbClr val="B45600"/>
                </a:solidFill>
              </a:rPr>
              <a:t>Prover</a:t>
            </a:r>
            <a:r>
              <a:rPr lang="fr-FR" dirty="0" smtClean="0">
                <a:solidFill>
                  <a:srgbClr val="B45600"/>
                </a:solidFill>
              </a:rPr>
              <a:t> SL </a:t>
            </a:r>
            <a:r>
              <a:rPr lang="fr-FR" dirty="0" smtClean="0"/>
              <a:t>(</a:t>
            </a:r>
            <a:r>
              <a:rPr lang="fr-FR" dirty="0" err="1" smtClean="0"/>
              <a:t>Stålmark</a:t>
            </a:r>
            <a:r>
              <a:rPr lang="fr-FR" dirty="0" smtClean="0"/>
              <a:t>), etc.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solveurs SMT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021288"/>
            <a:ext cx="8633644" cy="46469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Un format standard (SMT-LIB), une compétition (SMT-COMP)</a:t>
            </a:r>
            <a:endParaRPr lang="fr-FR" sz="2400" kern="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2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836712"/>
            <a:ext cx="9155360" cy="1406539"/>
          </a:xfrm>
        </p:spPr>
        <p:txBody>
          <a:bodyPr/>
          <a:lstStyle/>
          <a:p>
            <a:r>
              <a:rPr lang="fr-FR" dirty="0" smtClean="0"/>
              <a:t>Satisfiabilité </a:t>
            </a:r>
            <a:r>
              <a:rPr lang="fr-FR" dirty="0" smtClean="0">
                <a:solidFill>
                  <a:schemeClr val="accent2"/>
                </a:solidFill>
              </a:rPr>
              <a:t>polynomiale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Non satisfiable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⟺ existence d’un cycle de poids négatif</a:t>
            </a:r>
          </a:p>
          <a:p>
            <a:pPr marL="0" indent="0">
              <a:buNone/>
            </a:pPr>
            <a:r>
              <a:rPr lang="fr-FR" dirty="0" smtClean="0"/>
              <a:t>→ algorithme de </a:t>
            </a:r>
            <a:r>
              <a:rPr lang="fr-FR" dirty="0" smtClean="0">
                <a:solidFill>
                  <a:schemeClr val="tx2"/>
                </a:solidFill>
              </a:rPr>
              <a:t>plus courts chemins (</a:t>
            </a:r>
            <a:r>
              <a:rPr lang="fr-FR" dirty="0" smtClean="0"/>
              <a:t>recherche opérationnelle)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Inéquations aux </a:t>
            </a:r>
            <a:r>
              <a:rPr lang="fr-FR" dirty="0" smtClean="0"/>
              <a:t>différence : algorithme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70808"/>
              </p:ext>
            </p:extLst>
          </p:nvPr>
        </p:nvGraphicFramePr>
        <p:xfrm>
          <a:off x="554137" y="2708920"/>
          <a:ext cx="142557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647700" imgH="901700" progId="Equation.DSMT4">
                  <p:embed/>
                </p:oleObj>
              </mc:Choice>
              <mc:Fallback>
                <p:oleObj name="Equation" r:id="rId3" imgW="647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137" y="2708920"/>
                        <a:ext cx="1425575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er 29"/>
          <p:cNvGrpSpPr/>
          <p:nvPr/>
        </p:nvGrpSpPr>
        <p:grpSpPr>
          <a:xfrm>
            <a:off x="2267744" y="2708920"/>
            <a:ext cx="2084029" cy="2016224"/>
            <a:chOff x="2267744" y="2708920"/>
            <a:chExt cx="2084029" cy="2016224"/>
          </a:xfrm>
        </p:grpSpPr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313224"/>
                </p:ext>
              </p:extLst>
            </p:nvPr>
          </p:nvGraphicFramePr>
          <p:xfrm>
            <a:off x="2679849" y="2996952"/>
            <a:ext cx="2794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5" imgW="127000" imgH="139700" progId="Equation.DSMT4">
                    <p:embed/>
                  </p:oleObj>
                </mc:Choice>
                <mc:Fallback>
                  <p:oleObj name="Equation" r:id="rId5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9849" y="2996952"/>
                          <a:ext cx="2794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402768"/>
                </p:ext>
              </p:extLst>
            </p:nvPr>
          </p:nvGraphicFramePr>
          <p:xfrm>
            <a:off x="3831977" y="2996952"/>
            <a:ext cx="30797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7" imgW="139700" imgH="177800" progId="Equation.DSMT4">
                    <p:embed/>
                  </p:oleObj>
                </mc:Choice>
                <mc:Fallback>
                  <p:oleObj name="Equation" r:id="rId7" imgW="1397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31977" y="2996952"/>
                          <a:ext cx="307975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0962894"/>
                </p:ext>
              </p:extLst>
            </p:nvPr>
          </p:nvGraphicFramePr>
          <p:xfrm>
            <a:off x="3844479" y="4158478"/>
            <a:ext cx="280987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9" imgW="127000" imgH="139700" progId="Equation.DSMT4">
                    <p:embed/>
                  </p:oleObj>
                </mc:Choice>
                <mc:Fallback>
                  <p:oleObj name="Equation" r:id="rId9" imgW="1270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44479" y="4158478"/>
                          <a:ext cx="280987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114491"/>
                </p:ext>
              </p:extLst>
            </p:nvPr>
          </p:nvGraphicFramePr>
          <p:xfrm>
            <a:off x="2679849" y="4116434"/>
            <a:ext cx="22383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1" imgW="101600" imgH="177800" progId="Equation.DSMT4">
                    <p:embed/>
                  </p:oleObj>
                </mc:Choice>
                <mc:Fallback>
                  <p:oleObj name="Equation" r:id="rId11" imgW="1016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79849" y="4116434"/>
                          <a:ext cx="223838" cy="392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necteur droit avec flèche 12"/>
            <p:cNvCxnSpPr/>
            <p:nvPr/>
          </p:nvCxnSpPr>
          <p:spPr bwMode="auto">
            <a:xfrm>
              <a:off x="2987824" y="3140968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3203848" y="270892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2987824" y="4332458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" name="ZoneTexte 15"/>
            <p:cNvSpPr txBox="1"/>
            <p:nvPr/>
          </p:nvSpPr>
          <p:spPr>
            <a:xfrm>
              <a:off x="3203848" y="426045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1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 rot="5400000">
              <a:off x="3599892" y="3753036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3995936" y="342900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267744" y="3429000"/>
              <a:ext cx="53557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−8</a:t>
              </a:r>
              <a:endParaRPr lang="fr-FR" sz="2400" kern="0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 bwMode="auto">
            <a:xfrm rot="5400000">
              <a:off x="2375756" y="3753036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34" name="Grouper 33"/>
          <p:cNvGrpSpPr/>
          <p:nvPr/>
        </p:nvGrpSpPr>
        <p:grpSpPr>
          <a:xfrm>
            <a:off x="2339752" y="2807523"/>
            <a:ext cx="535573" cy="477461"/>
            <a:chOff x="2339752" y="2807523"/>
            <a:chExt cx="535573" cy="477461"/>
          </a:xfrm>
        </p:grpSpPr>
        <p:sp>
          <p:nvSpPr>
            <p:cNvPr id="12" name="Forme libre 11"/>
            <p:cNvSpPr/>
            <p:nvPr/>
          </p:nvSpPr>
          <p:spPr>
            <a:xfrm>
              <a:off x="2339752" y="2807523"/>
              <a:ext cx="510085" cy="405453"/>
            </a:xfrm>
            <a:custGeom>
              <a:avLst/>
              <a:gdLst>
                <a:gd name="connsiteX0" fmla="*/ 329886 w 510085"/>
                <a:gd name="connsiteY0" fmla="*/ 477461 h 477461"/>
                <a:gd name="connsiteX1" fmla="*/ 20975 w 510085"/>
                <a:gd name="connsiteY1" fmla="*/ 365914 h 477461"/>
                <a:gd name="connsiteX2" fmla="*/ 72460 w 510085"/>
                <a:gd name="connsiteY2" fmla="*/ 117078 h 477461"/>
                <a:gd name="connsiteX3" fmla="*/ 432857 w 510085"/>
                <a:gd name="connsiteY3" fmla="*/ 5531 h 477461"/>
                <a:gd name="connsiteX4" fmla="*/ 510085 w 510085"/>
                <a:gd name="connsiteY4" fmla="*/ 280108 h 47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85" h="477461">
                  <a:moveTo>
                    <a:pt x="329886" y="477461"/>
                  </a:moveTo>
                  <a:cubicBezTo>
                    <a:pt x="196882" y="451719"/>
                    <a:pt x="63879" y="425978"/>
                    <a:pt x="20975" y="365914"/>
                  </a:cubicBezTo>
                  <a:cubicBezTo>
                    <a:pt x="-21929" y="305850"/>
                    <a:pt x="3813" y="177142"/>
                    <a:pt x="72460" y="117078"/>
                  </a:cubicBezTo>
                  <a:cubicBezTo>
                    <a:pt x="141107" y="57014"/>
                    <a:pt x="359920" y="-21641"/>
                    <a:pt x="432857" y="5531"/>
                  </a:cubicBezTo>
                  <a:cubicBezTo>
                    <a:pt x="505794" y="32703"/>
                    <a:pt x="507939" y="156405"/>
                    <a:pt x="510085" y="280108"/>
                  </a:cubicBezTo>
                </a:path>
              </a:pathLst>
            </a:custGeom>
            <a:ln w="38100" cmpd="sng">
              <a:solidFill>
                <a:srgbClr val="FF0000"/>
              </a:solidFill>
              <a:headEnd type="none"/>
              <a:tailEnd type="arrow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339752" y="2820290"/>
              <a:ext cx="53557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−1</a:t>
              </a:r>
              <a:endParaRPr lang="fr-FR" sz="2400" kern="0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48694"/>
              </p:ext>
            </p:extLst>
          </p:nvPr>
        </p:nvGraphicFramePr>
        <p:xfrm>
          <a:off x="5139807" y="3458840"/>
          <a:ext cx="1295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3" imgW="647700" imgH="723900" progId="Equation.DSMT4">
                  <p:embed/>
                </p:oleObj>
              </mc:Choice>
              <mc:Fallback>
                <p:oleObj name="Equation" r:id="rId13" imgW="6477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9807" y="3458840"/>
                        <a:ext cx="1295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47340"/>
              </p:ext>
            </p:extLst>
          </p:nvPr>
        </p:nvGraphicFramePr>
        <p:xfrm>
          <a:off x="2602384" y="5043488"/>
          <a:ext cx="4851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5" imgW="2425700" imgH="203200" progId="Equation.DSMT4">
                  <p:embed/>
                </p:oleObj>
              </mc:Choice>
              <mc:Fallback>
                <p:oleObj name="Equation" r:id="rId15" imgW="2425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02384" y="5043488"/>
                        <a:ext cx="4851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93780"/>
              </p:ext>
            </p:extLst>
          </p:nvPr>
        </p:nvGraphicFramePr>
        <p:xfrm>
          <a:off x="5527600" y="5475064"/>
          <a:ext cx="83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7" imgW="419100" imgH="165100" progId="Equation.DSMT4">
                  <p:embed/>
                </p:oleObj>
              </mc:Choice>
              <mc:Fallback>
                <p:oleObj name="Equation" r:id="rId17" imgW="419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27600" y="5475064"/>
                        <a:ext cx="838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cteur droit 20"/>
          <p:cNvCxnSpPr/>
          <p:nvPr/>
        </p:nvCxnSpPr>
        <p:spPr bwMode="auto">
          <a:xfrm>
            <a:off x="3059832" y="4996014"/>
            <a:ext cx="4320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 flipV="1">
            <a:off x="5508104" y="5517232"/>
            <a:ext cx="936104" cy="2880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 flipH="1" flipV="1">
            <a:off x="5508104" y="5517232"/>
            <a:ext cx="936104" cy="28803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012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597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Tableaux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Allocation mémoire et pointeurs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Combinaisons de théories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40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717393"/>
          </a:xfrm>
        </p:spPr>
        <p:txBody>
          <a:bodyPr/>
          <a:lstStyle/>
          <a:p>
            <a:r>
              <a:rPr lang="fr-FR" dirty="0" smtClean="0"/>
              <a:t>Les bitvecteurs sont </a:t>
            </a:r>
            <a:r>
              <a:rPr lang="fr-FR" dirty="0" smtClean="0">
                <a:solidFill>
                  <a:srgbClr val="000000"/>
                </a:solidFill>
              </a:rPr>
              <a:t>essentiels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pour l’implémentation efficace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des algorithmes, soit manuelle, soit de préférence automatique par compilation optimisée</a:t>
            </a:r>
          </a:p>
          <a:p>
            <a:r>
              <a:rPr lang="fr-FR" dirty="0" smtClean="0"/>
              <a:t> Mais leur usage est délicat et </a:t>
            </a:r>
            <a:r>
              <a:rPr lang="fr-FR" dirty="0" smtClean="0">
                <a:solidFill>
                  <a:schemeClr val="accent1"/>
                </a:solidFill>
              </a:rPr>
              <a:t>leurs bugs très sournois</a:t>
            </a:r>
            <a:r>
              <a:rPr lang="fr-FR" dirty="0" smtClean="0"/>
              <a:t> !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Bitvecteurs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57200" y="2492896"/>
            <a:ext cx="8686800" cy="41603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Plusieurs types de codages et d’opérations :</a:t>
            </a:r>
            <a:endParaRPr lang="fr-FR" dirty="0" smtClean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</a:pPr>
            <a:r>
              <a:rPr lang="fr-FR" sz="2200" dirty="0" smtClean="0">
                <a:solidFill>
                  <a:schemeClr val="accent4"/>
                </a:solidFill>
              </a:rPr>
              <a:t> entiers bornés</a:t>
            </a:r>
            <a:r>
              <a:rPr lang="fr-FR" sz="2200" dirty="0" smtClean="0"/>
              <a:t>, arithmétique modulaire </a:t>
            </a:r>
            <a:r>
              <a:rPr lang="fr-FR" sz="2200" dirty="0" smtClean="0">
                <a:solidFill>
                  <a:srgbClr val="0000FF"/>
                </a:solidFill>
              </a:rPr>
              <a:t>signée ou non signée :</a:t>
            </a:r>
          </a:p>
          <a:p>
            <a:pPr lvl="1"/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+, −, ∗, /, % (modulo ??), =, ≠, &lt;, ≤, &gt;, ≥, extension de signe </a:t>
            </a:r>
          </a:p>
          <a:p>
            <a:pPr lvl="1">
              <a:spcBef>
                <a:spcPts val="400"/>
              </a:spcBef>
            </a:pP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smtClean="0"/>
              <a:t>codage d’ensembles </a:t>
            </a:r>
            <a:r>
              <a:rPr lang="fr-FR" sz="2200" dirty="0" smtClean="0">
                <a:solidFill>
                  <a:srgbClr val="000000"/>
                </a:solidFill>
              </a:rPr>
              <a:t>par leur </a:t>
            </a:r>
            <a:r>
              <a:rPr lang="fr-FR" sz="2200" dirty="0" smtClean="0">
                <a:solidFill>
                  <a:schemeClr val="accent4"/>
                </a:solidFill>
              </a:rPr>
              <a:t>fonctions caractéristiques</a:t>
            </a:r>
          </a:p>
          <a:p>
            <a:pPr lvl="1"/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rgbClr val="B45600"/>
                </a:solidFill>
              </a:rPr>
              <a:t>intersection</a:t>
            </a:r>
            <a:r>
              <a:rPr lang="fr-FR" sz="2200" dirty="0" smtClean="0">
                <a:solidFill>
                  <a:srgbClr val="000000"/>
                </a:solidFill>
              </a:rPr>
              <a:t> : </a:t>
            </a:r>
            <a:r>
              <a:rPr lang="fr-FR" sz="2200" dirty="0" err="1">
                <a:solidFill>
                  <a:srgbClr val="000000"/>
                </a:solidFill>
              </a:rPr>
              <a:t>x&amp;y</a:t>
            </a:r>
            <a:r>
              <a:rPr lang="fr-FR" sz="2200" dirty="0">
                <a:solidFill>
                  <a:srgbClr val="000000"/>
                </a:solidFill>
              </a:rPr>
              <a:t>, </a:t>
            </a:r>
            <a:r>
              <a:rPr lang="fr-FR" sz="2200" dirty="0" smtClean="0">
                <a:solidFill>
                  <a:srgbClr val="B45600"/>
                </a:solidFill>
              </a:rPr>
              <a:t>union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: </a:t>
            </a:r>
            <a:r>
              <a:rPr lang="fr-FR" sz="2200" dirty="0" err="1">
                <a:solidFill>
                  <a:schemeClr val="tx1"/>
                </a:solidFill>
              </a:rPr>
              <a:t>x|y</a:t>
            </a:r>
            <a:r>
              <a:rPr lang="fr-FR" sz="2200" dirty="0">
                <a:solidFill>
                  <a:srgbClr val="000000"/>
                </a:solidFill>
              </a:rPr>
              <a:t>, </a:t>
            </a:r>
            <a:r>
              <a:rPr lang="fr-FR" sz="2200" dirty="0" smtClean="0">
                <a:solidFill>
                  <a:srgbClr val="B45600"/>
                </a:solidFill>
              </a:rPr>
              <a:t>complémentaire</a:t>
            </a:r>
            <a:r>
              <a:rPr lang="fr-FR" sz="2200" dirty="0" smtClean="0">
                <a:solidFill>
                  <a:srgbClr val="000000"/>
                </a:solidFill>
              </a:rPr>
              <a:t> : !x, </a:t>
            </a:r>
          </a:p>
          <a:p>
            <a:pPr lvl="1"/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rgbClr val="B45600"/>
                </a:solidFill>
              </a:rPr>
              <a:t>union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smtClean="0">
                <a:solidFill>
                  <a:srgbClr val="B45600"/>
                </a:solidFill>
              </a:rPr>
              <a:t>exclusive </a:t>
            </a:r>
            <a:r>
              <a:rPr lang="fr-FR" sz="2200" dirty="0" smtClean="0">
                <a:solidFill>
                  <a:srgbClr val="000000"/>
                </a:solidFill>
              </a:rPr>
              <a:t>: </a:t>
            </a:r>
            <a:r>
              <a:rPr lang="fr-FR" sz="2200" dirty="0" err="1" smtClean="0">
                <a:solidFill>
                  <a:srgbClr val="000000"/>
                </a:solidFill>
              </a:rPr>
              <a:t>xˆy</a:t>
            </a:r>
            <a:endParaRPr lang="fr-FR" sz="2200" dirty="0" smtClean="0">
              <a:solidFill>
                <a:srgbClr val="00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fr-FR" sz="2200" dirty="0" smtClean="0">
                <a:solidFill>
                  <a:srgbClr val="B45600"/>
                </a:solidFill>
              </a:rPr>
              <a:t> décalages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>
                <a:solidFill>
                  <a:srgbClr val="000000"/>
                </a:solidFill>
              </a:rPr>
              <a:t>signés ou non signés : x&gt;</a:t>
            </a:r>
            <a:r>
              <a:rPr lang="fr-FR" sz="2200" dirty="0" smtClean="0">
                <a:solidFill>
                  <a:srgbClr val="000000"/>
                </a:solidFill>
              </a:rPr>
              <a:t>&gt;y, x&lt;&lt;y, </a:t>
            </a:r>
            <a:r>
              <a:rPr lang="fr-FR" sz="2200" dirty="0" smtClean="0">
                <a:solidFill>
                  <a:srgbClr val="FFFFFF"/>
                </a:solidFill>
              </a:rPr>
              <a:t> </a:t>
            </a:r>
            <a:r>
              <a:rPr lang="fr-FR" sz="2200" dirty="0">
                <a:solidFill>
                  <a:srgbClr val="B45600"/>
                </a:solidFill>
              </a:rPr>
              <a:t>rotations</a:t>
            </a:r>
            <a:r>
              <a:rPr lang="fr-FR" sz="2200" dirty="0">
                <a:solidFill>
                  <a:srgbClr val="000000"/>
                </a:solidFill>
              </a:rPr>
              <a:t>, etc</a:t>
            </a:r>
            <a:r>
              <a:rPr lang="fr-FR" sz="2200" dirty="0" smtClean="0">
                <a:solidFill>
                  <a:srgbClr val="000000"/>
                </a:solidFill>
              </a:rPr>
              <a:t>.</a:t>
            </a:r>
            <a:endParaRPr lang="fr-FR" sz="2400" dirty="0">
              <a:solidFill>
                <a:srgbClr val="000000"/>
              </a:solidFill>
            </a:endParaRPr>
          </a:p>
          <a:p>
            <a:pPr marL="256032" lvl="1" indent="0">
              <a:buNone/>
            </a:pPr>
            <a:r>
              <a:rPr lang="fr-FR" sz="2200" dirty="0" smtClean="0">
                <a:solidFill>
                  <a:srgbClr val="000000"/>
                </a:solidFill>
              </a:rPr>
              <a:t>  </a:t>
            </a:r>
            <a:r>
              <a:rPr lang="fr-FR" sz="1800" dirty="0" smtClean="0">
                <a:solidFill>
                  <a:srgbClr val="000000"/>
                </a:solidFill>
              </a:rPr>
              <a:t>  </a:t>
            </a:r>
            <a:r>
              <a:rPr lang="fr-FR" sz="2200" dirty="0" smtClean="0">
                <a:solidFill>
                  <a:srgbClr val="B45600"/>
                </a:solidFill>
              </a:rPr>
              <a:t>multiplexeur</a:t>
            </a:r>
            <a:r>
              <a:rPr lang="fr-FR" sz="2200" dirty="0" smtClean="0">
                <a:solidFill>
                  <a:srgbClr val="000000"/>
                </a:solidFill>
              </a:rPr>
              <a:t> : </a:t>
            </a:r>
            <a:r>
              <a:rPr lang="fr-FR" sz="2200" dirty="0" err="1" smtClean="0">
                <a:solidFill>
                  <a:srgbClr val="000000"/>
                </a:solidFill>
              </a:rPr>
              <a:t>x?y,z</a:t>
            </a:r>
            <a:endParaRPr lang="fr-FR" sz="2200" dirty="0" smtClean="0">
              <a:solidFill>
                <a:srgbClr val="000000"/>
              </a:solidFill>
            </a:endParaRPr>
          </a:p>
          <a:p>
            <a:pPr lvl="1"/>
            <a:r>
              <a:rPr lang="fr-FR" sz="2200" dirty="0" smtClean="0">
                <a:solidFill>
                  <a:srgbClr val="B45600"/>
                </a:solidFill>
              </a:rPr>
              <a:t> </a:t>
            </a:r>
            <a:r>
              <a:rPr lang="fr-FR" sz="2200" dirty="0">
                <a:solidFill>
                  <a:srgbClr val="B45600"/>
                </a:solidFill>
              </a:rPr>
              <a:t>nombres flottants </a:t>
            </a:r>
            <a:r>
              <a:rPr lang="fr-FR" sz="2200" dirty="0">
                <a:solidFill>
                  <a:schemeClr val="tx1"/>
                </a:solidFill>
              </a:rPr>
              <a:t>et leur arithmétique</a:t>
            </a:r>
          </a:p>
          <a:p>
            <a:pPr marL="256032" lvl="1" indent="0">
              <a:buNone/>
            </a:pPr>
            <a:endParaRPr lang="fr-FR" sz="2200" dirty="0" smtClean="0">
              <a:solidFill>
                <a:srgbClr val="000000"/>
              </a:solidFill>
            </a:endParaRPr>
          </a:p>
          <a:p>
            <a:pPr lvl="1"/>
            <a:r>
              <a:rPr lang="fr-FR" sz="2200" dirty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4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2656" y="980728"/>
            <a:ext cx="9011344" cy="477054"/>
          </a:xfrm>
        </p:spPr>
        <p:txBody>
          <a:bodyPr/>
          <a:lstStyle/>
          <a:p>
            <a:r>
              <a:rPr lang="fr-FR" dirty="0" smtClean="0"/>
              <a:t>Idée : transformer la vérification en </a:t>
            </a:r>
            <a:r>
              <a:rPr lang="fr-FR" dirty="0" smtClean="0">
                <a:solidFill>
                  <a:schemeClr val="accent3"/>
                </a:solidFill>
              </a:rPr>
              <a:t>problème SAT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des bitvecteurs par Bit </a:t>
            </a:r>
            <a:r>
              <a:rPr lang="fr-FR" dirty="0" err="1" smtClean="0"/>
              <a:t>Blasting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33960" y="2139628"/>
            <a:ext cx="9011344" cy="25135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Opérations arithmétiques : implémentation par circuits booléens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bg1"/>
                </a:solidFill>
              </a:rPr>
              <a:t>Opérations arithmétiques : </a:t>
            </a:r>
            <a:r>
              <a:rPr lang="fr-FR" dirty="0" smtClean="0">
                <a:solidFill>
                  <a:srgbClr val="FF6600"/>
                </a:solidFill>
              </a:rPr>
              <a:t>les plus simples possibles !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addition, soustraction : </a:t>
            </a:r>
            <a:r>
              <a:rPr lang="fr-FR" dirty="0" smtClean="0">
                <a:solidFill>
                  <a:schemeClr val="tx1"/>
                </a:solidFill>
              </a:rPr>
              <a:t>additionneur / soustracteur de l’école, </a:t>
            </a:r>
            <a:r>
              <a:rPr lang="fr-FR" dirty="0" smtClean="0">
                <a:solidFill>
                  <a:schemeClr val="accent2"/>
                </a:solidFill>
              </a:rPr>
              <a:t>efficace</a:t>
            </a:r>
          </a:p>
          <a:p>
            <a:pPr lvl="1"/>
            <a:r>
              <a:rPr lang="fr-FR" dirty="0" smtClean="0">
                <a:solidFill>
                  <a:srgbClr val="B45600"/>
                </a:solidFill>
              </a:rPr>
              <a:t>multiplication : </a:t>
            </a:r>
            <a:r>
              <a:rPr lang="fr-FR" dirty="0" smtClean="0">
                <a:solidFill>
                  <a:srgbClr val="000000"/>
                </a:solidFill>
              </a:rPr>
              <a:t>par décalages et additions successives, </a:t>
            </a:r>
            <a:r>
              <a:rPr lang="fr-FR" dirty="0" smtClean="0">
                <a:solidFill>
                  <a:schemeClr val="accent1"/>
                </a:solidFill>
              </a:rPr>
              <a:t>cher !  : </a:t>
            </a:r>
          </a:p>
          <a:p>
            <a:pPr lvl="1"/>
            <a:r>
              <a:rPr lang="fr-FR" dirty="0">
                <a:solidFill>
                  <a:srgbClr val="B45600"/>
                </a:solidFill>
              </a:rPr>
              <a:t>division générale </a:t>
            </a:r>
            <a:r>
              <a:rPr lang="fr-FR" dirty="0" smtClean="0">
                <a:solidFill>
                  <a:srgbClr val="B45600"/>
                </a:solidFill>
              </a:rPr>
              <a:t>:</a:t>
            </a:r>
          </a:p>
          <a:p>
            <a:pPr lvl="1"/>
            <a:r>
              <a:rPr lang="fr-FR" dirty="0" smtClean="0">
                <a:solidFill>
                  <a:srgbClr val="B45600"/>
                </a:solidFill>
              </a:rPr>
              <a:t>égalité : </a:t>
            </a:r>
            <a:r>
              <a:rPr lang="fr-FR" dirty="0" smtClean="0">
                <a:solidFill>
                  <a:srgbClr val="000000"/>
                </a:solidFill>
              </a:rPr>
              <a:t>bit à bit ; </a:t>
            </a:r>
            <a:r>
              <a:rPr lang="fr-FR" dirty="0" smtClean="0">
                <a:solidFill>
                  <a:srgbClr val="B45600"/>
                </a:solidFill>
              </a:rPr>
              <a:t>différence</a:t>
            </a:r>
            <a:r>
              <a:rPr lang="fr-FR" dirty="0" smtClean="0">
                <a:solidFill>
                  <a:srgbClr val="000000"/>
                </a:solidFill>
              </a:rPr>
              <a:t> ≠ → ¬=</a:t>
            </a:r>
            <a:endParaRPr lang="fr-FR" dirty="0"/>
          </a:p>
          <a:p>
            <a:pPr lvl="1"/>
            <a:r>
              <a:rPr lang="fr-FR" dirty="0" smtClean="0">
                <a:solidFill>
                  <a:srgbClr val="B45600"/>
                </a:solidFill>
              </a:rPr>
              <a:t>comparaisons : </a:t>
            </a:r>
            <a:r>
              <a:rPr lang="fr-FR" dirty="0" smtClean="0">
                <a:solidFill>
                  <a:schemeClr val="tx1"/>
                </a:solidFill>
              </a:rPr>
              <a:t>de gauche à droite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139650" y="1556792"/>
            <a:ext cx="9011344" cy="496815"/>
            <a:chOff x="139650" y="1556792"/>
            <a:chExt cx="9011344" cy="496815"/>
          </a:xfrm>
        </p:grpSpPr>
        <p:sp>
          <p:nvSpPr>
            <p:cNvPr id="8" name="Espace réservé du contenu 1"/>
            <p:cNvSpPr txBox="1">
              <a:spLocks/>
            </p:cNvSpPr>
            <p:nvPr/>
          </p:nvSpPr>
          <p:spPr>
            <a:xfrm>
              <a:off x="139650" y="1556792"/>
              <a:ext cx="901134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01168" indent="-201168" algn="l" rtl="0" eaLnBrk="1" fontAlgn="base" hangingPunct="1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/>
                  </a:solidFill>
                  <a:latin typeface="+mn-lt"/>
                </a:defRPr>
              </a:lvl2pPr>
              <a:lvl3pPr marL="73152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800" b="0">
                  <a:solidFill>
                    <a:schemeClr val="tx2"/>
                  </a:solidFill>
                  <a:latin typeface="+mn-lt"/>
                </a:defRPr>
              </a:lvl3pPr>
              <a:lvl4pPr marL="100584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2"/>
                  </a:solidFill>
                  <a:latin typeface="+mn-lt"/>
                </a:defRPr>
              </a:lvl4pPr>
              <a:lvl5pPr marL="128016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 baseline="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fr-FR" dirty="0" smtClean="0"/>
                <a:t>Opérations ensemblistes : directement par </a:t>
              </a:r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913046"/>
                </p:ext>
              </p:extLst>
            </p:nvPr>
          </p:nvGraphicFramePr>
          <p:xfrm>
            <a:off x="6230018" y="1663082"/>
            <a:ext cx="83978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181" name="Equation" r:id="rId3" imgW="381000" imgH="177800" progId="Equation.DSMT4">
                    <p:embed/>
                  </p:oleObj>
                </mc:Choice>
                <mc:Fallback>
                  <p:oleObj name="Equation" r:id="rId3" imgW="381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30018" y="1663082"/>
                          <a:ext cx="839787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179512" y="4646233"/>
            <a:ext cx="7560840" cy="14470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Décalages, rotations : </a:t>
            </a:r>
          </a:p>
          <a:p>
            <a:pPr lvl="1"/>
            <a:r>
              <a:rPr lang="fr-FR" dirty="0" smtClean="0">
                <a:solidFill>
                  <a:srgbClr val="B45600"/>
                </a:solidFill>
              </a:rPr>
              <a:t>barrel </a:t>
            </a:r>
            <a:r>
              <a:rPr lang="fr-FR" dirty="0" err="1" smtClean="0">
                <a:solidFill>
                  <a:srgbClr val="B45600"/>
                </a:solidFill>
              </a:rPr>
              <a:t>shifter</a:t>
            </a:r>
            <a:r>
              <a:rPr lang="fr-FR" dirty="0" smtClean="0">
                <a:solidFill>
                  <a:srgbClr val="B45600"/>
                </a:solidFill>
              </a:rPr>
              <a:t> : </a:t>
            </a:r>
            <a:r>
              <a:rPr lang="fr-FR" dirty="0" smtClean="0"/>
              <a:t>composer des décalages de 1,2,4,8,16... bits en envoyant les bits de la décomposition binaire du nombre de décalages / rotations dans des </a:t>
            </a:r>
            <a:r>
              <a:rPr lang="fr-FR" dirty="0" smtClean="0">
                <a:solidFill>
                  <a:schemeClr val="accent4"/>
                </a:solidFill>
              </a:rPr>
              <a:t>tableaux de multiplexeurs</a:t>
            </a:r>
          </a:p>
        </p:txBody>
      </p:sp>
    </p:spTree>
    <p:extLst>
      <p:ext uri="{BB962C8B-B14F-4D97-AF65-F5344CB8AC3E}">
        <p14:creationId xmlns:p14="http://schemas.microsoft.com/office/powerpoint/2010/main" val="200233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Right Barrel </a:t>
            </a:r>
            <a:r>
              <a:rPr lang="fr-FR" dirty="0" err="1" smtClean="0"/>
              <a:t>Shifter</a:t>
            </a:r>
            <a:r>
              <a:rPr lang="fr-FR" dirty="0" smtClean="0"/>
              <a:t> 8 bits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2123728" y="1700808"/>
            <a:ext cx="5760640" cy="288032"/>
            <a:chOff x="1763688" y="2060848"/>
            <a:chExt cx="5760640" cy="288032"/>
          </a:xfrm>
        </p:grpSpPr>
        <p:sp>
          <p:nvSpPr>
            <p:cNvPr id="7" name="Rectangle 6"/>
            <p:cNvSpPr/>
            <p:nvPr/>
          </p:nvSpPr>
          <p:spPr bwMode="auto">
            <a:xfrm>
              <a:off x="176368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8376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0384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92392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400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6408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08416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804248" y="2060848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2123728" y="2780928"/>
            <a:ext cx="5760640" cy="288032"/>
            <a:chOff x="1763688" y="3429000"/>
            <a:chExt cx="5760640" cy="28803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76368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48376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384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2392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64400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36408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08416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804248" y="3429000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2123728" y="3861048"/>
            <a:ext cx="5760640" cy="288032"/>
            <a:chOff x="1763688" y="4725144"/>
            <a:chExt cx="5760640" cy="28803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76368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48376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384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92392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4400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6408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08416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804248" y="4725144"/>
              <a:ext cx="720080" cy="28803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2" name="Connecteur droit avec flèche 41"/>
          <p:cNvCxnSpPr/>
          <p:nvPr/>
        </p:nvCxnSpPr>
        <p:spPr bwMode="auto">
          <a:xfrm>
            <a:off x="262778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Connecteur droit avec flèche 42"/>
          <p:cNvCxnSpPr/>
          <p:nvPr/>
        </p:nvCxnSpPr>
        <p:spPr bwMode="auto">
          <a:xfrm>
            <a:off x="334786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Connecteur droit avec flèche 43"/>
          <p:cNvCxnSpPr/>
          <p:nvPr/>
        </p:nvCxnSpPr>
        <p:spPr bwMode="auto">
          <a:xfrm>
            <a:off x="406794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Connecteur droit avec flèche 44"/>
          <p:cNvCxnSpPr/>
          <p:nvPr/>
        </p:nvCxnSpPr>
        <p:spPr bwMode="auto">
          <a:xfrm>
            <a:off x="478802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Connecteur droit avec flèche 45"/>
          <p:cNvCxnSpPr/>
          <p:nvPr/>
        </p:nvCxnSpPr>
        <p:spPr bwMode="auto">
          <a:xfrm>
            <a:off x="550810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onnecteur droit avec flèche 46"/>
          <p:cNvCxnSpPr/>
          <p:nvPr/>
        </p:nvCxnSpPr>
        <p:spPr bwMode="auto">
          <a:xfrm>
            <a:off x="622818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onnecteur droit avec flèche 47"/>
          <p:cNvCxnSpPr/>
          <p:nvPr/>
        </p:nvCxnSpPr>
        <p:spPr bwMode="auto">
          <a:xfrm>
            <a:off x="694826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>
            <a:off x="7668344" y="90872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Connecteur droit avec flèche 49"/>
          <p:cNvCxnSpPr/>
          <p:nvPr/>
        </p:nvCxnSpPr>
        <p:spPr bwMode="auto">
          <a:xfrm>
            <a:off x="262778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Connecteur droit avec flèche 50"/>
          <p:cNvCxnSpPr/>
          <p:nvPr/>
        </p:nvCxnSpPr>
        <p:spPr bwMode="auto">
          <a:xfrm>
            <a:off x="334786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Connecteur droit avec flèche 51"/>
          <p:cNvCxnSpPr/>
          <p:nvPr/>
        </p:nvCxnSpPr>
        <p:spPr bwMode="auto">
          <a:xfrm>
            <a:off x="406794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Connecteur droit avec flèche 52"/>
          <p:cNvCxnSpPr/>
          <p:nvPr/>
        </p:nvCxnSpPr>
        <p:spPr bwMode="auto">
          <a:xfrm>
            <a:off x="478802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Connecteur droit avec flèche 53"/>
          <p:cNvCxnSpPr/>
          <p:nvPr/>
        </p:nvCxnSpPr>
        <p:spPr bwMode="auto">
          <a:xfrm>
            <a:off x="550810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Connecteur droit avec flèche 54"/>
          <p:cNvCxnSpPr/>
          <p:nvPr/>
        </p:nvCxnSpPr>
        <p:spPr bwMode="auto">
          <a:xfrm>
            <a:off x="622818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Connecteur droit avec flèche 55"/>
          <p:cNvCxnSpPr/>
          <p:nvPr/>
        </p:nvCxnSpPr>
        <p:spPr bwMode="auto">
          <a:xfrm>
            <a:off x="694826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onnecteur droit avec flèche 56"/>
          <p:cNvCxnSpPr/>
          <p:nvPr/>
        </p:nvCxnSpPr>
        <p:spPr bwMode="auto">
          <a:xfrm>
            <a:off x="7668344" y="198884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onnecteur droit avec flèche 57"/>
          <p:cNvCxnSpPr/>
          <p:nvPr/>
        </p:nvCxnSpPr>
        <p:spPr bwMode="auto">
          <a:xfrm>
            <a:off x="262778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Connecteur droit avec flèche 58"/>
          <p:cNvCxnSpPr/>
          <p:nvPr/>
        </p:nvCxnSpPr>
        <p:spPr bwMode="auto">
          <a:xfrm>
            <a:off x="334786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 droit avec flèche 59"/>
          <p:cNvCxnSpPr/>
          <p:nvPr/>
        </p:nvCxnSpPr>
        <p:spPr bwMode="auto">
          <a:xfrm>
            <a:off x="406794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Connecteur droit avec flèche 60"/>
          <p:cNvCxnSpPr/>
          <p:nvPr/>
        </p:nvCxnSpPr>
        <p:spPr bwMode="auto">
          <a:xfrm>
            <a:off x="478802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Connecteur droit avec flèche 61"/>
          <p:cNvCxnSpPr/>
          <p:nvPr/>
        </p:nvCxnSpPr>
        <p:spPr bwMode="auto">
          <a:xfrm>
            <a:off x="550810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Connecteur droit avec flèche 62"/>
          <p:cNvCxnSpPr/>
          <p:nvPr/>
        </p:nvCxnSpPr>
        <p:spPr bwMode="auto">
          <a:xfrm>
            <a:off x="6228184" y="3068960"/>
            <a:ext cx="8294" cy="80130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Connecteur droit avec flèche 63"/>
          <p:cNvCxnSpPr/>
          <p:nvPr/>
        </p:nvCxnSpPr>
        <p:spPr bwMode="auto">
          <a:xfrm>
            <a:off x="694826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Connecteur droit avec flèche 64"/>
          <p:cNvCxnSpPr/>
          <p:nvPr/>
        </p:nvCxnSpPr>
        <p:spPr bwMode="auto">
          <a:xfrm>
            <a:off x="7668344" y="3068960"/>
            <a:ext cx="0" cy="7920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Connecteur droit avec flèche 65"/>
          <p:cNvCxnSpPr/>
          <p:nvPr/>
        </p:nvCxnSpPr>
        <p:spPr bwMode="auto">
          <a:xfrm>
            <a:off x="305983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Connecteur droit avec flèche 66"/>
          <p:cNvCxnSpPr/>
          <p:nvPr/>
        </p:nvCxnSpPr>
        <p:spPr bwMode="auto">
          <a:xfrm>
            <a:off x="377991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Connecteur droit avec flèche 67"/>
          <p:cNvCxnSpPr/>
          <p:nvPr/>
        </p:nvCxnSpPr>
        <p:spPr bwMode="auto">
          <a:xfrm>
            <a:off x="449999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onnecteur droit avec flèche 68"/>
          <p:cNvCxnSpPr/>
          <p:nvPr/>
        </p:nvCxnSpPr>
        <p:spPr bwMode="auto">
          <a:xfrm>
            <a:off x="522007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necteur droit avec flèche 69"/>
          <p:cNvCxnSpPr/>
          <p:nvPr/>
        </p:nvCxnSpPr>
        <p:spPr bwMode="auto">
          <a:xfrm>
            <a:off x="594015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Connecteur droit avec flèche 70"/>
          <p:cNvCxnSpPr/>
          <p:nvPr/>
        </p:nvCxnSpPr>
        <p:spPr bwMode="auto">
          <a:xfrm>
            <a:off x="666023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Connecteur droit avec flèche 71"/>
          <p:cNvCxnSpPr/>
          <p:nvPr/>
        </p:nvCxnSpPr>
        <p:spPr bwMode="auto">
          <a:xfrm>
            <a:off x="7380312" y="1196752"/>
            <a:ext cx="0" cy="504056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Connecteur droit 74"/>
          <p:cNvCxnSpPr/>
          <p:nvPr/>
        </p:nvCxnSpPr>
        <p:spPr bwMode="auto">
          <a:xfrm>
            <a:off x="262778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Connecteur droit 75"/>
          <p:cNvCxnSpPr/>
          <p:nvPr/>
        </p:nvCxnSpPr>
        <p:spPr bwMode="auto">
          <a:xfrm>
            <a:off x="334786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Connecteur droit 76"/>
          <p:cNvCxnSpPr/>
          <p:nvPr/>
        </p:nvCxnSpPr>
        <p:spPr bwMode="auto">
          <a:xfrm>
            <a:off x="406794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/>
          <p:cNvCxnSpPr/>
          <p:nvPr/>
        </p:nvCxnSpPr>
        <p:spPr bwMode="auto">
          <a:xfrm>
            <a:off x="478802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/>
          <p:cNvCxnSpPr/>
          <p:nvPr/>
        </p:nvCxnSpPr>
        <p:spPr bwMode="auto">
          <a:xfrm>
            <a:off x="550810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Connecteur droit 79"/>
          <p:cNvCxnSpPr/>
          <p:nvPr/>
        </p:nvCxnSpPr>
        <p:spPr bwMode="auto">
          <a:xfrm>
            <a:off x="622818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>
            <a:off x="6948264" y="1196752"/>
            <a:ext cx="432048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Connecteur droit 88"/>
          <p:cNvCxnSpPr/>
          <p:nvPr/>
        </p:nvCxnSpPr>
        <p:spPr bwMode="auto">
          <a:xfrm>
            <a:off x="2627784" y="22768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necteur droit 89"/>
          <p:cNvCxnSpPr/>
          <p:nvPr/>
        </p:nvCxnSpPr>
        <p:spPr bwMode="auto">
          <a:xfrm>
            <a:off x="3347864" y="22768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Connecteur droit 90"/>
          <p:cNvCxnSpPr/>
          <p:nvPr/>
        </p:nvCxnSpPr>
        <p:spPr bwMode="auto">
          <a:xfrm>
            <a:off x="4067944" y="22768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Connecteur droit 91"/>
          <p:cNvCxnSpPr/>
          <p:nvPr/>
        </p:nvCxnSpPr>
        <p:spPr bwMode="auto">
          <a:xfrm>
            <a:off x="4788024" y="22768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Connecteur droit 92"/>
          <p:cNvCxnSpPr/>
          <p:nvPr/>
        </p:nvCxnSpPr>
        <p:spPr bwMode="auto">
          <a:xfrm>
            <a:off x="5508104" y="22768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Connecteur droit 93"/>
          <p:cNvCxnSpPr/>
          <p:nvPr/>
        </p:nvCxnSpPr>
        <p:spPr bwMode="auto">
          <a:xfrm>
            <a:off x="6228184" y="22768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Connecteur droit avec flèche 95"/>
          <p:cNvCxnSpPr/>
          <p:nvPr/>
        </p:nvCxnSpPr>
        <p:spPr bwMode="auto">
          <a:xfrm>
            <a:off x="3059832" y="2276872"/>
            <a:ext cx="720080" cy="504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Connecteur droit avec flèche 96"/>
          <p:cNvCxnSpPr/>
          <p:nvPr/>
        </p:nvCxnSpPr>
        <p:spPr bwMode="auto">
          <a:xfrm>
            <a:off x="3779912" y="2276872"/>
            <a:ext cx="720080" cy="504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Connecteur droit avec flèche 97"/>
          <p:cNvCxnSpPr/>
          <p:nvPr/>
        </p:nvCxnSpPr>
        <p:spPr bwMode="auto">
          <a:xfrm>
            <a:off x="4499992" y="2276872"/>
            <a:ext cx="720080" cy="504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Connecteur droit avec flèche 98"/>
          <p:cNvCxnSpPr/>
          <p:nvPr/>
        </p:nvCxnSpPr>
        <p:spPr bwMode="auto">
          <a:xfrm>
            <a:off x="5940152" y="2276872"/>
            <a:ext cx="720080" cy="504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Connecteur droit avec flèche 99"/>
          <p:cNvCxnSpPr/>
          <p:nvPr/>
        </p:nvCxnSpPr>
        <p:spPr bwMode="auto">
          <a:xfrm>
            <a:off x="6660232" y="2276872"/>
            <a:ext cx="720080" cy="504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Connecteur droit avec flèche 109"/>
          <p:cNvCxnSpPr/>
          <p:nvPr/>
        </p:nvCxnSpPr>
        <p:spPr bwMode="auto">
          <a:xfrm>
            <a:off x="5220072" y="2276872"/>
            <a:ext cx="720080" cy="5040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Connecteur droit 110"/>
          <p:cNvCxnSpPr/>
          <p:nvPr/>
        </p:nvCxnSpPr>
        <p:spPr bwMode="auto">
          <a:xfrm>
            <a:off x="2627784" y="3393168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Connecteur droit 111"/>
          <p:cNvCxnSpPr/>
          <p:nvPr/>
        </p:nvCxnSpPr>
        <p:spPr bwMode="auto">
          <a:xfrm>
            <a:off x="3347864" y="3393168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onnecteur droit 112"/>
          <p:cNvCxnSpPr/>
          <p:nvPr/>
        </p:nvCxnSpPr>
        <p:spPr bwMode="auto">
          <a:xfrm>
            <a:off x="4067944" y="3393168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Connecteur droit 113"/>
          <p:cNvCxnSpPr/>
          <p:nvPr/>
        </p:nvCxnSpPr>
        <p:spPr bwMode="auto">
          <a:xfrm>
            <a:off x="4788024" y="3393168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Connecteur droit avec flèche 115"/>
          <p:cNvCxnSpPr/>
          <p:nvPr/>
        </p:nvCxnSpPr>
        <p:spPr bwMode="auto">
          <a:xfrm>
            <a:off x="3059832" y="3393168"/>
            <a:ext cx="2160240" cy="4678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Connecteur droit avec flèche 117"/>
          <p:cNvCxnSpPr/>
          <p:nvPr/>
        </p:nvCxnSpPr>
        <p:spPr bwMode="auto">
          <a:xfrm>
            <a:off x="3779912" y="3393168"/>
            <a:ext cx="2160240" cy="4678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Connecteur droit avec flèche 118"/>
          <p:cNvCxnSpPr/>
          <p:nvPr/>
        </p:nvCxnSpPr>
        <p:spPr bwMode="auto">
          <a:xfrm>
            <a:off x="4499992" y="3393168"/>
            <a:ext cx="2160240" cy="4678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Connecteur droit avec flèche 119"/>
          <p:cNvCxnSpPr/>
          <p:nvPr/>
        </p:nvCxnSpPr>
        <p:spPr bwMode="auto">
          <a:xfrm>
            <a:off x="5220072" y="3393168"/>
            <a:ext cx="2160240" cy="4678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2" name="Grouper 221"/>
          <p:cNvGrpSpPr/>
          <p:nvPr/>
        </p:nvGrpSpPr>
        <p:grpSpPr>
          <a:xfrm>
            <a:off x="392175" y="980728"/>
            <a:ext cx="1371513" cy="482597"/>
            <a:chOff x="392175" y="980728"/>
            <a:chExt cx="1371513" cy="482597"/>
          </a:xfrm>
        </p:grpSpPr>
        <p:sp>
          <p:nvSpPr>
            <p:cNvPr id="131" name="ZoneTexte 130"/>
            <p:cNvSpPr txBox="1"/>
            <p:nvPr/>
          </p:nvSpPr>
          <p:spPr>
            <a:xfrm>
              <a:off x="1253895" y="980728"/>
              <a:ext cx="50979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/>
                <a:t>s</a:t>
              </a:r>
              <a:r>
                <a:rPr lang="fr-FR" sz="2400" kern="0" baseline="-25000" dirty="0" smtClean="0"/>
                <a:t>0</a:t>
              </a:r>
              <a:endParaRPr lang="fr-FR" sz="2400" i="1" kern="0" baseline="-25000" dirty="0" smtClean="0"/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261454" y="1102067"/>
              <a:ext cx="432048" cy="360040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821847" y="980728"/>
              <a:ext cx="50979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/>
                <a:t>s</a:t>
              </a:r>
              <a:r>
                <a:rPr lang="fr-FR" sz="2400" kern="0" baseline="-25000" dirty="0" smtClean="0"/>
                <a:t>1</a:t>
              </a:r>
              <a:endParaRPr lang="fr-FR" sz="2400" i="1" kern="0" baseline="-25000" dirty="0" smtClean="0"/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29406" y="1102067"/>
              <a:ext cx="432048" cy="360040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92175" y="981946"/>
              <a:ext cx="50979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i="1" kern="0" dirty="0" smtClean="0"/>
                <a:t>s</a:t>
              </a:r>
              <a:r>
                <a:rPr lang="fr-FR" sz="2400" kern="0" baseline="-25000" dirty="0" smtClean="0"/>
                <a:t>2</a:t>
              </a:r>
              <a:endParaRPr lang="fr-FR" sz="2400" i="1" kern="0" baseline="-25000" dirty="0" smtClean="0"/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399734" y="1103285"/>
              <a:ext cx="432048" cy="360040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3" name="Connecteur droit avec flèche 142"/>
          <p:cNvCxnSpPr>
            <a:stCxn id="132" idx="2"/>
          </p:cNvCxnSpPr>
          <p:nvPr/>
        </p:nvCxnSpPr>
        <p:spPr bwMode="auto">
          <a:xfrm flipH="1">
            <a:off x="1475656" y="1462107"/>
            <a:ext cx="1822" cy="382717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4" name="Connecteur droit avec flèche 143"/>
          <p:cNvCxnSpPr/>
          <p:nvPr/>
        </p:nvCxnSpPr>
        <p:spPr bwMode="auto">
          <a:xfrm>
            <a:off x="1032688" y="1455766"/>
            <a:ext cx="10920" cy="146917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6" name="Connecteur droit avec flèche 145"/>
          <p:cNvCxnSpPr>
            <a:stCxn id="22" idx="1"/>
          </p:cNvCxnSpPr>
          <p:nvPr/>
        </p:nvCxnSpPr>
        <p:spPr bwMode="auto">
          <a:xfrm flipH="1">
            <a:off x="1043608" y="2924944"/>
            <a:ext cx="1080120" cy="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0" name="Connecteur droit avec flèche 149"/>
          <p:cNvCxnSpPr>
            <a:stCxn id="7" idx="1"/>
          </p:cNvCxnSpPr>
          <p:nvPr/>
        </p:nvCxnSpPr>
        <p:spPr bwMode="auto">
          <a:xfrm flipH="1">
            <a:off x="1475656" y="1844824"/>
            <a:ext cx="648072" cy="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3" name="Connecteur droit avec flèche 152"/>
          <p:cNvCxnSpPr/>
          <p:nvPr/>
        </p:nvCxnSpPr>
        <p:spPr bwMode="auto">
          <a:xfrm>
            <a:off x="610576" y="1449425"/>
            <a:ext cx="0" cy="2555639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5" name="Connecteur droit avec flèche 154"/>
          <p:cNvCxnSpPr/>
          <p:nvPr/>
        </p:nvCxnSpPr>
        <p:spPr bwMode="auto">
          <a:xfrm flipH="1">
            <a:off x="611560" y="4005064"/>
            <a:ext cx="1512168" cy="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7" name="Connecteur droit avec flèche 176"/>
          <p:cNvCxnSpPr/>
          <p:nvPr/>
        </p:nvCxnSpPr>
        <p:spPr bwMode="auto">
          <a:xfrm>
            <a:off x="2627784" y="4149080"/>
            <a:ext cx="2876" cy="3887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9" name="Connecteur droit avec flèche 178"/>
          <p:cNvCxnSpPr/>
          <p:nvPr/>
        </p:nvCxnSpPr>
        <p:spPr bwMode="auto">
          <a:xfrm>
            <a:off x="3347864" y="4149080"/>
            <a:ext cx="2876" cy="3887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0" name="Connecteur droit avec flèche 179"/>
          <p:cNvCxnSpPr/>
          <p:nvPr/>
        </p:nvCxnSpPr>
        <p:spPr bwMode="auto">
          <a:xfrm>
            <a:off x="4067944" y="4149080"/>
            <a:ext cx="2876" cy="3887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1" name="Connecteur droit avec flèche 180"/>
          <p:cNvCxnSpPr/>
          <p:nvPr/>
        </p:nvCxnSpPr>
        <p:spPr bwMode="auto">
          <a:xfrm>
            <a:off x="4788024" y="4149080"/>
            <a:ext cx="2876" cy="3887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2" name="Connecteur droit avec flèche 181"/>
          <p:cNvCxnSpPr/>
          <p:nvPr/>
        </p:nvCxnSpPr>
        <p:spPr bwMode="auto">
          <a:xfrm>
            <a:off x="5508104" y="4149080"/>
            <a:ext cx="2876" cy="3887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3" name="Connecteur droit avec flèche 182"/>
          <p:cNvCxnSpPr/>
          <p:nvPr/>
        </p:nvCxnSpPr>
        <p:spPr bwMode="auto">
          <a:xfrm>
            <a:off x="6228184" y="4149080"/>
            <a:ext cx="2876" cy="38878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4" name="Connecteur droit avec flèche 183"/>
          <p:cNvCxnSpPr/>
          <p:nvPr/>
        </p:nvCxnSpPr>
        <p:spPr bwMode="auto">
          <a:xfrm>
            <a:off x="6948264" y="4149080"/>
            <a:ext cx="2876" cy="3887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5" name="Connecteur droit avec flèche 184"/>
          <p:cNvCxnSpPr/>
          <p:nvPr/>
        </p:nvCxnSpPr>
        <p:spPr bwMode="auto">
          <a:xfrm>
            <a:off x="7668344" y="4149080"/>
            <a:ext cx="2876" cy="38878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21" name="Grouper 220"/>
          <p:cNvGrpSpPr/>
          <p:nvPr/>
        </p:nvGrpSpPr>
        <p:grpSpPr>
          <a:xfrm>
            <a:off x="4209084" y="3717032"/>
            <a:ext cx="2523156" cy="2808312"/>
            <a:chOff x="4209084" y="3717032"/>
            <a:chExt cx="2523156" cy="2808312"/>
          </a:xfrm>
        </p:grpSpPr>
        <p:sp>
          <p:nvSpPr>
            <p:cNvPr id="169" name="Rectangle à coins arrondis 168"/>
            <p:cNvSpPr/>
            <p:nvPr/>
          </p:nvSpPr>
          <p:spPr bwMode="auto">
            <a:xfrm>
              <a:off x="4209084" y="4797152"/>
              <a:ext cx="2520280" cy="1548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à coins arrondis 160"/>
            <p:cNvSpPr/>
            <p:nvPr/>
          </p:nvSpPr>
          <p:spPr bwMode="auto">
            <a:xfrm>
              <a:off x="4932040" y="3717032"/>
              <a:ext cx="936104" cy="648072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5001172" y="5229200"/>
              <a:ext cx="869048" cy="4646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1    0</a:t>
              </a:r>
            </a:p>
          </p:txBody>
        </p:sp>
        <p:cxnSp>
          <p:nvCxnSpPr>
            <p:cNvPr id="163" name="Connecteur droit avec flèche 162"/>
            <p:cNvCxnSpPr/>
            <p:nvPr/>
          </p:nvCxnSpPr>
          <p:spPr bwMode="auto">
            <a:xfrm>
              <a:off x="4713140" y="5085184"/>
              <a:ext cx="516802" cy="13890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5" name="Connecteur droit avec flèche 164"/>
            <p:cNvCxnSpPr/>
            <p:nvPr/>
          </p:nvCxnSpPr>
          <p:spPr bwMode="auto">
            <a:xfrm>
              <a:off x="5577236" y="4869160"/>
              <a:ext cx="0" cy="36004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7" name="Connecteur droit avec flèche 166"/>
            <p:cNvCxnSpPr/>
            <p:nvPr/>
          </p:nvCxnSpPr>
          <p:spPr bwMode="auto">
            <a:xfrm flipH="1">
              <a:off x="4353100" y="5466368"/>
              <a:ext cx="645500" cy="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71" name="ZoneTexte 170"/>
            <p:cNvSpPr txBox="1"/>
            <p:nvPr/>
          </p:nvSpPr>
          <p:spPr>
            <a:xfrm>
              <a:off x="5937276" y="5229200"/>
              <a:ext cx="766105" cy="46469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err="1" smtClean="0"/>
                <a:t>mux</a:t>
              </a:r>
              <a:endParaRPr lang="fr-FR" sz="2400" kern="0" dirty="0" smtClean="0"/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073180" y="5877272"/>
              <a:ext cx="720080" cy="28803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Connecteur droit avec flèche 173"/>
            <p:cNvCxnSpPr>
              <a:stCxn id="162" idx="2"/>
              <a:endCxn id="173" idx="0"/>
            </p:cNvCxnSpPr>
            <p:nvPr/>
          </p:nvCxnSpPr>
          <p:spPr bwMode="auto">
            <a:xfrm flipH="1">
              <a:off x="5433220" y="5693894"/>
              <a:ext cx="2476" cy="183378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7" name="Connecteur droit avec flèche 186"/>
            <p:cNvCxnSpPr/>
            <p:nvPr/>
          </p:nvCxnSpPr>
          <p:spPr bwMode="auto">
            <a:xfrm>
              <a:off x="5436096" y="6165304"/>
              <a:ext cx="0" cy="28803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0" name="Rectangle à coins arrondis 219"/>
            <p:cNvSpPr/>
            <p:nvPr/>
          </p:nvSpPr>
          <p:spPr bwMode="auto">
            <a:xfrm>
              <a:off x="4211960" y="4725144"/>
              <a:ext cx="2520280" cy="1800200"/>
            </a:xfrm>
            <a:prstGeom prst="roundRect">
              <a:avLst/>
            </a:prstGeom>
            <a:noFill/>
            <a:ln w="28575" cap="flat" cmpd="sng" algn="ctr">
              <a:solidFill>
                <a:srgbClr val="C832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415478" y="3238564"/>
            <a:ext cx="313044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kern="0" dirty="0"/>
              <a:t>0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1331640" y="3717032"/>
            <a:ext cx="2523156" cy="2808312"/>
            <a:chOff x="1331640" y="3717032"/>
            <a:chExt cx="2523156" cy="2808312"/>
          </a:xfrm>
        </p:grpSpPr>
        <p:grpSp>
          <p:nvGrpSpPr>
            <p:cNvPr id="124" name="Grouper 123"/>
            <p:cNvGrpSpPr/>
            <p:nvPr/>
          </p:nvGrpSpPr>
          <p:grpSpPr>
            <a:xfrm>
              <a:off x="1331640" y="3717032"/>
              <a:ext cx="2523156" cy="2808312"/>
              <a:chOff x="4209084" y="3717032"/>
              <a:chExt cx="2523156" cy="2808312"/>
            </a:xfrm>
          </p:grpSpPr>
          <p:sp>
            <p:nvSpPr>
              <p:cNvPr id="125" name="Rectangle à coins arrondis 124"/>
              <p:cNvSpPr/>
              <p:nvPr/>
            </p:nvSpPr>
            <p:spPr bwMode="auto">
              <a:xfrm>
                <a:off x="4209084" y="4797152"/>
                <a:ext cx="2520280" cy="154800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Rectangle à coins arrondis 125"/>
              <p:cNvSpPr/>
              <p:nvPr/>
            </p:nvSpPr>
            <p:spPr bwMode="auto">
              <a:xfrm>
                <a:off x="4932040" y="3717032"/>
                <a:ext cx="936104" cy="648072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ZoneTexte 126"/>
              <p:cNvSpPr txBox="1"/>
              <p:nvPr/>
            </p:nvSpPr>
            <p:spPr>
              <a:xfrm>
                <a:off x="5001172" y="5229200"/>
                <a:ext cx="869048" cy="46469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/>
                  <a:t>1    0</a:t>
                </a:r>
              </a:p>
            </p:txBody>
          </p:sp>
          <p:cxnSp>
            <p:nvCxnSpPr>
              <p:cNvPr id="129" name="Connecteur droit avec flèche 128"/>
              <p:cNvCxnSpPr/>
              <p:nvPr/>
            </p:nvCxnSpPr>
            <p:spPr bwMode="auto">
              <a:xfrm>
                <a:off x="5577236" y="4869160"/>
                <a:ext cx="0" cy="36004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0" name="Connecteur droit avec flèche 129"/>
              <p:cNvCxnSpPr/>
              <p:nvPr/>
            </p:nvCxnSpPr>
            <p:spPr bwMode="auto">
              <a:xfrm flipH="1">
                <a:off x="4353100" y="5466368"/>
                <a:ext cx="645500" cy="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33" name="ZoneTexte 132"/>
              <p:cNvSpPr txBox="1"/>
              <p:nvPr/>
            </p:nvSpPr>
            <p:spPr>
              <a:xfrm>
                <a:off x="5937276" y="5229200"/>
                <a:ext cx="766105" cy="46469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err="1" smtClean="0"/>
                  <a:t>mux</a:t>
                </a:r>
                <a:endParaRPr lang="fr-FR" sz="2400" kern="0" dirty="0" smtClean="0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073180" y="587727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7" name="Connecteur droit avec flèche 136"/>
              <p:cNvCxnSpPr>
                <a:stCxn id="127" idx="2"/>
                <a:endCxn id="134" idx="0"/>
              </p:cNvCxnSpPr>
              <p:nvPr/>
            </p:nvCxnSpPr>
            <p:spPr bwMode="auto">
              <a:xfrm flipH="1">
                <a:off x="5433220" y="5693894"/>
                <a:ext cx="2476" cy="183378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" name="Connecteur droit avec flèche 137"/>
              <p:cNvCxnSpPr/>
              <p:nvPr/>
            </p:nvCxnSpPr>
            <p:spPr bwMode="auto">
              <a:xfrm>
                <a:off x="5436096" y="6165304"/>
                <a:ext cx="0" cy="28803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9" name="Rectangle à coins arrondis 138"/>
              <p:cNvSpPr/>
              <p:nvPr/>
            </p:nvSpPr>
            <p:spPr bwMode="auto">
              <a:xfrm>
                <a:off x="4211960" y="4725144"/>
                <a:ext cx="2520280" cy="180020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832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2" name="Connecteur droit avec flèche 141"/>
            <p:cNvCxnSpPr/>
            <p:nvPr/>
          </p:nvCxnSpPr>
          <p:spPr bwMode="auto">
            <a:xfrm>
              <a:off x="2339752" y="5013176"/>
              <a:ext cx="0" cy="216024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2161839" y="4653136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34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105192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entier </a:t>
            </a:r>
            <a:r>
              <a:rPr lang="fr-FR" dirty="0" smtClean="0">
                <a:solidFill>
                  <a:srgbClr val="B45600"/>
                </a:solidFill>
              </a:rPr>
              <a:t>n</a:t>
            </a:r>
            <a:r>
              <a:rPr lang="fr-FR" dirty="0" smtClean="0"/>
              <a:t> </a:t>
            </a:r>
            <a:r>
              <a:rPr lang="fr-FR" dirty="0"/>
              <a:t>est-il une puissance de 2 ?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unsigned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4"/>
                </a:solidFill>
              </a:rPr>
              <a:t>n</a:t>
            </a:r>
            <a:r>
              <a:rPr lang="fr-FR" dirty="0" smtClean="0"/>
              <a:t>; </a:t>
            </a:r>
            <a:r>
              <a:rPr lang="fr-FR" dirty="0"/>
              <a:t>	</a:t>
            </a: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IsPowerOf2</a:t>
            </a:r>
            <a:r>
              <a:rPr lang="fr-FR" dirty="0" smtClean="0"/>
              <a:t> (x)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     return </a:t>
            </a:r>
            <a:r>
              <a:rPr lang="fr-FR" dirty="0" smtClean="0">
                <a:solidFill>
                  <a:srgbClr val="B45600"/>
                </a:solidFill>
              </a:rPr>
              <a:t>n</a:t>
            </a:r>
            <a:r>
              <a:rPr lang="fr-FR" dirty="0" smtClean="0"/>
              <a:t> &amp; −</a:t>
            </a:r>
            <a:r>
              <a:rPr lang="fr-FR" dirty="0" smtClean="0">
                <a:solidFill>
                  <a:schemeClr val="accent4"/>
                </a:solidFill>
              </a:rPr>
              <a:t>n</a:t>
            </a:r>
            <a:r>
              <a:rPr lang="fr-FR" dirty="0" smtClean="0"/>
              <a:t> ==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}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calcul sur bitvecteurs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95536" y="3048990"/>
            <a:ext cx="8229600" cy="23242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Calculs compliqués, </a:t>
            </a:r>
            <a:r>
              <a:rPr lang="fr-FR" dirty="0" smtClean="0">
                <a:solidFill>
                  <a:schemeClr val="accent1"/>
                </a:solidFill>
              </a:rPr>
              <a:t>à effectuer sans test ni boucle</a:t>
            </a:r>
            <a:endParaRPr lang="fr-FR" dirty="0">
              <a:solidFill>
                <a:schemeClr val="accent1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dirty="0" smtClean="0"/>
              <a:t>un test est une rupture dans le flot des instructions avec les ralentissements d’accès mémoire et de cache associés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Une boucle est également une rupture dans le flot d’instructions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comment faire le même calcul sans boucle, </a:t>
            </a:r>
            <a:r>
              <a:rPr lang="fr-FR" dirty="0" smtClean="0">
                <a:solidFill>
                  <a:srgbClr val="B45600"/>
                </a:solidFill>
              </a:rPr>
              <a:t>avec une simple séquence d’instructions machines disponibles </a:t>
            </a:r>
            <a:r>
              <a:rPr lang="fr-FR" dirty="0" smtClean="0"/>
              <a:t>?	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71456" y="5661248"/>
            <a:ext cx="5401088" cy="464694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Henry S. Warren Jr.</a:t>
            </a:r>
            <a:r>
              <a:rPr lang="fr-FR" sz="2400" kern="0" dirty="0" smtClean="0"/>
              <a:t>, </a:t>
            </a:r>
            <a:r>
              <a:rPr lang="en-US" sz="2400" i="1" kern="0" dirty="0" smtClean="0"/>
              <a:t>Hacker’s Delight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62964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360" y="836712"/>
            <a:ext cx="8435280" cy="864852"/>
          </a:xfrm>
        </p:spPr>
        <p:txBody>
          <a:bodyPr/>
          <a:lstStyle/>
          <a:p>
            <a:r>
              <a:rPr lang="fr-FR" dirty="0"/>
              <a:t>Nombre de 1 dans un mot (= </a:t>
            </a:r>
            <a:r>
              <a:rPr lang="fr-FR" dirty="0" smtClean="0"/>
              <a:t>taille de l’ensemble </a:t>
            </a:r>
            <a:r>
              <a:rPr lang="fr-FR" dirty="0"/>
              <a:t>qu’il code)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de la taille d’un ensemble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24" y="1514639"/>
            <a:ext cx="6408712" cy="4722673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1619672" y="1786523"/>
            <a:ext cx="5502371" cy="1090464"/>
            <a:chOff x="1619672" y="2044700"/>
            <a:chExt cx="5502371" cy="1090464"/>
          </a:xfrm>
        </p:grpSpPr>
        <p:cxnSp>
          <p:nvCxnSpPr>
            <p:cNvPr id="9" name="Connecteur droit 8"/>
            <p:cNvCxnSpPr/>
            <p:nvPr/>
          </p:nvCxnSpPr>
          <p:spPr bwMode="auto">
            <a:xfrm>
              <a:off x="1975593" y="2060848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>
              <a:off x="2318814" y="2044700"/>
              <a:ext cx="0" cy="10541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/>
            <p:cNvCxnSpPr/>
            <p:nvPr/>
          </p:nvCxnSpPr>
          <p:spPr bwMode="auto">
            <a:xfrm>
              <a:off x="1632372" y="2060848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>
              <a:off x="2660547" y="2048148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>
              <a:off x="3003768" y="2044700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>
              <a:off x="3345501" y="2076996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/>
            <p:nvPr/>
          </p:nvCxnSpPr>
          <p:spPr bwMode="auto">
            <a:xfrm>
              <a:off x="3688722" y="2060848"/>
              <a:ext cx="0" cy="10541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>
              <a:off x="4030455" y="2064296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4373676" y="2060848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/>
            <p:cNvCxnSpPr/>
            <p:nvPr/>
          </p:nvCxnSpPr>
          <p:spPr bwMode="auto">
            <a:xfrm>
              <a:off x="4715409" y="2076996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34"/>
            <p:cNvCxnSpPr/>
            <p:nvPr/>
          </p:nvCxnSpPr>
          <p:spPr bwMode="auto">
            <a:xfrm>
              <a:off x="5058630" y="2060848"/>
              <a:ext cx="0" cy="10541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38"/>
            <p:cNvCxnSpPr/>
            <p:nvPr/>
          </p:nvCxnSpPr>
          <p:spPr bwMode="auto">
            <a:xfrm>
              <a:off x="5400363" y="2064296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Connecteur droit 39"/>
            <p:cNvCxnSpPr/>
            <p:nvPr/>
          </p:nvCxnSpPr>
          <p:spPr bwMode="auto">
            <a:xfrm>
              <a:off x="5743584" y="2060848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/>
            <p:nvPr/>
          </p:nvCxnSpPr>
          <p:spPr bwMode="auto">
            <a:xfrm>
              <a:off x="6085317" y="2093144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43"/>
            <p:cNvCxnSpPr/>
            <p:nvPr/>
          </p:nvCxnSpPr>
          <p:spPr bwMode="auto">
            <a:xfrm>
              <a:off x="6428538" y="2076996"/>
              <a:ext cx="0" cy="10541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necteur droit 46"/>
            <p:cNvCxnSpPr/>
            <p:nvPr/>
          </p:nvCxnSpPr>
          <p:spPr bwMode="auto">
            <a:xfrm>
              <a:off x="6770271" y="2080444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47"/>
            <p:cNvCxnSpPr/>
            <p:nvPr/>
          </p:nvCxnSpPr>
          <p:spPr bwMode="auto">
            <a:xfrm>
              <a:off x="7113488" y="2076996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ZoneTexte 7"/>
            <p:cNvSpPr txBox="1"/>
            <p:nvPr/>
          </p:nvSpPr>
          <p:spPr>
            <a:xfrm>
              <a:off x="1619672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757640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017389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5387513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730044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6072575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415106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304734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2647265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3332327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3674858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359920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702451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5044982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962203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2989796" y="2348880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+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1632372" y="2443847"/>
            <a:ext cx="5481116" cy="1087016"/>
            <a:chOff x="1632372" y="2702024"/>
            <a:chExt cx="5481116" cy="1087016"/>
          </a:xfrm>
        </p:grpSpPr>
        <p:grpSp>
          <p:nvGrpSpPr>
            <p:cNvPr id="91" name="Grouper 90"/>
            <p:cNvGrpSpPr/>
            <p:nvPr/>
          </p:nvGrpSpPr>
          <p:grpSpPr>
            <a:xfrm>
              <a:off x="1632372" y="2702024"/>
              <a:ext cx="5481116" cy="1087016"/>
              <a:chOff x="1632372" y="3086968"/>
              <a:chExt cx="5481116" cy="1087016"/>
            </a:xfrm>
          </p:grpSpPr>
          <p:cxnSp>
            <p:nvCxnSpPr>
              <p:cNvPr id="51" name="Connecteur droit 50"/>
              <p:cNvCxnSpPr/>
              <p:nvPr/>
            </p:nvCxnSpPr>
            <p:spPr bwMode="auto">
              <a:xfrm>
                <a:off x="2320401" y="3125068"/>
                <a:ext cx="0" cy="1018456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droit 51"/>
              <p:cNvCxnSpPr/>
              <p:nvPr/>
            </p:nvCxnSpPr>
            <p:spPr bwMode="auto">
              <a:xfrm>
                <a:off x="1632372" y="3103116"/>
                <a:ext cx="1488" cy="102525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Connecteur droit 52"/>
              <p:cNvCxnSpPr/>
              <p:nvPr/>
            </p:nvCxnSpPr>
            <p:spPr bwMode="auto">
              <a:xfrm>
                <a:off x="3006943" y="3086968"/>
                <a:ext cx="0" cy="105816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Connecteur droit 53"/>
              <p:cNvCxnSpPr/>
              <p:nvPr/>
            </p:nvCxnSpPr>
            <p:spPr bwMode="auto">
              <a:xfrm>
                <a:off x="3693485" y="3141216"/>
                <a:ext cx="0" cy="100230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Connecteur droit 54"/>
              <p:cNvCxnSpPr/>
              <p:nvPr/>
            </p:nvCxnSpPr>
            <p:spPr bwMode="auto">
              <a:xfrm>
                <a:off x="4380027" y="3115816"/>
                <a:ext cx="0" cy="105816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/>
              <p:cNvCxnSpPr/>
              <p:nvPr/>
            </p:nvCxnSpPr>
            <p:spPr bwMode="auto">
              <a:xfrm>
                <a:off x="5066569" y="3141216"/>
                <a:ext cx="0" cy="100230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Connecteur droit 56"/>
              <p:cNvCxnSpPr/>
              <p:nvPr/>
            </p:nvCxnSpPr>
            <p:spPr bwMode="auto">
              <a:xfrm>
                <a:off x="5740400" y="3101628"/>
                <a:ext cx="0" cy="10541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Connecteur droit 57"/>
              <p:cNvCxnSpPr/>
              <p:nvPr/>
            </p:nvCxnSpPr>
            <p:spPr bwMode="auto">
              <a:xfrm>
                <a:off x="6439649" y="3130059"/>
                <a:ext cx="0" cy="10090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/>
              <p:cNvCxnSpPr/>
              <p:nvPr/>
            </p:nvCxnSpPr>
            <p:spPr bwMode="auto">
              <a:xfrm>
                <a:off x="7113488" y="3093864"/>
                <a:ext cx="0" cy="105816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7" name="ZoneTexte 106"/>
            <p:cNvSpPr txBox="1"/>
            <p:nvPr/>
          </p:nvSpPr>
          <p:spPr>
            <a:xfrm>
              <a:off x="1822996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5933368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6618430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2508058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3878182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4563244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5248306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3193120" y="30363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632372" y="3146167"/>
            <a:ext cx="5481116" cy="1058168"/>
            <a:chOff x="1632372" y="3404344"/>
            <a:chExt cx="5481116" cy="1058168"/>
          </a:xfrm>
        </p:grpSpPr>
        <p:cxnSp>
          <p:nvCxnSpPr>
            <p:cNvPr id="60" name="Connecteur droit 59"/>
            <p:cNvCxnSpPr/>
            <p:nvPr/>
          </p:nvCxnSpPr>
          <p:spPr bwMode="auto">
            <a:xfrm>
              <a:off x="1632372" y="3404344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/>
            <p:cNvCxnSpPr/>
            <p:nvPr/>
          </p:nvCxnSpPr>
          <p:spPr bwMode="auto">
            <a:xfrm>
              <a:off x="3003767" y="3404344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cteur droit 61"/>
            <p:cNvCxnSpPr/>
            <p:nvPr/>
          </p:nvCxnSpPr>
          <p:spPr bwMode="auto">
            <a:xfrm>
              <a:off x="4373674" y="3404344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onnecteur droit 62"/>
            <p:cNvCxnSpPr/>
            <p:nvPr/>
          </p:nvCxnSpPr>
          <p:spPr bwMode="auto">
            <a:xfrm>
              <a:off x="5743581" y="3404344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cteur droit 63"/>
            <p:cNvCxnSpPr/>
            <p:nvPr/>
          </p:nvCxnSpPr>
          <p:spPr bwMode="auto">
            <a:xfrm>
              <a:off x="7113488" y="3404344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ZoneTexte 114"/>
            <p:cNvSpPr txBox="1"/>
            <p:nvPr/>
          </p:nvSpPr>
          <p:spPr>
            <a:xfrm>
              <a:off x="2147357" y="370978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6257729" y="370978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4887605" y="370978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3517481" y="370978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+</a:t>
              </a: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1632372" y="3873763"/>
            <a:ext cx="5475188" cy="1025252"/>
            <a:chOff x="1632372" y="4131940"/>
            <a:chExt cx="5475188" cy="1025252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32372" y="4131940"/>
              <a:ext cx="5475188" cy="1025252"/>
              <a:chOff x="1632372" y="4131940"/>
              <a:chExt cx="5475188" cy="1025252"/>
            </a:xfrm>
          </p:grpSpPr>
          <p:cxnSp>
            <p:nvCxnSpPr>
              <p:cNvPr id="84" name="Connecteur droit 83"/>
              <p:cNvCxnSpPr/>
              <p:nvPr/>
            </p:nvCxnSpPr>
            <p:spPr bwMode="auto">
              <a:xfrm>
                <a:off x="1632372" y="4131940"/>
                <a:ext cx="1488" cy="102525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84"/>
              <p:cNvCxnSpPr/>
              <p:nvPr/>
            </p:nvCxnSpPr>
            <p:spPr bwMode="auto">
              <a:xfrm>
                <a:off x="4375572" y="4131940"/>
                <a:ext cx="1488" cy="102525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cteur droit 85"/>
              <p:cNvCxnSpPr/>
              <p:nvPr/>
            </p:nvCxnSpPr>
            <p:spPr bwMode="auto">
              <a:xfrm>
                <a:off x="7106072" y="4131940"/>
                <a:ext cx="1488" cy="1025252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9" name="ZoneTexte 118"/>
            <p:cNvSpPr txBox="1"/>
            <p:nvPr/>
          </p:nvSpPr>
          <p:spPr>
            <a:xfrm>
              <a:off x="2826745" y="440446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5575749" y="440446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+</a:t>
              </a: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1632372" y="4548227"/>
            <a:ext cx="5481116" cy="1058168"/>
            <a:chOff x="1632372" y="4806404"/>
            <a:chExt cx="5481116" cy="1058168"/>
          </a:xfrm>
        </p:grpSpPr>
        <p:cxnSp>
          <p:nvCxnSpPr>
            <p:cNvPr id="123" name="Connecteur droit 122"/>
            <p:cNvCxnSpPr/>
            <p:nvPr/>
          </p:nvCxnSpPr>
          <p:spPr bwMode="auto">
            <a:xfrm>
              <a:off x="1632372" y="4806404"/>
              <a:ext cx="1488" cy="102525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Connecteur droit 123"/>
            <p:cNvCxnSpPr/>
            <p:nvPr/>
          </p:nvCxnSpPr>
          <p:spPr bwMode="auto">
            <a:xfrm>
              <a:off x="7113488" y="4806404"/>
              <a:ext cx="0" cy="105816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ZoneTexte 124"/>
            <p:cNvSpPr txBox="1"/>
            <p:nvPr/>
          </p:nvSpPr>
          <p:spPr>
            <a:xfrm>
              <a:off x="4194897" y="5086446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+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1318955" y="6228838"/>
            <a:ext cx="2627359" cy="36851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kern="0" dirty="0" smtClean="0"/>
              <a:t>source </a:t>
            </a:r>
            <a:r>
              <a:rPr lang="fr-FR" i="1" kern="0" dirty="0" err="1" smtClean="0"/>
              <a:t>Hacker’s</a:t>
            </a:r>
            <a:r>
              <a:rPr lang="fr-FR" i="1" kern="0" dirty="0" smtClean="0"/>
              <a:t> </a:t>
            </a:r>
            <a:r>
              <a:rPr lang="fr-FR" i="1" kern="0" dirty="0" err="1" smtClean="0"/>
              <a:t>delight</a:t>
            </a: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81881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2352" y="980728"/>
            <a:ext cx="8579296" cy="4544321"/>
          </a:xfrm>
        </p:spPr>
        <p:txBody>
          <a:bodyPr/>
          <a:lstStyle/>
          <a:p>
            <a:r>
              <a:rPr lang="fr-FR" dirty="0" smtClean="0"/>
              <a:t>Un programme C sans boucle, 21 instructions machine 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err="1" smtClean="0"/>
              <a:t>int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NumberOf1</a:t>
            </a:r>
            <a:r>
              <a:rPr lang="fr-FR" dirty="0" smtClean="0"/>
              <a:t> (</a:t>
            </a:r>
            <a:r>
              <a:rPr lang="fr-FR" dirty="0" err="1" smtClean="0"/>
              <a:t>unsigned</a:t>
            </a:r>
            <a:r>
              <a:rPr lang="fr-FR" dirty="0" smtClean="0"/>
              <a:t> x)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   x = x – ((x&gt;&gt;1) &amp; </a:t>
            </a:r>
            <a:r>
              <a:rPr lang="fr-FR" dirty="0" smtClean="0">
                <a:solidFill>
                  <a:schemeClr val="accent4"/>
                </a:solidFill>
              </a:rPr>
              <a:t>0x55555555</a:t>
            </a:r>
            <a:r>
              <a:rPr lang="fr-FR" dirty="0" smtClean="0"/>
              <a:t>) 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  x = (x &amp; </a:t>
            </a:r>
            <a:r>
              <a:rPr lang="fr-FR" dirty="0" smtClean="0">
                <a:solidFill>
                  <a:srgbClr val="B45600"/>
                </a:solidFill>
              </a:rPr>
              <a:t>0x33333333</a:t>
            </a:r>
            <a:r>
              <a:rPr lang="fr-FR" dirty="0" smtClean="0"/>
              <a:t>) + ((x &gt;&gt; 2) &amp; </a:t>
            </a:r>
            <a:r>
              <a:rPr lang="fr-FR" dirty="0" smtClean="0">
                <a:solidFill>
                  <a:srgbClr val="B45600"/>
                </a:solidFill>
              </a:rPr>
              <a:t>0x33333333</a:t>
            </a:r>
            <a:r>
              <a:rPr lang="fr-FR" dirty="0" smtClean="0"/>
              <a:t>) 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  x = (x + (x &gt;&gt; 4)) &amp; </a:t>
            </a:r>
            <a:r>
              <a:rPr lang="fr-FR" dirty="0" smtClean="0">
                <a:solidFill>
                  <a:srgbClr val="B45600"/>
                </a:solidFill>
              </a:rPr>
              <a:t>0x0F0F0F0F0F </a:t>
            </a:r>
            <a:r>
              <a:rPr lang="fr-FR" dirty="0" smtClean="0"/>
              <a:t>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  x = x + (x &gt;&gt; 8) 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  x = x + (x &gt;&gt; 16) 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  return x &amp; </a:t>
            </a:r>
            <a:r>
              <a:rPr lang="fr-FR" dirty="0" smtClean="0">
                <a:solidFill>
                  <a:schemeClr val="accent4"/>
                </a:solidFill>
              </a:rPr>
              <a:t>0000003F</a:t>
            </a:r>
            <a:r>
              <a:rPr lang="fr-FR" dirty="0" smtClean="0"/>
              <a:t> 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 smtClean="0"/>
              <a:t>}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 smtClean="0"/>
              <a:t>A comparer au dessin de la page précédente !</a:t>
            </a:r>
            <a:endParaRPr lang="fr-FR" dirty="0">
              <a:solidFill>
                <a:srgbClr val="B456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calcul sur bitvecteurs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24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Distribution de Max sur 2 ensembles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33176"/>
              </p:ext>
            </p:extLst>
          </p:nvPr>
        </p:nvGraphicFramePr>
        <p:xfrm>
          <a:off x="1259632" y="885895"/>
          <a:ext cx="505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8" name="Equation" r:id="rId3" imgW="2527300" imgH="203200" progId="Equation.DSMT4">
                  <p:embed/>
                </p:oleObj>
              </mc:Choice>
              <mc:Fallback>
                <p:oleObj name="Equation" r:id="rId3" imgW="2527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885895"/>
                        <a:ext cx="5054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59735"/>
              </p:ext>
            </p:extLst>
          </p:nvPr>
        </p:nvGraphicFramePr>
        <p:xfrm>
          <a:off x="2640484" y="1268760"/>
          <a:ext cx="533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9" name="Equation" r:id="rId5" imgW="2667000" imgH="203200" progId="Equation.DSMT4">
                  <p:embed/>
                </p:oleObj>
              </mc:Choice>
              <mc:Fallback>
                <p:oleObj name="Equation" r:id="rId5" imgW="266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0484" y="1268760"/>
                        <a:ext cx="5334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51219"/>
              </p:ext>
            </p:extLst>
          </p:nvPr>
        </p:nvGraphicFramePr>
        <p:xfrm>
          <a:off x="1259632" y="1878013"/>
          <a:ext cx="5308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0" name="Equation" r:id="rId7" imgW="2654300" imgH="558800" progId="Equation.DSMT4">
                  <p:embed/>
                </p:oleObj>
              </mc:Choice>
              <mc:Fallback>
                <p:oleObj name="Equation" r:id="rId7" imgW="2654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1878013"/>
                        <a:ext cx="5308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2" y="2996952"/>
            <a:ext cx="4856017" cy="124029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X</a:t>
            </a:r>
            <a:r>
              <a:rPr lang="fr-FR" sz="2400" kern="0" dirty="0" smtClean="0"/>
              <a:t> = </a:t>
            </a:r>
            <a:r>
              <a:rPr lang="fr-FR" sz="2400" kern="0" dirty="0" smtClean="0">
                <a:solidFill>
                  <a:schemeClr val="accent4"/>
                </a:solidFill>
              </a:rPr>
              <a:t>0b00101010</a:t>
            </a:r>
            <a:r>
              <a:rPr lang="fr-FR" sz="2400" kern="0" dirty="0" smtClean="0"/>
              <a:t> = {1,3,5}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Y</a:t>
            </a:r>
            <a:r>
              <a:rPr lang="fr-FR" sz="2400" kern="0" dirty="0" smtClean="0"/>
              <a:t> = </a:t>
            </a:r>
            <a:r>
              <a:rPr lang="fr-FR" sz="2400" kern="0" dirty="0" smtClean="0">
                <a:solidFill>
                  <a:srgbClr val="B45600"/>
                </a:solidFill>
              </a:rPr>
              <a:t>0b01100100</a:t>
            </a:r>
            <a:r>
              <a:rPr lang="fr-FR" sz="2400" kern="0" dirty="0" smtClean="0"/>
              <a:t> = {2,5,6}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Max</a:t>
            </a:r>
            <a:r>
              <a:rPr lang="fr-FR" sz="2400" kern="0" dirty="0" smtClean="0"/>
              <a:t>(</a:t>
            </a:r>
            <a:r>
              <a:rPr lang="fr-FR" sz="2400" kern="0" dirty="0" smtClean="0">
                <a:solidFill>
                  <a:schemeClr val="accent4"/>
                </a:solidFill>
              </a:rPr>
              <a:t>X</a:t>
            </a:r>
            <a:r>
              <a:rPr lang="fr-FR" sz="2400" kern="0" dirty="0" smtClean="0"/>
              <a:t>,</a:t>
            </a:r>
            <a:r>
              <a:rPr lang="fr-FR" sz="2400" kern="0" dirty="0" smtClean="0">
                <a:solidFill>
                  <a:srgbClr val="B45600"/>
                </a:solidFill>
              </a:rPr>
              <a:t>Y</a:t>
            </a:r>
            <a:r>
              <a:rPr lang="fr-FR" sz="2400" kern="0" dirty="0" smtClean="0"/>
              <a:t>) = </a:t>
            </a:r>
            <a:r>
              <a:rPr lang="fr-FR" sz="2400" kern="0" dirty="0" smtClean="0">
                <a:solidFill>
                  <a:srgbClr val="B45600"/>
                </a:solidFill>
              </a:rPr>
              <a:t>0b0110110</a:t>
            </a:r>
            <a:r>
              <a:rPr lang="fr-FR" sz="2400" kern="0" dirty="0" smtClean="0"/>
              <a:t> = {2,3,5,6}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52120" y="3789040"/>
            <a:ext cx="308840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X </a:t>
            </a:r>
            <a:r>
              <a:rPr lang="fr-FR" sz="2400" kern="0" dirty="0" smtClean="0">
                <a:solidFill>
                  <a:srgbClr val="000000"/>
                </a:solidFill>
              </a:rPr>
              <a:t>| −</a:t>
            </a:r>
            <a:r>
              <a:rPr lang="fr-FR" sz="2400" kern="0" dirty="0" smtClean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</a:t>
            </a:r>
            <a:r>
              <a:rPr lang="fr-FR" sz="2400" kern="0" dirty="0" smtClean="0">
                <a:solidFill>
                  <a:srgbClr val="B45600"/>
                </a:solidFill>
              </a:rPr>
              <a:t> 0b11111110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67559" y="2996952"/>
            <a:ext cx="3088406" cy="85249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−</a:t>
            </a:r>
            <a:r>
              <a:rPr lang="fr-FR" sz="2400" kern="0" dirty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0b00101010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FFFFFF"/>
                </a:solidFill>
              </a:rPr>
              <a:t>X | </a:t>
            </a:r>
            <a:r>
              <a:rPr lang="fr-FR" sz="2400" kern="0" dirty="0">
                <a:solidFill>
                  <a:srgbClr val="000000"/>
                </a:solidFill>
              </a:rPr>
              <a:t>−</a:t>
            </a:r>
            <a:r>
              <a:rPr lang="fr-FR" sz="2400" kern="0" dirty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0b11010110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52120" y="4149080"/>
            <a:ext cx="347267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FFFFFF"/>
                </a:solidFill>
              </a:rPr>
              <a:t>X | −X </a:t>
            </a:r>
            <a:r>
              <a:rPr lang="fr-FR" sz="2400" kern="0" dirty="0" smtClean="0">
                <a:solidFill>
                  <a:srgbClr val="000000"/>
                </a:solidFill>
              </a:rPr>
              <a:t>= </a:t>
            </a:r>
            <a:r>
              <a:rPr lang="fr-FR" sz="2400" kern="0" dirty="0">
                <a:solidFill>
                  <a:srgbClr val="000000"/>
                </a:solidFill>
              </a:rPr>
              <a:t>{</a:t>
            </a:r>
            <a:r>
              <a:rPr lang="fr-FR" sz="2400" i="1" kern="0" dirty="0"/>
              <a:t>z</a:t>
            </a:r>
            <a:r>
              <a:rPr lang="fr-FR" sz="2400" kern="0" dirty="0">
                <a:solidFill>
                  <a:srgbClr val="B45600"/>
                </a:solidFill>
              </a:rPr>
              <a:t> </a:t>
            </a:r>
            <a:r>
              <a:rPr lang="fr-FR" sz="2400" kern="0" dirty="0">
                <a:solidFill>
                  <a:srgbClr val="000000"/>
                </a:solidFill>
              </a:rPr>
              <a:t>| </a:t>
            </a:r>
            <a:r>
              <a:rPr lang="fr-FR" sz="2400" i="1" kern="0" dirty="0">
                <a:solidFill>
                  <a:srgbClr val="000000"/>
                </a:solidFill>
              </a:rPr>
              <a:t>z</a:t>
            </a:r>
            <a:r>
              <a:rPr lang="fr-FR" sz="2400" kern="0" dirty="0">
                <a:solidFill>
                  <a:srgbClr val="B45600"/>
                </a:solidFill>
              </a:rPr>
              <a:t> </a:t>
            </a:r>
            <a:r>
              <a:rPr lang="fr-FR" sz="2400" kern="0" dirty="0"/>
              <a:t>≥</a:t>
            </a:r>
            <a:r>
              <a:rPr lang="fr-FR" sz="2400" kern="0" dirty="0">
                <a:solidFill>
                  <a:srgbClr val="B45600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min</a:t>
            </a:r>
            <a:r>
              <a:rPr lang="fr-FR" sz="2400" kern="0" dirty="0">
                <a:solidFill>
                  <a:srgbClr val="000000"/>
                </a:solidFill>
              </a:rPr>
              <a:t>(</a:t>
            </a:r>
            <a:r>
              <a:rPr lang="fr-FR" sz="2400" i="1" kern="0" dirty="0" smtClean="0">
                <a:solidFill>
                  <a:srgbClr val="FF0000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) }</a:t>
            </a:r>
            <a:endParaRPr lang="fr-FR" sz="2400" kern="0" dirty="0">
              <a:solidFill>
                <a:srgbClr val="00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5652120" y="3825141"/>
            <a:ext cx="302433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-36512" y="5085184"/>
            <a:ext cx="3844171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</a:t>
            </a:r>
            <a:r>
              <a:rPr lang="fr-FR" sz="2400" kern="0" dirty="0" smtClean="0">
                <a:solidFill>
                  <a:schemeClr val="bg1"/>
                </a:solidFill>
              </a:rPr>
              <a:t>|</a:t>
            </a:r>
            <a:r>
              <a:rPr lang="fr-FR" sz="2400" kern="0" dirty="0" smtClean="0"/>
              <a:t>&amp;</a:t>
            </a:r>
            <a:r>
              <a:rPr lang="fr-FR" sz="2400" kern="0" dirty="0" smtClean="0">
                <a:solidFill>
                  <a:schemeClr val="bg1"/>
                </a:solidFill>
              </a:rPr>
              <a:t>−</a:t>
            </a:r>
            <a:r>
              <a:rPr lang="fr-FR" sz="2400" kern="0" dirty="0" smtClean="0">
                <a:solidFill>
                  <a:schemeClr val="accent4"/>
                </a:solidFill>
              </a:rPr>
              <a:t>X </a:t>
            </a:r>
            <a:r>
              <a:rPr lang="fr-FR" sz="2400" kern="0" dirty="0"/>
              <a:t>| </a:t>
            </a:r>
            <a:r>
              <a:rPr lang="fr-FR" sz="2400" kern="0" dirty="0">
                <a:solidFill>
                  <a:srgbClr val="000000"/>
                </a:solidFill>
              </a:rPr>
              <a:t>−</a:t>
            </a:r>
            <a:r>
              <a:rPr lang="fr-FR" sz="2400" kern="0" dirty="0">
                <a:solidFill>
                  <a:srgbClr val="B45600"/>
                </a:solidFill>
              </a:rPr>
              <a:t>X </a:t>
            </a:r>
            <a:r>
              <a:rPr lang="fr-FR" sz="2400" kern="0" dirty="0" smtClean="0"/>
              <a:t>= </a:t>
            </a:r>
            <a:r>
              <a:rPr lang="fr-FR" sz="2400" kern="0" dirty="0">
                <a:solidFill>
                  <a:srgbClr val="B45600"/>
                </a:solidFill>
              </a:rPr>
              <a:t>0b11111110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-108520" y="5445224"/>
            <a:ext cx="392968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</a:t>
            </a:r>
            <a:r>
              <a:rPr lang="fr-FR" sz="2400" kern="0" dirty="0" smtClean="0">
                <a:solidFill>
                  <a:srgbClr val="000000"/>
                </a:solidFill>
              </a:rPr>
              <a:t>&amp;</a:t>
            </a:r>
            <a:r>
              <a:rPr lang="fr-FR" sz="2400" kern="0" dirty="0" smtClean="0">
                <a:solidFill>
                  <a:schemeClr val="bg1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Y </a:t>
            </a:r>
            <a:r>
              <a:rPr lang="fr-FR" sz="2400" kern="0" dirty="0">
                <a:solidFill>
                  <a:srgbClr val="000000"/>
                </a:solidFill>
              </a:rPr>
              <a:t>| </a:t>
            </a:r>
            <a:r>
              <a:rPr lang="fr-FR" sz="2400" kern="0" dirty="0" smtClean="0">
                <a:solidFill>
                  <a:srgbClr val="000000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Y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0b11111100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4804" y="4725144"/>
            <a:ext cx="3715681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</a:t>
            </a:r>
            <a:r>
              <a:rPr lang="fr-FR" sz="2400" kern="0" dirty="0" smtClean="0">
                <a:solidFill>
                  <a:schemeClr val="bg1"/>
                </a:solidFill>
              </a:rPr>
              <a:t>−  </a:t>
            </a:r>
            <a:r>
              <a:rPr lang="fr-FR" sz="2400" kern="0" dirty="0" smtClean="0">
                <a:solidFill>
                  <a:schemeClr val="accent4"/>
                </a:solidFill>
              </a:rPr>
              <a:t>X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rgbClr val="B45600"/>
                </a:solidFill>
              </a:rPr>
              <a:t>Y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0b01101110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468560" y="5916634"/>
            <a:ext cx="414864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/>
                </a:solidFill>
              </a:rPr>
              <a:t>X | </a:t>
            </a:r>
            <a:r>
              <a:rPr lang="fr-FR" sz="2400" kern="0" dirty="0" smtClean="0">
                <a:solidFill>
                  <a:schemeClr val="bg1"/>
                </a:solidFill>
              </a:rPr>
              <a:t>−</a:t>
            </a:r>
            <a:r>
              <a:rPr lang="fr-FR" sz="2400" kern="0" dirty="0" smtClean="0">
                <a:solidFill>
                  <a:schemeClr val="tx2"/>
                </a:solidFill>
              </a:rPr>
              <a:t>Max</a:t>
            </a:r>
            <a:r>
              <a:rPr lang="fr-FR" sz="2400" kern="0" dirty="0" smtClean="0">
                <a:solidFill>
                  <a:srgbClr val="000000"/>
                </a:solidFill>
              </a:rPr>
              <a:t>(</a:t>
            </a:r>
            <a:r>
              <a:rPr lang="fr-FR" sz="2400" kern="0" dirty="0" smtClean="0">
                <a:solidFill>
                  <a:schemeClr val="accent4"/>
                </a:solidFill>
              </a:rPr>
              <a:t>X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400" kern="0" dirty="0" smtClean="0">
                <a:solidFill>
                  <a:srgbClr val="B45600"/>
                </a:solidFill>
              </a:rPr>
              <a:t>Y) </a:t>
            </a:r>
            <a:r>
              <a:rPr lang="fr-FR" sz="2400" kern="0" dirty="0" smtClean="0"/>
              <a:t>= </a:t>
            </a:r>
            <a:r>
              <a:rPr lang="fr-FR" sz="2400" kern="0" dirty="0" smtClean="0">
                <a:solidFill>
                  <a:srgbClr val="B45600"/>
                </a:solidFill>
              </a:rPr>
              <a:t>0b01101100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179512" y="5936580"/>
            <a:ext cx="3456384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er 34"/>
          <p:cNvGrpSpPr/>
          <p:nvPr/>
        </p:nvGrpSpPr>
        <p:grpSpPr>
          <a:xfrm>
            <a:off x="3707904" y="4725144"/>
            <a:ext cx="2545889" cy="1656184"/>
            <a:chOff x="3707904" y="4869160"/>
            <a:chExt cx="2545889" cy="1656184"/>
          </a:xfrm>
        </p:grpSpPr>
        <p:sp>
          <p:nvSpPr>
            <p:cNvPr id="24" name="ZoneTexte 23"/>
            <p:cNvSpPr txBox="1"/>
            <p:nvPr/>
          </p:nvSpPr>
          <p:spPr>
            <a:xfrm>
              <a:off x="3707904" y="5589240"/>
              <a:ext cx="2545889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= {</a:t>
              </a:r>
              <a:r>
                <a:rPr lang="fr-FR" sz="2400" i="1" kern="0" dirty="0"/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rgbClr val="000000"/>
                  </a:solidFill>
                </a:rPr>
                <a:t>| </a:t>
              </a:r>
              <a:r>
                <a:rPr lang="fr-FR" sz="2400" i="1" kern="0" dirty="0">
                  <a:solidFill>
                    <a:srgbClr val="000000"/>
                  </a:solidFill>
                </a:rPr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/>
                <a:t>≥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chemeClr val="tx2"/>
                  </a:solidFill>
                </a:rPr>
                <a:t>min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 smtClean="0">
                  <a:solidFill>
                    <a:srgbClr val="FF0000"/>
                  </a:solidFill>
                </a:rPr>
                <a:t>Y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 }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07904" y="5229200"/>
              <a:ext cx="2545889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= {</a:t>
              </a:r>
              <a:r>
                <a:rPr lang="fr-FR" sz="2400" i="1" kern="0" dirty="0"/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rgbClr val="000000"/>
                  </a:solidFill>
                </a:rPr>
                <a:t>| </a:t>
              </a:r>
              <a:r>
                <a:rPr lang="fr-FR" sz="2400" i="1" kern="0" dirty="0">
                  <a:solidFill>
                    <a:srgbClr val="000000"/>
                  </a:solidFill>
                </a:rPr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/>
                <a:t>≥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chemeClr val="tx2"/>
                  </a:solidFill>
                </a:rPr>
                <a:t>min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(</a:t>
              </a:r>
              <a:r>
                <a:rPr lang="fr-FR" sz="2400" i="1" kern="0" dirty="0" smtClean="0">
                  <a:solidFill>
                    <a:srgbClr val="FF0000"/>
                  </a:solidFill>
                </a:rPr>
                <a:t>Y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 }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731518" y="4869160"/>
              <a:ext cx="2137725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= {</a:t>
              </a:r>
              <a:r>
                <a:rPr lang="fr-FR" sz="2400" i="1" kern="0" dirty="0"/>
                <a:t>z</a:t>
              </a:r>
              <a:r>
                <a:rPr lang="fr-FR" sz="2400" kern="0" dirty="0">
                  <a:solidFill>
                    <a:srgbClr val="B45600"/>
                  </a:solidFill>
                </a:rPr>
                <a:t> </a:t>
              </a:r>
              <a:r>
                <a:rPr lang="fr-FR" sz="2400" kern="0" dirty="0">
                  <a:solidFill>
                    <a:srgbClr val="000000"/>
                  </a:solidFill>
                </a:rPr>
                <a:t>| </a:t>
              </a:r>
              <a:r>
                <a:rPr lang="fr-FR" sz="2400" i="1" kern="0" dirty="0" smtClean="0">
                  <a:solidFill>
                    <a:schemeClr val="accent1"/>
                  </a:solidFill>
                </a:rPr>
                <a:t>X</a:t>
              </a:r>
              <a:r>
                <a:rPr lang="fr-FR" i="1" kern="0" dirty="0" smtClean="0">
                  <a:solidFill>
                    <a:srgbClr val="000000"/>
                  </a:solidFill>
                </a:rPr>
                <a:t>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∪</a:t>
              </a:r>
              <a:r>
                <a:rPr lang="fr-FR" sz="1200" i="1" kern="0" dirty="0" smtClean="0">
                  <a:solidFill>
                    <a:srgbClr val="000000"/>
                  </a:solidFill>
                </a:rPr>
                <a:t> </a:t>
              </a:r>
              <a:r>
                <a:rPr lang="fr-FR" sz="2400" i="1" kern="0" dirty="0" smtClean="0">
                  <a:solidFill>
                    <a:srgbClr val="FF0000"/>
                  </a:solidFill>
                </a:rPr>
                <a:t>Y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) }</a:t>
              </a:r>
              <a:endParaRPr lang="fr-FR" sz="2400" kern="0" dirty="0">
                <a:solidFill>
                  <a:srgbClr val="00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707904" y="6060650"/>
              <a:ext cx="159671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= {2,3,5,6}</a:t>
              </a:r>
            </a:p>
          </p:txBody>
        </p:sp>
      </p:grpSp>
      <p:cxnSp>
        <p:nvCxnSpPr>
          <p:cNvPr id="31" name="Connecteur droit avec flèche 30"/>
          <p:cNvCxnSpPr/>
          <p:nvPr/>
        </p:nvCxnSpPr>
        <p:spPr bwMode="auto">
          <a:xfrm>
            <a:off x="4965948" y="1628800"/>
            <a:ext cx="0" cy="302433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ZoneTexte 36"/>
          <p:cNvSpPr txBox="1"/>
          <p:nvPr/>
        </p:nvSpPr>
        <p:spPr>
          <a:xfrm>
            <a:off x="6876256" y="4797152"/>
            <a:ext cx="1561696" cy="162809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Preuve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Why3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+ </a:t>
            </a:r>
            <a:r>
              <a:rPr lang="fr-FR" sz="2400" kern="0" dirty="0">
                <a:solidFill>
                  <a:srgbClr val="B45600"/>
                </a:solidFill>
              </a:rPr>
              <a:t>A</a:t>
            </a:r>
            <a:r>
              <a:rPr lang="fr-FR" sz="2400" kern="0" dirty="0" smtClean="0">
                <a:solidFill>
                  <a:srgbClr val="B45600"/>
                </a:solidFill>
              </a:rPr>
              <a:t>lt-Ergo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+ </a:t>
            </a:r>
            <a:r>
              <a:rPr lang="fr-FR" sz="2400" kern="0" dirty="0" smtClean="0">
                <a:solidFill>
                  <a:schemeClr val="accent4"/>
                </a:solidFill>
              </a:rPr>
              <a:t>CVC4</a:t>
            </a:r>
          </a:p>
        </p:txBody>
      </p:sp>
    </p:spTree>
    <p:extLst>
      <p:ext uri="{BB962C8B-B14F-4D97-AF65-F5344CB8AC3E}">
        <p14:creationId xmlns:p14="http://schemas.microsoft.com/office/powerpoint/2010/main" val="191472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3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talk\sync.circ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9" y="-3057600"/>
            <a:ext cx="8321675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Esterel : Synchroniseur du parallèle (Gonthier)(</a:t>
            </a:r>
            <a:r>
              <a:rPr lang="fr-FR" dirty="0" err="1" smtClean="0"/>
              <a:t>cf</a:t>
            </a:r>
            <a:r>
              <a:rPr lang="fr-FR" dirty="0" smtClean="0"/>
              <a:t> cours 4 du 23 avril 2013)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70056"/>
              </p:ext>
            </p:extLst>
          </p:nvPr>
        </p:nvGraphicFramePr>
        <p:xfrm>
          <a:off x="3538220" y="4653136"/>
          <a:ext cx="206756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63" name="Equation" r:id="rId4" imgW="939800" imgH="203200" progId="Equation.DSMT4">
                  <p:embed/>
                </p:oleObj>
              </mc:Choice>
              <mc:Fallback>
                <p:oleObj name="Equation" r:id="rId4" imgW="93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8220" y="4653136"/>
                        <a:ext cx="206756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633137" y="1196752"/>
            <a:ext cx="116299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X</a:t>
            </a:r>
            <a:r>
              <a:rPr lang="fr-FR" sz="2400" kern="0" dirty="0" smtClean="0">
                <a:solidFill>
                  <a:schemeClr val="accent4"/>
                </a:solidFill>
              </a:rPr>
              <a:t>L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rgbClr val="000000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L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02954" y="3540370"/>
            <a:ext cx="126519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X</a:t>
            </a:r>
            <a:r>
              <a:rPr lang="fr-FR" sz="2400" kern="0" dirty="0" smtClean="0">
                <a:solidFill>
                  <a:schemeClr val="accent4"/>
                </a:solidFill>
              </a:rPr>
              <a:t>R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rgbClr val="000000"/>
                </a:solidFill>
              </a:rPr>
              <a:t>−</a:t>
            </a:r>
            <a:r>
              <a:rPr lang="fr-FR" sz="2400" kern="0" dirty="0" smtClean="0">
                <a:solidFill>
                  <a:srgbClr val="B45600"/>
                </a:solidFill>
              </a:rPr>
              <a:t>R</a:t>
            </a:r>
            <a:endParaRPr lang="fr-FR" sz="2400" kern="0" dirty="0">
              <a:solidFill>
                <a:srgbClr val="B456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258" y="2348880"/>
            <a:ext cx="1034358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bg1"/>
                </a:solidFill>
              </a:rPr>
              <a:t>X</a:t>
            </a:r>
            <a:r>
              <a:rPr lang="fr-FR" sz="2400" kern="0" dirty="0" smtClean="0">
                <a:solidFill>
                  <a:schemeClr val="accent4"/>
                </a:solidFill>
              </a:rPr>
              <a:t>L </a:t>
            </a:r>
            <a:r>
              <a:rPr lang="fr-FR" sz="2400" kern="0" dirty="0"/>
              <a:t>| </a:t>
            </a:r>
            <a:r>
              <a:rPr lang="fr-FR" sz="2400" kern="0" dirty="0" smtClean="0">
                <a:solidFill>
                  <a:schemeClr val="accent4"/>
                </a:solidFill>
              </a:rPr>
              <a:t>R</a:t>
            </a:r>
            <a:endParaRPr lang="fr-FR" sz="2400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7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49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Tableaux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Combinaisons de théories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30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49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</a:rPr>
              <a:t>Tableaux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Quantificateurs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95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Théorie axiomatique des tableaux (Mc </a:t>
            </a:r>
            <a:r>
              <a:rPr lang="fr-FR" dirty="0" err="1" smtClean="0"/>
              <a:t>Carthy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94456"/>
              </p:ext>
            </p:extLst>
          </p:nvPr>
        </p:nvGraphicFramePr>
        <p:xfrm>
          <a:off x="33338" y="981075"/>
          <a:ext cx="634047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5" name="Equation" r:id="rId3" imgW="3251200" imgH="660400" progId="Equation.DSMT4">
                  <p:embed/>
                </p:oleObj>
              </mc:Choice>
              <mc:Fallback>
                <p:oleObj name="Equation" r:id="rId3" imgW="32512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8" y="981075"/>
                        <a:ext cx="6340475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98856"/>
              </p:ext>
            </p:extLst>
          </p:nvPr>
        </p:nvGraphicFramePr>
        <p:xfrm>
          <a:off x="69850" y="2420938"/>
          <a:ext cx="56705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6" name="Equation" r:id="rId5" imgW="2908300" imgH="660400" progId="Equation.DSMT4">
                  <p:embed/>
                </p:oleObj>
              </mc:Choice>
              <mc:Fallback>
                <p:oleObj name="Equation" r:id="rId5" imgW="29083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" y="2420938"/>
                        <a:ext cx="5670550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76046"/>
              </p:ext>
            </p:extLst>
          </p:nvPr>
        </p:nvGraphicFramePr>
        <p:xfrm>
          <a:off x="93663" y="3933825"/>
          <a:ext cx="9140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7" name="Equation" r:id="rId7" imgW="4686300" imgH="431800" progId="Equation.DSMT4">
                  <p:embed/>
                </p:oleObj>
              </mc:Choice>
              <mc:Fallback>
                <p:oleObj name="Equation" r:id="rId7" imgW="4686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663" y="3933825"/>
                        <a:ext cx="91408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67544" y="5085184"/>
            <a:ext cx="3982881" cy="124029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fonctions non interprétées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+ arithmétique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= indécidable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4644008" y="5705329"/>
            <a:ext cx="1152128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5796136" y="5279083"/>
            <a:ext cx="2887479" cy="852493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restrictions sur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les calculs d’indices</a:t>
            </a:r>
          </a:p>
        </p:txBody>
      </p:sp>
    </p:spTree>
    <p:extLst>
      <p:ext uri="{BB962C8B-B14F-4D97-AF65-F5344CB8AC3E}">
        <p14:creationId xmlns:p14="http://schemas.microsoft.com/office/powerpoint/2010/main" val="159157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preuve sur tableaux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471438"/>
              </p:ext>
            </p:extLst>
          </p:nvPr>
        </p:nvGraphicFramePr>
        <p:xfrm>
          <a:off x="2409825" y="1185863"/>
          <a:ext cx="3944938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32" name="Equation" r:id="rId3" imgW="1879600" imgH="1308100" progId="Equation.DSMT4">
                  <p:embed/>
                </p:oleObj>
              </mc:Choice>
              <mc:Fallback>
                <p:oleObj name="Equation" r:id="rId3" imgW="18796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9825" y="1185863"/>
                        <a:ext cx="3944938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er 4"/>
          <p:cNvGrpSpPr/>
          <p:nvPr/>
        </p:nvGrpSpPr>
        <p:grpSpPr>
          <a:xfrm>
            <a:off x="2399060" y="1185094"/>
            <a:ext cx="3096344" cy="2720975"/>
            <a:chOff x="251520" y="1268413"/>
            <a:chExt cx="3096344" cy="2720975"/>
          </a:xfrm>
        </p:grpSpPr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535380"/>
                </p:ext>
              </p:extLst>
            </p:nvPr>
          </p:nvGraphicFramePr>
          <p:xfrm>
            <a:off x="251520" y="1268413"/>
            <a:ext cx="3041650" cy="272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733" name="Equation" r:id="rId5" imgW="1447800" imgH="1295400" progId="Equation.DSMT4">
                    <p:embed/>
                  </p:oleObj>
                </mc:Choice>
                <mc:Fallback>
                  <p:oleObj name="Equation" r:id="rId5" imgW="1447800" imgH="1295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520" y="1268413"/>
                          <a:ext cx="3041650" cy="2720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à coins arrondis 9"/>
            <p:cNvSpPr/>
            <p:nvPr/>
          </p:nvSpPr>
          <p:spPr bwMode="auto">
            <a:xfrm>
              <a:off x="539552" y="1700808"/>
              <a:ext cx="2808312" cy="432048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 bwMode="auto">
            <a:xfrm>
              <a:off x="539552" y="2662312"/>
              <a:ext cx="2808312" cy="432048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à coins arrondis 12"/>
          <p:cNvSpPr/>
          <p:nvPr/>
        </p:nvSpPr>
        <p:spPr bwMode="auto">
          <a:xfrm>
            <a:off x="2377852" y="3489697"/>
            <a:ext cx="3888432" cy="43204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33283"/>
              </p:ext>
            </p:extLst>
          </p:nvPr>
        </p:nvGraphicFramePr>
        <p:xfrm>
          <a:off x="1997075" y="4561805"/>
          <a:ext cx="51498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34" name="Equation" r:id="rId7" imgW="2451100" imgH="660400" progId="Equation.DSMT4">
                  <p:embed/>
                </p:oleObj>
              </mc:Choice>
              <mc:Fallback>
                <p:oleObj name="Equation" r:id="rId7" imgW="24511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7075" y="4561805"/>
                        <a:ext cx="5149850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780182" y="4492625"/>
            <a:ext cx="5400600" cy="1584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521868" y="1531392"/>
            <a:ext cx="3168352" cy="15841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7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Preuve par contradiction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251520" y="1340768"/>
            <a:ext cx="2821880" cy="1405607"/>
            <a:chOff x="251520" y="1375122"/>
            <a:chExt cx="2821880" cy="1405607"/>
          </a:xfrm>
        </p:grpSpPr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7872241"/>
                </p:ext>
              </p:extLst>
            </p:nvPr>
          </p:nvGraphicFramePr>
          <p:xfrm>
            <a:off x="323528" y="1393254"/>
            <a:ext cx="2695575" cy="138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070" name="Equation" r:id="rId3" imgW="1282700" imgH="660400" progId="Equation.DSMT4">
                    <p:embed/>
                  </p:oleObj>
                </mc:Choice>
                <mc:Fallback>
                  <p:oleObj name="Equation" r:id="rId3" imgW="1282700" imgH="660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3528" y="1393254"/>
                          <a:ext cx="2695575" cy="138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à coins arrondis 7"/>
            <p:cNvSpPr/>
            <p:nvPr/>
          </p:nvSpPr>
          <p:spPr bwMode="auto">
            <a:xfrm>
              <a:off x="251520" y="1375122"/>
              <a:ext cx="2821880" cy="432048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264220" y="2332434"/>
              <a:ext cx="2803748" cy="432048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5296644" y="1340768"/>
            <a:ext cx="2816448" cy="1405607"/>
            <a:chOff x="5080620" y="1340768"/>
            <a:chExt cx="2816448" cy="1405607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5169406"/>
                </p:ext>
              </p:extLst>
            </p:nvPr>
          </p:nvGraphicFramePr>
          <p:xfrm>
            <a:off x="5220072" y="1358900"/>
            <a:ext cx="2589213" cy="138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071" name="Equation" r:id="rId5" imgW="1231900" imgH="660400" progId="Equation.DSMT4">
                    <p:embed/>
                  </p:oleObj>
                </mc:Choice>
                <mc:Fallback>
                  <p:oleObj name="Equation" r:id="rId5" imgW="1231900" imgH="660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20072" y="1358900"/>
                          <a:ext cx="2589213" cy="138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à coins arrondis 10"/>
            <p:cNvSpPr/>
            <p:nvPr/>
          </p:nvSpPr>
          <p:spPr bwMode="auto">
            <a:xfrm>
              <a:off x="5080620" y="1340768"/>
              <a:ext cx="2803748" cy="432048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 bwMode="auto">
            <a:xfrm>
              <a:off x="5093320" y="2298080"/>
              <a:ext cx="2803748" cy="432048"/>
            </a:xfrm>
            <a:prstGeom prst="round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3455876" y="1988840"/>
            <a:ext cx="1512168" cy="464694"/>
            <a:chOff x="3455876" y="1988840"/>
            <a:chExt cx="1512168" cy="464694"/>
          </a:xfrm>
        </p:grpSpPr>
        <p:cxnSp>
          <p:nvCxnSpPr>
            <p:cNvPr id="16" name="Connecteur droit avec flèche 15"/>
            <p:cNvCxnSpPr/>
            <p:nvPr/>
          </p:nvCxnSpPr>
          <p:spPr bwMode="auto">
            <a:xfrm>
              <a:off x="3455876" y="1988840"/>
              <a:ext cx="151216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3641834" y="1988840"/>
              <a:ext cx="1074182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réfuter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1223628" y="3022773"/>
            <a:ext cx="6516724" cy="1630363"/>
            <a:chOff x="791580" y="3092450"/>
            <a:chExt cx="6516724" cy="1630363"/>
          </a:xfrm>
        </p:grpSpPr>
        <p:graphicFrame>
          <p:nvGraphicFramePr>
            <p:cNvPr id="20" name="Obje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8263781"/>
                </p:ext>
              </p:extLst>
            </p:nvPr>
          </p:nvGraphicFramePr>
          <p:xfrm>
            <a:off x="3893592" y="3092450"/>
            <a:ext cx="3414712" cy="163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072" name="Equation" r:id="rId7" imgW="1625600" imgH="774700" progId="Equation.DSMT4">
                    <p:embed/>
                  </p:oleObj>
                </mc:Choice>
                <mc:Fallback>
                  <p:oleObj name="Equation" r:id="rId7" imgW="1625600" imgH="774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93592" y="3092450"/>
                          <a:ext cx="3414712" cy="163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ZoneTexte 23"/>
            <p:cNvSpPr txBox="1"/>
            <p:nvPr/>
          </p:nvSpPr>
          <p:spPr>
            <a:xfrm>
              <a:off x="791580" y="3501008"/>
              <a:ext cx="2665213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Règle de l’écriture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de tableau</a:t>
              </a:r>
            </a:p>
          </p:txBody>
        </p:sp>
        <p:cxnSp>
          <p:nvCxnSpPr>
            <p:cNvPr id="26" name="Connecteur droit 25"/>
            <p:cNvCxnSpPr/>
            <p:nvPr/>
          </p:nvCxnSpPr>
          <p:spPr bwMode="auto">
            <a:xfrm>
              <a:off x="3563888" y="3210645"/>
              <a:ext cx="4564" cy="140563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er 5"/>
          <p:cNvGrpSpPr/>
          <p:nvPr/>
        </p:nvGrpSpPr>
        <p:grpSpPr>
          <a:xfrm>
            <a:off x="1403648" y="4851400"/>
            <a:ext cx="6357912" cy="1628775"/>
            <a:chOff x="899568" y="4851400"/>
            <a:chExt cx="6357912" cy="1628775"/>
          </a:xfrm>
        </p:grpSpPr>
        <p:grpSp>
          <p:nvGrpSpPr>
            <p:cNvPr id="30" name="Grouper 29"/>
            <p:cNvGrpSpPr/>
            <p:nvPr/>
          </p:nvGrpSpPr>
          <p:grpSpPr>
            <a:xfrm>
              <a:off x="899568" y="4914900"/>
              <a:ext cx="2596852" cy="1498600"/>
              <a:chOff x="899568" y="4914900"/>
              <a:chExt cx="2596852" cy="1498600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899568" y="4941168"/>
                <a:ext cx="2305589" cy="12402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algn="ctr"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Instanciation </a:t>
                </a:r>
              </a:p>
              <a:p>
                <a:pPr algn="ctr"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de l’existentiel</a:t>
                </a:r>
              </a:p>
              <a:p>
                <a:pPr algn="ctr"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(</a:t>
                </a:r>
                <a:r>
                  <a:rPr lang="fr-FR" sz="2400" kern="0" dirty="0" err="1" smtClean="0">
                    <a:solidFill>
                      <a:srgbClr val="000000"/>
                    </a:solidFill>
                  </a:rPr>
                  <a:t>Skolémisation</a:t>
                </a:r>
                <a:r>
                  <a:rPr lang="fr-FR" sz="2400" kern="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cxnSp>
            <p:nvCxnSpPr>
              <p:cNvPr id="28" name="Connecteur droit 27"/>
              <p:cNvCxnSpPr/>
              <p:nvPr/>
            </p:nvCxnSpPr>
            <p:spPr bwMode="auto">
              <a:xfrm>
                <a:off x="3496420" y="4914900"/>
                <a:ext cx="0" cy="14986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25" name="Obje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35806"/>
                </p:ext>
              </p:extLst>
            </p:nvPr>
          </p:nvGraphicFramePr>
          <p:xfrm>
            <a:off x="3841180" y="4851400"/>
            <a:ext cx="3416300" cy="162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073" name="Equation" r:id="rId9" imgW="1625600" imgH="774700" progId="Equation.DSMT4">
                    <p:embed/>
                  </p:oleObj>
                </mc:Choice>
                <mc:Fallback>
                  <p:oleObj name="Equation" r:id="rId9" imgW="1625600" imgH="774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41180" y="4851400"/>
                          <a:ext cx="3416300" cy="1628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771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pSp>
        <p:nvGrpSpPr>
          <p:cNvPr id="10" name="Grouper 9"/>
          <p:cNvGrpSpPr/>
          <p:nvPr/>
        </p:nvGrpSpPr>
        <p:grpSpPr>
          <a:xfrm>
            <a:off x="206717" y="2204864"/>
            <a:ext cx="8629308" cy="2025650"/>
            <a:chOff x="192347" y="4570785"/>
            <a:chExt cx="8629308" cy="2025650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881891"/>
                </p:ext>
              </p:extLst>
            </p:nvPr>
          </p:nvGraphicFramePr>
          <p:xfrm>
            <a:off x="3271755" y="4570785"/>
            <a:ext cx="5549900" cy="202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724" name="Equation" r:id="rId3" imgW="2641600" imgH="965200" progId="Equation.DSMT4">
                    <p:embed/>
                  </p:oleObj>
                </mc:Choice>
                <mc:Fallback>
                  <p:oleObj name="Equation" r:id="rId3" imgW="2641600" imgH="965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71755" y="4570785"/>
                          <a:ext cx="5549900" cy="2025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ZoneTexte 11"/>
            <p:cNvSpPr txBox="1"/>
            <p:nvPr/>
          </p:nvSpPr>
          <p:spPr>
            <a:xfrm>
              <a:off x="192347" y="4997021"/>
              <a:ext cx="2639548" cy="1240291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remplacement de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l’universel par les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00"/>
                  </a:solidFill>
                </a:rPr>
                <a:t>index libres </a:t>
              </a:r>
              <a:r>
                <a:rPr lang="fr-FR" sz="2400" i="1" kern="0" dirty="0" smtClean="0">
                  <a:solidFill>
                    <a:schemeClr val="tx2"/>
                  </a:solidFill>
                </a:rPr>
                <a:t>n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 et </a:t>
              </a:r>
              <a:r>
                <a:rPr lang="fr-FR" sz="2400" i="1" kern="0" dirty="0" smtClean="0">
                  <a:solidFill>
                    <a:srgbClr val="0000FF"/>
                  </a:solidFill>
                </a:rPr>
                <a:t>k</a:t>
              </a:r>
            </a:p>
          </p:txBody>
        </p:sp>
        <p:cxnSp>
          <p:nvCxnSpPr>
            <p:cNvPr id="13" name="Connecteur droit 12"/>
            <p:cNvCxnSpPr/>
            <p:nvPr/>
          </p:nvCxnSpPr>
          <p:spPr bwMode="auto">
            <a:xfrm>
              <a:off x="2970130" y="4639221"/>
              <a:ext cx="25400" cy="18542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er 15"/>
          <p:cNvGrpSpPr/>
          <p:nvPr/>
        </p:nvGrpSpPr>
        <p:grpSpPr>
          <a:xfrm>
            <a:off x="557998" y="4610100"/>
            <a:ext cx="5799940" cy="1627188"/>
            <a:chOff x="538916" y="4820519"/>
            <a:chExt cx="5799940" cy="1627188"/>
          </a:xfrm>
        </p:grpSpPr>
        <p:graphicFrame>
          <p:nvGraphicFramePr>
            <p:cNvPr id="17" name="Obje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9880846"/>
                </p:ext>
              </p:extLst>
            </p:nvPr>
          </p:nvGraphicFramePr>
          <p:xfrm>
            <a:off x="3243231" y="4820519"/>
            <a:ext cx="3095625" cy="162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725" name="Equation" r:id="rId5" imgW="1473200" imgH="774700" progId="Equation.DSMT4">
                    <p:embed/>
                  </p:oleObj>
                </mc:Choice>
                <mc:Fallback>
                  <p:oleObj name="Equation" r:id="rId5" imgW="1473200" imgH="774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43231" y="4820519"/>
                          <a:ext cx="3095625" cy="1627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ZoneTexte 17"/>
            <p:cNvSpPr txBox="1"/>
            <p:nvPr/>
          </p:nvSpPr>
          <p:spPr>
            <a:xfrm>
              <a:off x="538916" y="5202411"/>
              <a:ext cx="1946416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simplification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des trivialités</a:t>
              </a:r>
            </a:p>
          </p:txBody>
        </p:sp>
        <p:cxnSp>
          <p:nvCxnSpPr>
            <p:cNvPr id="19" name="Connecteur droit 18"/>
            <p:cNvCxnSpPr/>
            <p:nvPr/>
          </p:nvCxnSpPr>
          <p:spPr bwMode="auto">
            <a:xfrm>
              <a:off x="2965418" y="4922143"/>
              <a:ext cx="0" cy="146050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Connecteur droit 14"/>
          <p:cNvCxnSpPr/>
          <p:nvPr/>
        </p:nvCxnSpPr>
        <p:spPr bwMode="auto">
          <a:xfrm flipV="1">
            <a:off x="3683000" y="2236614"/>
            <a:ext cx="2197100" cy="3175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 flipH="1" flipV="1">
            <a:off x="3632200" y="2262014"/>
            <a:ext cx="2247900" cy="2921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flipV="1">
            <a:off x="3670300" y="3011314"/>
            <a:ext cx="2832100" cy="3937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 flipH="1" flipV="1">
            <a:off x="3632200" y="3049414"/>
            <a:ext cx="2866876" cy="3812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ouper 27"/>
          <p:cNvGrpSpPr/>
          <p:nvPr/>
        </p:nvGrpSpPr>
        <p:grpSpPr>
          <a:xfrm>
            <a:off x="467544" y="332656"/>
            <a:ext cx="6224612" cy="1628775"/>
            <a:chOff x="993234" y="4851400"/>
            <a:chExt cx="6224612" cy="1628775"/>
          </a:xfrm>
        </p:grpSpPr>
        <p:grpSp>
          <p:nvGrpSpPr>
            <p:cNvPr id="29" name="Grouper 28"/>
            <p:cNvGrpSpPr/>
            <p:nvPr/>
          </p:nvGrpSpPr>
          <p:grpSpPr>
            <a:xfrm>
              <a:off x="993234" y="4914900"/>
              <a:ext cx="2503186" cy="1498600"/>
              <a:chOff x="993234" y="4914900"/>
              <a:chExt cx="2503186" cy="1498600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993234" y="5229200"/>
                <a:ext cx="2117887" cy="852493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algn="ctr"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Instanciation </a:t>
                </a:r>
              </a:p>
              <a:p>
                <a:pPr algn="ctr"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00"/>
                    </a:solidFill>
                  </a:rPr>
                  <a:t>de l’existentiel</a:t>
                </a:r>
              </a:p>
            </p:txBody>
          </p:sp>
          <p:cxnSp>
            <p:nvCxnSpPr>
              <p:cNvPr id="32" name="Connecteur droit 31"/>
              <p:cNvCxnSpPr/>
              <p:nvPr/>
            </p:nvCxnSpPr>
            <p:spPr bwMode="auto">
              <a:xfrm>
                <a:off x="3496420" y="4914900"/>
                <a:ext cx="0" cy="14986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30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321572"/>
                </p:ext>
              </p:extLst>
            </p:nvPr>
          </p:nvGraphicFramePr>
          <p:xfrm>
            <a:off x="3801546" y="4851400"/>
            <a:ext cx="3416300" cy="162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726" name="Equation" r:id="rId7" imgW="1625600" imgH="774700" progId="Equation.DSMT4">
                    <p:embed/>
                  </p:oleObj>
                </mc:Choice>
                <mc:Fallback>
                  <p:oleObj name="Equation" r:id="rId7" imgW="1625600" imgH="774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01546" y="4851400"/>
                          <a:ext cx="3416300" cy="1628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1715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121613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1224657" cy="13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Preuve par contradiction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05282"/>
              </p:ext>
            </p:extLst>
          </p:nvPr>
        </p:nvGraphicFramePr>
        <p:xfrm>
          <a:off x="3838575" y="981075"/>
          <a:ext cx="49911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78" name="Equation" r:id="rId5" imgW="2374900" imgH="584200" progId="Equation.DSMT4">
                  <p:embed/>
                </p:oleObj>
              </mc:Choice>
              <mc:Fallback>
                <p:oleObj name="Equation" r:id="rId5" imgW="2374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575" y="981075"/>
                        <a:ext cx="4991100" cy="1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24144" y="908720"/>
            <a:ext cx="3281517" cy="124029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Passage aux fonctions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non interprétées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puis cas arithmétiques</a:t>
            </a: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3563888" y="1018555"/>
            <a:ext cx="0" cy="104229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76396"/>
              </p:ext>
            </p:extLst>
          </p:nvPr>
        </p:nvGraphicFramePr>
        <p:xfrm>
          <a:off x="393700" y="2564904"/>
          <a:ext cx="54435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79" name="Equation" r:id="rId7" imgW="2590800" imgH="431800" progId="Equation.DSMT4">
                  <p:embed/>
                </p:oleObj>
              </mc:Choice>
              <mc:Fallback>
                <p:oleObj name="Equation" r:id="rId7" imgW="2590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700" y="2564904"/>
                        <a:ext cx="5443538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7507"/>
              </p:ext>
            </p:extLst>
          </p:nvPr>
        </p:nvGraphicFramePr>
        <p:xfrm>
          <a:off x="381000" y="3721100"/>
          <a:ext cx="32559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0" name="Equation" r:id="rId9" imgW="1549400" imgH="431800" progId="Equation.DSMT4">
                  <p:embed/>
                </p:oleObj>
              </mc:Choice>
              <mc:Fallback>
                <p:oleObj name="Equation" r:id="rId9" imgW="1549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3721100"/>
                        <a:ext cx="325596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29623"/>
              </p:ext>
            </p:extLst>
          </p:nvPr>
        </p:nvGraphicFramePr>
        <p:xfrm>
          <a:off x="393700" y="4871541"/>
          <a:ext cx="22145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1" name="Equation" r:id="rId11" imgW="1054100" imgH="431800" progId="Equation.DSMT4">
                  <p:embed/>
                </p:oleObj>
              </mc:Choice>
              <mc:Fallback>
                <p:oleObj name="Equation" r:id="rId11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3700" y="4871541"/>
                        <a:ext cx="221456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 bwMode="auto">
          <a:xfrm flipV="1">
            <a:off x="755576" y="3026742"/>
            <a:ext cx="4968552" cy="48070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 flipH="1" flipV="1">
            <a:off x="755576" y="3026742"/>
            <a:ext cx="4968552" cy="4320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 flipV="1">
            <a:off x="772468" y="4173065"/>
            <a:ext cx="2786707" cy="4262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 flipH="1" flipV="1">
            <a:off x="772468" y="4167262"/>
            <a:ext cx="2783532" cy="4344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 flipV="1">
            <a:off x="755576" y="5330998"/>
            <a:ext cx="720080" cy="4320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/>
          <p:cNvCxnSpPr>
            <a:stCxn id="13" idx="2"/>
          </p:cNvCxnSpPr>
          <p:nvPr/>
        </p:nvCxnSpPr>
        <p:spPr bwMode="auto">
          <a:xfrm flipH="1" flipV="1">
            <a:off x="755576" y="5330998"/>
            <a:ext cx="745405" cy="44700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2987825" y="4869160"/>
            <a:ext cx="5693486" cy="981246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... </a:t>
            </a:r>
            <a:r>
              <a:rPr lang="fr-FR" sz="2800" kern="0" dirty="0"/>
              <a:t>O</a:t>
            </a:r>
            <a:r>
              <a:rPr lang="fr-FR" sz="2800" kern="0" dirty="0" smtClean="0"/>
              <a:t>n est </a:t>
            </a:r>
            <a:r>
              <a:rPr lang="fr-FR" sz="2800" kern="0" dirty="0" smtClean="0">
                <a:solidFill>
                  <a:schemeClr val="tx2"/>
                </a:solidFill>
              </a:rPr>
              <a:t>vraiment</a:t>
            </a:r>
            <a:r>
              <a:rPr lang="fr-FR" sz="2800" kern="0" dirty="0" smtClean="0"/>
              <a:t> content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de faire faire tout ça à la machine !</a:t>
            </a:r>
          </a:p>
        </p:txBody>
      </p:sp>
    </p:spTree>
    <p:extLst>
      <p:ext uri="{BB962C8B-B14F-4D97-AF65-F5344CB8AC3E}">
        <p14:creationId xmlns:p14="http://schemas.microsoft.com/office/powerpoint/2010/main" val="315166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49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rgbClr val="BFBFBF"/>
                </a:solidFill>
              </a:rPr>
              <a:t>Tableaux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Combinaisons de théories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81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980728"/>
            <a:ext cx="9299376" cy="477054"/>
          </a:xfrm>
        </p:spPr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ormule combinant librement plusieurs théories :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Combiner les théories : Nelson-</a:t>
            </a:r>
            <a:r>
              <a:rPr lang="fr-FR" dirty="0" err="1" smtClean="0"/>
              <a:t>Oppen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68836"/>
              </p:ext>
            </p:extLst>
          </p:nvPr>
        </p:nvGraphicFramePr>
        <p:xfrm>
          <a:off x="342900" y="1628775"/>
          <a:ext cx="845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5" name="Equation" r:id="rId3" imgW="4229100" imgH="241300" progId="Equation.DSMT4">
                  <p:embed/>
                </p:oleObj>
              </mc:Choice>
              <mc:Fallback>
                <p:oleObj name="Equation" r:id="rId3" imgW="422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628775"/>
                        <a:ext cx="8458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5"/>
          <p:cNvSpPr txBox="1">
            <a:spLocks/>
          </p:cNvSpPr>
          <p:nvPr/>
        </p:nvSpPr>
        <p:spPr>
          <a:xfrm>
            <a:off x="251520" y="2276872"/>
            <a:ext cx="9299376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tx2"/>
                </a:solidFill>
              </a:rPr>
              <a:t>Purification : </a:t>
            </a:r>
            <a:r>
              <a:rPr lang="fr-FR" dirty="0" smtClean="0"/>
              <a:t>introduction de variables pour séparer les théories (ces variables peuvent être partagées)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99080"/>
              </p:ext>
            </p:extLst>
          </p:nvPr>
        </p:nvGraphicFramePr>
        <p:xfrm>
          <a:off x="331788" y="3197225"/>
          <a:ext cx="769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6" name="Equation" r:id="rId5" imgW="3848100" imgH="495300" progId="Equation.DSMT4">
                  <p:embed/>
                </p:oleObj>
              </mc:Choice>
              <mc:Fallback>
                <p:oleObj name="Equation" r:id="rId5" imgW="3848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788" y="3197225"/>
                        <a:ext cx="7696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 bwMode="auto">
          <a:xfrm>
            <a:off x="323528" y="3242858"/>
            <a:ext cx="7704856" cy="432048"/>
          </a:xfrm>
          <a:prstGeom prst="roundRect">
            <a:avLst/>
          </a:prstGeom>
          <a:noFill/>
          <a:ln w="28575" cap="flat" cmpd="sng" algn="ctr">
            <a:solidFill>
              <a:srgbClr val="B45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28184" y="3645024"/>
            <a:ext cx="187833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B45600"/>
                </a:solidFill>
              </a:rPr>
              <a:t>arithmétique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23528" y="3717032"/>
            <a:ext cx="4158825" cy="481439"/>
          </a:xfrm>
          <a:prstGeom prst="roundRect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33530" y="4149080"/>
            <a:ext cx="210090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non-interprété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43608" y="5445224"/>
            <a:ext cx="281970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partage de variable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 flipV="1">
            <a:off x="827584" y="4077072"/>
            <a:ext cx="1224137" cy="14401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/>
          <p:nvPr/>
        </p:nvCxnSpPr>
        <p:spPr bwMode="auto">
          <a:xfrm flipH="1" flipV="1">
            <a:off x="683568" y="3573016"/>
            <a:ext cx="1368152" cy="19442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flipV="1">
            <a:off x="2051720" y="3573016"/>
            <a:ext cx="4032448" cy="19442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717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5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50467"/>
              </p:ext>
            </p:extLst>
          </p:nvPr>
        </p:nvGraphicFramePr>
        <p:xfrm>
          <a:off x="331788" y="5318125"/>
          <a:ext cx="769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0" name="Equation" r:id="rId3" imgW="3848100" imgH="495300" progId="Equation.DSMT4">
                  <p:embed/>
                </p:oleObj>
              </mc:Choice>
              <mc:Fallback>
                <p:oleObj name="Equation" r:id="rId3" imgW="3848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88" y="5318125"/>
                        <a:ext cx="7696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96150"/>
              </p:ext>
            </p:extLst>
          </p:nvPr>
        </p:nvGraphicFramePr>
        <p:xfrm>
          <a:off x="331788" y="2276872"/>
          <a:ext cx="769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1" name="Equation" r:id="rId5" imgW="3848100" imgH="495300" progId="Equation.DSMT4">
                  <p:embed/>
                </p:oleObj>
              </mc:Choice>
              <mc:Fallback>
                <p:oleObj name="Equation" r:id="rId5" imgW="3848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788" y="2276872"/>
                        <a:ext cx="7696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à coins arrondis 24"/>
          <p:cNvSpPr/>
          <p:nvPr/>
        </p:nvSpPr>
        <p:spPr bwMode="auto">
          <a:xfrm>
            <a:off x="4279900" y="2826194"/>
            <a:ext cx="1157729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4278367" y="2826194"/>
            <a:ext cx="1157729" cy="42913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Mélanger les théories : Nelson-</a:t>
            </a:r>
            <a:r>
              <a:rPr lang="fr-FR" dirty="0" err="1" smtClean="0"/>
              <a:t>Oppen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29600" cy="4778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accent4"/>
                </a:solidFill>
              </a:rPr>
              <a:t>1. Arithmétique → </a:t>
            </a:r>
            <a:endParaRPr lang="fr-FR" dirty="0">
              <a:solidFill>
                <a:schemeClr val="accent4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13041"/>
              </p:ext>
            </p:extLst>
          </p:nvPr>
        </p:nvGraphicFramePr>
        <p:xfrm>
          <a:off x="331788" y="764704"/>
          <a:ext cx="769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2" name="Equation" r:id="rId7" imgW="3848100" imgH="495300" progId="Equation.DSMT4">
                  <p:embed/>
                </p:oleObj>
              </mc:Choice>
              <mc:Fallback>
                <p:oleObj name="Equation" r:id="rId7" imgW="3848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788" y="764704"/>
                        <a:ext cx="7696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34200"/>
              </p:ext>
            </p:extLst>
          </p:nvPr>
        </p:nvGraphicFramePr>
        <p:xfrm>
          <a:off x="2744615" y="1844824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3" name="Equation" r:id="rId9" imgW="469900" imgH="241300" progId="Equation.DSMT4">
                  <p:embed/>
                </p:oleObj>
              </mc:Choice>
              <mc:Fallback>
                <p:oleObj name="Equation" r:id="rId9" imgW="46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4615" y="1844824"/>
                        <a:ext cx="939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à coins arrondis 13"/>
          <p:cNvSpPr/>
          <p:nvPr/>
        </p:nvSpPr>
        <p:spPr bwMode="auto">
          <a:xfrm>
            <a:off x="2771800" y="819200"/>
            <a:ext cx="1157729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4097826" y="819200"/>
            <a:ext cx="1157729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space réservé du contenu 12"/>
          <p:cNvSpPr txBox="1">
            <a:spLocks/>
          </p:cNvSpPr>
          <p:nvPr/>
        </p:nvSpPr>
        <p:spPr>
          <a:xfrm>
            <a:off x="179512" y="3213149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 smtClean="0">
                <a:solidFill>
                  <a:srgbClr val="C83296"/>
                </a:solidFill>
              </a:rPr>
              <a:t>2. </a:t>
            </a:r>
            <a:r>
              <a:rPr lang="fr-FR" dirty="0" smtClean="0">
                <a:solidFill>
                  <a:schemeClr val="accent3"/>
                </a:solidFill>
              </a:rPr>
              <a:t>Non-interprété </a:t>
            </a:r>
            <a:r>
              <a:rPr lang="fr-FR" dirty="0" smtClean="0">
                <a:solidFill>
                  <a:schemeClr val="accent4"/>
                </a:solidFill>
              </a:rPr>
              <a:t>: </a:t>
            </a:r>
            <a:endParaRPr lang="fr-FR" dirty="0">
              <a:solidFill>
                <a:schemeClr val="accent4"/>
              </a:solidFill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63064"/>
              </p:ext>
            </p:extLst>
          </p:nvPr>
        </p:nvGraphicFramePr>
        <p:xfrm>
          <a:off x="2789238" y="3212976"/>
          <a:ext cx="76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4" name="Equation" r:id="rId11" imgW="381000" imgH="241300" progId="Equation.DSMT4">
                  <p:embed/>
                </p:oleObj>
              </mc:Choice>
              <mc:Fallback>
                <p:oleObj name="Equation" r:id="rId11" imgW="381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89238" y="3212976"/>
                        <a:ext cx="762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3346"/>
              </p:ext>
            </p:extLst>
          </p:nvPr>
        </p:nvGraphicFramePr>
        <p:xfrm>
          <a:off x="331788" y="3767757"/>
          <a:ext cx="769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5" name="Equation" r:id="rId13" imgW="3848100" imgH="495300" progId="Equation.DSMT4">
                  <p:embed/>
                </p:oleObj>
              </mc:Choice>
              <mc:Fallback>
                <p:oleObj name="Equation" r:id="rId13" imgW="3848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788" y="3767757"/>
                        <a:ext cx="7696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Espace réservé du contenu 12"/>
          <p:cNvSpPr txBox="1">
            <a:spLocks/>
          </p:cNvSpPr>
          <p:nvPr/>
        </p:nvSpPr>
        <p:spPr>
          <a:xfrm>
            <a:off x="179512" y="4764112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/>
                </a:solidFill>
              </a:rPr>
              <a:t>3. Arithmétique →</a:t>
            </a:r>
            <a:endParaRPr lang="fr-FR" i="1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69464"/>
              </p:ext>
            </p:extLst>
          </p:nvPr>
        </p:nvGraphicFramePr>
        <p:xfrm>
          <a:off x="2751138" y="4764088"/>
          <a:ext cx="83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36" name="Equation" r:id="rId15" imgW="419100" imgH="241300" progId="Equation.DSMT4">
                  <p:embed/>
                </p:oleObj>
              </mc:Choice>
              <mc:Fallback>
                <p:oleObj name="Equation" r:id="rId15" imgW="41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51138" y="4764088"/>
                        <a:ext cx="838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à coins arrondis 33"/>
          <p:cNvSpPr/>
          <p:nvPr/>
        </p:nvSpPr>
        <p:spPr bwMode="auto">
          <a:xfrm>
            <a:off x="5396752" y="5357229"/>
            <a:ext cx="1416424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502979" y="2806328"/>
            <a:ext cx="3624521" cy="42913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5580112" y="4293418"/>
            <a:ext cx="1035962" cy="429138"/>
          </a:xfrm>
          <a:prstGeom prst="roundRect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6719540" y="5862241"/>
            <a:ext cx="1107885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5580112" y="4293418"/>
            <a:ext cx="1035962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296791" y="3803348"/>
            <a:ext cx="2332856" cy="429138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space réservé du contenu 12"/>
          <p:cNvSpPr txBox="1">
            <a:spLocks/>
          </p:cNvSpPr>
          <p:nvPr/>
        </p:nvSpPr>
        <p:spPr>
          <a:xfrm>
            <a:off x="179512" y="4764112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accent4"/>
                </a:solidFill>
              </a:rPr>
              <a:t>3. Arithmétique →           → </a:t>
            </a:r>
            <a:r>
              <a:rPr lang="fr-FR" i="1" dirty="0" err="1" smtClean="0">
                <a:solidFill>
                  <a:srgbClr val="FF0000"/>
                </a:solidFill>
              </a:rPr>
              <a:t>Unsat</a:t>
            </a:r>
            <a:r>
              <a:rPr lang="fr-FR" dirty="0" smtClean="0">
                <a:solidFill>
                  <a:schemeClr val="accent4"/>
                </a:solidFill>
              </a:rPr>
              <a:t>  </a:t>
            </a:r>
            <a:endParaRPr lang="fr-FR" i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 flipV="1">
            <a:off x="5220072" y="5373216"/>
            <a:ext cx="2952328" cy="100811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>
            <a:off x="5220072" y="5373216"/>
            <a:ext cx="2952328" cy="1008112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138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42" grpId="0" animBg="1"/>
      <p:bldP spid="42" grpId="1" animBg="1"/>
      <p:bldP spid="13" grpId="0" build="p"/>
      <p:bldP spid="14" grpId="0" animBg="1"/>
      <p:bldP spid="14" grpId="1" animBg="1"/>
      <p:bldP spid="22" grpId="0" animBg="1"/>
      <p:bldP spid="22" grpId="1" animBg="1"/>
      <p:bldP spid="26" grpId="0" build="p"/>
      <p:bldP spid="29" grpId="0" build="p"/>
      <p:bldP spid="34" grpId="0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8" grpId="0" animBg="1"/>
      <p:bldP spid="38" grpId="2" animBg="1"/>
      <p:bldP spid="39" grpId="0" animBg="1"/>
      <p:bldP spid="39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de la méthode (provisoire)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71931"/>
              </p:ext>
            </p:extLst>
          </p:nvPr>
        </p:nvGraphicFramePr>
        <p:xfrm>
          <a:off x="260350" y="1125538"/>
          <a:ext cx="8661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8" name="Equation" r:id="rId3" imgW="4330700" imgH="647700" progId="Equation.DSMT4">
                  <p:embed/>
                </p:oleObj>
              </mc:Choice>
              <mc:Fallback>
                <p:oleObj name="Equation" r:id="rId3" imgW="43307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" y="1125538"/>
                        <a:ext cx="86614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95970"/>
              </p:ext>
            </p:extLst>
          </p:nvPr>
        </p:nvGraphicFramePr>
        <p:xfrm>
          <a:off x="179512" y="2693144"/>
          <a:ext cx="8712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9" name="Equation" r:id="rId5" imgW="4356100" imgH="1016000" progId="Equation.DSMT4">
                  <p:embed/>
                </p:oleObj>
              </mc:Choice>
              <mc:Fallback>
                <p:oleObj name="Equation" r:id="rId5" imgW="43561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693144"/>
                        <a:ext cx="8712200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14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597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Principe général de SMT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Egalité avec fonctions non interprétées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Arithmétiques entières et réelles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Bitvecteurs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Tableaux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Allocation mémoire et pointeurs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Combinaisons de théories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0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329595"/>
          </a:xfrm>
        </p:spPr>
        <p:txBody>
          <a:bodyPr/>
          <a:lstStyle/>
          <a:p>
            <a:r>
              <a:rPr lang="fr-FR" dirty="0" smtClean="0"/>
              <a:t>Oui pour les théories </a:t>
            </a:r>
            <a:r>
              <a:rPr lang="fr-FR" dirty="0" smtClean="0">
                <a:solidFill>
                  <a:schemeClr val="accent3"/>
                </a:solidFill>
              </a:rPr>
              <a:t>infinitaires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C83296"/>
                </a:solidFill>
              </a:rPr>
              <a:t>convexes</a:t>
            </a:r>
          </a:p>
          <a:p>
            <a:pPr lvl="1">
              <a:spcBef>
                <a:spcPts val="300"/>
              </a:spcBef>
            </a:pPr>
            <a:r>
              <a:rPr lang="fr-FR" sz="2400" dirty="0" smtClean="0">
                <a:solidFill>
                  <a:srgbClr val="C83296"/>
                </a:solidFill>
              </a:rPr>
              <a:t> infinitaire 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admet des modèles infinis</a:t>
            </a:r>
          </a:p>
          <a:p>
            <a:pPr lvl="1">
              <a:spcBef>
                <a:spcPts val="300"/>
              </a:spcBef>
            </a:pPr>
            <a:r>
              <a:rPr lang="fr-FR" sz="2400" dirty="0" smtClean="0">
                <a:solidFill>
                  <a:srgbClr val="C83296"/>
                </a:solidFill>
              </a:rPr>
              <a:t> convexe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olidFill>
                  <a:srgbClr val="C83296"/>
                </a:solidFill>
              </a:rPr>
              <a:t>(constructive) </a:t>
            </a:r>
            <a:r>
              <a:rPr lang="fr-FR" sz="2400" dirty="0" smtClean="0"/>
              <a:t>:</a:t>
            </a:r>
            <a:endParaRPr lang="fr-FR" sz="24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la méthode est-elle correcte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24258"/>
              </p:ext>
            </p:extLst>
          </p:nvPr>
        </p:nvGraphicFramePr>
        <p:xfrm>
          <a:off x="4355976" y="1722264"/>
          <a:ext cx="363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7" name="Equation" r:id="rId3" imgW="1816100" imgH="241300" progId="Equation.DSMT4">
                  <p:embed/>
                </p:oleObj>
              </mc:Choice>
              <mc:Fallback>
                <p:oleObj name="Equation" r:id="rId3" imgW="1816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1722264"/>
                        <a:ext cx="3632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contenu 1"/>
          <p:cNvSpPr txBox="1">
            <a:spLocks/>
          </p:cNvSpPr>
          <p:nvPr/>
        </p:nvSpPr>
        <p:spPr>
          <a:xfrm>
            <a:off x="467544" y="2387437"/>
            <a:ext cx="8229600" cy="13295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Exemples et contre-exemples</a:t>
            </a:r>
            <a:endParaRPr lang="fr-FR" dirty="0" smtClean="0">
              <a:solidFill>
                <a:srgbClr val="C83296"/>
              </a:solidFill>
            </a:endParaRPr>
          </a:p>
          <a:p>
            <a:pPr lvl="1">
              <a:spcBef>
                <a:spcPts val="300"/>
              </a:spcBef>
            </a:pPr>
            <a:r>
              <a:rPr lang="fr-FR" sz="2400" dirty="0" smtClean="0">
                <a:solidFill>
                  <a:schemeClr val="accent4"/>
                </a:solidFill>
              </a:rPr>
              <a:t> arithmétiques réelles 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infinitaires et </a:t>
            </a:r>
            <a:r>
              <a:rPr lang="fr-FR" sz="2400" dirty="0" smtClean="0">
                <a:solidFill>
                  <a:schemeClr val="tx1"/>
                </a:solidFill>
              </a:rPr>
              <a:t>convexes</a:t>
            </a:r>
          </a:p>
          <a:p>
            <a:pPr lvl="1">
              <a:spcBef>
                <a:spcPts val="300"/>
              </a:spcBef>
            </a:pPr>
            <a:r>
              <a:rPr lang="fr-FR" sz="2400" dirty="0" smtClean="0">
                <a:solidFill>
                  <a:srgbClr val="B45600"/>
                </a:solidFill>
              </a:rPr>
              <a:t> </a:t>
            </a:r>
            <a:r>
              <a:rPr lang="fr-FR" sz="2400" dirty="0" smtClean="0">
                <a:solidFill>
                  <a:schemeClr val="accent4"/>
                </a:solidFill>
              </a:rPr>
              <a:t>bitvecteurs </a:t>
            </a:r>
            <a:r>
              <a:rPr lang="fr-FR" sz="2400" dirty="0">
                <a:solidFill>
                  <a:schemeClr val="accent4"/>
                </a:solidFill>
              </a:rPr>
              <a:t>: </a:t>
            </a:r>
            <a:r>
              <a:rPr lang="fr-FR" sz="2400" dirty="0">
                <a:solidFill>
                  <a:schemeClr val="accent1"/>
                </a:solidFill>
              </a:rPr>
              <a:t>ni infinitaire ni </a:t>
            </a:r>
            <a:r>
              <a:rPr lang="fr-FR" sz="2400" dirty="0" smtClean="0">
                <a:solidFill>
                  <a:schemeClr val="accent1"/>
                </a:solidFill>
              </a:rPr>
              <a:t>convexe</a:t>
            </a:r>
            <a:r>
              <a:rPr lang="fr-FR" sz="2400" dirty="0" smtClean="0">
                <a:solidFill>
                  <a:schemeClr val="bg1"/>
                </a:solidFill>
              </a:rPr>
              <a:t>    </a:t>
            </a:r>
            <a:endParaRPr lang="fr-FR" sz="2400" dirty="0" smtClean="0">
              <a:solidFill>
                <a:schemeClr val="accent1"/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467544" y="3617351"/>
            <a:ext cx="8229600" cy="1755865"/>
            <a:chOff x="467544" y="3617351"/>
            <a:chExt cx="8229600" cy="1755865"/>
          </a:xfrm>
        </p:grpSpPr>
        <p:sp>
          <p:nvSpPr>
            <p:cNvPr id="13" name="Espace réservé du contenu 1"/>
            <p:cNvSpPr txBox="1">
              <a:spLocks/>
            </p:cNvSpPr>
            <p:nvPr/>
          </p:nvSpPr>
          <p:spPr>
            <a:xfrm>
              <a:off x="467544" y="3617351"/>
              <a:ext cx="8229600" cy="17558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01168" indent="-201168" algn="l" rtl="0" eaLnBrk="1" fontAlgn="base" hangingPunct="1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Char char="–"/>
                <a:defRPr sz="2000" baseline="0">
                  <a:solidFill>
                    <a:schemeClr val="tx2"/>
                  </a:solidFill>
                  <a:latin typeface="+mn-lt"/>
                </a:defRPr>
              </a:lvl2pPr>
              <a:lvl3pPr marL="73152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800" b="0">
                  <a:solidFill>
                    <a:schemeClr val="tx2"/>
                  </a:solidFill>
                  <a:latin typeface="+mn-lt"/>
                </a:defRPr>
              </a:lvl3pPr>
              <a:lvl4pPr marL="100584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2"/>
                  </a:solidFill>
                  <a:latin typeface="+mn-lt"/>
                </a:defRPr>
              </a:lvl4pPr>
              <a:lvl5pPr marL="1280160" indent="-201168" algn="l" rtl="0" eaLnBrk="1" fontAlgn="base" hangingPunct="1">
                <a:lnSpc>
                  <a:spcPct val="105000"/>
                </a:lnSpc>
                <a:spcBef>
                  <a:spcPts val="0"/>
                </a:spcBef>
                <a:spcAft>
                  <a:spcPct val="0"/>
                </a:spcAft>
                <a:buFont typeface="Arial" pitchFamily="34" charset="0"/>
                <a:buChar char="–"/>
                <a:defRPr sz="1600" baseline="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/>
              <a:r>
                <a:rPr lang="fr-FR" sz="2400" dirty="0" smtClean="0">
                  <a:solidFill>
                    <a:srgbClr val="B45600"/>
                  </a:solidFill>
                </a:rPr>
                <a:t> arithmétiques entières :</a:t>
              </a:r>
              <a:r>
                <a:rPr lang="fr-FR" sz="2400" dirty="0" smtClean="0">
                  <a:solidFill>
                    <a:schemeClr val="tx1"/>
                  </a:solidFill>
                </a:rPr>
                <a:t> infinitaires mais </a:t>
              </a:r>
              <a:r>
                <a:rPr lang="fr-FR" sz="2400" dirty="0" smtClean="0">
                  <a:solidFill>
                    <a:schemeClr val="accent1"/>
                  </a:solidFill>
                </a:rPr>
                <a:t>non convexes</a:t>
              </a:r>
            </a:p>
            <a:p>
              <a:pPr lvl="1">
                <a:spcBef>
                  <a:spcPts val="300"/>
                </a:spcBef>
              </a:pP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r>
                <a:rPr lang="fr-FR" sz="2400" dirty="0" smtClean="0">
                  <a:solidFill>
                    <a:schemeClr val="bg1"/>
                  </a:solidFill>
                </a:rPr>
                <a:t>  </a:t>
              </a:r>
              <a:r>
                <a:rPr lang="fr-FR" sz="2400" dirty="0" smtClean="0">
                  <a:solidFill>
                    <a:schemeClr val="accent2"/>
                  </a:solidFill>
                </a:rPr>
                <a:t>OUI :</a:t>
              </a:r>
            </a:p>
            <a:p>
              <a:pPr lvl="1">
                <a:spcBef>
                  <a:spcPts val="300"/>
                </a:spcBef>
              </a:pPr>
              <a:r>
                <a:rPr lang="fr-FR" sz="1600" dirty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 </a:t>
              </a:r>
              <a:r>
                <a:rPr lang="fr-FR" sz="2400" dirty="0" smtClean="0">
                  <a:solidFill>
                    <a:srgbClr val="FF0000"/>
                  </a:solidFill>
                </a:rPr>
                <a:t>NON</a:t>
              </a:r>
              <a:r>
                <a:rPr lang="fr-FR" sz="2400" dirty="0" smtClean="0">
                  <a:solidFill>
                    <a:schemeClr val="accent1"/>
                  </a:solidFill>
                </a:rPr>
                <a:t> </a:t>
              </a:r>
              <a:r>
                <a:rPr lang="fr-FR" sz="2400" dirty="0" smtClean="0">
                  <a:solidFill>
                    <a:srgbClr val="FF0000"/>
                  </a:solidFill>
                </a:rPr>
                <a:t>:</a:t>
              </a:r>
              <a:r>
                <a:rPr lang="fr-FR" sz="2400" dirty="0" smtClean="0">
                  <a:solidFill>
                    <a:schemeClr val="accent2"/>
                  </a:solidFill>
                </a:rPr>
                <a:t> </a:t>
              </a:r>
            </a:p>
            <a:p>
              <a:pPr marL="256032" lvl="1" indent="0">
                <a:spcBef>
                  <a:spcPts val="300"/>
                </a:spcBef>
                <a:buNone/>
              </a:pPr>
              <a:r>
                <a:rPr lang="fr-FR" sz="1600" dirty="0">
                  <a:solidFill>
                    <a:schemeClr val="bg1"/>
                  </a:solidFill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</a:rPr>
                <a:t>   </a:t>
              </a:r>
              <a:r>
                <a:rPr lang="fr-FR" sz="1200" dirty="0" smtClean="0">
                  <a:solidFill>
                    <a:schemeClr val="bg1"/>
                  </a:solidFill>
                </a:rPr>
                <a:t>  </a:t>
              </a:r>
              <a:r>
                <a:rPr lang="fr-FR" sz="2400" dirty="0" smtClean="0">
                  <a:solidFill>
                    <a:srgbClr val="FF0000"/>
                  </a:solidFill>
                </a:rPr>
                <a:t>NON</a:t>
              </a:r>
              <a:r>
                <a:rPr lang="fr-FR" sz="2400" dirty="0" smtClean="0">
                  <a:solidFill>
                    <a:schemeClr val="accent1"/>
                  </a:solidFill>
                </a:rPr>
                <a:t> </a:t>
              </a:r>
              <a:r>
                <a:rPr lang="fr-FR" sz="2400" dirty="0">
                  <a:solidFill>
                    <a:srgbClr val="FF0000"/>
                  </a:solidFill>
                </a:rPr>
                <a:t>:</a:t>
              </a:r>
              <a:r>
                <a:rPr lang="fr-FR" sz="2400" dirty="0">
                  <a:solidFill>
                    <a:schemeClr val="accent2"/>
                  </a:solidFill>
                </a:rPr>
                <a:t> </a:t>
              </a:r>
              <a:endParaRPr lang="fr-FR" sz="2400" dirty="0" smtClean="0">
                <a:solidFill>
                  <a:schemeClr val="accent1"/>
                </a:solidFill>
              </a:endParaRPr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988716"/>
                </p:ext>
              </p:extLst>
            </p:nvPr>
          </p:nvGraphicFramePr>
          <p:xfrm>
            <a:off x="2011784" y="4131440"/>
            <a:ext cx="421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28" name="Equation" r:id="rId5" imgW="2108200" imgH="203200" progId="Equation.DSMT4">
                    <p:embed/>
                  </p:oleObj>
                </mc:Choice>
                <mc:Fallback>
                  <p:oleObj name="Equation" r:id="rId5" imgW="2108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11784" y="4131440"/>
                          <a:ext cx="4216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376266"/>
                </p:ext>
              </p:extLst>
            </p:nvPr>
          </p:nvGraphicFramePr>
          <p:xfrm>
            <a:off x="2024063" y="4552950"/>
            <a:ext cx="3200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29" name="Equation" r:id="rId7" imgW="1600200" imgH="203200" progId="Equation.DSMT4">
                    <p:embed/>
                  </p:oleObj>
                </mc:Choice>
                <mc:Fallback>
                  <p:oleObj name="Equation" r:id="rId7" imgW="1600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24063" y="4552950"/>
                          <a:ext cx="3200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174255"/>
                </p:ext>
              </p:extLst>
            </p:nvPr>
          </p:nvGraphicFramePr>
          <p:xfrm>
            <a:off x="2049463" y="4941888"/>
            <a:ext cx="3124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30" name="Equation" r:id="rId9" imgW="1562100" imgH="203200" progId="Equation.DSMT4">
                    <p:embed/>
                  </p:oleObj>
                </mc:Choice>
                <mc:Fallback>
                  <p:oleObj name="Equation" r:id="rId9" imgW="1562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49463" y="4941888"/>
                          <a:ext cx="31242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7564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6856" y="836712"/>
            <a:ext cx="8229600" cy="864852"/>
          </a:xfrm>
        </p:spPr>
        <p:txBody>
          <a:bodyPr/>
          <a:lstStyle/>
          <a:p>
            <a:r>
              <a:rPr lang="fr-FR" dirty="0" smtClean="0"/>
              <a:t>Exploiter ou engendrer des </a:t>
            </a:r>
            <a:r>
              <a:rPr lang="fr-FR" dirty="0" smtClean="0">
                <a:solidFill>
                  <a:schemeClr val="accent3"/>
                </a:solidFill>
              </a:rPr>
              <a:t>disjonctions d’égalités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C83296"/>
                </a:solidFill>
              </a:rPr>
              <a:t>raisonner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3"/>
                </a:solidFill>
              </a:rPr>
              <a:t>par cas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de théories non-convexes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79546"/>
              </p:ext>
            </p:extLst>
          </p:nvPr>
        </p:nvGraphicFramePr>
        <p:xfrm>
          <a:off x="1435100" y="2025650"/>
          <a:ext cx="60912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1" name="Equation" r:id="rId3" imgW="2768600" imgH="431800" progId="Equation.DSMT4">
                  <p:embed/>
                </p:oleObj>
              </mc:Choice>
              <mc:Fallback>
                <p:oleObj name="Equation" r:id="rId3" imgW="2768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2025650"/>
                        <a:ext cx="6091238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187624" y="3645024"/>
            <a:ext cx="6600184" cy="85249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84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Beaucoup d’autres méthodes, voir le séminaire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de Sylvain Conchon ce jour sur </a:t>
            </a:r>
            <a:r>
              <a:rPr lang="fr-FR" sz="2400" kern="0" dirty="0" smtClean="0">
                <a:solidFill>
                  <a:schemeClr val="accent4"/>
                </a:solidFill>
              </a:rPr>
              <a:t>ALT-ERGO</a:t>
            </a:r>
          </a:p>
        </p:txBody>
      </p:sp>
    </p:spTree>
    <p:extLst>
      <p:ext uri="{BB962C8B-B14F-4D97-AF65-F5344CB8AC3E}">
        <p14:creationId xmlns:p14="http://schemas.microsoft.com/office/powerpoint/2010/main" val="177508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864852"/>
          </a:xfrm>
        </p:spPr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SMT</a:t>
            </a:r>
            <a:r>
              <a:rPr lang="fr-FR" dirty="0" smtClean="0"/>
              <a:t> est nettement plus technique et compliqué que </a:t>
            </a:r>
            <a:r>
              <a:rPr lang="fr-FR" dirty="0" smtClean="0">
                <a:solidFill>
                  <a:srgbClr val="C83296"/>
                </a:solidFill>
              </a:rPr>
              <a:t>SAT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00"/>
                </a:solidFill>
              </a:rPr>
              <a:t>mais indispensable dans beaucoup d’applications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57200" y="1767204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Les algorithmes des diverses théories sont </a:t>
            </a:r>
            <a:r>
              <a:rPr lang="fr-FR" dirty="0" smtClean="0">
                <a:solidFill>
                  <a:schemeClr val="accent1"/>
                </a:solidFill>
              </a:rPr>
              <a:t>très différent </a:t>
            </a:r>
            <a:r>
              <a:rPr lang="fr-FR" dirty="0" smtClean="0">
                <a:solidFill>
                  <a:srgbClr val="000000"/>
                </a:solidFill>
              </a:rPr>
              <a:t>les uns des autres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2697696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Pourtant apparemment anodine, </a:t>
            </a:r>
            <a:r>
              <a:rPr lang="fr-FR" dirty="0" smtClean="0"/>
              <a:t>la théorie des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fonctions non-interprétés</a:t>
            </a:r>
            <a:r>
              <a:rPr lang="fr-FR" dirty="0" smtClean="0">
                <a:solidFill>
                  <a:srgbClr val="000000"/>
                </a:solidFill>
              </a:rPr>
              <a:t> est très importante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457200" y="3628188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La </a:t>
            </a:r>
            <a:r>
              <a:rPr lang="fr-FR" dirty="0" smtClean="0">
                <a:solidFill>
                  <a:schemeClr val="accent3"/>
                </a:solidFill>
              </a:rPr>
              <a:t>combinaison de théories </a:t>
            </a:r>
            <a:r>
              <a:rPr lang="fr-FR" dirty="0" smtClean="0">
                <a:solidFill>
                  <a:srgbClr val="000000"/>
                </a:solidFill>
              </a:rPr>
              <a:t>pose des problèmes difficiles, et n’a pas toujours été correcte</a:t>
            </a: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57200" y="4558680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</a:rPr>
              <a:t>Les </a:t>
            </a:r>
            <a:r>
              <a:rPr lang="fr-FR" dirty="0" smtClean="0">
                <a:solidFill>
                  <a:srgbClr val="C83296"/>
                </a:solidFill>
              </a:rPr>
              <a:t>quantificateurs </a:t>
            </a:r>
            <a:r>
              <a:rPr lang="fr-FR" dirty="0" smtClean="0"/>
              <a:t>demandent des heuristiques subtiles</a:t>
            </a:r>
            <a:endParaRPr lang="fr-FR" dirty="0" smtClean="0">
              <a:solidFill>
                <a:srgbClr val="C8329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614" y="5206752"/>
            <a:ext cx="8473777" cy="124029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heureusement, tout cela est implémenté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dans de nombreux systèmes, dont plusieurs en </a:t>
            </a:r>
            <a:r>
              <a:rPr lang="fr-FR" sz="2400" i="1" kern="0" dirty="0" smtClean="0"/>
              <a:t>open source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(académiques et industriels)</a:t>
            </a:r>
          </a:p>
        </p:txBody>
      </p:sp>
    </p:spTree>
    <p:extLst>
      <p:ext uri="{BB962C8B-B14F-4D97-AF65-F5344CB8AC3E}">
        <p14:creationId xmlns:p14="http://schemas.microsoft.com/office/powerpoint/2010/main" val="248723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406539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chemeClr val="tx2"/>
                </a:solidFill>
              </a:rPr>
              <a:t>Leonardo De Moura </a:t>
            </a:r>
            <a:r>
              <a:rPr lang="en-US" smtClean="0"/>
              <a:t>et </a:t>
            </a:r>
            <a:r>
              <a:rPr lang="en-US" smtClean="0">
                <a:solidFill>
                  <a:schemeClr val="tx2"/>
                </a:solidFill>
              </a:rPr>
              <a:t>Nikolaj Björner</a:t>
            </a:r>
          </a:p>
          <a:p>
            <a:pPr marL="0" indent="0">
              <a:buNone/>
            </a:pPr>
            <a:r>
              <a:rPr lang="en-US" i="1" smtClean="0"/>
              <a:t>Satisfiability Modulo Theories: Introduction and Applications</a:t>
            </a:r>
          </a:p>
          <a:p>
            <a:pPr marL="0" indent="0">
              <a:buNone/>
            </a:pPr>
            <a:r>
              <a:rPr lang="en-US" smtClean="0"/>
              <a:t>Comm. ACM vol. 54 no. 9, pp. 69-77, sept. 2011</a:t>
            </a:r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ibliographie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95536" y="2958565"/>
            <a:ext cx="8229600" cy="14065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chemeClr val="tx2"/>
                </a:solidFill>
              </a:rPr>
              <a:t>Daniel Kroening </a:t>
            </a:r>
            <a:r>
              <a:rPr lang="en-US" smtClean="0">
                <a:solidFill>
                  <a:srgbClr val="000000"/>
                </a:solidFill>
              </a:rPr>
              <a:t>et</a:t>
            </a:r>
            <a:r>
              <a:rPr lang="en-US" smtClean="0">
                <a:solidFill>
                  <a:schemeClr val="tx2"/>
                </a:solidFill>
              </a:rPr>
              <a:t> Ofer Strichman</a:t>
            </a:r>
          </a:p>
          <a:p>
            <a:pPr marL="0" indent="0">
              <a:buFont typeface="Arial" pitchFamily="34" charset="0"/>
              <a:buNone/>
            </a:pPr>
            <a:r>
              <a:rPr lang="en-US" i="1" smtClean="0"/>
              <a:t>Decision Procedures – An Algorithmic Point of View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Springer, 2008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13184" y="764704"/>
            <a:ext cx="8507288" cy="477054"/>
          </a:xfrm>
        </p:spPr>
        <p:txBody>
          <a:bodyPr/>
          <a:lstStyle/>
          <a:p>
            <a:r>
              <a:rPr lang="fr-FR" dirty="0" smtClean="0"/>
              <a:t>Travailler avec des formules mélangeant logique et théories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général de SMT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86036"/>
              </p:ext>
            </p:extLst>
          </p:nvPr>
        </p:nvGraphicFramePr>
        <p:xfrm>
          <a:off x="1527175" y="1341438"/>
          <a:ext cx="60896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05" name="Equation" r:id="rId3" imgW="2768600" imgH="203200" progId="Equation.DSMT4">
                  <p:embed/>
                </p:oleObj>
              </mc:Choice>
              <mc:Fallback>
                <p:oleObj name="Equation" r:id="rId3" imgW="276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7175" y="1341438"/>
                        <a:ext cx="60896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95736" y="2748282"/>
            <a:ext cx="117727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logique</a:t>
            </a:r>
          </a:p>
        </p:txBody>
      </p:sp>
      <p:grpSp>
        <p:nvGrpSpPr>
          <p:cNvPr id="56" name="Grouper 55"/>
          <p:cNvGrpSpPr/>
          <p:nvPr/>
        </p:nvGrpSpPr>
        <p:grpSpPr>
          <a:xfrm>
            <a:off x="2699792" y="1772816"/>
            <a:ext cx="3744416" cy="975466"/>
            <a:chOff x="2483768" y="1772816"/>
            <a:chExt cx="3744416" cy="975466"/>
          </a:xfrm>
        </p:grpSpPr>
        <p:cxnSp>
          <p:nvCxnSpPr>
            <p:cNvPr id="11" name="Connecteur droit 10"/>
            <p:cNvCxnSpPr>
              <a:stCxn id="9" idx="0"/>
            </p:cNvCxnSpPr>
            <p:nvPr/>
          </p:nvCxnSpPr>
          <p:spPr bwMode="auto">
            <a:xfrm flipH="1" flipV="1">
              <a:off x="2483768" y="1772816"/>
              <a:ext cx="300606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/>
            <p:cNvCxnSpPr>
              <a:stCxn id="9" idx="0"/>
            </p:cNvCxnSpPr>
            <p:nvPr/>
          </p:nvCxnSpPr>
          <p:spPr bwMode="auto">
            <a:xfrm flipV="1">
              <a:off x="2784374" y="1772816"/>
              <a:ext cx="923530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/>
            <p:cNvCxnSpPr>
              <a:stCxn id="9" idx="0"/>
            </p:cNvCxnSpPr>
            <p:nvPr/>
          </p:nvCxnSpPr>
          <p:spPr bwMode="auto">
            <a:xfrm flipV="1">
              <a:off x="2784374" y="1772816"/>
              <a:ext cx="2147666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>
              <a:stCxn id="9" idx="0"/>
            </p:cNvCxnSpPr>
            <p:nvPr/>
          </p:nvCxnSpPr>
          <p:spPr bwMode="auto">
            <a:xfrm flipV="1">
              <a:off x="2784374" y="1772816"/>
              <a:ext cx="3443810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ZoneTexte 24"/>
          <p:cNvSpPr txBox="1"/>
          <p:nvPr/>
        </p:nvSpPr>
        <p:spPr>
          <a:xfrm>
            <a:off x="5268465" y="2748282"/>
            <a:ext cx="187833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arithmétique</a:t>
            </a:r>
          </a:p>
        </p:txBody>
      </p:sp>
      <p:grpSp>
        <p:nvGrpSpPr>
          <p:cNvPr id="57" name="Grouper 56"/>
          <p:cNvGrpSpPr/>
          <p:nvPr/>
        </p:nvGrpSpPr>
        <p:grpSpPr>
          <a:xfrm>
            <a:off x="1837228" y="1772816"/>
            <a:ext cx="5471076" cy="975466"/>
            <a:chOff x="1403648" y="2276872"/>
            <a:chExt cx="5471076" cy="975466"/>
          </a:xfrm>
        </p:grpSpPr>
        <p:cxnSp>
          <p:nvCxnSpPr>
            <p:cNvPr id="26" name="Connecteur droit 25"/>
            <p:cNvCxnSpPr/>
            <p:nvPr/>
          </p:nvCxnSpPr>
          <p:spPr bwMode="auto">
            <a:xfrm flipH="1" flipV="1">
              <a:off x="1690148" y="2276872"/>
              <a:ext cx="4082373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flipH="1" flipV="1">
              <a:off x="2842274" y="2276872"/>
              <a:ext cx="2930247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/>
            <p:cNvCxnSpPr>
              <a:stCxn id="25" idx="0"/>
              <a:endCxn id="8" idx="2"/>
            </p:cNvCxnSpPr>
            <p:nvPr/>
          </p:nvCxnSpPr>
          <p:spPr bwMode="auto">
            <a:xfrm flipH="1" flipV="1">
              <a:off x="4138420" y="2290912"/>
              <a:ext cx="1635635" cy="961426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necteur droit 41"/>
            <p:cNvCxnSpPr/>
            <p:nvPr/>
          </p:nvCxnSpPr>
          <p:spPr bwMode="auto">
            <a:xfrm flipH="1" flipV="1">
              <a:off x="5434562" y="2276872"/>
              <a:ext cx="337959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/>
            <p:cNvCxnSpPr/>
            <p:nvPr/>
          </p:nvCxnSpPr>
          <p:spPr bwMode="auto">
            <a:xfrm flipV="1">
              <a:off x="5772521" y="2276872"/>
              <a:ext cx="814169" cy="975466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>
              <a:off x="1403648" y="2276872"/>
              <a:ext cx="576064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2542408" y="2276872"/>
              <a:ext cx="576064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52"/>
            <p:cNvCxnSpPr/>
            <p:nvPr/>
          </p:nvCxnSpPr>
          <p:spPr bwMode="auto">
            <a:xfrm>
              <a:off x="3825184" y="2276872"/>
              <a:ext cx="576064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Connecteur droit 53"/>
            <p:cNvCxnSpPr/>
            <p:nvPr/>
          </p:nvCxnSpPr>
          <p:spPr bwMode="auto">
            <a:xfrm>
              <a:off x="5076056" y="2276872"/>
              <a:ext cx="576064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>
              <a:off x="6298660" y="2276872"/>
              <a:ext cx="576064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er 60"/>
          <p:cNvGrpSpPr/>
          <p:nvPr/>
        </p:nvGrpSpPr>
        <p:grpSpPr>
          <a:xfrm>
            <a:off x="536575" y="3508375"/>
            <a:ext cx="8074025" cy="928737"/>
            <a:chOff x="268288" y="4365755"/>
            <a:chExt cx="8074025" cy="928737"/>
          </a:xfrm>
        </p:grpSpPr>
        <p:graphicFrame>
          <p:nvGraphicFramePr>
            <p:cNvPr id="58" name="Obje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546426"/>
                </p:ext>
              </p:extLst>
            </p:nvPr>
          </p:nvGraphicFramePr>
          <p:xfrm>
            <a:off x="268288" y="4365755"/>
            <a:ext cx="8074025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706" name="Equation" r:id="rId5" imgW="3670300" imgH="203200" progId="Equation.DSMT4">
                    <p:embed/>
                  </p:oleObj>
                </mc:Choice>
                <mc:Fallback>
                  <p:oleObj name="Equation" r:id="rId5" imgW="3670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8288" y="4365755"/>
                          <a:ext cx="8074025" cy="446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ZoneTexte 58"/>
            <p:cNvSpPr txBox="1"/>
            <p:nvPr/>
          </p:nvSpPr>
          <p:spPr>
            <a:xfrm>
              <a:off x="1144360" y="4829798"/>
              <a:ext cx="631870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logique </a:t>
              </a:r>
              <a:r>
                <a:rPr lang="fr-FR" sz="2400" kern="0" dirty="0" smtClean="0">
                  <a:solidFill>
                    <a:srgbClr val="000000"/>
                  </a:solidFill>
                </a:rPr>
                <a:t>+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arithmétique </a:t>
              </a:r>
              <a:r>
                <a:rPr lang="fr-FR" sz="2400" kern="0" dirty="0" smtClean="0"/>
                <a:t>+ </a:t>
              </a:r>
              <a:r>
                <a:rPr lang="fr-FR" sz="2400" kern="0" dirty="0" smtClean="0">
                  <a:solidFill>
                    <a:schemeClr val="tx2"/>
                  </a:solidFill>
                </a:rPr>
                <a:t>fonctions</a:t>
              </a:r>
              <a:r>
                <a:rPr lang="fr-FR" sz="2400" kern="0" dirty="0" smtClean="0"/>
                <a:t> + </a:t>
              </a:r>
              <a:r>
                <a:rPr lang="fr-FR" sz="2400" kern="0" dirty="0" smtClean="0">
                  <a:solidFill>
                    <a:schemeClr val="accent1"/>
                  </a:solidFill>
                </a:rPr>
                <a:t>tableaux</a:t>
              </a:r>
              <a:endParaRPr lang="fr-FR" sz="2400" kern="0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31" name="Espace réservé du contenu 1"/>
          <p:cNvSpPr txBox="1">
            <a:spLocks/>
          </p:cNvSpPr>
          <p:nvPr/>
        </p:nvSpPr>
        <p:spPr>
          <a:xfrm>
            <a:off x="313184" y="4653136"/>
            <a:ext cx="8507288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3"/>
                </a:solidFill>
              </a:rPr>
              <a:t>Satisfiabilité : </a:t>
            </a:r>
            <a:r>
              <a:rPr lang="fr-FR" dirty="0" smtClean="0"/>
              <a:t>il existe un </a:t>
            </a:r>
            <a:r>
              <a:rPr lang="fr-FR" dirty="0" smtClean="0">
                <a:solidFill>
                  <a:schemeClr val="accent4"/>
                </a:solidFill>
              </a:rPr>
              <a:t>modèle</a:t>
            </a:r>
            <a:r>
              <a:rPr lang="fr-FR" dirty="0" smtClean="0"/>
              <a:t>, i.e. une valeur des inconnues dans les théories qui rend la formule vraie</a:t>
            </a: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313184" y="5589240"/>
            <a:ext cx="8507288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3"/>
                </a:solidFill>
              </a:rPr>
              <a:t>Validité : </a:t>
            </a:r>
            <a:r>
              <a:rPr lang="fr-FR" dirty="0" smtClean="0"/>
              <a:t>la formule est vraie </a:t>
            </a:r>
            <a:r>
              <a:rPr lang="fr-FR" dirty="0" smtClean="0">
                <a:solidFill>
                  <a:srgbClr val="B45600"/>
                </a:solidFill>
              </a:rPr>
              <a:t>pour tout modèle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               ⟺ sa négation n’est pas satisfiable</a:t>
            </a:r>
          </a:p>
        </p:txBody>
      </p:sp>
    </p:spTree>
    <p:extLst>
      <p:ext uri="{BB962C8B-B14F-4D97-AF65-F5344CB8AC3E}">
        <p14:creationId xmlns:p14="http://schemas.microsoft.com/office/powerpoint/2010/main" val="17461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831020"/>
            <a:ext cx="8686800" cy="941796"/>
          </a:xfrm>
        </p:spPr>
        <p:txBody>
          <a:bodyPr/>
          <a:lstStyle/>
          <a:p>
            <a:r>
              <a:rPr lang="fr-FR" dirty="0" smtClean="0"/>
              <a:t>Mise de la formule logique en </a:t>
            </a:r>
            <a:r>
              <a:rPr lang="fr-FR" dirty="0" smtClean="0">
                <a:solidFill>
                  <a:srgbClr val="0000FF"/>
                </a:solidFill>
              </a:rPr>
              <a:t>DNF</a:t>
            </a:r>
            <a:r>
              <a:rPr lang="fr-FR" dirty="0" smtClean="0"/>
              <a:t> (</a:t>
            </a:r>
            <a:r>
              <a:rPr lang="fr-FR" dirty="0" err="1" smtClean="0"/>
              <a:t>disjunctive</a:t>
            </a:r>
            <a:r>
              <a:rPr lang="fr-FR" dirty="0" smtClean="0"/>
              <a:t> normal </a:t>
            </a:r>
            <a:r>
              <a:rPr lang="fr-FR" dirty="0" err="1" smtClean="0"/>
              <a:t>form</a:t>
            </a:r>
            <a:r>
              <a:rPr lang="fr-FR" dirty="0" smtClean="0"/>
              <a:t>)</a:t>
            </a:r>
          </a:p>
          <a:p>
            <a:r>
              <a:rPr lang="fr-FR" dirty="0" smtClean="0"/>
              <a:t>Résolution des cubes par des solveurs dédiés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 smtClean="0"/>
              <a:t>Méthode 1 : DNF + traitement par cas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23/03/2016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54713"/>
              </p:ext>
            </p:extLst>
          </p:nvPr>
        </p:nvGraphicFramePr>
        <p:xfrm>
          <a:off x="1527175" y="1916113"/>
          <a:ext cx="60896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88" name="Equation" r:id="rId3" imgW="2768600" imgH="203200" progId="Equation.DSMT4">
                  <p:embed/>
                </p:oleObj>
              </mc:Choice>
              <mc:Fallback>
                <p:oleObj name="Equation" r:id="rId3" imgW="276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7175" y="1916113"/>
                        <a:ext cx="60896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er 14"/>
          <p:cNvGrpSpPr/>
          <p:nvPr/>
        </p:nvGrpSpPr>
        <p:grpSpPr>
          <a:xfrm>
            <a:off x="899592" y="2486075"/>
            <a:ext cx="5558358" cy="1951037"/>
            <a:chOff x="899592" y="2708846"/>
            <a:chExt cx="5558358" cy="1951037"/>
          </a:xfrm>
        </p:grpSpPr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252124"/>
                </p:ext>
              </p:extLst>
            </p:nvPr>
          </p:nvGraphicFramePr>
          <p:xfrm>
            <a:off x="2687638" y="2708846"/>
            <a:ext cx="3770312" cy="195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89" name="Equation" r:id="rId5" imgW="1714500" imgH="889000" progId="Equation.DSMT4">
                    <p:embed/>
                  </p:oleObj>
                </mc:Choice>
                <mc:Fallback>
                  <p:oleObj name="Equation" r:id="rId5" imgW="1714500" imgH="889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87638" y="2708846"/>
                          <a:ext cx="3770312" cy="1951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ZoneTexte 8"/>
            <p:cNvSpPr txBox="1"/>
            <p:nvPr/>
          </p:nvSpPr>
          <p:spPr>
            <a:xfrm>
              <a:off x="899592" y="3424310"/>
              <a:ext cx="81720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DNF</a:t>
              </a:r>
            </a:p>
          </p:txBody>
        </p:sp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05777"/>
                </p:ext>
              </p:extLst>
            </p:nvPr>
          </p:nvGraphicFramePr>
          <p:xfrm>
            <a:off x="2123728" y="2708920"/>
            <a:ext cx="363537" cy="189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90" name="Equation" r:id="rId7" imgW="165100" imgH="863600" progId="Equation.DSMT4">
                    <p:embed/>
                  </p:oleObj>
                </mc:Choice>
                <mc:Fallback>
                  <p:oleObj name="Equation" r:id="rId7" imgW="165100" imgH="863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3728" y="2708920"/>
                          <a:ext cx="363537" cy="189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er 21"/>
          <p:cNvGrpSpPr/>
          <p:nvPr/>
        </p:nvGrpSpPr>
        <p:grpSpPr>
          <a:xfrm>
            <a:off x="690469" y="4581128"/>
            <a:ext cx="7769319" cy="1240291"/>
            <a:chOff x="690469" y="4581128"/>
            <a:chExt cx="7769319" cy="1240291"/>
          </a:xfrm>
        </p:grpSpPr>
        <p:sp>
          <p:nvSpPr>
            <p:cNvPr id="11" name="ZoneTexte 10"/>
            <p:cNvSpPr txBox="1"/>
            <p:nvPr/>
          </p:nvSpPr>
          <p:spPr>
            <a:xfrm>
              <a:off x="690469" y="4581128"/>
              <a:ext cx="5693686" cy="1240291"/>
            </a:xfrm>
            <a:prstGeom prst="rect">
              <a:avLst/>
            </a:prstGeom>
            <a:ln w="28575" cmpd="sng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4 appels du solveur arithmétique </a:t>
              </a:r>
              <a:r>
                <a:rPr lang="fr-FR" sz="2400" kern="0" dirty="0" err="1" smtClean="0">
                  <a:solidFill>
                    <a:srgbClr val="B45600"/>
                  </a:solidFill>
                </a:rPr>
                <a:t>Arith</a:t>
              </a:r>
              <a:r>
                <a:rPr lang="fr-FR" sz="2400" kern="0" dirty="0" smtClean="0"/>
                <a:t> :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clauses 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1. </a:t>
              </a:r>
              <a:r>
                <a:rPr lang="fr-FR" sz="2400" kern="0" dirty="0" smtClean="0"/>
                <a:t>et </a:t>
              </a:r>
              <a:r>
                <a:rPr lang="fr-FR" sz="2400" kern="0" dirty="0" smtClean="0">
                  <a:solidFill>
                    <a:srgbClr val="0000FF"/>
                  </a:solidFill>
                </a:rPr>
                <a:t>3.</a:t>
              </a:r>
              <a:r>
                <a:rPr lang="fr-FR" sz="2400" kern="0" dirty="0" smtClean="0"/>
                <a:t> </a:t>
              </a:r>
              <a:r>
                <a:rPr lang="fr-FR" sz="2400" kern="0" dirty="0" err="1" smtClean="0">
                  <a:solidFill>
                    <a:schemeClr val="accent1"/>
                  </a:solidFill>
                </a:rPr>
                <a:t>insatisfiables</a:t>
              </a:r>
              <a:r>
                <a:rPr lang="fr-FR" sz="2400" kern="0" dirty="0" smtClean="0">
                  <a:solidFill>
                    <a:schemeClr val="accent1"/>
                  </a:solidFill>
                </a:rPr>
                <a:t> </a:t>
              </a:r>
              <a:r>
                <a:rPr lang="fr-FR" sz="2400" kern="0" dirty="0" smtClean="0"/>
                <a:t>à cause de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/>
                <a:t>clauses </a:t>
              </a:r>
              <a:r>
                <a:rPr lang="fr-FR" sz="2400" kern="0" dirty="0">
                  <a:solidFill>
                    <a:srgbClr val="0000FF"/>
                  </a:solidFill>
                </a:rPr>
                <a:t>2.</a:t>
              </a:r>
              <a:r>
                <a:rPr lang="fr-FR" sz="2400" kern="0" dirty="0"/>
                <a:t> et </a:t>
              </a:r>
              <a:r>
                <a:rPr lang="fr-FR" sz="2400" kern="0" dirty="0">
                  <a:solidFill>
                    <a:srgbClr val="0000FF"/>
                  </a:solidFill>
                </a:rPr>
                <a:t>4.</a:t>
              </a:r>
              <a:r>
                <a:rPr lang="fr-FR" sz="2400" kern="0" dirty="0"/>
                <a:t> </a:t>
              </a:r>
              <a:r>
                <a:rPr lang="fr-FR" sz="2400" kern="0" dirty="0" err="1">
                  <a:solidFill>
                    <a:srgbClr val="FF0000"/>
                  </a:solidFill>
                </a:rPr>
                <a:t>insatisfiables</a:t>
              </a:r>
              <a:r>
                <a:rPr lang="fr-FR" sz="2400" kern="0" dirty="0">
                  <a:solidFill>
                    <a:srgbClr val="FF0000"/>
                  </a:solidFill>
                </a:rPr>
                <a:t> </a:t>
              </a:r>
              <a:r>
                <a:rPr lang="fr-FR" sz="2400" kern="0" dirty="0"/>
                <a:t>à cause </a:t>
              </a:r>
              <a:r>
                <a:rPr lang="fr-FR" sz="2400" kern="0" dirty="0" smtClean="0"/>
                <a:t>de</a:t>
              </a:r>
              <a:endParaRPr lang="fr-FR" sz="2400" kern="0" dirty="0"/>
            </a:p>
          </p:txBody>
        </p:sp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885221"/>
                </p:ext>
              </p:extLst>
            </p:nvPr>
          </p:nvGraphicFramePr>
          <p:xfrm>
            <a:off x="6307138" y="4998914"/>
            <a:ext cx="212407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91" name="Equation" r:id="rId9" imgW="965200" imgH="203200" progId="Equation.DSMT4">
                    <p:embed/>
                  </p:oleObj>
                </mc:Choice>
                <mc:Fallback>
                  <p:oleObj name="Equation" r:id="rId9" imgW="965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07138" y="4998914"/>
                          <a:ext cx="2124075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309777"/>
                </p:ext>
              </p:extLst>
            </p:nvPr>
          </p:nvGraphicFramePr>
          <p:xfrm>
            <a:off x="6280150" y="5373564"/>
            <a:ext cx="2179638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92" name="Equation" r:id="rId11" imgW="990600" imgH="203200" progId="Equation.DSMT4">
                    <p:embed/>
                  </p:oleObj>
                </mc:Choice>
                <mc:Fallback>
                  <p:oleObj name="Equation" r:id="rId11" imgW="990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80150" y="5373564"/>
                          <a:ext cx="2179638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7" name="Connecteur droit 16"/>
          <p:cNvCxnSpPr/>
          <p:nvPr/>
        </p:nvCxnSpPr>
        <p:spPr bwMode="auto">
          <a:xfrm flipV="1">
            <a:off x="2513474" y="5055476"/>
            <a:ext cx="288032" cy="28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 flipH="1" flipV="1">
            <a:off x="2513474" y="5055476"/>
            <a:ext cx="288032" cy="28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 flipV="1">
            <a:off x="2517342" y="5452970"/>
            <a:ext cx="288032" cy="28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 flipH="1" flipV="1">
            <a:off x="2517342" y="5452970"/>
            <a:ext cx="288032" cy="2880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48353" y="6021288"/>
            <a:ext cx="8447294" cy="46469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Efficacité </a:t>
            </a:r>
            <a:r>
              <a:rPr lang="fr-FR" sz="2400" kern="0" dirty="0"/>
              <a:t>⇒ apprentissage et </a:t>
            </a:r>
            <a:r>
              <a:rPr lang="fr-FR" sz="2400" kern="0" dirty="0" smtClean="0"/>
              <a:t>mémorisation </a:t>
            </a:r>
            <a:r>
              <a:rPr lang="fr-FR" sz="2400" kern="0" dirty="0"/>
              <a:t>dans </a:t>
            </a:r>
            <a:r>
              <a:rPr lang="fr-FR" sz="2400" kern="0" dirty="0" smtClean="0"/>
              <a:t>le solveur !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325422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832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tIns="18000" bIns="61200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sz="24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58830</TotalTime>
  <Words>4987</Words>
  <Application>Microsoft Macintosh PowerPoint</Application>
  <PresentationFormat>Présentation à l'écran (4:3)</PresentationFormat>
  <Paragraphs>801</Paragraphs>
  <Slides>73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5" baseType="lpstr">
      <vt:lpstr>Berry-2014</vt:lpstr>
      <vt:lpstr>Equation</vt:lpstr>
      <vt:lpstr>SMT : satisfaction modulo théories </vt:lpstr>
      <vt:lpstr>Objectif, questions centrales et applications</vt:lpstr>
      <vt:lpstr>Exemples de théories décidables et utiles</vt:lpstr>
      <vt:lpstr>Exemples de théories décidables et utiles</vt:lpstr>
      <vt:lpstr>Les principaux solveurs SMT</vt:lpstr>
      <vt:lpstr>Agenda</vt:lpstr>
      <vt:lpstr>Agenda</vt:lpstr>
      <vt:lpstr>Principe général de SMT</vt:lpstr>
      <vt:lpstr>Méthode 1 : DNF + traitement par cas</vt:lpstr>
      <vt:lpstr>Méthode 2 (la bonne) : interagir avec SAT</vt:lpstr>
      <vt:lpstr>Coopération bidirectionnelle SAT ⟷ Arith</vt:lpstr>
      <vt:lpstr>Coopération bidirectionnelle SAT ⟷ Arith</vt:lpstr>
      <vt:lpstr>Coopération bidirectionnelle SAT ⟷ Arith</vt:lpstr>
      <vt:lpstr>Agenda</vt:lpstr>
      <vt:lpstr>Fonctions non-interprétées</vt:lpstr>
      <vt:lpstr>Egalité avec fonctions non interprétées</vt:lpstr>
      <vt:lpstr>Exemple : optimisation de pipeline HW</vt:lpstr>
      <vt:lpstr>Equations du circuit original</vt:lpstr>
      <vt:lpstr>Equations du circuit optimisé</vt:lpstr>
      <vt:lpstr>Formule à infirmer pour valider le retiming</vt:lpstr>
      <vt:lpstr>Vérification en Z3 (MSR, version Python)</vt:lpstr>
      <vt:lpstr>Que se passe-t-il en cas d’erreur ?</vt:lpstr>
      <vt:lpstr>Le solveur produit un contre-exemple</vt:lpstr>
      <vt:lpstr>Pourquoi faire simple si on peut faire compliqué ?</vt:lpstr>
      <vt:lpstr>Pourquoi faire simple si on peut faire compliqué ?</vt:lpstr>
      <vt:lpstr>Se débarrasser des constantes et fonctions</vt:lpstr>
      <vt:lpstr>Se débarrasser des constantes et fonctions</vt:lpstr>
      <vt:lpstr>Se débarrasser des constantes et fonctions</vt:lpstr>
      <vt:lpstr>Exemple papier-crayon</vt:lpstr>
      <vt:lpstr>Exemple papier-crayon</vt:lpstr>
      <vt:lpstr>Exemple papier-crayon</vt:lpstr>
      <vt:lpstr>Exemple papier-crayon</vt:lpstr>
      <vt:lpstr>Exemple papier-crayon</vt:lpstr>
      <vt:lpstr>Exemple papier-crayon</vt:lpstr>
      <vt:lpstr>Exemple papier-crayon</vt:lpstr>
      <vt:lpstr>Exemple papier-crayon</vt:lpstr>
      <vt:lpstr>Exemple papier-crayon</vt:lpstr>
      <vt:lpstr>Différence au lieu d’égalité</vt:lpstr>
      <vt:lpstr>Bien plus efficace avec partage !</vt:lpstr>
      <vt:lpstr>Bien plus efficace avec partage !</vt:lpstr>
      <vt:lpstr>Autre exemple avec partage</vt:lpstr>
      <vt:lpstr>Autre exemple avec partage</vt:lpstr>
      <vt:lpstr>Théorie AC =  associatif commutatif</vt:lpstr>
      <vt:lpstr>Agenda</vt:lpstr>
      <vt:lpstr>Arithmétiques entières ou réelles</vt:lpstr>
      <vt:lpstr>LP : Linear Programming sur les réels</vt:lpstr>
      <vt:lpstr>ILP : Integer Linear Programming</vt:lpstr>
      <vt:lpstr>Inéquations aux différences (Difference Logic)</vt:lpstr>
      <vt:lpstr>Inéquations aux différence : algorithme</vt:lpstr>
      <vt:lpstr>Inéquations aux différence : algorithme</vt:lpstr>
      <vt:lpstr>Agenda</vt:lpstr>
      <vt:lpstr>Bitvecteurs</vt:lpstr>
      <vt:lpstr>Vérification des bitvecteurs par Bit Blasting</vt:lpstr>
      <vt:lpstr>Right Barrel Shifter 8 bits</vt:lpstr>
      <vt:lpstr>Exemples de calcul sur bitvecteurs</vt:lpstr>
      <vt:lpstr>Calcul de la taille d’un ensemble</vt:lpstr>
      <vt:lpstr>Exemples de calcul sur bitvecteurs</vt:lpstr>
      <vt:lpstr>Distribution de Max sur 2 ensembles</vt:lpstr>
      <vt:lpstr>Esterel : Synchroniseur du parallèle (Gonthier)(cf cours 4 du 23 avril 2013) </vt:lpstr>
      <vt:lpstr>Agenda</vt:lpstr>
      <vt:lpstr>Théorie axiomatique des tableaux (Mc Carthy)</vt:lpstr>
      <vt:lpstr>Exemple de preuve sur tableaux</vt:lpstr>
      <vt:lpstr>Preuve par contradiction</vt:lpstr>
      <vt:lpstr>Présentation PowerPoint</vt:lpstr>
      <vt:lpstr>Preuve par contradiction</vt:lpstr>
      <vt:lpstr>Agenda</vt:lpstr>
      <vt:lpstr>Combiner les théories : Nelson-Oppen</vt:lpstr>
      <vt:lpstr>Mélanger les théories : Nelson-Oppen</vt:lpstr>
      <vt:lpstr>Résumé de la méthode (provisoire)</vt:lpstr>
      <vt:lpstr>Mais la méthode est-elle correcte ?</vt:lpstr>
      <vt:lpstr>Traitement de théories non-convexes</vt:lpstr>
      <vt:lpstr>Conclusion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Gérard Berry</cp:lastModifiedBy>
  <cp:revision>1578</cp:revision>
  <cp:lastPrinted>2016-02-08T12:47:53Z</cp:lastPrinted>
  <dcterms:created xsi:type="dcterms:W3CDTF">2013-10-07T21:20:29Z</dcterms:created>
  <dcterms:modified xsi:type="dcterms:W3CDTF">2016-04-03T18:09:10Z</dcterms:modified>
</cp:coreProperties>
</file>