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07"/>
  </p:notesMasterIdLst>
  <p:handoutMasterIdLst>
    <p:handoutMasterId r:id="rId108"/>
  </p:handoutMasterIdLst>
  <p:sldIdLst>
    <p:sldId id="257" r:id="rId2"/>
    <p:sldId id="749" r:id="rId3"/>
    <p:sldId id="773" r:id="rId4"/>
    <p:sldId id="272" r:id="rId5"/>
    <p:sldId id="759" r:id="rId6"/>
    <p:sldId id="757" r:id="rId7"/>
    <p:sldId id="758" r:id="rId8"/>
    <p:sldId id="760" r:id="rId9"/>
    <p:sldId id="286" r:id="rId10"/>
    <p:sldId id="766" r:id="rId11"/>
    <p:sldId id="811" r:id="rId12"/>
    <p:sldId id="833" r:id="rId13"/>
    <p:sldId id="265" r:id="rId14"/>
    <p:sldId id="266" r:id="rId15"/>
    <p:sldId id="268" r:id="rId16"/>
    <p:sldId id="261" r:id="rId17"/>
    <p:sldId id="269" r:id="rId18"/>
    <p:sldId id="828" r:id="rId19"/>
    <p:sldId id="829" r:id="rId20"/>
    <p:sldId id="830" r:id="rId21"/>
    <p:sldId id="832" r:id="rId22"/>
    <p:sldId id="831" r:id="rId23"/>
    <p:sldId id="774" r:id="rId24"/>
    <p:sldId id="596" r:id="rId25"/>
    <p:sldId id="595" r:id="rId26"/>
    <p:sldId id="730" r:id="rId27"/>
    <p:sldId id="734" r:id="rId28"/>
    <p:sldId id="732" r:id="rId29"/>
    <p:sldId id="731" r:id="rId30"/>
    <p:sldId id="814" r:id="rId31"/>
    <p:sldId id="785" r:id="rId32"/>
    <p:sldId id="597" r:id="rId33"/>
    <p:sldId id="812" r:id="rId34"/>
    <p:sldId id="786" r:id="rId35"/>
    <p:sldId id="784" r:id="rId36"/>
    <p:sldId id="787" r:id="rId37"/>
    <p:sldId id="789" r:id="rId38"/>
    <p:sldId id="788" r:id="rId39"/>
    <p:sldId id="783" r:id="rId40"/>
    <p:sldId id="736" r:id="rId41"/>
    <p:sldId id="735" r:id="rId42"/>
    <p:sldId id="768" r:id="rId43"/>
    <p:sldId id="790" r:id="rId44"/>
    <p:sldId id="738" r:id="rId45"/>
    <p:sldId id="737" r:id="rId46"/>
    <p:sldId id="741" r:id="rId47"/>
    <p:sldId id="740" r:id="rId48"/>
    <p:sldId id="745" r:id="rId49"/>
    <p:sldId id="791" r:id="rId50"/>
    <p:sldId id="743" r:id="rId51"/>
    <p:sldId id="747" r:id="rId52"/>
    <p:sldId id="792" r:id="rId53"/>
    <p:sldId id="767" r:id="rId54"/>
    <p:sldId id="793" r:id="rId55"/>
    <p:sldId id="834" r:id="rId56"/>
    <p:sldId id="827" r:id="rId57"/>
    <p:sldId id="794" r:id="rId58"/>
    <p:sldId id="795" r:id="rId59"/>
    <p:sldId id="796" r:id="rId60"/>
    <p:sldId id="797" r:id="rId61"/>
    <p:sldId id="798" r:id="rId62"/>
    <p:sldId id="799" r:id="rId63"/>
    <p:sldId id="820" r:id="rId64"/>
    <p:sldId id="739" r:id="rId65"/>
    <p:sldId id="769" r:id="rId66"/>
    <p:sldId id="817" r:id="rId67"/>
    <p:sldId id="800" r:id="rId68"/>
    <p:sldId id="809" r:id="rId69"/>
    <p:sldId id="816" r:id="rId70"/>
    <p:sldId id="779" r:id="rId71"/>
    <p:sldId id="818" r:id="rId72"/>
    <p:sldId id="825" r:id="rId73"/>
    <p:sldId id="801" r:id="rId74"/>
    <p:sldId id="746" r:id="rId75"/>
    <p:sldId id="781" r:id="rId76"/>
    <p:sldId id="782" r:id="rId77"/>
    <p:sldId id="744" r:id="rId78"/>
    <p:sldId id="742" r:id="rId79"/>
    <p:sldId id="748" r:id="rId80"/>
    <p:sldId id="752" r:id="rId81"/>
    <p:sldId id="753" r:id="rId82"/>
    <p:sldId id="780" r:id="rId83"/>
    <p:sldId id="733" r:id="rId84"/>
    <p:sldId id="754" r:id="rId85"/>
    <p:sldId id="755" r:id="rId86"/>
    <p:sldId id="823" r:id="rId87"/>
    <p:sldId id="802" r:id="rId88"/>
    <p:sldId id="803" r:id="rId89"/>
    <p:sldId id="821" r:id="rId90"/>
    <p:sldId id="826" r:id="rId91"/>
    <p:sldId id="805" r:id="rId92"/>
    <p:sldId id="808" r:id="rId93"/>
    <p:sldId id="806" r:id="rId94"/>
    <p:sldId id="756" r:id="rId95"/>
    <p:sldId id="822" r:id="rId96"/>
    <p:sldId id="258" r:id="rId97"/>
    <p:sldId id="262" r:id="rId98"/>
    <p:sldId id="263" r:id="rId99"/>
    <p:sldId id="259" r:id="rId100"/>
    <p:sldId id="267" r:id="rId101"/>
    <p:sldId id="270" r:id="rId102"/>
    <p:sldId id="277" r:id="rId103"/>
    <p:sldId id="273" r:id="rId104"/>
    <p:sldId id="276" r:id="rId105"/>
    <p:sldId id="824" r:id="rId106"/>
  </p:sldIdLst>
  <p:sldSz cx="9144000" cy="6858000" type="screen4x3"/>
  <p:notesSz cx="6858000" cy="9144000"/>
  <p:custDataLst>
    <p:tags r:id="rId10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7"/>
    <a:srgbClr val="FFDDEA"/>
    <a:srgbClr val="DCDCFF"/>
    <a:srgbClr val="CCFFFF"/>
    <a:srgbClr val="FFC5DB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5" autoAdjust="0"/>
    <p:restoredTop sz="86349" autoAdjust="0"/>
  </p:normalViewPr>
  <p:slideViewPr>
    <p:cSldViewPr>
      <p:cViewPr varScale="1">
        <p:scale>
          <a:sx n="102" d="100"/>
          <a:sy n="102" d="100"/>
        </p:scale>
        <p:origin x="249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30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gs" Target="tags/tag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5A2F2-4A70-460C-AE91-A4C1814663C6}" type="datetimeFigureOut">
              <a:rPr lang="fr-FR" smtClean="0"/>
              <a:pPr/>
              <a:t>05/02/2019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3B57E-812C-4DF7-B53C-467ABE0CCE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6489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E8F61-99A1-42B4-87D4-925306A6DB48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781E1-FF99-4333-8317-3144339AA91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68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8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05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8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89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18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41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23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83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09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13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6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4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20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9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1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4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13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2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83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7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21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24200"/>
            <a:ext cx="64008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Nom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139029" y="4408235"/>
            <a:ext cx="865943" cy="544765"/>
          </a:xfrm>
          <a:prstGeom prst="rect">
            <a:avLst/>
          </a:prstGeom>
        </p:spPr>
        <p:txBody>
          <a:bodyPr wrap="none">
            <a:noAutofit/>
          </a:bodyPr>
          <a:lstStyle>
            <a:lvl1pPr marL="182880" marR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800" baseline="0"/>
            </a:lvl1pPr>
          </a:lstStyle>
          <a:p>
            <a:pPr marL="182880" marR="0" lvl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Lieu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19200"/>
            <a:ext cx="8229600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>
              <a:spcBef>
                <a:spcPts val="600"/>
              </a:spcBef>
              <a:buFont typeface="Arial" pitchFamily="34" charset="0"/>
              <a:buChar char="•"/>
              <a:defRPr sz="2800"/>
            </a:lvl1pPr>
            <a:lvl2pPr marL="522000" indent="-266400">
              <a:spcBef>
                <a:spcPts val="0"/>
              </a:spcBef>
              <a:defRPr sz="2400"/>
            </a:lvl2pPr>
            <a:lvl3pPr marL="731520" indent="-201168">
              <a:spcBef>
                <a:spcPts val="0"/>
              </a:spcBef>
              <a:buFont typeface="Arial" pitchFamily="34" charset="0"/>
              <a:buChar char="–"/>
              <a:defRPr sz="2000" b="0">
                <a:solidFill>
                  <a:schemeClr val="tx2"/>
                </a:solidFill>
              </a:defRPr>
            </a:lvl3pPr>
            <a:lvl4pPr marL="1005840" indent="-201168">
              <a:spcBef>
                <a:spcPts val="0"/>
              </a:spcBef>
              <a:buFont typeface="Arial" pitchFamily="34" charset="0"/>
              <a:buChar char="–"/>
              <a:defRPr sz="1800"/>
            </a:lvl4pPr>
            <a:lvl5pPr marL="1280160" indent="-201168">
              <a:spcBef>
                <a:spcPts val="0"/>
              </a:spcBef>
              <a:buFont typeface="Arial" pitchFamily="34" charset="0"/>
              <a:buChar char="–"/>
              <a:defRPr sz="1800"/>
            </a:lvl5pPr>
          </a:lstStyle>
          <a:p>
            <a:pPr lvl="0"/>
            <a:r>
              <a:rPr lang="fr-FR" noProof="0" dirty="0"/>
              <a:t>First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1"/>
            <a:r>
              <a:rPr lang="fr-FR" noProof="0" dirty="0"/>
              <a:t>Second </a:t>
            </a:r>
            <a:r>
              <a:rPr lang="fr-FR" noProof="0" dirty="0" err="1"/>
              <a:t>level</a:t>
            </a:r>
            <a:r>
              <a:rPr lang="fr-FR" noProof="0" dirty="0"/>
              <a:t> </a:t>
            </a:r>
          </a:p>
          <a:p>
            <a:pPr lvl="2"/>
            <a:r>
              <a:rPr lang="fr-FR" noProof="0" dirty="0" err="1"/>
              <a:t>Third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3"/>
            <a:r>
              <a:rPr lang="fr-FR" noProof="0" dirty="0" err="1"/>
              <a:t>Fourth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4"/>
            <a:r>
              <a:rPr lang="fr-FR" noProof="0" dirty="0" err="1"/>
              <a:t>Fifth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380794-AD05-45D1-BCEF-E41591C34CD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Cours 2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380794-AD05-45D1-BCEF-E41591C34CD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Cours 2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380794-AD05-45D1-BCEF-E41591C34CD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Cours 2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2028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267200" y="0"/>
            <a:ext cx="1066800" cy="1828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82" r:id="rId3"/>
    <p:sldLayoutId id="2147483679" r:id="rId4"/>
    <p:sldLayoutId id="2147483683" r:id="rId5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1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9pPr>
    </p:titleStyle>
    <p:bodyStyle>
      <a:lvl1pPr marL="182880" indent="-27432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Char char="–"/>
        <a:defRPr sz="2000" baseline="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8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6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6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lege-de-france.fr/site/gerard-berr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tiff"/><Relationship Id="rId5" Type="http://schemas.openxmlformats.org/officeDocument/2006/relationships/hyperlink" Target="https://commons.wikimedia.org/w/index.php?curid=1552252" TargetMode="External"/><Relationship Id="rId4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tif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show.com/users/esElfakN6" TargetMode="Externa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tiff"/><Relationship Id="rId7" Type="http://schemas.openxmlformats.org/officeDocument/2006/relationships/image" Target="../media/image38.png"/><Relationship Id="rId2" Type="http://schemas.openxmlformats.org/officeDocument/2006/relationships/hyperlink" Target="https://commons.wikimedia.org/w/index.php?curid=10282772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tiff"/><Relationship Id="rId5" Type="http://schemas.openxmlformats.org/officeDocument/2006/relationships/hyperlink" Target="https://commons.wikimedia.org/wiki/User:Raysonho" TargetMode="External"/><Relationship Id="rId4" Type="http://schemas.openxmlformats.org/officeDocument/2006/relationships/image" Target="../media/image36.tiff"/><Relationship Id="rId9" Type="http://schemas.openxmlformats.org/officeDocument/2006/relationships/image" Target="../media/image4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6.tiff"/><Relationship Id="rId7" Type="http://schemas.openxmlformats.org/officeDocument/2006/relationships/image" Target="../media/image50.tiff"/><Relationship Id="rId12" Type="http://schemas.openxmlformats.org/officeDocument/2006/relationships/image" Target="../media/image55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11" Type="http://schemas.openxmlformats.org/officeDocument/2006/relationships/image" Target="../media/image54.tiff"/><Relationship Id="rId5" Type="http://schemas.openxmlformats.org/officeDocument/2006/relationships/image" Target="../media/image48.tiff"/><Relationship Id="rId10" Type="http://schemas.openxmlformats.org/officeDocument/2006/relationships/image" Target="../media/image53.tiff"/><Relationship Id="rId4" Type="http://schemas.openxmlformats.org/officeDocument/2006/relationships/image" Target="../media/image47.tiff"/><Relationship Id="rId9" Type="http://schemas.openxmlformats.org/officeDocument/2006/relationships/image" Target="../media/image52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63.wmf"/><Relationship Id="rId3" Type="http://schemas.openxmlformats.org/officeDocument/2006/relationships/image" Target="../media/image65.emf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29" Type="http://schemas.openxmlformats.org/officeDocument/2006/relationships/image" Target="../media/image85.tiff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62.wmf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oleObject" Target="../embeddings/oleObject1.bin"/><Relationship Id="rId28" Type="http://schemas.openxmlformats.org/officeDocument/2006/relationships/image" Target="../media/image64.wmf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7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cbc.ca/news/technology/dna-ancestry-kits-twins-marketplace-1.4980976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tiff"/><Relationship Id="rId13" Type="http://schemas.openxmlformats.org/officeDocument/2006/relationships/image" Target="../media/image108.tiff"/><Relationship Id="rId18" Type="http://schemas.openxmlformats.org/officeDocument/2006/relationships/image" Target="../media/image113.tiff"/><Relationship Id="rId3" Type="http://schemas.openxmlformats.org/officeDocument/2006/relationships/image" Target="../media/image98.tiff"/><Relationship Id="rId21" Type="http://schemas.openxmlformats.org/officeDocument/2006/relationships/image" Target="../media/image116.tiff"/><Relationship Id="rId7" Type="http://schemas.openxmlformats.org/officeDocument/2006/relationships/image" Target="../media/image102.tiff"/><Relationship Id="rId12" Type="http://schemas.openxmlformats.org/officeDocument/2006/relationships/image" Target="../media/image107.tiff"/><Relationship Id="rId17" Type="http://schemas.openxmlformats.org/officeDocument/2006/relationships/image" Target="../media/image112.tif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1.tiff"/><Relationship Id="rId20" Type="http://schemas.openxmlformats.org/officeDocument/2006/relationships/image" Target="../media/image1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tiff"/><Relationship Id="rId11" Type="http://schemas.openxmlformats.org/officeDocument/2006/relationships/image" Target="../media/image106.tiff"/><Relationship Id="rId5" Type="http://schemas.openxmlformats.org/officeDocument/2006/relationships/image" Target="../media/image100.tiff"/><Relationship Id="rId15" Type="http://schemas.openxmlformats.org/officeDocument/2006/relationships/image" Target="../media/image110.tiff"/><Relationship Id="rId23" Type="http://schemas.openxmlformats.org/officeDocument/2006/relationships/image" Target="../media/image118.tiff"/><Relationship Id="rId10" Type="http://schemas.openxmlformats.org/officeDocument/2006/relationships/image" Target="../media/image105.tiff"/><Relationship Id="rId19" Type="http://schemas.openxmlformats.org/officeDocument/2006/relationships/image" Target="../media/image114.tiff"/><Relationship Id="rId4" Type="http://schemas.openxmlformats.org/officeDocument/2006/relationships/image" Target="../media/image99.tiff"/><Relationship Id="rId9" Type="http://schemas.openxmlformats.org/officeDocument/2006/relationships/image" Target="../media/image104.tiff"/><Relationship Id="rId14" Type="http://schemas.openxmlformats.org/officeDocument/2006/relationships/image" Target="../media/image109.tiff"/><Relationship Id="rId22" Type="http://schemas.openxmlformats.org/officeDocument/2006/relationships/image" Target="../media/image117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7" Type="http://schemas.openxmlformats.org/officeDocument/2006/relationships/image" Target="../media/image124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tiff"/><Relationship Id="rId5" Type="http://schemas.openxmlformats.org/officeDocument/2006/relationships/image" Target="../media/image122.tiff"/><Relationship Id="rId4" Type="http://schemas.openxmlformats.org/officeDocument/2006/relationships/image" Target="../media/image12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digiposte.fr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image" Target="../media/image3.png"/><Relationship Id="rId7" Type="http://schemas.openxmlformats.org/officeDocument/2006/relationships/image" Target="../media/image128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jpeg"/><Relationship Id="rId5" Type="http://schemas.openxmlformats.org/officeDocument/2006/relationships/image" Target="../media/image126.wmf"/><Relationship Id="rId4" Type="http://schemas.openxmlformats.org/officeDocument/2006/relationships/image" Target="../media/image4.wmf"/><Relationship Id="rId9" Type="http://schemas.openxmlformats.org/officeDocument/2006/relationships/image" Target="../media/image13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image" Target="../media/image3.png"/><Relationship Id="rId7" Type="http://schemas.openxmlformats.org/officeDocument/2006/relationships/image" Target="../media/image128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jpeg"/><Relationship Id="rId5" Type="http://schemas.openxmlformats.org/officeDocument/2006/relationships/image" Target="../media/image126.wmf"/><Relationship Id="rId4" Type="http://schemas.openxmlformats.org/officeDocument/2006/relationships/image" Target="../media/image4.wmf"/><Relationship Id="rId9" Type="http://schemas.openxmlformats.org/officeDocument/2006/relationships/image" Target="../media/image13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2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9.wmf"/><Relationship Id="rId5" Type="http://schemas.openxmlformats.org/officeDocument/2006/relationships/image" Target="../media/image128.wmf"/><Relationship Id="rId4" Type="http://schemas.openxmlformats.org/officeDocument/2006/relationships/image" Target="../media/image87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http://www.safetyresearch.net/Library/BarrSlides_FINAL_SCRUBBED.pdf" TargetMode="Externa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www.safetyresearch.net/Library/BarrSlides_FINAL_SCRUBBED.pdf" TargetMode="Externa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www.safetyresearch.net/Library/BarrSlides_FINAL_SCRUBBED.pdf" TargetMode="Externa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http://www.safetyresearch.net/Library/BarrSlides_FINAL_SCRUBBED.pdf" TargetMode="Externa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hyperlink" Target="http://www.safetyresearch.net/Library/BarrSlides_FINAL_SCRUBBED.pdf" TargetMode="Externa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s://www.wired.com/2015/07/hackers-remotely-kill-jeep-highway/" TargetMode="Externa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lege-de-france.fr/site/gerard-berry/symposium-2018-2019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0" y="1595264"/>
            <a:ext cx="9144000" cy="609600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fr-FR" dirty="0"/>
              <a:t>Gérard Berry</a:t>
            </a:r>
          </a:p>
          <a:p>
            <a:pPr>
              <a:spcAft>
                <a:spcPts val="0"/>
              </a:spcAft>
            </a:pPr>
            <a:r>
              <a:rPr lang="fr-FR" sz="2800" dirty="0">
                <a:solidFill>
                  <a:schemeClr val="tx1"/>
                </a:solidFill>
              </a:rPr>
              <a:t>Professeur au Collège de France</a:t>
            </a:r>
          </a:p>
          <a:p>
            <a:pPr>
              <a:spcAft>
                <a:spcPts val="0"/>
              </a:spcAft>
            </a:pPr>
            <a:r>
              <a:rPr lang="fr-FR" sz="2800" dirty="0">
                <a:solidFill>
                  <a:schemeClr val="tx1"/>
                </a:solidFill>
              </a:rPr>
              <a:t>Chaire Algorithmes, machines et langages</a:t>
            </a:r>
          </a:p>
          <a:p>
            <a:pPr>
              <a:spcAft>
                <a:spcPts val="1000"/>
              </a:spcAft>
            </a:pPr>
            <a:r>
              <a:rPr lang="fr-FR" sz="2800" dirty="0">
                <a:solidFill>
                  <a:schemeClr val="tx1"/>
                </a:solidFill>
              </a:rPr>
              <a:t>Académie des </a:t>
            </a:r>
            <a:r>
              <a:rPr lang="fr-FR" sz="2800" dirty="0" err="1">
                <a:solidFill>
                  <a:schemeClr val="tx1"/>
                </a:solidFill>
              </a:rPr>
              <a:t>sciences,</a:t>
            </a:r>
            <a:r>
              <a:rPr lang="fr-FR" sz="2800" dirty="0">
                <a:solidFill>
                  <a:schemeClr val="tx1"/>
                </a:solidFill>
              </a:rPr>
              <a:t> Académie des technologies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hlinkClick r:id="rId3"/>
              </a:rPr>
              <a:t>http://www.college-de-france.fr/site/gerard-berry</a:t>
            </a:r>
            <a:r>
              <a:rPr lang="en-US" sz="2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0039"/>
            <a:ext cx="9144000" cy="1470025"/>
          </a:xfrm>
        </p:spPr>
        <p:txBody>
          <a:bodyPr/>
          <a:lstStyle/>
          <a:p>
            <a:r>
              <a:rPr lang="fr-FR" sz="4400" dirty="0"/>
              <a:t>Où va l’informatique 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39028" y="5085184"/>
            <a:ext cx="865943" cy="544765"/>
          </a:xfrm>
        </p:spPr>
        <p:txBody>
          <a:bodyPr/>
          <a:lstStyle/>
          <a:p>
            <a:r>
              <a:rPr lang="fr-FR" i="1" dirty="0"/>
              <a:t>Cours n</a:t>
            </a:r>
            <a:r>
              <a:rPr lang="fr-FR" i="1" baseline="30000" dirty="0"/>
              <a:t>o</a:t>
            </a:r>
            <a:r>
              <a:rPr lang="fr-FR" i="1" dirty="0"/>
              <a:t> 2 en 2 actes, 23/01/2019</a:t>
            </a:r>
            <a:endParaRPr lang="fr-FR" sz="2400" i="1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27" y="6018745"/>
            <a:ext cx="2555777" cy="81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AB9E40-BC6B-D143-BDBE-01D7424C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fr-FR"/>
              <a:t>Les piliers de l’informatique – version 2007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7A858D4-96D5-364C-8C79-85625028B5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A1722A-DAB3-3242-B614-7562F9008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6E36E6-2402-7F49-A5B9-DFB4FD5B3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xmlns="" id="{00264FA5-C582-A649-BC22-868854B6CF16}"/>
              </a:ext>
            </a:extLst>
          </p:cNvPr>
          <p:cNvSpPr txBox="1">
            <a:spLocks/>
          </p:cNvSpPr>
          <p:nvPr/>
        </p:nvSpPr>
        <p:spPr>
          <a:xfrm>
            <a:off x="228600" y="115669"/>
            <a:ext cx="8686800" cy="64633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1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DBA407-023C-0642-AC98-DD11E2C26050}"/>
              </a:ext>
            </a:extLst>
          </p:cNvPr>
          <p:cNvSpPr txBox="1"/>
          <p:nvPr/>
        </p:nvSpPr>
        <p:spPr>
          <a:xfrm>
            <a:off x="1062721" y="5924829"/>
            <a:ext cx="7018558" cy="542486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</p:spPr>
        <p:txBody>
          <a:bodyPr wrap="square" bIns="64800" rtlCol="0">
            <a:spAutoFit/>
          </a:bodyPr>
          <a:lstStyle/>
          <a:p>
            <a:pPr algn="ctr">
              <a:buNone/>
            </a:pPr>
            <a:r>
              <a:rPr lang="fr-FR" sz="2800" dirty="0"/>
              <a:t>Centrage sur le calcul + bases de données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C89CA16-8FC6-8140-B936-00579260F2A2}"/>
              </a:ext>
            </a:extLst>
          </p:cNvPr>
          <p:cNvGrpSpPr/>
          <p:nvPr/>
        </p:nvGrpSpPr>
        <p:grpSpPr>
          <a:xfrm>
            <a:off x="242665" y="1040400"/>
            <a:ext cx="8965371" cy="4610299"/>
            <a:chOff x="242665" y="764704"/>
            <a:chExt cx="8965371" cy="4610299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xmlns="" id="{37DCF167-9E75-3D44-B6BC-AE7F1A786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800" y="4130704"/>
              <a:ext cx="1637236" cy="1244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 descr="en voiture">
              <a:extLst>
                <a:ext uri="{FF2B5EF4-FFF2-40B4-BE49-F238E27FC236}">
                  <a16:creationId xmlns:a16="http://schemas.microsoft.com/office/drawing/2014/main" xmlns="" id="{2B9861AF-0F68-7A4D-B188-86898E244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000" y="2935504"/>
              <a:ext cx="1855440" cy="12192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xmlns="" id="{5A5EC5C4-F782-2445-BF3D-DD23D0B7144D}"/>
                </a:ext>
              </a:extLst>
            </p:cNvPr>
            <p:cNvSpPr txBox="1"/>
            <p:nvPr/>
          </p:nvSpPr>
          <p:spPr>
            <a:xfrm>
              <a:off x="2209160" y="2593999"/>
              <a:ext cx="2045753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2800" dirty="0" err="1"/>
                <a:t>algorithmes</a:t>
              </a:r>
              <a:endParaRPr lang="en-US" sz="28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xmlns="" id="{937E50D4-FAE0-7A4C-97E3-BD429FC19581}"/>
                </a:ext>
              </a:extLst>
            </p:cNvPr>
            <p:cNvSpPr txBox="1"/>
            <p:nvPr/>
          </p:nvSpPr>
          <p:spPr>
            <a:xfrm>
              <a:off x="2448810" y="1058082"/>
              <a:ext cx="1566454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2800" dirty="0" err="1"/>
                <a:t>données</a:t>
              </a:r>
              <a:endParaRPr lang="en-US" sz="2800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xmlns="" id="{D194A383-9921-3F43-BA6E-0574F17404A5}"/>
                </a:ext>
              </a:extLst>
            </p:cNvPr>
            <p:cNvSpPr txBox="1"/>
            <p:nvPr/>
          </p:nvSpPr>
          <p:spPr>
            <a:xfrm>
              <a:off x="3856989" y="4151460"/>
              <a:ext cx="1725152" cy="50167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  <a:buNone/>
              </a:pPr>
              <a:r>
                <a:rPr lang="en-US" sz="2800"/>
                <a:t>machines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xmlns="" id="{D2250059-C14D-AC40-9CE8-8F78994B8CD9}"/>
                </a:ext>
              </a:extLst>
            </p:cNvPr>
            <p:cNvSpPr txBox="1"/>
            <p:nvPr/>
          </p:nvSpPr>
          <p:spPr>
            <a:xfrm>
              <a:off x="602210" y="4129916"/>
              <a:ext cx="2206053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2800" dirty="0" err="1"/>
                <a:t>programmes</a:t>
              </a:r>
              <a:endParaRPr lang="en-US" sz="2800" dirty="0"/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xmlns="" id="{EE6D56F6-B02F-0240-89E1-72AF8056C531}"/>
                </a:ext>
              </a:extLst>
            </p:cNvPr>
            <p:cNvCxnSpPr>
              <a:cxnSpLocks/>
              <a:stCxn id="35" idx="2"/>
              <a:endCxn id="34" idx="0"/>
            </p:cNvCxnSpPr>
            <p:nvPr/>
          </p:nvCxnSpPr>
          <p:spPr bwMode="auto">
            <a:xfrm>
              <a:off x="3232037" y="1581302"/>
              <a:ext cx="0" cy="1012697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xmlns="" id="{490006D1-2E28-654F-9F2A-9F3BD57C4F2B}"/>
                </a:ext>
              </a:extLst>
            </p:cNvPr>
            <p:cNvCxnSpPr>
              <a:stCxn id="34" idx="2"/>
              <a:endCxn id="37" idx="0"/>
            </p:cNvCxnSpPr>
            <p:nvPr/>
          </p:nvCxnSpPr>
          <p:spPr bwMode="auto">
            <a:xfrm flipH="1">
              <a:off x="1705237" y="3117219"/>
              <a:ext cx="1526800" cy="1012697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xmlns="" id="{FD3980BB-54D8-1B42-BDB5-469DF9F7F6E2}"/>
                </a:ext>
              </a:extLst>
            </p:cNvPr>
            <p:cNvCxnSpPr>
              <a:stCxn id="37" idx="3"/>
              <a:endCxn id="36" idx="1"/>
            </p:cNvCxnSpPr>
            <p:nvPr/>
          </p:nvCxnSpPr>
          <p:spPr bwMode="auto">
            <a:xfrm>
              <a:off x="2808263" y="4391526"/>
              <a:ext cx="1048726" cy="1077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xmlns="" id="{8B19C43C-62AC-F740-A7F1-7BBAE43BFA63}"/>
                </a:ext>
              </a:extLst>
            </p:cNvPr>
            <p:cNvCxnSpPr>
              <a:cxnSpLocks/>
              <a:stCxn id="34" idx="2"/>
              <a:endCxn id="36" idx="0"/>
            </p:cNvCxnSpPr>
            <p:nvPr/>
          </p:nvCxnSpPr>
          <p:spPr bwMode="auto">
            <a:xfrm>
              <a:off x="3232037" y="3117219"/>
              <a:ext cx="1487528" cy="1034241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pic>
          <p:nvPicPr>
            <p:cNvPr id="42" name="Espace réservé du contenu 6" descr="Donzelle-2.WMF">
              <a:extLst>
                <a:ext uri="{FF2B5EF4-FFF2-40B4-BE49-F238E27FC236}">
                  <a16:creationId xmlns:a16="http://schemas.microsoft.com/office/drawing/2014/main" xmlns="" id="{95061188-4825-064E-A991-7C1B508ED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2000" y="1391104"/>
              <a:ext cx="1281336" cy="1507001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xmlns="" id="{85A963E7-04B6-2A4D-B3C2-723DEAB6E6D4}"/>
                </a:ext>
              </a:extLst>
            </p:cNvPr>
            <p:cNvCxnSpPr>
              <a:cxnSpLocks/>
              <a:endCxn id="35" idx="3"/>
            </p:cNvCxnSpPr>
            <p:nvPr/>
          </p:nvCxnSpPr>
          <p:spPr bwMode="auto">
            <a:xfrm flipH="1" flipV="1">
              <a:off x="4015264" y="1319692"/>
              <a:ext cx="2600024" cy="916414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xmlns="" id="{B5D08A80-B544-BA49-A7A7-A3D69D21DA1A}"/>
                </a:ext>
              </a:extLst>
            </p:cNvPr>
            <p:cNvSpPr txBox="1"/>
            <p:nvPr/>
          </p:nvSpPr>
          <p:spPr>
            <a:xfrm>
              <a:off x="4962410" y="764704"/>
              <a:ext cx="2024913" cy="95410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2800" dirty="0">
                  <a:solidFill>
                    <a:schemeClr val="accent4"/>
                  </a:solidFill>
                </a:rPr>
                <a:t>interfaces</a:t>
              </a:r>
            </a:p>
            <a:p>
              <a:pPr algn="ctr">
                <a:buNone/>
              </a:pPr>
              <a:r>
                <a:rPr lang="en-US" sz="2800" dirty="0">
                  <a:solidFill>
                    <a:schemeClr val="accent4"/>
                  </a:solidFill>
                </a:rPr>
                <a:t>interactions</a:t>
              </a:r>
            </a:p>
          </p:txBody>
        </p: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xmlns="" id="{4ECE9899-51F8-BD49-B488-C48E9561B133}"/>
                </a:ext>
              </a:extLst>
            </p:cNvPr>
            <p:cNvCxnSpPr/>
            <p:nvPr/>
          </p:nvCxnSpPr>
          <p:spPr bwMode="auto">
            <a:xfrm flipV="1">
              <a:off x="5624683" y="3760106"/>
              <a:ext cx="1066800" cy="59177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xmlns="" id="{09FEA8CC-6D50-C241-B709-E0A135044973}"/>
                </a:ext>
              </a:extLst>
            </p:cNvPr>
            <p:cNvSpPr txBox="1"/>
            <p:nvPr/>
          </p:nvSpPr>
          <p:spPr>
            <a:xfrm>
              <a:off x="7452320" y="1839627"/>
              <a:ext cx="216879" cy="635576"/>
            </a:xfrm>
            <a:prstGeom prst="rect">
              <a:avLst/>
            </a:prstGeom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endPara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xmlns="" id="{6D583A67-BE2A-514C-AE4C-D41EF884A5DC}"/>
                </a:ext>
              </a:extLst>
            </p:cNvPr>
            <p:cNvSpPr/>
            <p:nvPr/>
          </p:nvSpPr>
          <p:spPr bwMode="auto">
            <a:xfrm>
              <a:off x="242665" y="2614165"/>
              <a:ext cx="5999584" cy="2707209"/>
            </a:xfrm>
            <a:prstGeom prst="ellips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8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33E599F-4A63-F849-AECA-ABE34C6C8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10232"/>
            <a:ext cx="8640960" cy="2222916"/>
          </a:xfrm>
        </p:spPr>
        <p:txBody>
          <a:bodyPr/>
          <a:lstStyle/>
          <a:p>
            <a:r>
              <a:rPr lang="fr-FR"/>
              <a:t>Analyse de données massives</a:t>
            </a:r>
          </a:p>
          <a:p>
            <a:pPr lvl="1">
              <a:spcBef>
                <a:spcPts val="400"/>
              </a:spcBef>
            </a:pPr>
            <a:r>
              <a:rPr lang="fr-FR" i="1"/>
              <a:t>deep learning</a:t>
            </a:r>
            <a:r>
              <a:rPr lang="fr-FR">
                <a:solidFill>
                  <a:schemeClr val="tx1"/>
                </a:solidFill>
              </a:rPr>
              <a:t> : grands succès, mais pas encore de compréhension ni d’explicabilité – </a:t>
            </a:r>
            <a:r>
              <a:rPr lang="fr-FR">
                <a:solidFill>
                  <a:schemeClr val="accent4"/>
                </a:solidFill>
              </a:rPr>
              <a:t>problème ou pas ?</a:t>
            </a:r>
          </a:p>
          <a:p>
            <a:pPr lvl="1">
              <a:spcBef>
                <a:spcPts val="400"/>
              </a:spcBef>
            </a:pPr>
            <a:r>
              <a:rPr lang="fr-FR"/>
              <a:t>corrélation</a:t>
            </a:r>
            <a:r>
              <a:rPr lang="fr-FR">
                <a:solidFill>
                  <a:schemeClr val="tx1"/>
                </a:solidFill>
              </a:rPr>
              <a:t> n’est ni explication ni causalité</a:t>
            </a:r>
          </a:p>
          <a:p>
            <a:pPr lvl="1">
              <a:spcBef>
                <a:spcPts val="400"/>
              </a:spcBef>
            </a:pPr>
            <a:r>
              <a:rPr lang="fr-FR">
                <a:solidFill>
                  <a:schemeClr val="tx1"/>
                </a:solidFill>
              </a:rPr>
              <a:t>risque :</a:t>
            </a:r>
            <a:r>
              <a:rPr lang="fr-FR">
                <a:solidFill>
                  <a:schemeClr val="accent4"/>
                </a:solidFill>
              </a:rPr>
              <a:t> </a:t>
            </a:r>
            <a:r>
              <a:rPr lang="fr-FR">
                <a:solidFill>
                  <a:schemeClr val="accent1"/>
                </a:solidFill>
              </a:rPr>
              <a:t>le renforcement des biais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906743-E5EA-1343-9FAC-D3D65E93B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données ou modélisation 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56C9FBE-0521-9948-8DAB-2A2402A4E1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F1AA2D-83CF-AF4E-A90D-BBE4876E4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F9D54F5-5D13-1546-A41C-46E79BD30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xmlns="" id="{E8FCAE09-55A8-E444-8784-2F69E7128BF6}"/>
              </a:ext>
            </a:extLst>
          </p:cNvPr>
          <p:cNvSpPr txBox="1">
            <a:spLocks/>
          </p:cNvSpPr>
          <p:nvPr/>
        </p:nvSpPr>
        <p:spPr>
          <a:xfrm>
            <a:off x="251520" y="3115923"/>
            <a:ext cx="8640960" cy="18351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Modélisation</a:t>
            </a:r>
          </a:p>
          <a:p>
            <a:pPr lvl="1">
              <a:spcBef>
                <a:spcPts val="400"/>
              </a:spcBef>
            </a:pPr>
            <a:r>
              <a:rPr lang="fr-FR" kern="0">
                <a:solidFill>
                  <a:schemeClr val="tx1"/>
                </a:solidFill>
              </a:rPr>
              <a:t>par </a:t>
            </a:r>
            <a:r>
              <a:rPr lang="fr-FR" kern="0"/>
              <a:t>lois mathématiques ou algorithmiques</a:t>
            </a:r>
            <a:r>
              <a:rPr lang="fr-FR" kern="0">
                <a:solidFill>
                  <a:schemeClr val="tx1"/>
                </a:solidFill>
              </a:rPr>
              <a:t>, ex. cœur</a:t>
            </a:r>
            <a:endParaRPr lang="fr-FR" i="1" kern="0"/>
          </a:p>
          <a:p>
            <a:pPr lvl="1">
              <a:spcBef>
                <a:spcPts val="400"/>
              </a:spcBef>
            </a:pPr>
            <a:r>
              <a:rPr lang="fr-FR" kern="0">
                <a:solidFill>
                  <a:schemeClr val="tx1"/>
                </a:solidFill>
              </a:rPr>
              <a:t>force </a:t>
            </a:r>
            <a:r>
              <a:rPr lang="fr-FR" kern="0">
                <a:solidFill>
                  <a:schemeClr val="accent3"/>
                </a:solidFill>
              </a:rPr>
              <a:t>d’explication</a:t>
            </a:r>
            <a:r>
              <a:rPr lang="fr-FR" kern="0">
                <a:solidFill>
                  <a:schemeClr val="tx1"/>
                </a:solidFill>
              </a:rPr>
              <a:t>, de </a:t>
            </a:r>
            <a:r>
              <a:rPr lang="fr-FR" kern="0">
                <a:solidFill>
                  <a:schemeClr val="accent3"/>
                </a:solidFill>
              </a:rPr>
              <a:t>simulation</a:t>
            </a:r>
            <a:r>
              <a:rPr lang="fr-FR" kern="0">
                <a:solidFill>
                  <a:schemeClr val="tx1"/>
                </a:solidFill>
              </a:rPr>
              <a:t> et de </a:t>
            </a:r>
            <a:r>
              <a:rPr lang="fr-FR" kern="0">
                <a:solidFill>
                  <a:schemeClr val="accent3"/>
                </a:solidFill>
              </a:rPr>
              <a:t>prédiction</a:t>
            </a:r>
          </a:p>
          <a:p>
            <a:pPr lvl="1">
              <a:spcBef>
                <a:spcPts val="400"/>
              </a:spcBef>
            </a:pPr>
            <a:r>
              <a:rPr lang="fr-FR" kern="0">
                <a:solidFill>
                  <a:schemeClr val="tx1"/>
                </a:solidFill>
              </a:rPr>
              <a:t>mais le modèle doit être validé par l’expérience</a:t>
            </a:r>
            <a:endParaRPr lang="fr-FR" i="1" kern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AA45590-42F4-6544-B299-05911AF0EB7F}"/>
              </a:ext>
            </a:extLst>
          </p:cNvPr>
          <p:cNvSpPr txBox="1"/>
          <p:nvPr/>
        </p:nvSpPr>
        <p:spPr>
          <a:xfrm>
            <a:off x="880125" y="5301208"/>
            <a:ext cx="7383753" cy="50825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 venir : couplage modèles / apprentissage ?</a:t>
            </a:r>
          </a:p>
        </p:txBody>
      </p:sp>
    </p:spTree>
    <p:extLst>
      <p:ext uri="{BB962C8B-B14F-4D97-AF65-F5344CB8AC3E}">
        <p14:creationId xmlns:p14="http://schemas.microsoft.com/office/powerpoint/2010/main" val="37517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DE450E4-AEBB-234F-A1F7-7D3FB565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Modéliser et simuler une opération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A2664E4-E0D2-9342-B324-19D25908CC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F60C90E-5A9B-9948-95B9-F65E9E6B2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BC53B77-7EAD-4846-ADA5-EB9AEA3AB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7" name="simu-result.avi">
            <a:hlinkClick r:id="" action="ppaction://media"/>
            <a:extLst>
              <a:ext uri="{FF2B5EF4-FFF2-40B4-BE49-F238E27FC236}">
                <a16:creationId xmlns:a16="http://schemas.microsoft.com/office/drawing/2014/main" xmlns="" id="{EFF031EC-8A06-AC48-966D-EDAADFE55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857851"/>
            <a:ext cx="5040560" cy="43348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FB07A62-C0FD-9743-8089-3233F285F8C3}"/>
              </a:ext>
            </a:extLst>
          </p:cNvPr>
          <p:cNvSpPr txBox="1"/>
          <p:nvPr/>
        </p:nvSpPr>
        <p:spPr>
          <a:xfrm>
            <a:off x="460137" y="5421588"/>
            <a:ext cx="8223726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Simuler, c’est remplacer matière, énergie et ondes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par l’information et l’algorithme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807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2ED437B5-7F47-6643-AFBC-8CA3C847D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32" y="908720"/>
            <a:ext cx="8863136" cy="3281668"/>
          </a:xfrm>
        </p:spPr>
        <p:txBody>
          <a:bodyPr/>
          <a:lstStyle/>
          <a:p>
            <a:r>
              <a:rPr lang="fr-FR" dirty="0"/>
              <a:t>Les protocoles hospitaliers sont complexes</a:t>
            </a:r>
          </a:p>
          <a:p>
            <a:pPr lvl="1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nombreuses mesures et prescriptions </a:t>
            </a:r>
            <a:r>
              <a:rPr lang="fr-FR" dirty="0"/>
              <a:t>temporellement liées</a:t>
            </a:r>
          </a:p>
          <a:p>
            <a:pPr lvl="1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nombreux </a:t>
            </a:r>
            <a:r>
              <a:rPr lang="fr-FR" dirty="0"/>
              <a:t>choix au cours du temps</a:t>
            </a:r>
            <a:r>
              <a:rPr lang="fr-FR" dirty="0">
                <a:solidFill>
                  <a:schemeClr val="tx1"/>
                </a:solidFill>
              </a:rPr>
              <a:t> en fonction des résultats des mesures </a:t>
            </a:r>
          </a:p>
          <a:p>
            <a:pPr>
              <a:spcBef>
                <a:spcPts val="1200"/>
              </a:spcBef>
            </a:pPr>
            <a:r>
              <a:rPr lang="fr-FR"/>
              <a:t>Leur description est souvent </a:t>
            </a:r>
            <a:r>
              <a:rPr lang="fr-FR">
                <a:solidFill>
                  <a:schemeClr val="tx2"/>
                </a:solidFill>
              </a:rPr>
              <a:t>trop plate </a:t>
            </a:r>
            <a:r>
              <a:rPr lang="fr-FR"/>
              <a:t>et</a:t>
            </a:r>
            <a:r>
              <a:rPr lang="fr-FR">
                <a:solidFill>
                  <a:schemeClr val="tx2"/>
                </a:solidFill>
              </a:rPr>
              <a:t> difficile à comprendre et à tracer</a:t>
            </a:r>
            <a:r>
              <a:rPr lang="fr-FR"/>
              <a:t> par la variété des acteurs </a:t>
            </a:r>
          </a:p>
          <a:p>
            <a:pPr lvl="1">
              <a:buFont typeface="Symbol" pitchFamily="2" charset="2"/>
              <a:buChar char="Þ"/>
            </a:pPr>
            <a:r>
              <a:rPr lang="fr-FR">
                <a:solidFill>
                  <a:schemeClr val="accent1"/>
                </a:solidFill>
              </a:rPr>
              <a:t> nombreux accidents médicaux</a:t>
            </a:r>
            <a:r>
              <a:rPr lang="fr-FR">
                <a:solidFill>
                  <a:schemeClr val="tx1"/>
                </a:solidFill>
              </a:rPr>
              <a:t> (USA : + 400 000 / an)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24B4DFFF-04E0-A94A-B36C-E23FB80D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Amélioration des protocoles médicaux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2F6B0D9-110E-2649-B125-F9BF9A85AD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658C01E-DB5D-624A-94C0-2BE16E313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C9C391A-F6D0-CC4B-AB5D-06BC704B4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1C769FB-DF1F-1648-BA8E-C31D1A0546D6}"/>
              </a:ext>
            </a:extLst>
          </p:cNvPr>
          <p:cNvSpPr txBox="1"/>
          <p:nvPr/>
        </p:nvSpPr>
        <p:spPr>
          <a:xfrm>
            <a:off x="550707" y="4869160"/>
            <a:ext cx="8042587" cy="137990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Une solution possible : utiliser Esterel / HipHop</a:t>
            </a:r>
          </a:p>
          <a:p>
            <a:pPr algn="ctr" fontAlgn="base"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pour  </a:t>
            </a:r>
            <a:r>
              <a:rPr lang="fr-FR" sz="2800" kern="0" dirty="0"/>
              <a:t>leur </a:t>
            </a:r>
            <a:r>
              <a:rPr lang="fr-FR" sz="2800" kern="0" dirty="0">
                <a:solidFill>
                  <a:schemeClr val="accent3"/>
                </a:solidFill>
              </a:rPr>
              <a:t>spécification rigoureuse et traçable</a:t>
            </a:r>
          </a:p>
          <a:p>
            <a:pPr algn="ctr" fontAlgn="base">
              <a:spcAft>
                <a:spcPct val="0"/>
              </a:spcAft>
            </a:pPr>
            <a:r>
              <a:rPr lang="fr-FR" sz="2800" kern="0" dirty="0"/>
              <a:t>(avec </a:t>
            </a:r>
            <a:r>
              <a:rPr lang="fr-FR" sz="2800" kern="0" dirty="0">
                <a:solidFill>
                  <a:schemeClr val="tx2"/>
                </a:solidFill>
              </a:rPr>
              <a:t>Northwestern University Hospital</a:t>
            </a:r>
            <a:r>
              <a:rPr lang="fr-FR" sz="2800" kern="0" dirty="0"/>
              <a:t>, Chigago)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002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9BA1ACDC-D520-CB46-8243-7D05910B6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16" y="939054"/>
            <a:ext cx="8481040" cy="1770485"/>
          </a:xfrm>
        </p:spPr>
        <p:txBody>
          <a:bodyPr/>
          <a:lstStyle/>
          <a:p>
            <a:r>
              <a:rPr lang="fr-FR" sz="2400"/>
              <a:t>Peut-on faire confiance à un algorithme qui se sait pas expliquer ses décisions ?</a:t>
            </a:r>
          </a:p>
          <a:p>
            <a:pPr marL="0" indent="0">
              <a:buNone/>
            </a:pPr>
            <a:r>
              <a:rPr lang="fr-FR" sz="2400">
                <a:solidFill>
                  <a:schemeClr val="accent1"/>
                </a:solidFill>
              </a:rPr>
              <a:t>    Qui sera responsable en cas d’erreur de diagnostic ?</a:t>
            </a:r>
          </a:p>
          <a:p>
            <a:pPr marL="0" indent="0">
              <a:buNone/>
            </a:pP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/>
              <a:t>   </a:t>
            </a:r>
            <a:r>
              <a:rPr lang="fr-FR" sz="2400">
                <a:solidFill>
                  <a:schemeClr val="tx2"/>
                </a:solidFill>
              </a:rPr>
              <a:t>Mais un médecin sait-il toujours expliquer ses décisions ?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A315A7E9-B5DE-1349-8585-E72381776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Le médecin face à  l’algorithme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FDCCFBC-8B8B-0144-AD9A-F3C21EDC7B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356FF83D-C0AE-6045-A690-D1CE15522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6763C28-5D45-0B46-869E-D0AB52BDE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xmlns="" id="{B1867611-DB15-4248-859E-88A561E4CF09}"/>
              </a:ext>
            </a:extLst>
          </p:cNvPr>
          <p:cNvSpPr txBox="1">
            <a:spLocks/>
          </p:cNvSpPr>
          <p:nvPr/>
        </p:nvSpPr>
        <p:spPr>
          <a:xfrm>
            <a:off x="195416" y="2843338"/>
            <a:ext cx="8625056" cy="13057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/>
              <a:t>Les algorithmes seront disponibles sur Internet</a:t>
            </a:r>
          </a:p>
          <a:p>
            <a:pPr marL="0" indent="0">
              <a:buNone/>
            </a:pPr>
            <a:r>
              <a:rPr lang="fr-FR" sz="2400" kern="0">
                <a:solidFill>
                  <a:schemeClr val="tx2"/>
                </a:solidFill>
              </a:rPr>
              <a:t> </a:t>
            </a:r>
            <a:r>
              <a:rPr lang="fr-FR" sz="2400" kern="0"/>
              <a:t>   Que fera le médecin si le patient lui donne un </a:t>
            </a:r>
            <a:r>
              <a:rPr lang="fr-FR" sz="2400" kern="0">
                <a:solidFill>
                  <a:schemeClr val="accent1"/>
                </a:solidFill>
              </a:rPr>
              <a:t>diagnostic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kern="0">
                <a:solidFill>
                  <a:schemeClr val="accent1"/>
                </a:solidFill>
              </a:rPr>
              <a:t>    différent du sien</a:t>
            </a:r>
            <a:r>
              <a:rPr lang="fr-FR" sz="2400" kern="0">
                <a:solidFill>
                  <a:schemeClr val="tx2"/>
                </a:solidFill>
              </a:rPr>
              <a:t> </a:t>
            </a:r>
            <a:r>
              <a:rPr lang="fr-FR" sz="2400" kern="0"/>
              <a:t>?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xmlns="" id="{E17A90C5-0D49-B848-8167-E6248D2B2DCD}"/>
              </a:ext>
            </a:extLst>
          </p:cNvPr>
          <p:cNvSpPr txBox="1">
            <a:spLocks/>
          </p:cNvSpPr>
          <p:nvPr/>
        </p:nvSpPr>
        <p:spPr>
          <a:xfrm>
            <a:off x="195416" y="4256965"/>
            <a:ext cx="8625056" cy="21582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/>
              <a:t>Les capteurs connectés du patient pourront envoyer de l’information en temps-réel au médecin</a:t>
            </a:r>
          </a:p>
          <a:p>
            <a:pPr marL="0" indent="0">
              <a:buNone/>
            </a:pPr>
            <a:r>
              <a:rPr lang="fr-FR" sz="2400" kern="0">
                <a:solidFill>
                  <a:schemeClr val="tx2"/>
                </a:solidFill>
              </a:rPr>
              <a:t>    </a:t>
            </a:r>
            <a:r>
              <a:rPr lang="fr-FR" sz="2400" kern="0"/>
              <a:t>Comment et quand le médecin y accédera-t-il ?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kern="0"/>
              <a:t>    Comment saura-t-il </a:t>
            </a:r>
            <a:r>
              <a:rPr lang="fr-FR" sz="2400" kern="0">
                <a:solidFill>
                  <a:schemeClr val="tx2"/>
                </a:solidFill>
              </a:rPr>
              <a:t>quoi dire au malade à distance </a:t>
            </a:r>
            <a:r>
              <a:rPr lang="fr-FR" sz="2400" kern="0"/>
              <a:t>?</a:t>
            </a:r>
          </a:p>
          <a:p>
            <a:pPr marL="0" indent="0">
              <a:buNone/>
            </a:pPr>
            <a:r>
              <a:rPr lang="fr-FR" sz="2400" kern="0">
                <a:solidFill>
                  <a:schemeClr val="tx2"/>
                </a:solidFill>
              </a:rPr>
              <a:t>    </a:t>
            </a:r>
            <a:r>
              <a:rPr lang="fr-FR" sz="2400" kern="0"/>
              <a:t>Consultation par téléphone → chat ou visioconférence ?</a:t>
            </a:r>
          </a:p>
        </p:txBody>
      </p:sp>
    </p:spTree>
    <p:extLst>
      <p:ext uri="{BB962C8B-B14F-4D97-AF65-F5344CB8AC3E}">
        <p14:creationId xmlns:p14="http://schemas.microsoft.com/office/powerpoint/2010/main" val="193171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9BA1ACDC-D520-CB46-8243-7D05910B6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96" y="939054"/>
            <a:ext cx="8625056" cy="840999"/>
          </a:xfrm>
        </p:spPr>
        <p:txBody>
          <a:bodyPr/>
          <a:lstStyle/>
          <a:p>
            <a:r>
              <a:rPr lang="fr-FR" sz="2400"/>
              <a:t>Pourra-t-on envoyer des courriel ou des SMS au médecin ? Ou le voir en vidéo comme pour le reste de la population 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A315A7E9-B5DE-1349-8585-E72381776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Le patient face à  l’algorithme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FDCCFBC-8B8B-0144-AD9A-F3C21EDC7B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356FF83D-C0AE-6045-A690-D1CE15522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6763C28-5D45-0B46-869E-D0AB52BDE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xmlns="" id="{B1867611-DB15-4248-859E-88A561E4CF09}"/>
              </a:ext>
            </a:extLst>
          </p:cNvPr>
          <p:cNvSpPr txBox="1">
            <a:spLocks/>
          </p:cNvSpPr>
          <p:nvPr/>
        </p:nvSpPr>
        <p:spPr>
          <a:xfrm>
            <a:off x="86896" y="1988840"/>
            <a:ext cx="8625056" cy="840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/>
              <a:t>Croira-t-on un médecin qui conteste les diagnostics qu’on a payés de sa poche sur Internet ?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xmlns="" id="{E17A90C5-0D49-B848-8167-E6248D2B2DCD}"/>
              </a:ext>
            </a:extLst>
          </p:cNvPr>
          <p:cNvSpPr txBox="1">
            <a:spLocks/>
          </p:cNvSpPr>
          <p:nvPr/>
        </p:nvSpPr>
        <p:spPr>
          <a:xfrm>
            <a:off x="86896" y="2996952"/>
            <a:ext cx="9057104" cy="13826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/>
              <a:t>Les capteurs connectés envoient de l’information au médecin</a:t>
            </a:r>
          </a:p>
          <a:p>
            <a:pPr marL="0" indent="0">
              <a:buNone/>
            </a:pPr>
            <a:r>
              <a:rPr lang="fr-FR" sz="2400" kern="0">
                <a:solidFill>
                  <a:schemeClr val="accent1"/>
                </a:solidFill>
              </a:rPr>
              <a:t>     </a:t>
            </a:r>
            <a:r>
              <a:rPr lang="fr-FR" sz="2400" kern="0"/>
              <a:t>A-t-on vraiment besoin d’un médecin si un site Internet suffit ?</a:t>
            </a:r>
          </a:p>
          <a:p>
            <a:pPr marL="0" indent="0">
              <a:buNone/>
            </a:pPr>
            <a:r>
              <a:rPr lang="fr-FR" sz="2400" kern="0"/>
              <a:t>     </a:t>
            </a:r>
            <a:r>
              <a:rPr lang="fr-FR" sz="2400" kern="0">
                <a:solidFill>
                  <a:schemeClr val="tx2"/>
                </a:solidFill>
              </a:rPr>
              <a:t>Mais le médecin soigne un humain, pas un diagnostic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BE2AB7C-C22C-4C41-847A-D20883A7762A}"/>
              </a:ext>
            </a:extLst>
          </p:cNvPr>
          <p:cNvSpPr txBox="1"/>
          <p:nvPr/>
        </p:nvSpPr>
        <p:spPr>
          <a:xfrm>
            <a:off x="2130466" y="4725144"/>
            <a:ext cx="4883068" cy="96068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Bien des questions à discuter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avant qu’il ne soit trop tard…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91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1F40DAD8-3619-2C46-96FD-559F57805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36" y="836712"/>
            <a:ext cx="8867328" cy="4481996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fr-FR" sz="2400"/>
              <a:t>L’hyperpuissance de l’informatique n’est pas un vain mot</a:t>
            </a:r>
          </a:p>
          <a:p>
            <a:r>
              <a:rPr lang="fr-FR" sz="2400"/>
              <a:t>Bien faite, elle rend des </a:t>
            </a:r>
            <a:r>
              <a:rPr lang="fr-FR" sz="2400">
                <a:solidFill>
                  <a:schemeClr val="accent2"/>
                </a:solidFill>
              </a:rPr>
              <a:t>services inestimables.                      </a:t>
            </a:r>
            <a:r>
              <a:rPr lang="fr-FR" sz="2400"/>
              <a:t>Mal faite, elle peut conduire à des </a:t>
            </a:r>
            <a:r>
              <a:rPr lang="fr-FR" sz="2400">
                <a:solidFill>
                  <a:srgbClr val="FF0000"/>
                </a:solidFill>
              </a:rPr>
              <a:t>désastres                           </a:t>
            </a:r>
          </a:p>
          <a:p>
            <a:r>
              <a:rPr lang="fr-FR" sz="2400"/>
              <a:t>Les moyens de mal faire sont connus                                   Les moyens de bien faire aussi (mais plus durs)</a:t>
            </a:r>
          </a:p>
          <a:p>
            <a:pPr>
              <a:spcBef>
                <a:spcPts val="1000"/>
              </a:spcBef>
            </a:pPr>
            <a:r>
              <a:rPr lang="fr-FR" sz="2400"/>
              <a:t>Le grand système développé dans les 10 dernières années va se consolider, avec toujours des avancées inattendues</a:t>
            </a:r>
          </a:p>
          <a:p>
            <a:pPr>
              <a:spcBef>
                <a:spcPts val="1000"/>
              </a:spcBef>
            </a:pPr>
            <a:r>
              <a:rPr lang="fr-FR" sz="2400"/>
              <a:t>Les problèmes de sûreté et de sécurité sont durs et vont limiter l’expansion, en particulier pour l’Internet des objets </a:t>
            </a:r>
          </a:p>
          <a:p>
            <a:pPr>
              <a:spcBef>
                <a:spcPts val="1000"/>
              </a:spcBef>
            </a:pPr>
            <a:r>
              <a:rPr lang="fr-FR" sz="2400"/>
              <a:t>Un grand problème reste </a:t>
            </a:r>
            <a:r>
              <a:rPr lang="fr-FR" sz="2400">
                <a:solidFill>
                  <a:schemeClr val="accent1"/>
                </a:solidFill>
              </a:rPr>
              <a:t>l’ignorance du public général</a:t>
            </a:r>
            <a:endParaRPr lang="fr-FR" sz="240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971847BE-9165-6A40-8A5F-002BE367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9636FA1-3F0D-4841-9588-6C488420F0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2D532F2-B5EC-1F49-8FDF-397421178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1A13069-361A-444B-91CD-D9D583CC1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C0BB1B1-9BB8-2E45-A48D-AFBFF5219949}"/>
              </a:ext>
            </a:extLst>
          </p:cNvPr>
          <p:cNvSpPr txBox="1"/>
          <p:nvPr/>
        </p:nvSpPr>
        <p:spPr>
          <a:xfrm>
            <a:off x="395536" y="5517232"/>
            <a:ext cx="8352928" cy="83591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D’où l’importance de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l’éducation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trop </a:t>
            </a:r>
            <a:r>
              <a:rPr lang="fr-FR" sz="2400" kern="0" dirty="0"/>
              <a:t>longtemps en jachère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Voir le prochain cours du 6 février 2019 !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0625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0036C97-E419-8A48-8624-8D11259D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886592" y="4015810"/>
            <a:ext cx="760831" cy="76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2B9EFECA-243E-F84F-8A39-662EDFE5F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56305"/>
            <a:ext cx="8229600" cy="2356671"/>
          </a:xfrm>
        </p:spPr>
        <p:txBody>
          <a:bodyPr/>
          <a:lstStyle/>
          <a:p>
            <a:r>
              <a:rPr lang="fr-FR" sz="2400"/>
              <a:t>Données : deviennent </a:t>
            </a:r>
            <a:r>
              <a:rPr lang="fr-FR" sz="2400">
                <a:solidFill>
                  <a:schemeClr val="tx2"/>
                </a:solidFill>
              </a:rPr>
              <a:t>massives et partielles,</a:t>
            </a:r>
            <a:r>
              <a:rPr lang="fr-FR" sz="2400"/>
              <a:t> voir plus loin</a:t>
            </a:r>
          </a:p>
          <a:p>
            <a:r>
              <a:rPr lang="fr-FR" sz="2400"/>
              <a:t>Algorithmes :</a:t>
            </a:r>
            <a:r>
              <a:rPr lang="fr-FR" sz="240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deviennent </a:t>
            </a:r>
            <a:r>
              <a:rPr lang="fr-FR" sz="2000"/>
              <a:t>probabilistes</a:t>
            </a:r>
            <a:r>
              <a:rPr lang="fr-FR" sz="2000">
                <a:solidFill>
                  <a:schemeClr val="tx1"/>
                </a:solidFill>
              </a:rPr>
              <a:t>, cf. Claire Mathieu (2017-2018)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deviennent </a:t>
            </a:r>
            <a:r>
              <a:rPr lang="fr-FR" sz="2000"/>
              <a:t>répartis</a:t>
            </a:r>
            <a:r>
              <a:rPr lang="fr-FR" sz="2000">
                <a:solidFill>
                  <a:schemeClr val="tx1"/>
                </a:solidFill>
              </a:rPr>
              <a:t>, cf. Rachid Guerraoui (2018-2019)</a:t>
            </a:r>
          </a:p>
          <a:p>
            <a:r>
              <a:rPr lang="fr-FR" sz="2400"/>
              <a:t>Langages de programmation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deux camps bien distincts, cf. cours des  04/11/2015 et 13/12/2018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632087-C801-EB4F-A764-24B6D60C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fr-FR"/>
              <a:t>Evolutions scientifiques (lentes par nature)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F52463C-C1A3-3A4E-9975-002ACFD35E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C5DC81E-1B4F-0342-8B3F-53D4A076E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6633DA6-884A-4447-BCE7-CBDEDD52E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78E6860-5F22-784F-AB86-DF39BC2FBC4E}"/>
              </a:ext>
            </a:extLst>
          </p:cNvPr>
          <p:cNvSpPr txBox="1"/>
          <p:nvPr/>
        </p:nvSpPr>
        <p:spPr>
          <a:xfrm>
            <a:off x="574224" y="3394330"/>
            <a:ext cx="3175869" cy="2003794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langages typés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puissance d’expression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tx2"/>
                </a:solidFill>
              </a:rPr>
              <a:t>Caml, F#, Scala, …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3"/>
                </a:solidFill>
              </a:rPr>
              <a:t>grande rigueur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3"/>
                </a:solidFill>
              </a:rPr>
              <a:t>détection statique de bugs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investissement intellectuel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8E40BB5-B1EA-E741-A3B7-9BADF084C333}"/>
              </a:ext>
            </a:extLst>
          </p:cNvPr>
          <p:cNvSpPr txBox="1"/>
          <p:nvPr/>
        </p:nvSpPr>
        <p:spPr>
          <a:xfrm>
            <a:off x="5630882" y="3394330"/>
            <a:ext cx="2961067" cy="2003794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langages dynamiques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souplesse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tx2"/>
                </a:solidFill>
              </a:rPr>
              <a:t>Python, JavaScript, …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4"/>
                </a:solidFill>
              </a:rPr>
              <a:t>rigueur approximative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4"/>
                </a:solidFill>
              </a:rPr>
              <a:t>bugs au dernier moment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yaka s’y mettre !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xmlns="" id="{03A1AE63-A463-6F43-B524-5A647B0278AD}"/>
              </a:ext>
            </a:extLst>
          </p:cNvPr>
          <p:cNvSpPr/>
          <p:nvPr/>
        </p:nvSpPr>
        <p:spPr bwMode="auto">
          <a:xfrm>
            <a:off x="539552" y="3409570"/>
            <a:ext cx="3347040" cy="1978886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xmlns="" id="{4EA8E6EF-6BD7-6F4A-AC84-5B202BBD8EA9}"/>
              </a:ext>
            </a:extLst>
          </p:cNvPr>
          <p:cNvSpPr/>
          <p:nvPr/>
        </p:nvSpPr>
        <p:spPr bwMode="auto">
          <a:xfrm>
            <a:off x="5571373" y="3409570"/>
            <a:ext cx="3033075" cy="1978886"/>
          </a:xfrm>
          <a:prstGeom prst="round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B3B1D23-5D1D-6445-A345-92358C3D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23" y="4015811"/>
            <a:ext cx="760831" cy="76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15F7789B-0D91-AE46-AB9E-6A8BAACD8359}"/>
              </a:ext>
            </a:extLst>
          </p:cNvPr>
          <p:cNvSpPr txBox="1">
            <a:spLocks/>
          </p:cNvSpPr>
          <p:nvPr/>
        </p:nvSpPr>
        <p:spPr>
          <a:xfrm>
            <a:off x="251520" y="5568087"/>
            <a:ext cx="8640960" cy="4532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/>
              <a:t>Machines : vers de nouvelles technologies et architectures ?</a:t>
            </a:r>
          </a:p>
        </p:txBody>
      </p:sp>
    </p:spTree>
    <p:extLst>
      <p:ext uri="{BB962C8B-B14F-4D97-AF65-F5344CB8AC3E}">
        <p14:creationId xmlns:p14="http://schemas.microsoft.com/office/powerpoint/2010/main" val="4514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AE5F119B-896A-B44F-B9CB-77BE9FB2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 valeur ajoutée majeure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48E20AF-CF55-6E4B-9D4B-637E5785CD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DDE12D9-25E7-544D-B951-21BB51563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BFE4691-957B-3F4B-96CC-E0167EFB6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6246985-2A63-EE4B-91C5-8F8A1F33A4FC}"/>
              </a:ext>
            </a:extLst>
          </p:cNvPr>
          <p:cNvSpPr txBox="1"/>
          <p:nvPr/>
        </p:nvSpPr>
        <p:spPr>
          <a:xfrm>
            <a:off x="972307" y="2059200"/>
            <a:ext cx="7199407" cy="160259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3200" kern="0" dirty="0"/>
              <a:t>En couplant informatique et physique,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on peut faire des choses inaccessibles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à la physique seule</a:t>
            </a:r>
          </a:p>
        </p:txBody>
      </p:sp>
    </p:spTree>
    <p:extLst>
      <p:ext uri="{BB962C8B-B14F-4D97-AF65-F5344CB8AC3E}">
        <p14:creationId xmlns:p14="http://schemas.microsoft.com/office/powerpoint/2010/main" val="964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0132125-E9B2-964E-BA00-D65C80D1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92552"/>
          </a:xfrm>
        </p:spPr>
        <p:txBody>
          <a:bodyPr/>
          <a:lstStyle/>
          <a:p>
            <a:r>
              <a:rPr lang="fr-FR" sz="3200" dirty="0"/>
              <a:t>La photo numérique </a:t>
            </a:r>
            <a:br>
              <a:rPr lang="fr-FR" sz="3200" dirty="0"/>
            </a:br>
            <a:r>
              <a:rPr lang="fr-FR" sz="2000" dirty="0"/>
              <a:t>cf. séminaire 2008 de F. Guichard et cours du 31/01/2018</a:t>
            </a:r>
            <a:endParaRPr lang="fr-FR" sz="320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3B1972C-D695-4B4D-821A-F2412D588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6DAAE4D-5B15-564D-8FD0-BF8BD2C57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B1F184F-C835-E04F-AFDA-B82A15DA1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xmlns="" id="{D42A7D24-A504-7240-8A89-8FBE82EB5513}"/>
              </a:ext>
            </a:extLst>
          </p:cNvPr>
          <p:cNvSpPr txBox="1">
            <a:spLocks/>
          </p:cNvSpPr>
          <p:nvPr/>
        </p:nvSpPr>
        <p:spPr>
          <a:xfrm>
            <a:off x="-76200" y="55892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800" i="0" dirty="0"/>
              <a:t>Photo argentique: clic, c’est fini → tirage</a:t>
            </a:r>
            <a:br>
              <a:rPr lang="fr-FR" sz="2800" i="0" dirty="0"/>
            </a:br>
            <a:r>
              <a:rPr lang="fr-FR" sz="2800" i="0" dirty="0">
                <a:solidFill>
                  <a:schemeClr val="tx2"/>
                </a:solidFill>
              </a:rPr>
              <a:t> Photo numérique </a:t>
            </a:r>
            <a:r>
              <a:rPr lang="fr-FR" sz="2800" i="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fr-FR" sz="2800" i="0" dirty="0">
                <a:solidFill>
                  <a:schemeClr val="tx2"/>
                </a:solidFill>
              </a:rPr>
              <a:t>clic ça commence → algorithmes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66AD92B-FE82-6948-B9C6-0D5589726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052736"/>
            <a:ext cx="5857071" cy="44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3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2D19A7-6770-CA44-8783-309F3102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954107"/>
          </a:xfrm>
        </p:spPr>
        <p:txBody>
          <a:bodyPr/>
          <a:lstStyle/>
          <a:p>
            <a:r>
              <a:rPr lang="fr-FR" dirty="0"/>
              <a:t>La photo numérique </a:t>
            </a:r>
            <a:br>
              <a:rPr lang="fr-FR" dirty="0"/>
            </a:br>
            <a:r>
              <a:rPr lang="fr-FR" sz="2000" dirty="0"/>
              <a:t>cf. séminaire 2008 de F. Guichard et cours du 31/01/2018</a:t>
            </a:r>
            <a:endParaRPr lang="fr-FR" sz="200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6D3E558-5F73-544E-B88C-22671088F7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6AED0F5-6A4B-7846-AB73-CF7CD6674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C748AA5-70E2-2C40-B537-58F8FB483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7E23F17-18C1-6D4A-8016-1D4C170F9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581" y="1051200"/>
            <a:ext cx="5952838" cy="4536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E63C44D-7204-EA4A-A0EE-2C8F5A781412}"/>
              </a:ext>
            </a:extLst>
          </p:cNvPr>
          <p:cNvSpPr txBox="1"/>
          <p:nvPr/>
        </p:nvSpPr>
        <p:spPr>
          <a:xfrm>
            <a:off x="661318" y="5733256"/>
            <a:ext cx="7821372" cy="83591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Inversion algorithmique des distorsions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Transformation algorithmique de la lumière : </a:t>
            </a:r>
            <a:r>
              <a:rPr lang="fr-FR" sz="2400" kern="0" dirty="0">
                <a:solidFill>
                  <a:schemeClr val="tx2"/>
                </a:solidFill>
              </a:rPr>
              <a:t>Physique ?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824472E3-3123-5D4E-8F46-EDDF13917B31}"/>
              </a:ext>
            </a:extLst>
          </p:cNvPr>
          <p:cNvCxnSpPr>
            <a:cxnSpLocks/>
          </p:cNvCxnSpPr>
          <p:nvPr/>
        </p:nvCxnSpPr>
        <p:spPr bwMode="auto">
          <a:xfrm flipV="1">
            <a:off x="6731496" y="6194182"/>
            <a:ext cx="1475244" cy="295487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3BE8DEAA-AB83-A241-973E-3628D399581B}"/>
              </a:ext>
            </a:extLst>
          </p:cNvPr>
          <p:cNvCxnSpPr>
            <a:cxnSpLocks/>
          </p:cNvCxnSpPr>
          <p:nvPr/>
        </p:nvCxnSpPr>
        <p:spPr bwMode="auto">
          <a:xfrm>
            <a:off x="6731496" y="6194182"/>
            <a:ext cx="1475244" cy="295487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929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4BDC03-20EF-CA49-95D7-227772B52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Et pour un clic de plus</a:t>
            </a:r>
            <a:endParaRPr lang="fr-FR" sz="200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8427C9B8-08F9-794A-8412-53FBCE82CF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4747780-3FA1-E445-A4FF-FDFBDE6D6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0AE26D0-545C-8A4C-BA83-C33EC47D2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0A09A26-0F1D-7E46-9D2C-4A884DD5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576" y="828425"/>
            <a:ext cx="3816424" cy="4986132"/>
          </a:xfrm>
          <a:prstGeom prst="rect">
            <a:avLst/>
          </a:prstGeom>
        </p:spPr>
      </p:pic>
      <p:sp>
        <p:nvSpPr>
          <p:cNvPr id="8" name="Titre 5">
            <a:extLst>
              <a:ext uri="{FF2B5EF4-FFF2-40B4-BE49-F238E27FC236}">
                <a16:creationId xmlns:a16="http://schemas.microsoft.com/office/drawing/2014/main" xmlns="" id="{AD233029-41EA-AA41-8F8F-C0D5D69C7158}"/>
              </a:ext>
            </a:extLst>
          </p:cNvPr>
          <p:cNvSpPr txBox="1">
            <a:spLocks/>
          </p:cNvSpPr>
          <p:nvPr/>
        </p:nvSpPr>
        <p:spPr>
          <a:xfrm>
            <a:off x="945685" y="6012948"/>
            <a:ext cx="7070213" cy="53267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tIns="36000" bIns="6480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ym typeface="Symbol"/>
              </a:rPr>
              <a:t>Faisable avec la physique, mais </a:t>
            </a:r>
            <a:r>
              <a:rPr lang="en-US" sz="2800" dirty="0">
                <a:sym typeface="Symbol"/>
              </a:rPr>
              <a:t>pas simple</a:t>
            </a:r>
            <a:endParaRPr kumimoji="0" lang="fr-FR" sz="28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15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E71050-20E6-DC44-8732-4860A711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2019 : fusion d’images multiples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0829B55-090F-1F42-871C-6FAECAD922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0D61C54-17DC-7A41-8E91-3F57DB62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5C1A414-EC20-1F43-85D6-B3DE658E9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0BD1A10-97A7-994C-805F-95B59D1417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4703"/>
            <a:ext cx="9144000" cy="3048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C147AD6F-F6F1-874B-ABB4-7666C76CA872}"/>
              </a:ext>
            </a:extLst>
          </p:cNvPr>
          <p:cNvSpPr txBox="1"/>
          <p:nvPr/>
        </p:nvSpPr>
        <p:spPr>
          <a:xfrm>
            <a:off x="1043608" y="4484536"/>
            <a:ext cx="4344459" cy="960688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6 images sucessives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à mises au point d</a:t>
            </a:r>
            <a:r>
              <a:rPr lang="fr-FR" sz="2800" kern="0" dirty="0"/>
              <a:t>écalées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3F0F548B-C713-7C44-96EC-363E4EED5CB3}"/>
              </a:ext>
            </a:extLst>
          </p:cNvPr>
          <p:cNvSpPr txBox="1"/>
          <p:nvPr/>
        </p:nvSpPr>
        <p:spPr>
          <a:xfrm>
            <a:off x="6497900" y="4483955"/>
            <a:ext cx="2125903" cy="508256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image finale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061FE0B6-5FE3-134C-90F4-93D44DCB9AB0}"/>
              </a:ext>
            </a:extLst>
          </p:cNvPr>
          <p:cNvSpPr txBox="1"/>
          <p:nvPr/>
        </p:nvSpPr>
        <p:spPr>
          <a:xfrm>
            <a:off x="900180" y="5661248"/>
            <a:ext cx="7343677" cy="52279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none" tIns="36000" bIns="64800" rtlCol="0" anchor="t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Infaisable par les seuls procédés physiques !</a:t>
            </a:r>
          </a:p>
        </p:txBody>
      </p:sp>
    </p:spTree>
    <p:extLst>
      <p:ext uri="{BB962C8B-B14F-4D97-AF65-F5344CB8AC3E}">
        <p14:creationId xmlns:p14="http://schemas.microsoft.com/office/powerpoint/2010/main" val="24216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E71050-20E6-DC44-8732-4860A711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Fusion d’images multiples en médecine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0829B55-090F-1F42-871C-6FAECAD922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0D61C54-17DC-7A41-8E91-3F57DB62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5C1A414-EC20-1F43-85D6-B3DE658E9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F7F02550-6E3D-8246-9D6E-50806A4C4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836712"/>
            <a:ext cx="7899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3300"/>
                </a:solidFill>
                <a:latin typeface="Helvetica"/>
              </a:rPr>
              <a:t>angio</a:t>
            </a:r>
            <a:r>
              <a:rPr lang="en-US" sz="2400" dirty="0">
                <a:solidFill>
                  <a:srgbClr val="FF3300"/>
                </a:solidFill>
                <a:latin typeface="Helvetica"/>
              </a:rPr>
              <a:t>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A926490D-4236-BD47-93B8-3BBB0A44B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924" y="930496"/>
            <a:ext cx="1870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3300"/>
                </a:solidFill>
                <a:latin typeface="Helvetica"/>
              </a:rPr>
              <a:t>diffusion</a:t>
            </a:r>
            <a:endParaRPr lang="en-US" sz="2400" dirty="0">
              <a:latin typeface="Helvetica"/>
            </a:endParaRPr>
          </a:p>
        </p:txBody>
      </p:sp>
      <p:pic>
        <p:nvPicPr>
          <p:cNvPr id="8" name="Picture 7" descr="dti_anisotropic_0">
            <a:extLst>
              <a:ext uri="{FF2B5EF4-FFF2-40B4-BE49-F238E27FC236}">
                <a16:creationId xmlns:a16="http://schemas.microsoft.com/office/drawing/2014/main" xmlns="" id="{E77ADD1F-1BC2-5F45-A81C-2330E107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324" y="1466488"/>
            <a:ext cx="1237117" cy="1674928"/>
          </a:xfrm>
          <a:prstGeom prst="rect">
            <a:avLst/>
          </a:prstGeom>
          <a:noFill/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CF322F55-BF11-C14B-A5CE-909316365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81"/>
          <a:stretch/>
        </p:blipFill>
        <p:spPr bwMode="auto">
          <a:xfrm>
            <a:off x="1921772" y="3501256"/>
            <a:ext cx="1381715" cy="152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" descr="an03">
            <a:extLst>
              <a:ext uri="{FF2B5EF4-FFF2-40B4-BE49-F238E27FC236}">
                <a16:creationId xmlns:a16="http://schemas.microsoft.com/office/drawing/2014/main" xmlns="" id="{B2382D96-37D9-8F4F-8FE0-EB6D9DEA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747" y="1429861"/>
            <a:ext cx="1324144" cy="1640117"/>
          </a:xfrm>
          <a:prstGeom prst="rect">
            <a:avLst/>
          </a:prstGeom>
          <a:noFill/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7D70D411-DF1B-0648-9418-A90F59A5C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677" y="938585"/>
            <a:ext cx="1870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FF3300"/>
                </a:solidFill>
                <a:latin typeface="Helvetica"/>
              </a:rPr>
              <a:t>anatomy</a:t>
            </a:r>
            <a:endParaRPr lang="en-US" sz="2400" dirty="0">
              <a:solidFill>
                <a:srgbClr val="FF3300"/>
              </a:solidFill>
              <a:latin typeface="Helvetica"/>
            </a:endParaRPr>
          </a:p>
        </p:txBody>
      </p:sp>
      <p:pic>
        <p:nvPicPr>
          <p:cNvPr id="12" name="Picture 15" descr="fibers_and_T1_1">
            <a:extLst>
              <a:ext uri="{FF2B5EF4-FFF2-40B4-BE49-F238E27FC236}">
                <a16:creationId xmlns:a16="http://schemas.microsoft.com/office/drawing/2014/main" xmlns="" id="{0A0360BA-A900-FD44-9EA7-35451CA3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799" y="3499118"/>
            <a:ext cx="2004289" cy="1755259"/>
          </a:xfrm>
          <a:prstGeom prst="rect">
            <a:avLst/>
          </a:prstGeom>
          <a:noFill/>
        </p:spPr>
      </p:pic>
      <p:sp>
        <p:nvSpPr>
          <p:cNvPr id="13" name="Text Box 22">
            <a:extLst>
              <a:ext uri="{FF2B5EF4-FFF2-40B4-BE49-F238E27FC236}">
                <a16:creationId xmlns:a16="http://schemas.microsoft.com/office/drawing/2014/main" xmlns="" id="{7D80EB37-28DA-CA44-992C-1B69714A7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2072" y="908720"/>
            <a:ext cx="2316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Helvetica"/>
              </a:rPr>
              <a:t>spectro</a:t>
            </a:r>
            <a:endParaRPr lang="en-US" dirty="0">
              <a:solidFill>
                <a:srgbClr val="FF0000"/>
              </a:solidFill>
              <a:latin typeface="Helvetica"/>
            </a:endParaRPr>
          </a:p>
        </p:txBody>
      </p:sp>
      <p:pic>
        <p:nvPicPr>
          <p:cNvPr id="14" name="Picture 19" descr="mrsi-tumor-probability-map">
            <a:extLst>
              <a:ext uri="{FF2B5EF4-FFF2-40B4-BE49-F238E27FC236}">
                <a16:creationId xmlns:a16="http://schemas.microsoft.com/office/drawing/2014/main" xmlns="" id="{E0E918C5-559A-3D40-B111-B6B19162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8507" y="1485032"/>
            <a:ext cx="1505741" cy="1656184"/>
          </a:xfrm>
          <a:prstGeom prst="rect">
            <a:avLst/>
          </a:prstGeom>
          <a:noFill/>
        </p:spPr>
      </p:pic>
      <p:pic>
        <p:nvPicPr>
          <p:cNvPr id="15" name="Picture 18" descr="spectrum-normal-and-tumorous">
            <a:extLst>
              <a:ext uri="{FF2B5EF4-FFF2-40B4-BE49-F238E27FC236}">
                <a16:creationId xmlns:a16="http://schemas.microsoft.com/office/drawing/2014/main" xmlns="" id="{82207570-1017-8A4C-AF87-7AF995CF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299" y="3645272"/>
            <a:ext cx="1770965" cy="1440160"/>
          </a:xfrm>
          <a:prstGeom prst="rect">
            <a:avLst/>
          </a:prstGeom>
          <a:noFill/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xmlns="" id="{77FC3445-F519-D24E-AC04-8D85D7987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389" y="908968"/>
            <a:ext cx="2014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300"/>
                </a:solidFill>
                <a:latin typeface="Helvetica"/>
              </a:rPr>
              <a:t>functional</a:t>
            </a:r>
            <a:endParaRPr lang="en-US" sz="2400" dirty="0">
              <a:latin typeface="Helvetica"/>
            </a:endParaRPr>
          </a:p>
        </p:txBody>
      </p:sp>
      <p:pic>
        <p:nvPicPr>
          <p:cNvPr id="17" name="Picture 6" descr="fmri-cmp1700">
            <a:extLst>
              <a:ext uri="{FF2B5EF4-FFF2-40B4-BE49-F238E27FC236}">
                <a16:creationId xmlns:a16="http://schemas.microsoft.com/office/drawing/2014/main" xmlns="" id="{E08D89C5-3115-4640-A0CF-F9CC64AE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7020273" y="1485032"/>
            <a:ext cx="1729662" cy="1687734"/>
          </a:xfrm>
          <a:prstGeom prst="rect">
            <a:avLst/>
          </a:prstGeom>
          <a:noFill/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665EE319-B16C-3043-81CA-0F9DFAC30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3501256"/>
            <a:ext cx="1761955" cy="166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xmlns="" id="{A26752A1-BC94-5244-B2B3-C8CB44333D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413024"/>
            <a:ext cx="1375880" cy="1730648"/>
          </a:xfrm>
          <a:prstGeom prst="rect">
            <a:avLst/>
          </a:prstGeom>
        </p:spPr>
      </p:pic>
      <p:pic>
        <p:nvPicPr>
          <p:cNvPr id="20" name="Image 19" descr="Final_S0Nat_recrig_S0MNISS_0079_slice_Y_109_last.png">
            <a:extLst>
              <a:ext uri="{FF2B5EF4-FFF2-40B4-BE49-F238E27FC236}">
                <a16:creationId xmlns:a16="http://schemas.microsoft.com/office/drawing/2014/main" xmlns="" id="{9EAB58C8-AA66-FE41-8CC0-8408E7BDCF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21" y="3501256"/>
            <a:ext cx="1465559" cy="151216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B75929CC-8644-E24E-8C7A-50A6A788D47A}"/>
              </a:ext>
            </a:extLst>
          </p:cNvPr>
          <p:cNvSpPr txBox="1"/>
          <p:nvPr/>
        </p:nvSpPr>
        <p:spPr>
          <a:xfrm>
            <a:off x="3203848" y="5445224"/>
            <a:ext cx="2302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  <a:latin typeface="Helvetica"/>
                <a:cs typeface="Helvetica"/>
              </a:rPr>
              <a:t>Le </a:t>
            </a:r>
            <a:r>
              <a:rPr lang="fr-FR" sz="1000" dirty="0" err="1">
                <a:solidFill>
                  <a:srgbClr val="FF0000"/>
                </a:solidFill>
                <a:latin typeface="Helvetica"/>
                <a:cs typeface="Helvetica"/>
              </a:rPr>
              <a:t>Bihan</a:t>
            </a:r>
            <a:r>
              <a:rPr lang="fr-FR" sz="1000" dirty="0">
                <a:solidFill>
                  <a:srgbClr val="FF0000"/>
                </a:solidFill>
                <a:latin typeface="Helvetica"/>
                <a:cs typeface="Helvetica"/>
              </a:rPr>
              <a:t>, Le cerveau de cristal, 2013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82C97F63-20C8-8346-9095-68F0783E2669}"/>
              </a:ext>
            </a:extLst>
          </p:cNvPr>
          <p:cNvSpPr txBox="1"/>
          <p:nvPr/>
        </p:nvSpPr>
        <p:spPr>
          <a:xfrm>
            <a:off x="900180" y="5882060"/>
            <a:ext cx="7343677" cy="50353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none" tIns="3600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Infaisable par les seuls procédés physiques !</a:t>
            </a:r>
          </a:p>
        </p:txBody>
      </p:sp>
    </p:spTree>
    <p:extLst>
      <p:ext uri="{BB962C8B-B14F-4D97-AF65-F5344CB8AC3E}">
        <p14:creationId xmlns:p14="http://schemas.microsoft.com/office/powerpoint/2010/main" val="30397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E30EE9-C545-B544-B82A-DC346165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015663"/>
          </a:xfrm>
        </p:spPr>
        <p:txBody>
          <a:bodyPr/>
          <a:lstStyle/>
          <a:p>
            <a:r>
              <a:rPr lang="fr-FR"/>
              <a:t>L’informatisation des sciences</a:t>
            </a:r>
            <a:br>
              <a:rPr lang="fr-FR"/>
            </a:br>
            <a:r>
              <a:rPr lang="fr-FR" sz="2400"/>
              <a:t>(voir cours du 28 janvier 2015)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D966EBB-3C7A-D54F-BD3D-6B02A5725F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853D84C-EBDE-7640-832F-F87728D5D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527F11A-4647-A043-B4E8-712CA65D0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528CB1D-3A8D-2741-B0BE-BF6D72049386}"/>
              </a:ext>
            </a:extLst>
          </p:cNvPr>
          <p:cNvSpPr txBox="1"/>
          <p:nvPr/>
        </p:nvSpPr>
        <p:spPr>
          <a:xfrm>
            <a:off x="410211" y="3284984"/>
            <a:ext cx="4169796" cy="69003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/>
              <a:t>Modern high field clinical MRI scanner.</a:t>
            </a:r>
            <a:r>
              <a:rPr lang="fr-FR" sz="1000"/>
              <a:t>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1000"/>
              <a:t>(3T Achieva, the product of Philips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1000"/>
              <a:t>at Best, the Netherlands.)</a:t>
            </a:r>
            <a:endParaRPr kumimoji="0" lang="fr-FR" sz="12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Picture 10" descr="http://www.science-et-vie.com/wp-content/uploads/2012/08/Curiosity_NASA.jpg">
            <a:extLst>
              <a:ext uri="{FF2B5EF4-FFF2-40B4-BE49-F238E27FC236}">
                <a16:creationId xmlns:a16="http://schemas.microsoft.com/office/drawing/2014/main" xmlns="" id="{F036953A-3602-CB4D-BC19-E705D04F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724" y="4077072"/>
            <a:ext cx="2890770" cy="1961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https://encrypted-tbn1.gstatic.com/images?q=tbn:ANd9GcQB_XiYVyHiv3qywqOq0wa22Xnt0uCNhtbmM6136N7aO0Uuvo3oPg">
            <a:extLst>
              <a:ext uri="{FF2B5EF4-FFF2-40B4-BE49-F238E27FC236}">
                <a16:creationId xmlns:a16="http://schemas.microsoft.com/office/drawing/2014/main" xmlns="" id="{506F265E-3763-BD4F-A91D-092E8C778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651" y="4077072"/>
            <a:ext cx="3051368" cy="1961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74FF96A-00AF-AB4E-8AB4-7BD4A43B19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217" y="1268760"/>
            <a:ext cx="2627784" cy="19708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D2D44F9-408A-9C41-96D7-8D1042A6CBDC}"/>
              </a:ext>
            </a:extLst>
          </p:cNvPr>
          <p:cNvSpPr txBox="1"/>
          <p:nvPr/>
        </p:nvSpPr>
        <p:spPr>
          <a:xfrm>
            <a:off x="1498682" y="6075998"/>
            <a:ext cx="1992853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Curiosity (Mars)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27284D8-2B0B-474D-AF95-711C145285FF}"/>
              </a:ext>
            </a:extLst>
          </p:cNvPr>
          <p:cNvSpPr txBox="1"/>
          <p:nvPr/>
        </p:nvSpPr>
        <p:spPr>
          <a:xfrm>
            <a:off x="6149265" y="6075998"/>
            <a:ext cx="1398140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VLT (Chili)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810FE82-F48B-CB4D-9D7B-D1B53F9E7FC7}"/>
              </a:ext>
            </a:extLst>
          </p:cNvPr>
          <p:cNvSpPr/>
          <p:nvPr/>
        </p:nvSpPr>
        <p:spPr>
          <a:xfrm>
            <a:off x="4948207" y="3290218"/>
            <a:ext cx="380025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/>
              <a:t>Séquenceur d’ADN</a:t>
            </a:r>
          </a:p>
          <a:p>
            <a:r>
              <a:rPr lang="fr-FR" sz="1050"/>
              <a:t>Par Flickr user jurvetson — Flickr, CC BY 2.0, </a:t>
            </a:r>
            <a:r>
              <a:rPr lang="fr-FR" sz="1000">
                <a:hlinkClick r:id="rId5"/>
              </a:rPr>
              <a:t>https://commons.wikimedia.org/w/index.php?curid=1552252</a:t>
            </a:r>
            <a:r>
              <a:rPr lang="fr-FR" sz="1000"/>
              <a:t> </a:t>
            </a:r>
            <a:endParaRPr lang="fr-FR" sz="105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931DCBA-C704-CF42-A9AD-B7013C0CDC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132" y="1254866"/>
            <a:ext cx="2904407" cy="198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6AFEEF3-BC01-B94A-9723-E62811D16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Modélisation et simulation numérique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EB29C376-4C92-5B43-B947-58996856A8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527D696-9E1D-A242-BAE0-6A9C1B755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B959A93-1304-FC49-A97B-86F2A9420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Picture 3" descr="D:\Berry\CollegeDeFrance\Olympiades\H2O2_2.5MillionsH-im.jpg">
            <a:extLst>
              <a:ext uri="{FF2B5EF4-FFF2-40B4-BE49-F238E27FC236}">
                <a16:creationId xmlns:a16="http://schemas.microsoft.com/office/drawing/2014/main" xmlns="" id="{FCB84B79-B87B-C14A-B8A0-F619F9654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845352"/>
            <a:ext cx="2304256" cy="2380187"/>
          </a:xfrm>
          <a:prstGeom prst="rect">
            <a:avLst/>
          </a:prstGeom>
          <a:noFill/>
        </p:spPr>
      </p:pic>
      <p:pic>
        <p:nvPicPr>
          <p:cNvPr id="7" name="Picture 3" descr="D:\Berry\CollegeDeFrance\Olympiades\Supernova.jpg">
            <a:extLst>
              <a:ext uri="{FF2B5EF4-FFF2-40B4-BE49-F238E27FC236}">
                <a16:creationId xmlns:a16="http://schemas.microsoft.com/office/drawing/2014/main" xmlns="" id="{A49059F4-CA86-1C41-8D0D-33076F93A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423" y="845352"/>
            <a:ext cx="2383594" cy="238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0F1A227-8106-7242-AC5B-9566A4D6E2D6}"/>
              </a:ext>
            </a:extLst>
          </p:cNvPr>
          <p:cNvSpPr txBox="1"/>
          <p:nvPr/>
        </p:nvSpPr>
        <p:spPr>
          <a:xfrm>
            <a:off x="1763688" y="3259875"/>
            <a:ext cx="1140056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Ariane 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4D01886-9F2C-324C-B40F-DE9101EBBF65}"/>
              </a:ext>
            </a:extLst>
          </p:cNvPr>
          <p:cNvSpPr txBox="1"/>
          <p:nvPr/>
        </p:nvSpPr>
        <p:spPr>
          <a:xfrm>
            <a:off x="5764305" y="3259875"/>
            <a:ext cx="1425390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Supernova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3480388-0400-8D4E-B337-AF4EA1BFFD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55" y="3796777"/>
            <a:ext cx="3665226" cy="225907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B818C02-D9A6-594E-9857-DCCFA559A334}"/>
              </a:ext>
            </a:extLst>
          </p:cNvPr>
          <p:cNvSpPr txBox="1"/>
          <p:nvPr/>
        </p:nvSpPr>
        <p:spPr>
          <a:xfrm>
            <a:off x="966194" y="6137377"/>
            <a:ext cx="2735044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repliement de protéine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E3E7EB-CE68-534F-952D-59D6C79FCBDD}"/>
              </a:ext>
            </a:extLst>
          </p:cNvPr>
          <p:cNvSpPr txBox="1"/>
          <p:nvPr/>
        </p:nvSpPr>
        <p:spPr>
          <a:xfrm>
            <a:off x="5223665" y="6184621"/>
            <a:ext cx="2850460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Préparation d’opération</a:t>
            </a:r>
          </a:p>
        </p:txBody>
      </p:sp>
      <p:pic>
        <p:nvPicPr>
          <p:cNvPr id="17" name="simu-result.avi">
            <a:hlinkClick r:id="" action="ppaction://media"/>
            <a:extLst>
              <a:ext uri="{FF2B5EF4-FFF2-40B4-BE49-F238E27FC236}">
                <a16:creationId xmlns:a16="http://schemas.microsoft.com/office/drawing/2014/main" xmlns="" id="{49975100-B91C-AE40-8904-AC280797C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37628" y="3798522"/>
            <a:ext cx="2678744" cy="23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68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/>
              <a:t>L’hyperpuissance de l’informatique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L’infrastructure matérielle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L’infrastructure logicielle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Les applications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Le recentrage sur les données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Vers l’Internet des objets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915400" cy="584775"/>
          </a:xfrm>
        </p:spPr>
        <p:txBody>
          <a:bodyPr/>
          <a:lstStyle/>
          <a:p>
            <a:r>
              <a:rPr lang="fr-FR" sz="3200"/>
              <a:t>Acte 1 : de 2007 à 2019, quelles évolutions 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51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F29E61-EA02-9B44-A5F0-18145FB9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Simulation des dunes de sable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EB521CF5-3CA9-5641-9B5D-2F73DEEAFE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5D1A49D-035E-254D-B847-5C8CD4C55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37E37ED-C83F-AF42-B408-7459E76D4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0A24B01-4159-FD46-BA66-94E047DDA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3" y="908720"/>
            <a:ext cx="84486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50E286EF-29B5-5E4C-8ACC-EF79F7C7F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8" y="3468216"/>
            <a:ext cx="84677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2F4F3E-8D99-5143-8D5A-CBFA9B89B8BD}"/>
              </a:ext>
            </a:extLst>
          </p:cNvPr>
          <p:cNvSpPr/>
          <p:nvPr/>
        </p:nvSpPr>
        <p:spPr>
          <a:xfrm>
            <a:off x="708112" y="5445224"/>
            <a:ext cx="7727776" cy="9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i="1" kern="0" dirty="0"/>
              <a:t>Voir Clément </a:t>
            </a:r>
            <a:r>
              <a:rPr lang="fr-FR" i="1" kern="0" dirty="0" err="1"/>
              <a:t>Narteau, « Structures éoliennes au sein des mers de sable »</a:t>
            </a:r>
            <a:endParaRPr lang="fr-FR" i="1" kern="0" dirty="0"/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i="1" kern="0" dirty="0"/>
              <a:t>Colloque « Sciences et arts, de nouveaux domaines pour l’informatique »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i="1" kern="0" dirty="0"/>
              <a:t> 27 mai 2016</a:t>
            </a:r>
          </a:p>
        </p:txBody>
      </p:sp>
    </p:spTree>
    <p:extLst>
      <p:ext uri="{BB962C8B-B14F-4D97-AF65-F5344CB8AC3E}">
        <p14:creationId xmlns:p14="http://schemas.microsoft.com/office/powerpoint/2010/main" val="13028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F29E61-EA02-9B44-A5F0-18145FB9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Simulation des dunes de sable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EB521CF5-3CA9-5641-9B5D-2F73DEEAFE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5D1A49D-035E-254D-B847-5C8CD4C55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37E37ED-C83F-AF42-B408-7459E76D4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2F4F3E-8D99-5143-8D5A-CBFA9B89B8BD}"/>
              </a:ext>
            </a:extLst>
          </p:cNvPr>
          <p:cNvSpPr/>
          <p:nvPr/>
        </p:nvSpPr>
        <p:spPr>
          <a:xfrm>
            <a:off x="708112" y="5445224"/>
            <a:ext cx="7727776" cy="9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i="1" kern="0" dirty="0"/>
              <a:t>Voir Clément </a:t>
            </a:r>
            <a:r>
              <a:rPr lang="fr-FR" i="1" kern="0" dirty="0" err="1"/>
              <a:t>Narteau, « Structures éoliennes au sein des mers de sable »</a:t>
            </a:r>
            <a:endParaRPr lang="fr-FR" i="1" kern="0" dirty="0"/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i="1" kern="0" dirty="0"/>
              <a:t>Colloque « Sciences et arts, de nouveaux domaines pour l’informatique »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i="1" kern="0" dirty="0"/>
              <a:t> 27 mai 2016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ED1F764-263F-184A-BD6F-E9A1FE34E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907200"/>
            <a:ext cx="845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EC40880B-956A-D948-856B-52C27B893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3466800"/>
            <a:ext cx="8477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2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89E0801-D82C-2745-8A50-6C8E13AF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/>
              <a:t>Qu’est ce que la simulation, au fond ?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15E5682-5554-8847-9333-1627B4271D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BABF5A2-C100-6649-A345-419CFFAEC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96A39BD-60BB-B042-81D3-66F89DA02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xmlns="" id="{90C8494D-5F0B-D84B-A881-EE38C7C8E32B}"/>
              </a:ext>
            </a:extLst>
          </p:cNvPr>
          <p:cNvSpPr txBox="1">
            <a:spLocks/>
          </p:cNvSpPr>
          <p:nvPr/>
        </p:nvSpPr>
        <p:spPr>
          <a:xfrm>
            <a:off x="112712" y="944199"/>
            <a:ext cx="9067800" cy="1332673"/>
          </a:xfrm>
          <a:prstGeom prst="rect">
            <a:avLst/>
          </a:prstGeom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01600" indent="-201600"/>
            <a:r>
              <a:rPr lang="fr-FR" sz="2800" kern="0" dirty="0"/>
              <a:t>Remplacer matière et énergie par la seule</a:t>
            </a:r>
            <a:r>
              <a:rPr lang="fr-FR" sz="2800" kern="0" dirty="0">
                <a:solidFill>
                  <a:schemeClr val="accent3"/>
                </a:solidFill>
              </a:rPr>
              <a:t> information</a:t>
            </a:r>
          </a:p>
          <a:p>
            <a:pPr marL="201600" indent="-201600"/>
            <a:r>
              <a:rPr lang="fr-FR" sz="2800" kern="0" dirty="0"/>
              <a:t>Remplacer les lois de la nature par leur </a:t>
            </a:r>
            <a:r>
              <a:rPr lang="fr-FR" sz="2800" kern="0" dirty="0">
                <a:solidFill>
                  <a:schemeClr val="accent3"/>
                </a:solidFill>
              </a:rPr>
              <a:t>équivalent algorithmique programmé sur ordinateur</a:t>
            </a:r>
            <a:endParaRPr lang="fr-FR" sz="2800" kern="0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xmlns="" id="{2BE7AA1F-139C-9345-BCF2-7F954B0F3292}"/>
              </a:ext>
            </a:extLst>
          </p:cNvPr>
          <p:cNvSpPr txBox="1">
            <a:spLocks/>
          </p:cNvSpPr>
          <p:nvPr/>
        </p:nvSpPr>
        <p:spPr>
          <a:xfrm>
            <a:off x="112712" y="2348880"/>
            <a:ext cx="9067800" cy="18706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7600" indent="-237600"/>
            <a:r>
              <a:rPr lang="fr-FR" kern="0" dirty="0"/>
              <a:t>Remplacer le temps physique par le temps de calcul</a:t>
            </a:r>
            <a:endParaRPr lang="fr-FR" kern="0" dirty="0">
              <a:solidFill>
                <a:schemeClr val="accent3"/>
              </a:solidFill>
            </a:endParaRPr>
          </a:p>
          <a:p>
            <a:pPr lvl="1">
              <a:buFont typeface="Arial Unicode MS" panose="020B0604020202020204" pitchFamily="34" charset="-128"/>
              <a:buChar char="▻"/>
            </a:pPr>
            <a:r>
              <a:rPr lang="fr-FR" sz="2800" kern="0" dirty="0"/>
              <a:t> simulation rapide de phénomènes lents</a:t>
            </a:r>
          </a:p>
          <a:p>
            <a:pPr lvl="1">
              <a:buFont typeface="Arial Unicode MS" panose="020B0604020202020204" pitchFamily="34" charset="-128"/>
              <a:buChar char="▻"/>
            </a:pPr>
            <a:r>
              <a:rPr lang="fr-FR" sz="2800" kern="0" dirty="0"/>
              <a:t> simulation lente de phénomènes rapides</a:t>
            </a:r>
          </a:p>
          <a:p>
            <a:pPr lvl="1">
              <a:buFont typeface="Arial Unicode MS" panose="020B0604020202020204" pitchFamily="34" charset="-128"/>
              <a:buChar char="▻"/>
            </a:pPr>
            <a:r>
              <a:rPr lang="fr-FR" sz="2800" kern="0" dirty="0"/>
              <a:t> simulation en temps réel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EC1EB99-7E5A-3C4E-8C51-3C1274075B7E}"/>
              </a:ext>
            </a:extLst>
          </p:cNvPr>
          <p:cNvSpPr txBox="1"/>
          <p:nvPr/>
        </p:nvSpPr>
        <p:spPr>
          <a:xfrm>
            <a:off x="420062" y="4365104"/>
            <a:ext cx="8303876" cy="1449628"/>
          </a:xfrm>
          <a:prstGeom prst="rect">
            <a:avLst/>
          </a:prstGeom>
          <a:ln w="28575">
            <a:solidFill>
              <a:schemeClr val="accent3"/>
            </a:solidFill>
          </a:ln>
        </p:spPr>
        <p:txBody>
          <a:bodyPr wrap="none" tIns="46800" bIns="4680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Il faut bien sûr de la matière et de l’énergie,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mais celles de l’informatique sont </a:t>
            </a:r>
            <a:r>
              <a:rPr lang="fr-FR" sz="2800" kern="0" dirty="0">
                <a:solidFill>
                  <a:schemeClr val="accent3"/>
                </a:solidFill>
              </a:rPr>
              <a:t>universelles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et sans rapport avec celles du phénomène simulé !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3A9746-5788-D140-97DA-62949980B820}"/>
              </a:ext>
            </a:extLst>
          </p:cNvPr>
          <p:cNvSpPr/>
          <p:nvPr/>
        </p:nvSpPr>
        <p:spPr>
          <a:xfrm>
            <a:off x="112712" y="5949280"/>
            <a:ext cx="895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kern="0">
                <a:solidFill>
                  <a:schemeClr val="accent1"/>
                </a:solidFill>
              </a:rPr>
              <a:t>Limite : on ne trouve pas de pétrole en forant la carte !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151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68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L’hyperpuissance de l’informatique ?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L’infrastructure matérielle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L’infrastructure logicielle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Les applications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Vers l’Internet des objets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 recentrage sur les données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Acte 1 : de 2007 à 2019 quelle évolution?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44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90FFBA4-3E1F-4946-9D0E-0ECCAB3A0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La « Loi » de Gordon Moore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01B5853-31A7-BD45-9BF2-FC399DD93E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85D6174-23E3-B949-9B89-83CABA89F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D3E24D6-9189-E74D-B7A4-29B13984F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5D592DC-3362-9B45-BD09-9AE15ACF61BA}"/>
              </a:ext>
            </a:extLst>
          </p:cNvPr>
          <p:cNvSpPr txBox="1"/>
          <p:nvPr/>
        </p:nvSpPr>
        <p:spPr>
          <a:xfrm>
            <a:off x="1839521" y="1173722"/>
            <a:ext cx="5464958" cy="98613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 tIns="46800" bIns="540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 puissance des ordinateurs va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doubler </a:t>
            </a:r>
            <a:r>
              <a:rPr lang="fr-FR" sz="2800" kern="0" dirty="0"/>
              <a:t>tous les 18 mois 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3A5B759-16E3-2040-841A-8C78FE61F964}"/>
              </a:ext>
            </a:extLst>
          </p:cNvPr>
          <p:cNvSpPr txBox="1"/>
          <p:nvPr/>
        </p:nvSpPr>
        <p:spPr>
          <a:xfrm>
            <a:off x="1139829" y="2746698"/>
            <a:ext cx="6864380" cy="143856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none" tIns="468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Décision industrielle concertée :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Le nombre de composants électroniques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par unité de surface double tous les 2 ans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F53C3E5D-B54F-FA4F-88E2-299159668239}"/>
              </a:ext>
            </a:extLst>
          </p:cNvPr>
          <p:cNvCxnSpPr>
            <a:cxnSpLocks/>
          </p:cNvCxnSpPr>
          <p:nvPr/>
        </p:nvCxnSpPr>
        <p:spPr bwMode="auto">
          <a:xfrm flipV="1">
            <a:off x="1595718" y="1124744"/>
            <a:ext cx="5979458" cy="1048869"/>
          </a:xfrm>
          <a:prstGeom prst="lin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50506BC9-2DBD-674B-BA65-AC72D3B7BF46}"/>
              </a:ext>
            </a:extLst>
          </p:cNvPr>
          <p:cNvCxnSpPr>
            <a:cxnSpLocks/>
          </p:cNvCxnSpPr>
          <p:nvPr/>
        </p:nvCxnSpPr>
        <p:spPr bwMode="auto">
          <a:xfrm>
            <a:off x="1595718" y="1124744"/>
            <a:ext cx="5979458" cy="1048869"/>
          </a:xfrm>
          <a:prstGeom prst="lin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603B8C84-F974-AC47-A6DF-A184BFCE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06514"/>
            <a:ext cx="10287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7CEC0F18-7126-B74A-B592-B6B13993F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5322" y="2906514"/>
            <a:ext cx="10287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25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010D3B-8729-C748-9D8F-339E0E79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loi de Moore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D40E5CD-E54F-AC47-A74B-6211638419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26D6B77-890C-F34B-B322-6013ACA95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495804E-0E08-EA4B-85A6-21E28DB5F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5D841F8-2A67-DC45-8044-2C4A360957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16" y="719530"/>
            <a:ext cx="7884368" cy="57592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6085096-06E5-0145-8486-E17BFAF6E953}"/>
              </a:ext>
            </a:extLst>
          </p:cNvPr>
          <p:cNvSpPr txBox="1"/>
          <p:nvPr/>
        </p:nvSpPr>
        <p:spPr>
          <a:xfrm>
            <a:off x="539552" y="6562800"/>
            <a:ext cx="1744388" cy="327822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6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source Wikipedia</a:t>
            </a:r>
          </a:p>
        </p:txBody>
      </p:sp>
    </p:spTree>
    <p:extLst>
      <p:ext uri="{BB962C8B-B14F-4D97-AF65-F5344CB8AC3E}">
        <p14:creationId xmlns:p14="http://schemas.microsoft.com/office/powerpoint/2010/main" val="83510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7244BCF-65E5-9043-A97A-AA352A76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L’arrêt de la loi de Moore,</a:t>
            </a:r>
            <a:br>
              <a:rPr lang="fr-FR"/>
            </a:br>
            <a:r>
              <a:rPr lang="fr-FR"/>
              <a:t>annoncé en permanence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27DEFD3-DAD4-3340-8557-DB23BF17F7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8AD2A8E-8933-AE45-AEBA-657C90102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4BBB04F-1DE3-4348-A92C-C21B85C4A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17FCC75-7FEF-6646-94E3-B0D3D069C4AC}"/>
              </a:ext>
            </a:extLst>
          </p:cNvPr>
          <p:cNvSpPr txBox="1"/>
          <p:nvPr/>
        </p:nvSpPr>
        <p:spPr>
          <a:xfrm>
            <a:off x="190833" y="1673477"/>
            <a:ext cx="8762335" cy="122370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>
                <a:solidFill>
                  <a:schemeClr val="tx2"/>
                </a:solidFill>
              </a:rPr>
              <a:t>Loi complémentaire :</a:t>
            </a:r>
            <a:r>
              <a:rPr lang="fr-FR" sz="2400" kern="0" dirty="0"/>
              <a:t> Le nombre de commentateurs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« bien informés » prédisant la fin proche de la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loi de Moore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par atteinte des « limites de la physique » double tous les 2 ans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B8D3375-89E4-B64C-984E-B6C3F779C5FB}"/>
              </a:ext>
            </a:extLst>
          </p:cNvPr>
          <p:cNvSpPr txBox="1"/>
          <p:nvPr/>
        </p:nvSpPr>
        <p:spPr>
          <a:xfrm>
            <a:off x="1143033" y="3429000"/>
            <a:ext cx="5301451" cy="1816692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</a:t>
            </a:r>
            <a:r>
              <a:rPr lang="fr-FR" sz="2400" kern="0" dirty="0">
                <a:solidFill>
                  <a:schemeClr val="tx2"/>
                </a:solidFill>
              </a:rPr>
              <a:t>’est sûr, « ils » toucheront la limite à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>
                <a:solidFill>
                  <a:schemeClr val="tx2"/>
                </a:solidFill>
              </a:rPr>
              <a:t>50 → 20 → 15 → 10 nm</a:t>
            </a:r>
          </a:p>
          <a:p>
            <a:pPr algn="ctr"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Actuellement : 7-10 nm</a:t>
            </a:r>
          </a:p>
          <a:p>
            <a:pPr algn="ctr"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lang="fr-FR" sz="2400" kern="0" dirty="0">
                <a:solidFill>
                  <a:schemeClr val="accent3"/>
                </a:solidFill>
              </a:rPr>
              <a:t>en construction : 5-3 nm 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DAB74AD-4B1F-5C40-BFF4-2A6FD03CD22F}"/>
              </a:ext>
            </a:extLst>
          </p:cNvPr>
          <p:cNvSpPr txBox="1"/>
          <p:nvPr/>
        </p:nvSpPr>
        <p:spPr>
          <a:xfrm>
            <a:off x="7319506" y="3561687"/>
            <a:ext cx="1210588" cy="1336304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8000" kern="0" dirty="0"/>
              <a:t>👎</a:t>
            </a:r>
            <a:endParaRPr kumimoji="0" lang="fr-FR" sz="80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D2FBFCA-3D60-444C-85D9-F4088E99BB40}"/>
              </a:ext>
            </a:extLst>
          </p:cNvPr>
          <p:cNvSpPr txBox="1"/>
          <p:nvPr/>
        </p:nvSpPr>
        <p:spPr>
          <a:xfrm>
            <a:off x="1372245" y="5506339"/>
            <a:ext cx="6399509" cy="448112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Mais les gros problème arrivent maintenant…</a:t>
            </a:r>
          </a:p>
        </p:txBody>
      </p:sp>
    </p:spTree>
    <p:extLst>
      <p:ext uri="{BB962C8B-B14F-4D97-AF65-F5344CB8AC3E}">
        <p14:creationId xmlns:p14="http://schemas.microsoft.com/office/powerpoint/2010/main" val="241879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xmlns="" id="{A72DDEF5-991F-A74B-BA38-55AB306B7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293096"/>
            <a:ext cx="8663880" cy="1628907"/>
          </a:xfrm>
        </p:spPr>
        <p:txBody>
          <a:bodyPr/>
          <a:lstStyle/>
          <a:p>
            <a:r>
              <a:rPr lang="fr-FR" sz="2400"/>
              <a:t>Construction par assemblage d’</a:t>
            </a:r>
            <a:r>
              <a:rPr lang="fr-FR" sz="2400">
                <a:solidFill>
                  <a:schemeClr val="tx2"/>
                </a:solidFill>
              </a:rPr>
              <a:t>IPs</a:t>
            </a:r>
            <a:r>
              <a:rPr lang="fr-FR" sz="2400"/>
              <a:t> (</a:t>
            </a:r>
            <a:r>
              <a:rPr lang="fr-FR" sz="2400" i="1"/>
              <a:t>Intellectual Properties</a:t>
            </a:r>
            <a:r>
              <a:rPr lang="fr-FR" sz="2400"/>
              <a:t>)</a:t>
            </a:r>
          </a:p>
          <a:p>
            <a:pPr lvl="1"/>
            <a:r>
              <a:rPr lang="fr-FR" sz="2000"/>
              <a:t> CPUs, GPU, vidéos, USB, radio, contrôle mémoire, etc.</a:t>
            </a:r>
          </a:p>
          <a:p>
            <a:r>
              <a:rPr lang="fr-FR" sz="2400"/>
              <a:t>Avantages : </a:t>
            </a:r>
            <a:r>
              <a:rPr lang="fr-FR" sz="2400">
                <a:solidFill>
                  <a:schemeClr val="accent2">
                    <a:lumMod val="75000"/>
                  </a:schemeClr>
                </a:solidFill>
              </a:rPr>
              <a:t>taille</a:t>
            </a:r>
            <a:r>
              <a:rPr lang="fr-FR" sz="2400"/>
              <a:t>, </a:t>
            </a:r>
            <a:r>
              <a:rPr lang="fr-FR" sz="2400">
                <a:solidFill>
                  <a:schemeClr val="accent2">
                    <a:lumMod val="75000"/>
                  </a:schemeClr>
                </a:solidFill>
              </a:rPr>
              <a:t>consommation</a:t>
            </a:r>
            <a:r>
              <a:rPr lang="fr-FR" sz="2400"/>
              <a:t>,vitesse de </a:t>
            </a:r>
            <a:r>
              <a:rPr lang="fr-FR" sz="2400">
                <a:solidFill>
                  <a:schemeClr val="accent2"/>
                </a:solidFill>
              </a:rPr>
              <a:t>développement</a:t>
            </a:r>
            <a:r>
              <a:rPr lang="fr-FR" sz="2400"/>
              <a:t>, </a:t>
            </a:r>
            <a:r>
              <a:rPr lang="fr-FR" sz="2400">
                <a:solidFill>
                  <a:schemeClr val="accent2">
                    <a:lumMod val="75000"/>
                  </a:schemeClr>
                </a:solidFill>
              </a:rPr>
              <a:t>fabrication</a:t>
            </a:r>
            <a:r>
              <a:rPr lang="fr-FR" sz="2400"/>
              <a:t>, </a:t>
            </a:r>
            <a:r>
              <a:rPr lang="fr-FR" sz="2400">
                <a:solidFill>
                  <a:schemeClr val="accent2">
                    <a:lumMod val="75000"/>
                  </a:schemeClr>
                </a:solidFill>
              </a:rPr>
              <a:t>prix</a:t>
            </a:r>
            <a:r>
              <a:rPr lang="fr-FR" sz="2400"/>
              <a:t>, etc.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E49DBB5E-B689-1C4C-BFD7-167C0E23F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Circuits → systèmes sur puce (SoCs)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BB8A5870-16CE-5D45-84D0-75C8316958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BB05292-DF5F-0E46-805E-5E79F6460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20C8D07-B626-B445-AE57-32C178000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0C35C30F-C1E3-4848-B16B-D7AE9012C31C}"/>
              </a:ext>
            </a:extLst>
          </p:cNvPr>
          <p:cNvGrpSpPr/>
          <p:nvPr/>
        </p:nvGrpSpPr>
        <p:grpSpPr>
          <a:xfrm>
            <a:off x="228600" y="908720"/>
            <a:ext cx="7532712" cy="3010644"/>
            <a:chOff x="228600" y="908720"/>
            <a:chExt cx="7532712" cy="3010644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xmlns="" id="{1F1F3B0C-AE45-7042-8536-EA136E935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51" t="27753" r="37309" b="15277"/>
            <a:stretch>
              <a:fillRect/>
            </a:stretch>
          </p:blipFill>
          <p:spPr bwMode="auto">
            <a:xfrm>
              <a:off x="304800" y="947564"/>
              <a:ext cx="4724400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52AB083-7995-6E43-A5EC-AC98FF2A8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999" t="49664" r="19366" b="41571"/>
            <a:stretch>
              <a:fillRect/>
            </a:stretch>
          </p:blipFill>
          <p:spPr bwMode="auto">
            <a:xfrm>
              <a:off x="7380312" y="2204864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xmlns="" id="{04AFF21F-7F07-9C44-BCED-A4C3EE3802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60032" y="2443768"/>
              <a:ext cx="2279104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7942580-52CF-244B-A465-D87C60B1E05B}"/>
                </a:ext>
              </a:extLst>
            </p:cNvPr>
            <p:cNvSpPr/>
            <p:nvPr/>
          </p:nvSpPr>
          <p:spPr bwMode="auto">
            <a:xfrm>
              <a:off x="228600" y="908720"/>
              <a:ext cx="4907280" cy="1123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D84BAB-C787-CA4F-9E2C-E9D5C80E115C}"/>
              </a:ext>
            </a:extLst>
          </p:cNvPr>
          <p:cNvSpPr/>
          <p:nvPr/>
        </p:nvSpPr>
        <p:spPr>
          <a:xfrm>
            <a:off x="3758580" y="1189958"/>
            <a:ext cx="3812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/>
              <a:t>source </a:t>
            </a:r>
            <a:r>
              <a:rPr lang="fr-FR" sz="1200">
                <a:hlinkClick r:id="rId3"/>
              </a:rPr>
              <a:t>https://www.powershow.com/users/esElfakN6</a:t>
            </a:r>
            <a:r>
              <a:rPr lang="fr-FR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56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2DA65FA-DBEF-704B-A46F-88005BD9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15553"/>
          </a:xfrm>
        </p:spPr>
        <p:txBody>
          <a:bodyPr/>
          <a:lstStyle/>
          <a:p>
            <a:r>
              <a:rPr lang="fr-FR" sz="3400"/>
              <a:t>La grande variété des machines universelles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54209ECE-C625-BE45-8C5B-345EA60E7D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A09BE5D-121C-C749-AE44-8907386CC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F2DE151-67FF-F34C-8048-29E9B8E3A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A8CC7CA-35CF-AE4C-A2A8-764EED0D4898}"/>
              </a:ext>
            </a:extLst>
          </p:cNvPr>
          <p:cNvSpPr txBox="1"/>
          <p:nvPr/>
        </p:nvSpPr>
        <p:spPr>
          <a:xfrm>
            <a:off x="590828" y="908720"/>
            <a:ext cx="3310522" cy="610336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1200" kern="0" dirty="0"/>
              <a:t>CERN, Par Hugovanmeijeren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1200" kern="0" dirty="0"/>
              <a:t>Travail personnel, CC BY-SA 3.0,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900" kern="0" dirty="0">
                <a:hlinkClick r:id="rId2"/>
              </a:rPr>
              <a:t>https://commons.wikimedia.org/w/index.php?curid=10282772</a:t>
            </a:r>
            <a:r>
              <a:rPr lang="fr-FR" sz="900" kern="0" dirty="0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621581E-B65B-E342-8278-07BCF14AED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40" y="1519056"/>
            <a:ext cx="3159577" cy="21074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ADA9B74-8652-134C-9EC1-C9400855CA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519056"/>
            <a:ext cx="3168352" cy="21122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9C1B23D-F00D-AA4E-96CD-B93105C64CE8}"/>
              </a:ext>
            </a:extLst>
          </p:cNvPr>
          <p:cNvSpPr txBox="1"/>
          <p:nvPr/>
        </p:nvSpPr>
        <p:spPr>
          <a:xfrm>
            <a:off x="21632" y="3614506"/>
            <a:ext cx="4297971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fermes de données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/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calcul (20 MW)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C803CE3-FCA8-3948-9CBC-05FF737E665B}"/>
              </a:ext>
            </a:extLst>
          </p:cNvPr>
          <p:cNvSpPr txBox="1"/>
          <p:nvPr/>
        </p:nvSpPr>
        <p:spPr>
          <a:xfrm>
            <a:off x="5466657" y="3614878"/>
            <a:ext cx="2435283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Idem en conteneurs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AB4F82A-8504-B148-80DD-070978D6F6AA}"/>
              </a:ext>
            </a:extLst>
          </p:cNvPr>
          <p:cNvSpPr txBox="1"/>
          <p:nvPr/>
        </p:nvSpPr>
        <p:spPr>
          <a:xfrm>
            <a:off x="4860032" y="983099"/>
            <a:ext cx="3690433" cy="46157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1200" kern="0" dirty="0">
                <a:hlinkClick r:id="rId5"/>
              </a:rPr>
              <a:t>https://commons.wikimedia.org/wiki/User:Raysonho</a:t>
            </a:r>
            <a:endParaRPr lang="fr-FR" sz="1200" kern="0" dirty="0"/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1200" kern="0" dirty="0"/>
              <a:t>CC BY 3.0</a:t>
            </a:r>
            <a:endParaRPr lang="fr-FR" sz="900" kern="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E088ABF-8D59-3E49-8431-600700022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1" y="4725144"/>
            <a:ext cx="2196858" cy="123822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2B17CB0-1080-C347-BB46-5DDA2C80BA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280390"/>
            <a:ext cx="2274668" cy="21291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686C982-D658-0A42-942C-C5BB8E25C25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1" y="4280390"/>
            <a:ext cx="2160240" cy="212493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A65008A-26D3-F24C-9CA5-9B989E1519B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592" y="4213083"/>
            <a:ext cx="1656396" cy="22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6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986932C-E155-B54C-ABEE-0827F6227272}"/>
              </a:ext>
            </a:extLst>
          </p:cNvPr>
          <p:cNvSpPr txBox="1"/>
          <p:nvPr/>
        </p:nvSpPr>
        <p:spPr>
          <a:xfrm>
            <a:off x="6649139" y="3043995"/>
            <a:ext cx="2153154" cy="448112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moyen partout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671F73B2-F9B8-1B4D-BF00-5B7FCA9589F9}"/>
              </a:ext>
            </a:extLst>
          </p:cNvPr>
          <p:cNvGrpSpPr/>
          <p:nvPr/>
        </p:nvGrpSpPr>
        <p:grpSpPr>
          <a:xfrm>
            <a:off x="6534023" y="999776"/>
            <a:ext cx="2415793" cy="2004318"/>
            <a:chOff x="6534023" y="1224701"/>
            <a:chExt cx="2415793" cy="200431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F708A253-5F56-9543-A050-1E35A50E5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6033" y="1514202"/>
              <a:ext cx="2379367" cy="171481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1A6C7CAF-128E-5D40-859F-A1EFACC15230}"/>
                </a:ext>
              </a:extLst>
            </p:cNvPr>
            <p:cNvSpPr txBox="1"/>
            <p:nvPr/>
          </p:nvSpPr>
          <p:spPr>
            <a:xfrm>
              <a:off x="6534023" y="1224701"/>
              <a:ext cx="2415793" cy="267678"/>
            </a:xfrm>
            <a:prstGeom prst="rect">
              <a:avLst/>
            </a:prstGeom>
            <a:ln w="28575">
              <a:noFill/>
            </a:ln>
          </p:spPr>
          <p:txBody>
            <a:bodyPr wrap="square" tIns="21600" bIns="64800" rtlCol="0">
              <a:spAutoFit/>
            </a:bodyPr>
            <a:lstStyle/>
            <a:p>
              <a:pPr algn="l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1200" b="0" i="1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source Wikipedia, </a:t>
              </a:r>
              <a:r>
                <a:rPr lang="fr-FR" sz="1200" i="1" kern="0" dirty="0"/>
                <a:t>Francis Flinch</a:t>
              </a:r>
              <a:endPara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632407-7C0D-7140-9DE8-3FECB764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L’incroyable essor du smartphone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9411AAD-139C-A048-8D22-AB861FC481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B354FCF-20E4-644B-9DF9-D85B65199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4FE0AF4-2EE3-EA40-A6D3-A53FE00CF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4D3631E-9CBF-634D-9C4D-BCFEA34420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20688"/>
            <a:ext cx="5695316" cy="44901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1E4EA59-CB65-BD46-9701-4DDC896C7015}"/>
              </a:ext>
            </a:extLst>
          </p:cNvPr>
          <p:cNvSpPr txBox="1"/>
          <p:nvPr/>
        </p:nvSpPr>
        <p:spPr>
          <a:xfrm>
            <a:off x="1546171" y="5236420"/>
            <a:ext cx="6051657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Philipe Geluk, </a:t>
            </a:r>
            <a:r>
              <a:rPr kumimoji="0" lang="fr-FR" sz="20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Le chat pète le feu</a:t>
            </a:r>
            <a:r>
              <a:rPr lang="fr-FR" sz="2000" kern="0" dirty="0"/>
              <a:t>, Casterman, 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2018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EE34937A-8736-384E-B665-F947C5A47975}"/>
              </a:ext>
            </a:extLst>
          </p:cNvPr>
          <p:cNvGrpSpPr/>
          <p:nvPr/>
        </p:nvGrpSpPr>
        <p:grpSpPr>
          <a:xfrm>
            <a:off x="3866560" y="2568899"/>
            <a:ext cx="4784503" cy="1921190"/>
            <a:chOff x="3870008" y="2894340"/>
            <a:chExt cx="4784503" cy="1921190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F5534742-4561-5148-BB70-1D108DDA361A}"/>
                </a:ext>
              </a:extLst>
            </p:cNvPr>
            <p:cNvSpPr txBox="1"/>
            <p:nvPr/>
          </p:nvSpPr>
          <p:spPr>
            <a:xfrm>
              <a:off x="7049584" y="3854842"/>
              <a:ext cx="1604927" cy="960688"/>
            </a:xfrm>
            <a:prstGeom prst="rect">
              <a:avLst/>
            </a:prstGeom>
            <a:ln w="28575">
              <a:solidFill>
                <a:schemeClr val="accent3"/>
              </a:solidFill>
            </a:ln>
          </p:spPr>
          <p:txBody>
            <a:bodyPr wrap="none" tIns="21600" bIns="64800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excellent</a:t>
              </a:r>
            </a:p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2800" kern="0" dirty="0">
                  <a:solidFill>
                    <a:schemeClr val="accent3"/>
                  </a:solidFill>
                </a:rPr>
                <a:t>partout</a:t>
              </a:r>
              <a:r>
                <a:rPr lang="fr-FR" sz="1400" kern="0" dirty="0">
                  <a:solidFill>
                    <a:schemeClr val="accent3"/>
                  </a:solidFill>
                </a:rPr>
                <a:t> </a:t>
              </a:r>
              <a:r>
                <a:rPr lang="fr-FR" sz="2800" kern="0" dirty="0">
                  <a:solidFill>
                    <a:schemeClr val="accent3"/>
                  </a:solidFill>
                </a:rPr>
                <a:t>!</a:t>
              </a:r>
              <a:endPara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xmlns="" id="{7D925B4A-6273-6845-8FE4-16A616119250}"/>
                </a:ext>
              </a:extLst>
            </p:cNvPr>
            <p:cNvCxnSpPr>
              <a:cxnSpLocks/>
              <a:stCxn id="11" idx="1"/>
            </p:cNvCxnSpPr>
            <p:nvPr/>
          </p:nvCxnSpPr>
          <p:spPr bwMode="auto">
            <a:xfrm flipH="1" flipV="1">
              <a:off x="3870008" y="2894340"/>
              <a:ext cx="3179576" cy="1440846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05B9CD81-F26C-9647-A987-21321C18EAAF}"/>
              </a:ext>
            </a:extLst>
          </p:cNvPr>
          <p:cNvCxnSpPr>
            <a:cxnSpLocks/>
          </p:cNvCxnSpPr>
          <p:nvPr/>
        </p:nvCxnSpPr>
        <p:spPr bwMode="auto">
          <a:xfrm flipV="1">
            <a:off x="6477000" y="1074315"/>
            <a:ext cx="2529840" cy="2169036"/>
          </a:xfrm>
          <a:prstGeom prst="lin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EB58A03D-3D6C-484C-B694-53EFAD0F1BEC}"/>
              </a:ext>
            </a:extLst>
          </p:cNvPr>
          <p:cNvCxnSpPr>
            <a:cxnSpLocks/>
          </p:cNvCxnSpPr>
          <p:nvPr/>
        </p:nvCxnSpPr>
        <p:spPr bwMode="auto">
          <a:xfrm>
            <a:off x="6477000" y="1074315"/>
            <a:ext cx="2529840" cy="2169036"/>
          </a:xfrm>
          <a:prstGeom prst="lin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6F5CA95-C966-1E45-8E8C-82599EF76C2B}"/>
              </a:ext>
            </a:extLst>
          </p:cNvPr>
          <p:cNvSpPr txBox="1"/>
          <p:nvPr/>
        </p:nvSpPr>
        <p:spPr>
          <a:xfrm>
            <a:off x="380789" y="5883844"/>
            <a:ext cx="8382423" cy="522797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360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Le circuit fait les calculs, le logiciel décide quoi faire</a:t>
            </a:r>
          </a:p>
        </p:txBody>
      </p:sp>
    </p:spTree>
    <p:extLst>
      <p:ext uri="{BB962C8B-B14F-4D97-AF65-F5344CB8AC3E}">
        <p14:creationId xmlns:p14="http://schemas.microsoft.com/office/powerpoint/2010/main" val="261871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68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/>
              <a:t>L’hyperpuissance de l’informatique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L’infrastructure matérielle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L’infrastructure logicielle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Les applications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 recentrage sur les données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Vers l’Internet des objets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Acte 1 : de 2007 à 2019 quelle évolution?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92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986932C-E155-B54C-ABEE-0827F6227272}"/>
              </a:ext>
            </a:extLst>
          </p:cNvPr>
          <p:cNvSpPr txBox="1"/>
          <p:nvPr/>
        </p:nvSpPr>
        <p:spPr>
          <a:xfrm>
            <a:off x="6649139" y="3043995"/>
            <a:ext cx="2153154" cy="448112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moyen partout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671F73B2-F9B8-1B4D-BF00-5B7FCA9589F9}"/>
              </a:ext>
            </a:extLst>
          </p:cNvPr>
          <p:cNvGrpSpPr/>
          <p:nvPr/>
        </p:nvGrpSpPr>
        <p:grpSpPr>
          <a:xfrm>
            <a:off x="6534023" y="999776"/>
            <a:ext cx="2415793" cy="2004318"/>
            <a:chOff x="6534023" y="1224701"/>
            <a:chExt cx="2415793" cy="200431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F708A253-5F56-9543-A050-1E35A50E5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6033" y="1514202"/>
              <a:ext cx="2379367" cy="171481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1A6C7CAF-128E-5D40-859F-A1EFACC15230}"/>
                </a:ext>
              </a:extLst>
            </p:cNvPr>
            <p:cNvSpPr txBox="1"/>
            <p:nvPr/>
          </p:nvSpPr>
          <p:spPr>
            <a:xfrm>
              <a:off x="6534023" y="1224701"/>
              <a:ext cx="2415793" cy="267678"/>
            </a:xfrm>
            <a:prstGeom prst="rect">
              <a:avLst/>
            </a:prstGeom>
            <a:ln w="28575">
              <a:noFill/>
            </a:ln>
          </p:spPr>
          <p:txBody>
            <a:bodyPr wrap="square" tIns="21600" bIns="64800" rtlCol="0">
              <a:spAutoFit/>
            </a:bodyPr>
            <a:lstStyle/>
            <a:p>
              <a:pPr algn="l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1200" b="0" i="1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source Wikipedia, </a:t>
              </a:r>
              <a:r>
                <a:rPr lang="fr-FR" sz="1200" i="1" kern="0" dirty="0"/>
                <a:t>Francis Flinch</a:t>
              </a:r>
              <a:endParaRPr kumimoji="0" lang="fr-FR" sz="12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632407-7C0D-7140-9DE8-3FECB764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L’incroyable essor du smartphone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9411AAD-139C-A048-8D22-AB861FC481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B354FCF-20E4-644B-9DF9-D85B65199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4FE0AF4-2EE3-EA40-A6D3-A53FE00CF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4D3631E-9CBF-634D-9C4D-BCFEA34420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20688"/>
            <a:ext cx="5695316" cy="44901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1E4EA59-CB65-BD46-9701-4DDC896C7015}"/>
              </a:ext>
            </a:extLst>
          </p:cNvPr>
          <p:cNvSpPr txBox="1"/>
          <p:nvPr/>
        </p:nvSpPr>
        <p:spPr>
          <a:xfrm>
            <a:off x="1546171" y="5236420"/>
            <a:ext cx="6051657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Philipe Geluk, </a:t>
            </a:r>
            <a:r>
              <a:rPr kumimoji="0" lang="fr-FR" sz="20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Le chat pète le feu</a:t>
            </a:r>
            <a:r>
              <a:rPr lang="fr-FR" sz="2000" kern="0" dirty="0"/>
              <a:t>, Casterman, 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2018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EE34937A-8736-384E-B665-F947C5A47975}"/>
              </a:ext>
            </a:extLst>
          </p:cNvPr>
          <p:cNvGrpSpPr/>
          <p:nvPr/>
        </p:nvGrpSpPr>
        <p:grpSpPr>
          <a:xfrm>
            <a:off x="3866560" y="2568899"/>
            <a:ext cx="4784503" cy="1921190"/>
            <a:chOff x="3870008" y="2894340"/>
            <a:chExt cx="4784503" cy="1921190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F5534742-4561-5148-BB70-1D108DDA361A}"/>
                </a:ext>
              </a:extLst>
            </p:cNvPr>
            <p:cNvSpPr txBox="1"/>
            <p:nvPr/>
          </p:nvSpPr>
          <p:spPr>
            <a:xfrm>
              <a:off x="7049584" y="3854842"/>
              <a:ext cx="1604927" cy="960688"/>
            </a:xfrm>
            <a:prstGeom prst="rect">
              <a:avLst/>
            </a:prstGeom>
            <a:ln w="28575">
              <a:solidFill>
                <a:schemeClr val="accent3"/>
              </a:solidFill>
            </a:ln>
          </p:spPr>
          <p:txBody>
            <a:bodyPr wrap="none" tIns="21600" bIns="64800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excellent</a:t>
              </a:r>
            </a:p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2800" kern="0" dirty="0">
                  <a:solidFill>
                    <a:schemeClr val="accent3"/>
                  </a:solidFill>
                </a:rPr>
                <a:t>partout</a:t>
              </a:r>
              <a:r>
                <a:rPr lang="fr-FR" sz="1400" kern="0" dirty="0">
                  <a:solidFill>
                    <a:schemeClr val="accent3"/>
                  </a:solidFill>
                </a:rPr>
                <a:t> </a:t>
              </a:r>
              <a:r>
                <a:rPr lang="fr-FR" sz="2800" kern="0" dirty="0">
                  <a:solidFill>
                    <a:schemeClr val="accent3"/>
                  </a:solidFill>
                </a:rPr>
                <a:t>!</a:t>
              </a:r>
              <a:endPara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xmlns="" id="{7D925B4A-6273-6845-8FE4-16A616119250}"/>
                </a:ext>
              </a:extLst>
            </p:cNvPr>
            <p:cNvCxnSpPr>
              <a:cxnSpLocks/>
              <a:stCxn id="11" idx="1"/>
            </p:cNvCxnSpPr>
            <p:nvPr/>
          </p:nvCxnSpPr>
          <p:spPr bwMode="auto">
            <a:xfrm flipH="1" flipV="1">
              <a:off x="3870008" y="2894340"/>
              <a:ext cx="3179576" cy="1440846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05B9CD81-F26C-9647-A987-21321C18EAAF}"/>
              </a:ext>
            </a:extLst>
          </p:cNvPr>
          <p:cNvCxnSpPr>
            <a:cxnSpLocks/>
          </p:cNvCxnSpPr>
          <p:nvPr/>
        </p:nvCxnSpPr>
        <p:spPr bwMode="auto">
          <a:xfrm flipV="1">
            <a:off x="6477000" y="1074315"/>
            <a:ext cx="2529840" cy="2169036"/>
          </a:xfrm>
          <a:prstGeom prst="lin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EB58A03D-3D6C-484C-B694-53EFAD0F1BEC}"/>
              </a:ext>
            </a:extLst>
          </p:cNvPr>
          <p:cNvCxnSpPr>
            <a:cxnSpLocks/>
          </p:cNvCxnSpPr>
          <p:nvPr/>
        </p:nvCxnSpPr>
        <p:spPr bwMode="auto">
          <a:xfrm>
            <a:off x="6477000" y="1074315"/>
            <a:ext cx="2529840" cy="2169036"/>
          </a:xfrm>
          <a:prstGeom prst="lin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6F5CA95-C966-1E45-8E8C-82599EF76C2B}"/>
              </a:ext>
            </a:extLst>
          </p:cNvPr>
          <p:cNvSpPr txBox="1"/>
          <p:nvPr/>
        </p:nvSpPr>
        <p:spPr>
          <a:xfrm>
            <a:off x="691772" y="5883844"/>
            <a:ext cx="7760459" cy="522797"/>
          </a:xfrm>
          <a:prstGeom prst="rect">
            <a:avLst/>
          </a:prstGeom>
          <a:ln w="28575">
            <a:noFill/>
          </a:ln>
        </p:spPr>
        <p:txBody>
          <a:bodyPr wrap="none" tIns="360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 utiliser avec modération, parents et enfants !</a:t>
            </a:r>
          </a:p>
        </p:txBody>
      </p:sp>
    </p:spTree>
    <p:extLst>
      <p:ext uri="{BB962C8B-B14F-4D97-AF65-F5344CB8AC3E}">
        <p14:creationId xmlns:p14="http://schemas.microsoft.com/office/powerpoint/2010/main" val="31777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F638C791-C0C3-714B-BC91-D344E61D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147248" cy="3006336"/>
          </a:xfrm>
        </p:spPr>
        <p:txBody>
          <a:bodyPr/>
          <a:lstStyle/>
          <a:p>
            <a:r>
              <a:rPr lang="fr-FR"/>
              <a:t>Apple / TSMC, iPhone A12 Z : </a:t>
            </a:r>
            <a:r>
              <a:rPr lang="fr-FR">
                <a:solidFill>
                  <a:schemeClr val="tx2"/>
                </a:solidFill>
              </a:rPr>
              <a:t>7 nm</a:t>
            </a:r>
            <a:r>
              <a:rPr lang="fr-FR"/>
              <a:t>, 9 milliards de transistors (aussi Samsung, Huawei…)</a:t>
            </a:r>
          </a:p>
          <a:p>
            <a:r>
              <a:rPr lang="fr-FR"/>
              <a:t>2019 :</a:t>
            </a:r>
            <a:r>
              <a:rPr lang="fr-FR">
                <a:solidFill>
                  <a:schemeClr val="accent2"/>
                </a:solidFill>
              </a:rPr>
              <a:t> </a:t>
            </a:r>
            <a:r>
              <a:rPr lang="fr-FR">
                <a:solidFill>
                  <a:schemeClr val="tx2"/>
                </a:solidFill>
              </a:rPr>
              <a:t>5 nm en production</a:t>
            </a:r>
            <a:r>
              <a:rPr lang="fr-FR">
                <a:solidFill>
                  <a:schemeClr val="accent2"/>
                </a:solidFill>
              </a:rPr>
              <a:t> </a:t>
            </a:r>
            <a:r>
              <a:rPr lang="fr-FR"/>
              <a:t>(Samsung)</a:t>
            </a:r>
          </a:p>
          <a:p>
            <a:r>
              <a:rPr lang="fr-FR"/>
              <a:t>2022 :</a:t>
            </a:r>
            <a:r>
              <a:rPr lang="fr-FR">
                <a:solidFill>
                  <a:schemeClr val="accent2"/>
                </a:solidFill>
              </a:rPr>
              <a:t> </a:t>
            </a:r>
            <a:r>
              <a:rPr lang="fr-FR">
                <a:solidFill>
                  <a:schemeClr val="tx2"/>
                </a:solidFill>
              </a:rPr>
              <a:t>3 nm en chantier </a:t>
            </a:r>
            <a:r>
              <a:rPr lang="fr-FR"/>
              <a:t>(TSMC)</a:t>
            </a:r>
          </a:p>
          <a:p>
            <a:r>
              <a:rPr lang="fr-FR"/>
              <a:t>Plusieurs équipes ont construit des transistors à </a:t>
            </a:r>
            <a:r>
              <a:rPr lang="fr-FR">
                <a:solidFill>
                  <a:schemeClr val="tx2"/>
                </a:solidFill>
              </a:rPr>
              <a:t>1 atome</a:t>
            </a:r>
            <a:r>
              <a:rPr lang="fr-FR"/>
              <a:t>  (0,35 nm) !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5E5CEC-F5CF-304E-BD9A-D76D3E5C0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L’avancée continue toujours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4D8578B-EC6C-0944-93F3-AAF645E9F0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44B7966-C0C2-3A47-B791-235781C2A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C2C414E-A395-124F-8FD8-FC1902E06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6F7016A-A2E4-3149-8B20-209770F70E66}"/>
              </a:ext>
            </a:extLst>
          </p:cNvPr>
          <p:cNvSpPr txBox="1"/>
          <p:nvPr/>
        </p:nvSpPr>
        <p:spPr>
          <a:xfrm>
            <a:off x="1405799" y="4365104"/>
            <a:ext cx="6086924" cy="97522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360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Le problème majeur est la diminution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de la consommation d’énergie…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760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E263E3D-D1FC-264C-B269-CF811A4E4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2" y="1022703"/>
            <a:ext cx="9167936" cy="4594463"/>
          </a:xfrm>
          <a:ln>
            <a:noFill/>
          </a:ln>
        </p:spPr>
        <p:txBody>
          <a:bodyPr/>
          <a:lstStyle/>
          <a:p>
            <a:r>
              <a:rPr lang="fr-FR"/>
              <a:t>Le </a:t>
            </a:r>
            <a:r>
              <a:rPr lang="fr-FR">
                <a:solidFill>
                  <a:schemeClr val="tx2"/>
                </a:solidFill>
              </a:rPr>
              <a:t>mur de la chaleur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/>
              <a:t>: la fréquence n’aumente plus calcul + fuites électriques ⟹ </a:t>
            </a:r>
            <a:r>
              <a:rPr lang="fr-FR">
                <a:solidFill>
                  <a:srgbClr val="FF0000"/>
                </a:solidFill>
              </a:rPr>
              <a:t>chaleur excessive</a:t>
            </a:r>
          </a:p>
          <a:p>
            <a:r>
              <a:rPr lang="fr-FR"/>
              <a:t>La difficulté croissante de la CAO électronique</a:t>
            </a:r>
          </a:p>
          <a:p>
            <a:r>
              <a:rPr lang="fr-FR"/>
              <a:t>Le </a:t>
            </a:r>
            <a:r>
              <a:rPr lang="fr-FR">
                <a:solidFill>
                  <a:schemeClr val="tx2"/>
                </a:solidFill>
              </a:rPr>
              <a:t>coût démesuré </a:t>
            </a:r>
            <a:r>
              <a:rPr lang="fr-FR"/>
              <a:t>des nouvelles usines</a:t>
            </a:r>
          </a:p>
          <a:p>
            <a:pPr lvl="1">
              <a:spcBef>
                <a:spcPts val="600"/>
              </a:spcBef>
            </a:pPr>
            <a:r>
              <a:rPr lang="fr-FR" sz="2800">
                <a:solidFill>
                  <a:schemeClr val="tx1"/>
                </a:solidFill>
              </a:rPr>
              <a:t>Prévision : TSMC 3nm, 2022 </a:t>
            </a:r>
            <a:r>
              <a:rPr lang="fr-FR" sz="2800">
                <a:solidFill>
                  <a:schemeClr val="accent4"/>
                </a:solidFill>
              </a:rPr>
              <a:t>→</a:t>
            </a:r>
            <a:r>
              <a:rPr lang="fr-FR" sz="2800">
                <a:solidFill>
                  <a:schemeClr val="tx1"/>
                </a:solidFill>
              </a:rPr>
              <a:t>  </a:t>
            </a:r>
            <a:r>
              <a:rPr lang="fr-FR" sz="2800">
                <a:solidFill>
                  <a:schemeClr val="accent4"/>
                </a:solidFill>
              </a:rPr>
              <a:t>$ 20 Md</a:t>
            </a:r>
            <a:endParaRPr lang="fr-FR" sz="2800" baseline="30000">
              <a:solidFill>
                <a:schemeClr val="accent4"/>
              </a:solidFill>
            </a:endParaRPr>
          </a:p>
          <a:p>
            <a:pPr lvl="1"/>
            <a:r>
              <a:rPr lang="fr-FR" sz="2800" baseline="30000">
                <a:solidFill>
                  <a:schemeClr val="bg1"/>
                </a:solidFill>
              </a:rPr>
              <a:t>                           </a:t>
            </a:r>
            <a:r>
              <a:rPr lang="fr-FR" sz="2800">
                <a:solidFill>
                  <a:schemeClr val="tx1"/>
                </a:solidFill>
              </a:rPr>
              <a:t>Chine 3nm </a:t>
            </a:r>
            <a:r>
              <a:rPr lang="fr-FR" sz="2800">
                <a:solidFill>
                  <a:schemeClr val="accent4"/>
                </a:solidFill>
              </a:rPr>
              <a:t>→</a:t>
            </a:r>
            <a:r>
              <a:rPr lang="fr-FR" sz="2800">
                <a:solidFill>
                  <a:schemeClr val="tx1"/>
                </a:solidFill>
              </a:rPr>
              <a:t> </a:t>
            </a:r>
            <a:r>
              <a:rPr lang="fr-FR" sz="2800">
                <a:solidFill>
                  <a:schemeClr val="accent4"/>
                </a:solidFill>
              </a:rPr>
              <a:t>$ 30 Md</a:t>
            </a:r>
            <a:endParaRPr lang="fr-FR" sz="2800">
              <a:solidFill>
                <a:schemeClr val="tx1"/>
              </a:solidFill>
            </a:endParaRPr>
          </a:p>
          <a:p>
            <a:r>
              <a:rPr lang="fr-FR"/>
              <a:t>Réduction associée du nombre de fournisseurs</a:t>
            </a:r>
          </a:p>
          <a:p>
            <a:pPr lvl="1">
              <a:spcBef>
                <a:spcPts val="600"/>
              </a:spcBef>
            </a:pPr>
            <a:r>
              <a:rPr lang="fr-FR" sz="2800">
                <a:solidFill>
                  <a:schemeClr val="tx1"/>
                </a:solidFill>
              </a:rPr>
              <a:t> ST Microelectronics :</a:t>
            </a:r>
            <a:r>
              <a:rPr lang="fr-FR" sz="2800">
                <a:solidFill>
                  <a:schemeClr val="accent1"/>
                </a:solidFill>
              </a:rPr>
              <a:t> </a:t>
            </a:r>
            <a:r>
              <a:rPr lang="fr-FR" sz="2800"/>
              <a:t>25 nm</a:t>
            </a:r>
          </a:p>
          <a:p>
            <a:pPr lvl="1"/>
            <a:r>
              <a:rPr lang="fr-FR" sz="2800">
                <a:solidFill>
                  <a:schemeClr val="tx1"/>
                </a:solidFill>
              </a:rPr>
              <a:t> Août 2018 :</a:t>
            </a:r>
            <a:r>
              <a:rPr lang="fr-FR" sz="2800">
                <a:solidFill>
                  <a:schemeClr val="accent1"/>
                </a:solidFill>
              </a:rPr>
              <a:t> </a:t>
            </a:r>
            <a:r>
              <a:rPr lang="fr-FR" sz="2800">
                <a:solidFill>
                  <a:schemeClr val="tx1"/>
                </a:solidFill>
              </a:rPr>
              <a:t>Global Foundries (ex. AMD)</a:t>
            </a:r>
            <a:r>
              <a:rPr lang="fr-FR" sz="2800">
                <a:solidFill>
                  <a:schemeClr val="accent1"/>
                </a:solidFill>
              </a:rPr>
              <a:t> </a:t>
            </a:r>
            <a:r>
              <a:rPr lang="fr-FR" sz="2800">
                <a:solidFill>
                  <a:schemeClr val="tx1"/>
                </a:solidFill>
              </a:rPr>
              <a:t>:</a:t>
            </a:r>
            <a:r>
              <a:rPr lang="fr-FR" sz="2800"/>
              <a:t> 7nm</a:t>
            </a:r>
            <a:endParaRPr lang="fr-FR" sz="2800">
              <a:solidFill>
                <a:schemeClr val="accent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2142F0-2E1E-B64B-95CB-D70C1F47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loi de Moore ralentit…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4963D21-670A-584F-8FC6-5D5A90F2A8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73F3667-3079-FF4A-BB73-1B1AAEDF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8944149-375A-6B42-A577-701738765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721AC113-FD6C-774E-A595-7069A9AB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600" y="5600700"/>
            <a:ext cx="1117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7DFE41B3-A92A-3045-AC0F-CDF96EDB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100" y="5600700"/>
            <a:ext cx="1117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EC21B778-CB49-6049-8892-73BD5667B8FF}"/>
              </a:ext>
            </a:extLst>
          </p:cNvPr>
          <p:cNvCxnSpPr>
            <a:cxnSpLocks/>
          </p:cNvCxnSpPr>
          <p:nvPr/>
        </p:nvCxnSpPr>
        <p:spPr bwMode="auto">
          <a:xfrm flipV="1">
            <a:off x="4139952" y="4581128"/>
            <a:ext cx="1008112" cy="432048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EFC4C088-529F-8A4E-810B-AF7CEFB3C1DC}"/>
              </a:ext>
            </a:extLst>
          </p:cNvPr>
          <p:cNvCxnSpPr>
            <a:cxnSpLocks/>
          </p:cNvCxnSpPr>
          <p:nvPr/>
        </p:nvCxnSpPr>
        <p:spPr bwMode="auto">
          <a:xfrm>
            <a:off x="4139952" y="4581128"/>
            <a:ext cx="1008112" cy="432048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D4B96FAE-2595-9E43-B367-FE839C1AC092}"/>
              </a:ext>
            </a:extLst>
          </p:cNvPr>
          <p:cNvCxnSpPr>
            <a:cxnSpLocks/>
          </p:cNvCxnSpPr>
          <p:nvPr/>
        </p:nvCxnSpPr>
        <p:spPr bwMode="auto">
          <a:xfrm flipV="1">
            <a:off x="7344544" y="5013176"/>
            <a:ext cx="827856" cy="438086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BC01D430-7BB1-594B-861E-B809B7E127F4}"/>
              </a:ext>
            </a:extLst>
          </p:cNvPr>
          <p:cNvCxnSpPr>
            <a:cxnSpLocks/>
          </p:cNvCxnSpPr>
          <p:nvPr/>
        </p:nvCxnSpPr>
        <p:spPr bwMode="auto">
          <a:xfrm>
            <a:off x="7344544" y="5019213"/>
            <a:ext cx="827856" cy="426011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08BC6D41-FCDD-9344-88AC-6D654E3FB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2" y="1453465"/>
            <a:ext cx="9061237" cy="3083280"/>
          </a:xfrm>
        </p:spPr>
        <p:txBody>
          <a:bodyPr/>
          <a:lstStyle/>
          <a:p>
            <a:r>
              <a:rPr lang="fr-FR"/>
              <a:t>L</a:t>
            </a:r>
            <a:r>
              <a:rPr lang="fr-FR">
                <a:solidFill>
                  <a:schemeClr val="tx1"/>
                </a:solidFill>
              </a:rPr>
              <a:t>eader des machines de fabrication :</a:t>
            </a:r>
            <a:r>
              <a:rPr lang="fr-FR"/>
              <a:t> </a:t>
            </a:r>
            <a:r>
              <a:rPr lang="fr-FR">
                <a:solidFill>
                  <a:schemeClr val="tx2"/>
                </a:solidFill>
              </a:rPr>
              <a:t>ASML </a:t>
            </a:r>
            <a:r>
              <a:rPr lang="fr-FR"/>
              <a:t>(Hollande)</a:t>
            </a:r>
            <a:endParaRPr lang="fr-FR">
              <a:solidFill>
                <a:schemeClr val="tx2"/>
              </a:solidFill>
            </a:endParaRPr>
          </a:p>
          <a:p>
            <a:r>
              <a:rPr lang="fr-FR"/>
              <a:t>U</a:t>
            </a:r>
            <a:r>
              <a:rPr lang="fr-FR">
                <a:solidFill>
                  <a:schemeClr val="tx1"/>
                </a:solidFill>
              </a:rPr>
              <a:t>n des leaders du design : </a:t>
            </a:r>
            <a:r>
              <a:rPr lang="fr-FR">
                <a:solidFill>
                  <a:schemeClr val="tx2"/>
                </a:solidFill>
              </a:rPr>
              <a:t>ARM </a:t>
            </a:r>
            <a:r>
              <a:rPr lang="fr-FR"/>
              <a:t>(Angleterre)</a:t>
            </a:r>
          </a:p>
          <a:p>
            <a:r>
              <a:rPr lang="fr-FR"/>
              <a:t>P</a:t>
            </a:r>
            <a:r>
              <a:rPr lang="fr-FR">
                <a:solidFill>
                  <a:schemeClr val="tx1"/>
                </a:solidFill>
              </a:rPr>
              <a:t>resque plus de fabs, restées à 28nm :</a:t>
            </a:r>
            <a:r>
              <a:rPr lang="fr-FR"/>
              <a:t> </a:t>
            </a:r>
            <a:r>
              <a:rPr lang="fr-FR">
                <a:solidFill>
                  <a:schemeClr val="tx2"/>
                </a:solidFill>
              </a:rPr>
              <a:t>ST Micro</a:t>
            </a:r>
          </a:p>
          <a:p>
            <a:r>
              <a:rPr lang="fr-FR"/>
              <a:t>Nouveau projet européen de </a:t>
            </a:r>
            <a:r>
              <a:rPr lang="fr-FR">
                <a:solidFill>
                  <a:schemeClr val="tx2"/>
                </a:solidFill>
              </a:rPr>
              <a:t>calculateur Exascale </a:t>
            </a:r>
            <a:r>
              <a:rPr lang="fr-FR"/>
              <a:t>(ATOS + 23 participants)</a:t>
            </a:r>
          </a:p>
          <a:p>
            <a:pPr marL="0" indent="0">
              <a:buNone/>
            </a:pPr>
            <a:r>
              <a:rPr lang="fr-FR"/>
              <a:t>  </a:t>
            </a:r>
            <a:r>
              <a:rPr lang="fr-FR">
                <a:solidFill>
                  <a:schemeClr val="tx2"/>
                </a:solidFill>
              </a:rPr>
              <a:t>ARM</a:t>
            </a:r>
            <a:r>
              <a:rPr lang="fr-FR"/>
              <a:t> ? Ou </a:t>
            </a:r>
            <a:r>
              <a:rPr lang="fr-FR">
                <a:solidFill>
                  <a:schemeClr val="accent3"/>
                </a:solidFill>
              </a:rPr>
              <a:t>RISC-V</a:t>
            </a:r>
            <a:r>
              <a:rPr lang="fr-FR"/>
              <a:t> (</a:t>
            </a:r>
            <a:r>
              <a:rPr lang="fr-FR" i="1"/>
              <a:t>open source</a:t>
            </a:r>
            <a:r>
              <a:rPr lang="fr-FR"/>
              <a:t>) ? Ou nouveau ?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14E80E21-111B-944A-9C9C-3FF5992C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Quid de l’Europe ?</a:t>
            </a:r>
            <a:br>
              <a:rPr lang="fr-FR"/>
            </a:br>
            <a:r>
              <a:rPr lang="fr-FR"/>
              <a:t>Un problème stratégique majeur…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43B4D67-C41C-3C4F-BBAA-C49AA16690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27E5ABA-B351-C14A-91BA-16175DB01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83CC159-2A54-A049-BB12-9E296FAD8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6BABA17-054D-9C47-80AA-22F0EDFAC65A}"/>
              </a:ext>
            </a:extLst>
          </p:cNvPr>
          <p:cNvSpPr txBox="1"/>
          <p:nvPr/>
        </p:nvSpPr>
        <p:spPr>
          <a:xfrm>
            <a:off x="521852" y="4752184"/>
            <a:ext cx="8100294" cy="141312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De toutes façons, </a:t>
            </a:r>
            <a:r>
              <a:rPr lang="fr-FR" sz="2800" kern="0" dirty="0"/>
              <a:t>même en maîtrisant son design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l’Europe ne saura pas le fabriquer….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Mais ST Micro est très bon en SoCs applicatifs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C441961-6D01-5349-986F-00D19BA19207}"/>
              </a:ext>
            </a:extLst>
          </p:cNvPr>
          <p:cNvSpPr txBox="1"/>
          <p:nvPr/>
        </p:nvSpPr>
        <p:spPr>
          <a:xfrm>
            <a:off x="8194150" y="2171489"/>
            <a:ext cx="889987" cy="508256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10</a:t>
            </a:r>
            <a:r>
              <a:rPr kumimoji="0" lang="fr-FR" sz="3200" b="0" i="0" u="none" strike="noStrike" kern="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18</a:t>
            </a:r>
            <a:endParaRPr kumimoji="0" lang="fr-FR" sz="2800" b="0" i="0" u="none" strike="noStrike" kern="0" cap="none" spc="0" normalizeH="0" baseline="30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58D7500C-455A-5643-ABCD-6E52BF422085}"/>
              </a:ext>
            </a:extLst>
          </p:cNvPr>
          <p:cNvCxnSpPr>
            <a:cxnSpLocks/>
          </p:cNvCxnSpPr>
          <p:nvPr/>
        </p:nvCxnSpPr>
        <p:spPr bwMode="auto">
          <a:xfrm flipH="1">
            <a:off x="8323904" y="2627828"/>
            <a:ext cx="233722" cy="576064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3382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CD53FEC-F5C6-3B45-AB27-FDBF4EDA33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C1B0AFC-62E6-0C4C-96D0-3C56F11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18894B2A-26C9-914B-A673-2A6A53254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D2D8130-8B5E-364C-9A47-865A298BDAA9}"/>
              </a:ext>
            </a:extLst>
          </p:cNvPr>
          <p:cNvSpPr txBox="1"/>
          <p:nvPr/>
        </p:nvSpPr>
        <p:spPr>
          <a:xfrm>
            <a:off x="1068760" y="2879976"/>
            <a:ext cx="7024679" cy="2350699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none" tIns="540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Enfin de la place pour d’autres approches !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3D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spintronique, memristors, graphène,…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quantique ? machines neuromorphes ?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3"/>
                </a:solidFill>
              </a:rPr>
              <a:t>→ nouvelle recherche excitante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672168-B6CA-B540-9EB9-66F531EC0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3028" y="476672"/>
            <a:ext cx="211613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1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2EBB15CF-5F3B-C94B-86CA-D3DA8CB4D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808" y="895681"/>
            <a:ext cx="8610600" cy="5733236"/>
          </a:xfrm>
        </p:spPr>
        <p:txBody>
          <a:bodyPr/>
          <a:lstStyle/>
          <a:p>
            <a:r>
              <a:rPr lang="fr-FR"/>
              <a:t>Le stockage</a:t>
            </a:r>
          </a:p>
          <a:p>
            <a:pPr lvl="1"/>
            <a:r>
              <a:rPr lang="fr-FR"/>
              <a:t>mémoires RAM :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>
                <a:solidFill>
                  <a:schemeClr val="bg1">
                    <a:lumMod val="50000"/>
                  </a:schemeClr>
                </a:solidFill>
              </a:rPr>
              <a:t>32 KO → 512 MO →</a:t>
            </a:r>
            <a:r>
              <a:rPr lang="fr-FR">
                <a:solidFill>
                  <a:schemeClr val="tx1"/>
                </a:solidFill>
              </a:rPr>
              <a:t> 16 GO</a:t>
            </a:r>
          </a:p>
          <a:p>
            <a:pPr lvl="1"/>
            <a:r>
              <a:rPr lang="fr-FR"/>
              <a:t>disques :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>
                <a:solidFill>
                  <a:schemeClr val="bg1">
                    <a:lumMod val="50000"/>
                  </a:schemeClr>
                </a:solidFill>
              </a:rPr>
              <a:t>10 MO (1985) →</a:t>
            </a:r>
            <a:r>
              <a:rPr lang="fr-FR">
                <a:solidFill>
                  <a:schemeClr val="tx1"/>
                </a:solidFill>
              </a:rPr>
              <a:t> 10 TO, </a:t>
            </a:r>
            <a:r>
              <a:rPr lang="fr-FR">
                <a:solidFill>
                  <a:schemeClr val="accent3"/>
                </a:solidFill>
              </a:rPr>
              <a:t>x 1000 000 !</a:t>
            </a:r>
          </a:p>
          <a:p>
            <a:pPr lvl="1"/>
            <a:r>
              <a:rPr lang="fr-FR"/>
              <a:t>mémoires flash :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>
                <a:solidFill>
                  <a:schemeClr val="bg1">
                    <a:lumMod val="50000"/>
                  </a:schemeClr>
                </a:solidFill>
              </a:rPr>
              <a:t>4 GO →</a:t>
            </a:r>
            <a:r>
              <a:rPr lang="fr-FR">
                <a:solidFill>
                  <a:schemeClr val="tx1"/>
                </a:solidFill>
              </a:rPr>
              <a:t> 256 GO → 2 TO</a:t>
            </a:r>
          </a:p>
          <a:p>
            <a:r>
              <a:rPr lang="fr-FR"/>
              <a:t>Les écrans</a:t>
            </a:r>
          </a:p>
          <a:p>
            <a:pPr lvl="1"/>
            <a:r>
              <a:rPr lang="fr-FR">
                <a:solidFill>
                  <a:schemeClr val="bg1">
                    <a:lumMod val="50000"/>
                  </a:schemeClr>
                </a:solidFill>
              </a:rPr>
              <a:t>petits cathodiques →</a:t>
            </a:r>
            <a:r>
              <a:rPr lang="fr-FR">
                <a:solidFill>
                  <a:schemeClr val="tx1"/>
                </a:solidFill>
              </a:rPr>
              <a:t> moyens LED → grands OLED</a:t>
            </a:r>
          </a:p>
          <a:p>
            <a:r>
              <a:rPr lang="fr-FR"/>
              <a:t>Les imprimantes</a:t>
            </a:r>
          </a:p>
          <a:p>
            <a:pPr lvl="1"/>
            <a:r>
              <a:rPr lang="fr-FR"/>
              <a:t>jets d’encre </a:t>
            </a:r>
            <a:r>
              <a:rPr lang="fr-FR">
                <a:solidFill>
                  <a:schemeClr val="tx1"/>
                </a:solidFill>
              </a:rPr>
              <a:t>(devenues excellentes en photo)</a:t>
            </a:r>
          </a:p>
          <a:p>
            <a:pPr lvl="1"/>
            <a:r>
              <a:rPr lang="fr-FR"/>
              <a:t>laser</a:t>
            </a:r>
          </a:p>
          <a:p>
            <a:r>
              <a:rPr lang="fr-FR"/>
              <a:t>Les réseaux locaux</a:t>
            </a:r>
          </a:p>
          <a:p>
            <a:pPr lvl="1"/>
            <a:r>
              <a:rPr lang="fr-FR"/>
              <a:t>Ethernet : </a:t>
            </a:r>
            <a:r>
              <a:rPr lang="fr-FR">
                <a:solidFill>
                  <a:schemeClr val="bg1">
                    <a:lumMod val="50000"/>
                  </a:schemeClr>
                </a:solidFill>
              </a:rPr>
              <a:t>10 Mb → </a:t>
            </a:r>
            <a:r>
              <a:rPr lang="fr-FR">
                <a:solidFill>
                  <a:schemeClr val="tx1"/>
                </a:solidFill>
              </a:rPr>
              <a:t>100 Mb → 1GB</a:t>
            </a:r>
          </a:p>
          <a:p>
            <a:pPr lvl="1"/>
            <a:r>
              <a:rPr lang="fr-FR"/>
              <a:t>Wifi</a:t>
            </a:r>
            <a:r>
              <a:rPr lang="fr-FR">
                <a:solidFill>
                  <a:schemeClr val="tx1"/>
                </a:solidFill>
              </a:rPr>
              <a:t>,</a:t>
            </a:r>
            <a:r>
              <a:rPr lang="fr-FR"/>
              <a:t> Bluetooth</a:t>
            </a:r>
            <a:r>
              <a:rPr lang="fr-FR">
                <a:solidFill>
                  <a:schemeClr val="tx1"/>
                </a:solidFill>
              </a:rPr>
              <a:t>,</a:t>
            </a:r>
            <a:r>
              <a:rPr lang="fr-FR"/>
              <a:t> </a:t>
            </a:r>
            <a:r>
              <a:rPr lang="fr-FR">
                <a:solidFill>
                  <a:schemeClr val="tx1"/>
                </a:solidFill>
              </a:rPr>
              <a:t>etc.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70082C-4268-DF46-BBB3-B0881515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/>
              <a:t>Le reste de l’équipement avance aussi vite !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6E7F54F-3965-3C41-B308-9773EFA83E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2466E08-93B8-A546-B5BD-72E62E704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49AB97A-7B31-5E41-B75C-8443FE15A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680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CC8BF6FA-FF21-B54C-A4BF-B10F1CF8C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3903376"/>
          </a:xfrm>
        </p:spPr>
        <p:txBody>
          <a:bodyPr/>
          <a:lstStyle/>
          <a:p>
            <a:r>
              <a:rPr lang="fr-FR"/>
              <a:t>Le cuivre</a:t>
            </a:r>
          </a:p>
          <a:p>
            <a:pPr lvl="1"/>
            <a:r>
              <a:rPr lang="fr-FR"/>
              <a:t>ADSL : </a:t>
            </a:r>
            <a:r>
              <a:rPr lang="fr-FR">
                <a:solidFill>
                  <a:schemeClr val="tx1"/>
                </a:solidFill>
              </a:rPr>
              <a:t>pas mal pour les villes</a:t>
            </a:r>
          </a:p>
          <a:p>
            <a:pPr lvl="1"/>
            <a:r>
              <a:rPr lang="fr-FR"/>
              <a:t>VDSL :</a:t>
            </a:r>
            <a:r>
              <a:rPr lang="fr-FR">
                <a:solidFill>
                  <a:schemeClr val="tx1"/>
                </a:solidFill>
              </a:rPr>
              <a:t> super pour ceux qui sont près du central</a:t>
            </a:r>
          </a:p>
          <a:p>
            <a:r>
              <a:rPr lang="fr-FR"/>
              <a:t>La fibre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en voie de généralisation, surtout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>
                <a:solidFill>
                  <a:schemeClr val="tx1"/>
                </a:solidFill>
              </a:rPr>
              <a:t>dans les villes</a:t>
            </a:r>
          </a:p>
          <a:p>
            <a:r>
              <a:rPr lang="fr-FR"/>
              <a:t>Sans fil : 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2G → 3G → 4G </a:t>
            </a:r>
            <a:r>
              <a:rPr lang="fr-FR">
                <a:solidFill>
                  <a:schemeClr val="bg1">
                    <a:lumMod val="50000"/>
                  </a:schemeClr>
                </a:solidFill>
              </a:rPr>
              <a:t>→ 5G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mais </a:t>
            </a:r>
            <a:r>
              <a:rPr lang="fr-FR">
                <a:solidFill>
                  <a:schemeClr val="accent1"/>
                </a:solidFill>
              </a:rPr>
              <a:t>couverture encore insuffisante hors des villes</a:t>
            </a:r>
          </a:p>
          <a:p>
            <a:pPr marL="255600" lvl="1" indent="0">
              <a:buNone/>
            </a:pPr>
            <a:r>
              <a:rPr lang="fr-FR">
                <a:solidFill>
                  <a:schemeClr val="tx1"/>
                </a:solidFill>
              </a:rPr>
              <a:t>   (plans d’amélioration en cours)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AFE604F2-92A2-6740-B527-FF50216B0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 les grands réseaux aussi !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417BC46-EA38-2B4B-A691-41E70CFCED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97C220E-872F-024F-9402-E37F1A078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BAE172F-E724-DD40-B534-FA9A807AB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54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F0BCC8F6-6AE0-0843-BEDC-C478C9687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89807"/>
            <a:ext cx="9252520" cy="3164713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On sait que c’est faux </a:t>
            </a:r>
            <a:r>
              <a:rPr lang="en-US" sz="2400">
                <a:solidFill>
                  <a:schemeClr val="accent1"/>
                </a:solidFill>
              </a:rPr>
              <a:t>dès qu’on habite à la campagne !</a:t>
            </a:r>
          </a:p>
          <a:p>
            <a:r>
              <a:rPr lang="en-US" sz="2400">
                <a:solidFill>
                  <a:schemeClr val="tx2"/>
                </a:solidFill>
              </a:rPr>
              <a:t>téléphone</a:t>
            </a:r>
            <a:r>
              <a:rPr lang="en-US" sz="2400"/>
              <a:t> en bout de ligne, ADSL 512 K, lignes non maintenues</a:t>
            </a:r>
          </a:p>
          <a:p>
            <a:r>
              <a:rPr lang="en-US" sz="2400">
                <a:solidFill>
                  <a:schemeClr val="tx2"/>
                </a:solidFill>
              </a:rPr>
              <a:t>portable</a:t>
            </a:r>
            <a:r>
              <a:rPr lang="en-US" sz="2400"/>
              <a:t> ne passant pas, ou trop cher pour Internet</a:t>
            </a:r>
          </a:p>
          <a:p>
            <a:r>
              <a:rPr lang="en-US" sz="2400">
                <a:solidFill>
                  <a:schemeClr val="tx2"/>
                </a:solidFill>
              </a:rPr>
              <a:t>fibres optiques</a:t>
            </a:r>
            <a:r>
              <a:rPr lang="en-US" sz="2400"/>
              <a:t> vite saturées par la TV sur Internet (en ville aussi)</a:t>
            </a:r>
          </a:p>
          <a:p>
            <a:r>
              <a:rPr lang="en-US" sz="2400">
                <a:solidFill>
                  <a:schemeClr val="tx2"/>
                </a:solidFill>
              </a:rPr>
              <a:t>plans numériques</a:t>
            </a:r>
            <a:r>
              <a:rPr lang="en-US" sz="2400"/>
              <a:t> répétés, mais peu d’effet (ARCEP → espoir)</a:t>
            </a:r>
          </a:p>
          <a:p>
            <a:pPr marL="0" indent="0">
              <a:buNone/>
            </a:pPr>
            <a:endParaRPr lang="fr-FR" sz="240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20FF3F0E-6531-B946-90C8-50915728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Belles affirmations, mais fausses ?</a:t>
            </a:r>
            <a:br>
              <a:rPr lang="fr-FR"/>
            </a:br>
            <a:r>
              <a:rPr lang="fr-FR"/>
              <a:t>(Quand les commentateurs se lâchent)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B705516-8DAF-B44F-9549-FF7E671ACC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6723406-B560-744F-A79F-B4B964F48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34513FD-B7BC-FC4D-AB59-E29A85F3C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458D9A8-D49D-6040-A15D-DCA8D1B9B033}"/>
              </a:ext>
            </a:extLst>
          </p:cNvPr>
          <p:cNvSpPr txBox="1"/>
          <p:nvPr/>
        </p:nvSpPr>
        <p:spPr>
          <a:xfrm>
            <a:off x="190889" y="1448684"/>
            <a:ext cx="8756442" cy="96068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Grâce à Internet, l’accès aux réseaux et l’informatique distribuée sont devenus </a:t>
            </a:r>
            <a:r>
              <a:rPr lang="fr-FR" sz="2800">
                <a:solidFill>
                  <a:schemeClr val="tx2"/>
                </a:solidFill>
              </a:rPr>
              <a:t>ubiquitaires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3F47ED5-27B4-7848-A10C-CBCAB6285838}"/>
              </a:ext>
            </a:extLst>
          </p:cNvPr>
          <p:cNvSpPr txBox="1"/>
          <p:nvPr/>
        </p:nvSpPr>
        <p:spPr>
          <a:xfrm>
            <a:off x="393928" y="5085611"/>
            <a:ext cx="8350363" cy="122370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Il faudra un investissement énorme et pas seulement urbain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pour que ça devienne plus ou moins vrai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1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Le tout-fibre (FTTH) est-il vraiment la meilleure idée ?</a:t>
            </a:r>
          </a:p>
        </p:txBody>
      </p:sp>
    </p:spTree>
    <p:extLst>
      <p:ext uri="{BB962C8B-B14F-4D97-AF65-F5344CB8AC3E}">
        <p14:creationId xmlns:p14="http://schemas.microsoft.com/office/powerpoint/2010/main" val="26307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xmlns="" id="{F0BCC8F6-6AE0-0843-BEDC-C478C9687B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3027688"/>
                <a:ext cx="8915400" cy="2187137"/>
              </a:xfrm>
            </p:spPr>
            <p:txBody>
              <a:bodyPr/>
              <a:lstStyle/>
              <a:p>
                <a:pPr marL="514350" indent="-514350">
                  <a:buAutoNum type="arabicPeriod"/>
                </a:pPr>
                <a:r>
                  <a:rPr lang="fr-FR" sz="2400"/>
                  <a:t>Pour les calculs classiques, au mieux </a:t>
                </a:r>
                <a:r>
                  <a:rPr lang="fr-FR" sz="2400">
                    <a:solidFill>
                      <a:schemeClr val="tx2"/>
                    </a:solidFill>
                  </a:rPr>
                  <a:t>exponentiellement meilleur</a:t>
                </a:r>
                <a:r>
                  <a:rPr lang="fr-FR" sz="2400"/>
                  <a:t> (excellent), ou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4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2400"/>
                  <a:t> meilleur (pas si mal)</a:t>
                </a:r>
              </a:p>
              <a:p>
                <a:pPr marL="514350" indent="-514350">
                  <a:buAutoNum type="arabicPeriod"/>
                </a:pPr>
                <a:r>
                  <a:rPr lang="fr-FR" sz="2400"/>
                  <a:t>Il calcule les même fonctions plus </a:t>
                </a:r>
                <a:r>
                  <a:rPr lang="fr-FR" sz="2400">
                    <a:solidFill>
                      <a:schemeClr val="tx2"/>
                    </a:solidFill>
                  </a:rPr>
                  <a:t>l’aléatoire</a:t>
                </a:r>
                <a:r>
                  <a:rPr lang="fr-FR" sz="2400"/>
                  <a:t>, aussi greffable à l’ordinateur classique (générateurs quantiques)</a:t>
                </a:r>
              </a:p>
              <a:p>
                <a:pPr marL="514350" indent="-514350">
                  <a:buAutoNum type="arabicPeriod"/>
                </a:pPr>
                <a:r>
                  <a:rPr lang="fr-FR" sz="2400"/>
                  <a:t>Les problèmes technologiques restent considérables</a:t>
                </a: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F0BCC8F6-6AE0-0843-BEDC-C478C9687B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3027688"/>
                <a:ext cx="8915400" cy="2187137"/>
              </a:xfrm>
              <a:blipFill>
                <a:blip r:embed="rId2"/>
                <a:stretch>
                  <a:fillRect l="-853" t="-1724" r="-427" b="-45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xmlns="" id="{20FF3F0E-6531-B946-90C8-50915728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Belles affirmations, mais fausses ?</a:t>
            </a:r>
            <a:br>
              <a:rPr lang="fr-FR"/>
            </a:br>
            <a:r>
              <a:rPr lang="fr-FR"/>
              <a:t>(quand les médias se lâchent)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B705516-8DAF-B44F-9549-FF7E671ACC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6723406-B560-744F-A79F-B4B964F48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34513FD-B7BC-FC4D-AB59-E29A85F3C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458D9A8-D49D-6040-A15D-DCA8D1B9B033}"/>
              </a:ext>
            </a:extLst>
          </p:cNvPr>
          <p:cNvSpPr txBox="1"/>
          <p:nvPr/>
        </p:nvSpPr>
        <p:spPr>
          <a:xfrm>
            <a:off x="749963" y="1412776"/>
            <a:ext cx="7808777" cy="141312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L’ordinateur quantique sera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>
                <a:solidFill>
                  <a:schemeClr val="accent3"/>
                </a:solidFill>
              </a:rPr>
              <a:t>infiniment plus rapide </a:t>
            </a:r>
            <a:r>
              <a:rPr lang="fr-FR" sz="2800"/>
              <a:t>que l’ordinateur classique,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et calculera </a:t>
            </a:r>
            <a:r>
              <a:rPr lang="fr-FR" sz="2800">
                <a:solidFill>
                  <a:schemeClr val="accent3"/>
                </a:solidFill>
              </a:rPr>
              <a:t>beaucoup plus de choses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3F47ED5-27B4-7848-A10C-CBCAB6285838}"/>
              </a:ext>
            </a:extLst>
          </p:cNvPr>
          <p:cNvSpPr txBox="1"/>
          <p:nvPr/>
        </p:nvSpPr>
        <p:spPr>
          <a:xfrm>
            <a:off x="1320150" y="5416617"/>
            <a:ext cx="6503703" cy="85045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 tIns="360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Ceci ne vaut pas pour la simulation quantique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de phénomènes quantiques</a:t>
            </a:r>
          </a:p>
        </p:txBody>
      </p:sp>
    </p:spTree>
    <p:extLst>
      <p:ext uri="{BB962C8B-B14F-4D97-AF65-F5344CB8AC3E}">
        <p14:creationId xmlns:p14="http://schemas.microsoft.com/office/powerpoint/2010/main" val="21274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68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L’hyperpuissance de l’informatique ?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L’infrastructure matérielle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L’infrastructure logicielle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Les applications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Vers l’Internet des objets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 recentrage sur les données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Acte 1 : de 2007 à 2019 quelle évolution?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7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BC25881-AC57-664E-85B1-9A74691CE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5"/>
          </a:xfrm>
        </p:spPr>
        <p:txBody>
          <a:bodyPr/>
          <a:lstStyle/>
          <a:p>
            <a:r>
              <a:rPr lang="fr-FR" sz="3200"/>
              <a:t>Sciences et techniques, du 20</a:t>
            </a:r>
            <a:r>
              <a:rPr lang="fr-FR" sz="3200" baseline="30000"/>
              <a:t>e</a:t>
            </a:r>
            <a:r>
              <a:rPr lang="fr-FR" sz="3200"/>
              <a:t> au 21</a:t>
            </a:r>
            <a:r>
              <a:rPr lang="fr-FR" sz="3200" baseline="30000"/>
              <a:t>e</a:t>
            </a:r>
            <a:r>
              <a:rPr lang="fr-FR" sz="3200"/>
              <a:t> siècle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5E83D902-3B20-CE4C-9454-26EDD44333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EA63884-4007-A046-A166-C52F7F3E7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7F3C694-F993-D342-8E6D-F27957E51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E0B2286-56B6-BC47-B299-AFB798D43161}"/>
              </a:ext>
            </a:extLst>
          </p:cNvPr>
          <p:cNvSpPr txBox="1"/>
          <p:nvPr/>
        </p:nvSpPr>
        <p:spPr>
          <a:xfrm>
            <a:off x="3707904" y="1018881"/>
            <a:ext cx="1385316" cy="47554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 tIns="0" bIns="3600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matière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6698C235-A097-6349-9F1D-5D012F7DCA74}"/>
              </a:ext>
            </a:extLst>
          </p:cNvPr>
          <p:cNvCxnSpPr>
            <a:stCxn id="19" idx="0"/>
            <a:endCxn id="7" idx="2"/>
          </p:cNvCxnSpPr>
          <p:nvPr/>
        </p:nvCxnSpPr>
        <p:spPr bwMode="auto">
          <a:xfrm flipV="1">
            <a:off x="1665059" y="1494421"/>
            <a:ext cx="2735503" cy="306934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62E47F67-0D25-2148-9D6C-F111D134C8EE}"/>
              </a:ext>
            </a:extLst>
          </p:cNvPr>
          <p:cNvCxnSpPr>
            <a:stCxn id="7" idx="2"/>
            <a:endCxn id="18" idx="0"/>
          </p:cNvCxnSpPr>
          <p:nvPr/>
        </p:nvCxnSpPr>
        <p:spPr bwMode="auto">
          <a:xfrm>
            <a:off x="4400562" y="1494421"/>
            <a:ext cx="2756938" cy="309619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9AA4A27F-C62B-AE41-B965-62F03BE6DE50}"/>
              </a:ext>
            </a:extLst>
          </p:cNvPr>
          <p:cNvCxnSpPr>
            <a:stCxn id="19" idx="3"/>
            <a:endCxn id="18" idx="1"/>
          </p:cNvCxnSpPr>
          <p:nvPr/>
        </p:nvCxnSpPr>
        <p:spPr bwMode="auto">
          <a:xfrm>
            <a:off x="2358518" y="4801531"/>
            <a:ext cx="4216130" cy="2685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837D489D-BFAE-4D43-84C9-BFEE323D648F}"/>
              </a:ext>
            </a:extLst>
          </p:cNvPr>
          <p:cNvGrpSpPr/>
          <p:nvPr/>
        </p:nvGrpSpPr>
        <p:grpSpPr>
          <a:xfrm>
            <a:off x="2233539" y="1494421"/>
            <a:ext cx="4404653" cy="3121540"/>
            <a:chOff x="2294727" y="1759936"/>
            <a:chExt cx="4263041" cy="3056117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xmlns="" id="{8F77BF7D-F122-F241-AF7A-59520EBA8DE1}"/>
                </a:ext>
              </a:extLst>
            </p:cNvPr>
            <p:cNvCxnSpPr>
              <a:stCxn id="7" idx="2"/>
              <a:endCxn id="13" idx="0"/>
            </p:cNvCxnSpPr>
            <p:nvPr/>
          </p:nvCxnSpPr>
          <p:spPr bwMode="auto">
            <a:xfrm>
              <a:off x="4392079" y="1759936"/>
              <a:ext cx="8481" cy="1503779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E812437E-48E0-6F4B-837F-660CE98F6BDB}"/>
                </a:ext>
              </a:extLst>
            </p:cNvPr>
            <p:cNvSpPr txBox="1"/>
            <p:nvPr/>
          </p:nvSpPr>
          <p:spPr>
            <a:xfrm>
              <a:off x="3449357" y="3263715"/>
              <a:ext cx="1902407" cy="859514"/>
            </a:xfrm>
            <a:prstGeom prst="rect">
              <a:avLst/>
            </a:prstGeom>
            <a:ln w="28575" cmpd="sng">
              <a:solidFill>
                <a:schemeClr val="accent3"/>
              </a:solidFill>
            </a:ln>
          </p:spPr>
          <p:txBody>
            <a:bodyPr wrap="none" tIns="72000" bIns="54000" rtlCol="0" anchor="t" anchorCtr="0">
              <a:spAutoFit/>
            </a:bodyPr>
            <a:lstStyle/>
            <a:p>
              <a:pPr algn="ctr" fontAlgn="base">
                <a:lnSpc>
                  <a:spcPct val="85000"/>
                </a:lnSpc>
                <a:spcAft>
                  <a:spcPct val="0"/>
                </a:spcAft>
              </a:pPr>
              <a:r>
                <a:rPr kumimoji="0" lang="fr-FR" sz="2800" i="0" u="none" strike="noStrike" kern="0" cap="none" spc="0" normalizeH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information</a:t>
              </a:r>
            </a:p>
            <a:p>
              <a:pPr algn="ctr" fontAlgn="base">
                <a:lnSpc>
                  <a:spcPct val="85000"/>
                </a:lnSpc>
                <a:spcAft>
                  <a:spcPct val="0"/>
                </a:spcAft>
              </a:pPr>
              <a:r>
                <a:rPr lang="fr-FR" sz="2800" kern="0" dirty="0">
                  <a:solidFill>
                    <a:schemeClr val="accent3"/>
                  </a:solidFill>
                </a:rPr>
                <a:t>algorithme</a:t>
              </a:r>
              <a:endParaRPr kumimoji="0" lang="fr-FR" sz="2800" i="0" u="none" strike="noStrike" kern="0" cap="none" spc="0" normalizeH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xmlns="" id="{BD0EFCD9-896C-FB44-95B6-D10238E7389B}"/>
                </a:ext>
              </a:extLst>
            </p:cNvPr>
            <p:cNvCxnSpPr>
              <a:stCxn id="13" idx="2"/>
            </p:cNvCxnSpPr>
            <p:nvPr/>
          </p:nvCxnSpPr>
          <p:spPr bwMode="auto">
            <a:xfrm flipH="1">
              <a:off x="2294727" y="4123229"/>
              <a:ext cx="2105833" cy="681536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xmlns="" id="{17111D83-DE33-6144-899A-1FF7563455D4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4400560" y="4123229"/>
              <a:ext cx="2157208" cy="692824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CE1CEF2-DFB7-4844-AA00-A19E52AE910E}"/>
              </a:ext>
            </a:extLst>
          </p:cNvPr>
          <p:cNvSpPr txBox="1"/>
          <p:nvPr/>
        </p:nvSpPr>
        <p:spPr>
          <a:xfrm>
            <a:off x="395536" y="5445224"/>
            <a:ext cx="8352928" cy="860266"/>
          </a:xfrm>
          <a:prstGeom prst="rect">
            <a:avLst/>
          </a:prstGeom>
          <a:ln w="28575">
            <a:solidFill>
              <a:schemeClr val="accent3"/>
            </a:solidFill>
          </a:ln>
        </p:spPr>
        <p:txBody>
          <a:bodyPr wrap="square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L’informatique et ses algorithmes conduisent à une </a:t>
            </a:r>
            <a:r>
              <a:rPr lang="fr-FR" sz="2400" kern="0" dirty="0">
                <a:solidFill>
                  <a:schemeClr val="accent3"/>
                </a:solidFill>
              </a:rPr>
              <a:t>nouvelle façon de penser et de faire</a:t>
            </a:r>
            <a:r>
              <a:rPr lang="fr-FR" sz="2400" kern="0" dirty="0"/>
              <a:t> qui change le monde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C1A93F18-069D-4E4B-80D5-4A2DC0CE2CD9}"/>
              </a:ext>
            </a:extLst>
          </p:cNvPr>
          <p:cNvSpPr txBox="1"/>
          <p:nvPr/>
        </p:nvSpPr>
        <p:spPr>
          <a:xfrm>
            <a:off x="756015" y="3084966"/>
            <a:ext cx="184666" cy="54117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022AB59-28DC-A243-B4BA-340678AA9106}"/>
              </a:ext>
            </a:extLst>
          </p:cNvPr>
          <p:cNvSpPr txBox="1"/>
          <p:nvPr/>
        </p:nvSpPr>
        <p:spPr>
          <a:xfrm>
            <a:off x="6574648" y="4590615"/>
            <a:ext cx="1165704" cy="4755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none" tIns="0" bIns="54000" rtlCol="0" anchor="b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ondes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BFB98930-5042-284F-9929-61E8DA124BEE}"/>
              </a:ext>
            </a:extLst>
          </p:cNvPr>
          <p:cNvSpPr txBox="1"/>
          <p:nvPr/>
        </p:nvSpPr>
        <p:spPr>
          <a:xfrm>
            <a:off x="971600" y="4563761"/>
            <a:ext cx="1386918" cy="47554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tIns="0" bIns="5400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énergie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7C2D11BF-6323-594E-A1F3-86D3365E344D}"/>
              </a:ext>
            </a:extLst>
          </p:cNvPr>
          <p:cNvSpPr txBox="1"/>
          <p:nvPr/>
        </p:nvSpPr>
        <p:spPr>
          <a:xfrm>
            <a:off x="345403" y="1708459"/>
            <a:ext cx="2925801" cy="513346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outil </a:t>
            </a:r>
            <a:r>
              <a:rPr lang="fr-FR" sz="2800" kern="0" dirty="0"/>
              <a:t>informatique</a:t>
            </a:r>
            <a:endParaRPr kumimoji="0" lang="fr-FR" sz="2800" b="0" i="0" u="none" strike="noStrike" kern="0" cap="none" spc="0" normalizeH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4A26C713-F4A3-5548-AD55-0532A3F81057}"/>
              </a:ext>
            </a:extLst>
          </p:cNvPr>
          <p:cNvCxnSpPr>
            <a:cxnSpLocks/>
          </p:cNvCxnSpPr>
          <p:nvPr/>
        </p:nvCxnSpPr>
        <p:spPr bwMode="auto">
          <a:xfrm flipV="1">
            <a:off x="379177" y="1857472"/>
            <a:ext cx="2804160" cy="289559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EA35616C-8130-2E47-B5E3-A40ADB509754}"/>
              </a:ext>
            </a:extLst>
          </p:cNvPr>
          <p:cNvCxnSpPr>
            <a:cxnSpLocks/>
          </p:cNvCxnSpPr>
          <p:nvPr/>
        </p:nvCxnSpPr>
        <p:spPr bwMode="auto">
          <a:xfrm>
            <a:off x="379177" y="1857472"/>
            <a:ext cx="2804160" cy="289559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C9398E86-03B5-2443-8744-F2EFB27FE620}"/>
              </a:ext>
            </a:extLst>
          </p:cNvPr>
          <p:cNvSpPr txBox="1"/>
          <p:nvPr/>
        </p:nvSpPr>
        <p:spPr>
          <a:xfrm>
            <a:off x="5720218" y="1482244"/>
            <a:ext cx="3252714" cy="975652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il suffit de savoir</a:t>
            </a:r>
          </a:p>
          <a:p>
            <a:pPr algn="ctr" fontAlgn="base">
              <a:spcAft>
                <a:spcPct val="0"/>
              </a:spcAft>
            </a:pPr>
            <a:r>
              <a:rPr lang="fr-FR" sz="2800" kern="0" dirty="0"/>
              <a:t>s’en servir (un peu)</a:t>
            </a:r>
            <a:endParaRPr kumimoji="0" lang="fr-FR" sz="2800" b="0" i="0" u="none" strike="noStrike" kern="0" cap="none" spc="0" normalizeH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91E064AA-6663-5443-80B0-9D3EA16CF1FE}"/>
              </a:ext>
            </a:extLst>
          </p:cNvPr>
          <p:cNvCxnSpPr>
            <a:cxnSpLocks/>
          </p:cNvCxnSpPr>
          <p:nvPr/>
        </p:nvCxnSpPr>
        <p:spPr bwMode="auto">
          <a:xfrm flipV="1">
            <a:off x="5837021" y="1609725"/>
            <a:ext cx="3049804" cy="780147"/>
          </a:xfrm>
          <a:prstGeom prst="line">
            <a:avLst/>
          </a:prstGeom>
          <a:noFill/>
          <a:ln w="1016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C43812A9-C042-7542-946E-1624DA6DBA8A}"/>
              </a:ext>
            </a:extLst>
          </p:cNvPr>
          <p:cNvCxnSpPr>
            <a:cxnSpLocks/>
          </p:cNvCxnSpPr>
          <p:nvPr/>
        </p:nvCxnSpPr>
        <p:spPr bwMode="auto">
          <a:xfrm>
            <a:off x="5837021" y="1606399"/>
            <a:ext cx="3040279" cy="765326"/>
          </a:xfrm>
          <a:prstGeom prst="line">
            <a:avLst/>
          </a:prstGeom>
          <a:noFill/>
          <a:ln w="1016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19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xmlns="" id="{0F432D76-EDEA-974C-9FD6-480D8678B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20"/>
            <a:ext cx="9361040" cy="453201"/>
          </a:xfrm>
        </p:spPr>
        <p:txBody>
          <a:bodyPr/>
          <a:lstStyle/>
          <a:p>
            <a:r>
              <a:rPr lang="fr-FR" sz="2400"/>
              <a:t>Systèmes d’exploitation 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E18C9F-D1C3-4D49-8797-EA495D152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9614"/>
            <a:ext cx="8686800" cy="646331"/>
          </a:xfrm>
        </p:spPr>
        <p:txBody>
          <a:bodyPr/>
          <a:lstStyle/>
          <a:p>
            <a:r>
              <a:rPr lang="fr-FR"/>
              <a:t>L’infrastructure logicielle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67120D84-3446-D74A-82F5-DE21B0317A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F78DFE3-6929-9F42-9886-9BC7B3B85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24259A7-1274-EF47-8415-012F4E058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866389E-857E-4541-8AA9-19A1C95528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242" y="1574825"/>
            <a:ext cx="1687982" cy="3426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B32B8D8-AC53-A149-9A82-AC1C5EC8E5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386203"/>
            <a:ext cx="656787" cy="6448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4DA8204-C071-364D-8FEC-5D142F3E6E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860" y="1421821"/>
            <a:ext cx="500237" cy="5896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3F5063A-722F-2F42-992E-42954BA27F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781" y="1282328"/>
            <a:ext cx="758420" cy="7584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EC728C6-ABB8-8B44-9A4C-D6B4DCC70E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008" y="1419246"/>
            <a:ext cx="863600" cy="4982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EBA9268-9520-0C4D-89F6-CF246BBF21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914" y="1423534"/>
            <a:ext cx="2073781" cy="474237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21FAF431-2CFD-AD4E-BDA3-9896C79C3392}"/>
              </a:ext>
            </a:extLst>
          </p:cNvPr>
          <p:cNvGrpSpPr/>
          <p:nvPr/>
        </p:nvGrpSpPr>
        <p:grpSpPr>
          <a:xfrm>
            <a:off x="107504" y="2667392"/>
            <a:ext cx="9361040" cy="2155718"/>
            <a:chOff x="251520" y="2695352"/>
            <a:chExt cx="9361040" cy="2155718"/>
          </a:xfrm>
        </p:grpSpPr>
        <p:sp>
          <p:nvSpPr>
            <p:cNvPr id="17" name="Espace réservé du contenu 10">
              <a:extLst>
                <a:ext uri="{FF2B5EF4-FFF2-40B4-BE49-F238E27FC236}">
                  <a16:creationId xmlns:a16="http://schemas.microsoft.com/office/drawing/2014/main" xmlns="" id="{0FD5DF7B-A238-D747-BD51-9C5FD73BBEE0}"/>
                </a:ext>
              </a:extLst>
            </p:cNvPr>
            <p:cNvSpPr txBox="1">
              <a:spLocks/>
            </p:cNvSpPr>
            <p:nvPr/>
          </p:nvSpPr>
          <p:spPr>
            <a:xfrm>
              <a:off x="251520" y="2695352"/>
              <a:ext cx="9361040" cy="215571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01168" indent="-201168" algn="l" rtl="0" eaLnBrk="1" fontAlgn="base" hangingPunct="1">
                <a:lnSpc>
                  <a:spcPct val="105000"/>
                </a:lnSpc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2000" indent="-266400" algn="l" rtl="0" eaLnBrk="1" fontAlgn="base" hangingPunct="1">
                <a:lnSpc>
                  <a:spcPct val="105000"/>
                </a:lnSpc>
                <a:spcBef>
                  <a:spcPts val="0"/>
                </a:spcBef>
                <a:spcAft>
                  <a:spcPct val="0"/>
                </a:spcAft>
                <a:buChar char="–"/>
                <a:defRPr sz="2400" baseline="0">
                  <a:solidFill>
                    <a:schemeClr val="tx2"/>
                  </a:solidFill>
                  <a:latin typeface="+mn-lt"/>
                </a:defRPr>
              </a:lvl2pPr>
              <a:lvl3pPr marL="731520" indent="-201168" algn="l" rtl="0" eaLnBrk="1" fontAlgn="base" hangingPunct="1">
                <a:lnSpc>
                  <a:spcPct val="105000"/>
                </a:lnSpc>
                <a:spcBef>
                  <a:spcPts val="0"/>
                </a:spcBef>
                <a:spcAft>
                  <a:spcPct val="0"/>
                </a:spcAft>
                <a:buFont typeface="Arial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</a:defRPr>
              </a:lvl3pPr>
              <a:lvl4pPr marL="1005840" indent="-201168" algn="l" rtl="0" eaLnBrk="1" fontAlgn="base" hangingPunct="1">
                <a:lnSpc>
                  <a:spcPct val="105000"/>
                </a:lnSpc>
                <a:spcBef>
                  <a:spcPts val="0"/>
                </a:spcBef>
                <a:spcAft>
                  <a:spcPct val="0"/>
                </a:spcAft>
                <a:buFont typeface="Arial" pitchFamily="34" charset="0"/>
                <a:buChar char="–"/>
                <a:defRPr sz="1800">
                  <a:solidFill>
                    <a:schemeClr val="tx2"/>
                  </a:solidFill>
                  <a:latin typeface="+mn-lt"/>
                </a:defRPr>
              </a:lvl4pPr>
              <a:lvl5pPr marL="1280160" indent="-201168" algn="l" rtl="0" eaLnBrk="1" fontAlgn="base" hangingPunct="1">
                <a:lnSpc>
                  <a:spcPct val="105000"/>
                </a:lnSpc>
                <a:spcBef>
                  <a:spcPts val="0"/>
                </a:spcBef>
                <a:spcAft>
                  <a:spcPct val="0"/>
                </a:spcAft>
                <a:buFont typeface="Arial" pitchFamily="34" charset="0"/>
                <a:buChar char="–"/>
                <a:defRPr sz="1800" baseline="0">
                  <a:solidFill>
                    <a:schemeClr val="tx2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fr-FR" sz="2400" kern="0"/>
                <a:t>Navigateurs</a:t>
              </a:r>
            </a:p>
            <a:p>
              <a:pPr marL="0" indent="0">
                <a:buNone/>
              </a:pPr>
              <a:endParaRPr lang="fr-FR" kern="0"/>
            </a:p>
            <a:p>
              <a:pPr marL="0" indent="0">
                <a:spcBef>
                  <a:spcPts val="2500"/>
                </a:spcBef>
                <a:buFont typeface="Arial" pitchFamily="34" charset="0"/>
                <a:buNone/>
              </a:pPr>
              <a:r>
                <a:rPr lang="fr-FR" sz="2400" kern="0"/>
                <a:t>  gros, complexes, pb. sécurité, mises à jour fréquentes, …</a:t>
              </a:r>
            </a:p>
            <a:p>
              <a:pPr marL="0" indent="0">
                <a:spcBef>
                  <a:spcPts val="0"/>
                </a:spcBef>
                <a:buFont typeface="Arial" pitchFamily="34" charset="0"/>
                <a:buNone/>
              </a:pPr>
              <a:r>
                <a:rPr lang="fr-FR" sz="2400" kern="0"/>
                <a:t>  cachés dans les apps de téléphones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C8E7E766-E661-6D42-A5F7-6BC623640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075" y="3324598"/>
              <a:ext cx="648072" cy="648072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xmlns="" id="{C7B6B747-7004-0242-99D6-F8817C9FB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2796" y="3328730"/>
              <a:ext cx="608211" cy="625309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CF827A69-C7B0-4E49-AF3E-A8EA25D56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4626" y="3335978"/>
              <a:ext cx="636691" cy="63669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848AA9EE-5532-F746-9310-1DF61C4D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6314" y="3284984"/>
              <a:ext cx="696479" cy="696479"/>
            </a:xfrm>
            <a:prstGeom prst="rect">
              <a:avLst/>
            </a:prstGeom>
          </p:spPr>
        </p:pic>
      </p:grpSp>
      <p:sp>
        <p:nvSpPr>
          <p:cNvPr id="24" name="Espace réservé du contenu 10">
            <a:extLst>
              <a:ext uri="{FF2B5EF4-FFF2-40B4-BE49-F238E27FC236}">
                <a16:creationId xmlns:a16="http://schemas.microsoft.com/office/drawing/2014/main" xmlns="" id="{13ED0B61-1E29-3A49-8030-C001C628DB1B}"/>
              </a:ext>
            </a:extLst>
          </p:cNvPr>
          <p:cNvSpPr txBox="1">
            <a:spLocks/>
          </p:cNvSpPr>
          <p:nvPr/>
        </p:nvSpPr>
        <p:spPr>
          <a:xfrm>
            <a:off x="107504" y="4869160"/>
            <a:ext cx="9361040" cy="18306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/>
              <a:t>Langages de programmation, bibliothèques, outils systèmes, outils pour le web, …</a:t>
            </a:r>
          </a:p>
          <a:p>
            <a:r>
              <a:rPr lang="fr-FR" sz="2400" kern="0"/>
              <a:t>Une notion clef :</a:t>
            </a:r>
            <a:r>
              <a:rPr lang="fr-FR" sz="2400" kern="0">
                <a:solidFill>
                  <a:schemeClr val="tx2"/>
                </a:solidFill>
              </a:rPr>
              <a:t> l’API (</a:t>
            </a:r>
            <a:r>
              <a:rPr lang="fr-FR" sz="2400" i="1" kern="0">
                <a:solidFill>
                  <a:schemeClr val="tx2"/>
                </a:solidFill>
              </a:rPr>
              <a:t>Application Programming Interface</a:t>
            </a:r>
            <a:r>
              <a:rPr lang="fr-FR" sz="2400" kern="0">
                <a:solidFill>
                  <a:schemeClr val="tx2"/>
                </a:solidFill>
              </a:rPr>
              <a:t>)</a:t>
            </a:r>
            <a:endParaRPr lang="fr-FR" kern="0"/>
          </a:p>
          <a:p>
            <a:endParaRPr lang="fr-FR" kern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420F5BF1-D69D-334D-B803-8FFAD4C59A95}"/>
              </a:ext>
            </a:extLst>
          </p:cNvPr>
          <p:cNvSpPr txBox="1"/>
          <p:nvPr/>
        </p:nvSpPr>
        <p:spPr>
          <a:xfrm>
            <a:off x="3728537" y="3266158"/>
            <a:ext cx="543739" cy="508256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…</a:t>
            </a:r>
          </a:p>
        </p:txBody>
      </p:sp>
      <p:sp>
        <p:nvSpPr>
          <p:cNvPr id="27" name="Espace réservé du contenu 10">
            <a:extLst>
              <a:ext uri="{FF2B5EF4-FFF2-40B4-BE49-F238E27FC236}">
                <a16:creationId xmlns:a16="http://schemas.microsoft.com/office/drawing/2014/main" xmlns="" id="{1FC313B7-845D-564E-9F93-EE9B2241546F}"/>
              </a:ext>
            </a:extLst>
          </p:cNvPr>
          <p:cNvSpPr txBox="1">
            <a:spLocks/>
          </p:cNvSpPr>
          <p:nvPr/>
        </p:nvSpPr>
        <p:spPr>
          <a:xfrm>
            <a:off x="107504" y="2049525"/>
            <a:ext cx="9361040" cy="51334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500"/>
              </a:spcBef>
              <a:buFont typeface="Arial" pitchFamily="34" charset="0"/>
              <a:buNone/>
            </a:pPr>
            <a:r>
              <a:rPr lang="fr-FR" sz="2400" kern="0"/>
              <a:t> </a:t>
            </a:r>
            <a:r>
              <a:rPr lang="fr-FR" kern="0"/>
              <a:t> </a:t>
            </a:r>
            <a:r>
              <a:rPr lang="fr-FR" sz="2400" kern="0"/>
              <a:t>très gros, complexes, pb. sécurité, mises à jour fréquentes, …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682CDB48-7595-A44C-BED4-1B9A013D7C1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530" y="1349491"/>
            <a:ext cx="531741" cy="6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4" grpId="0" build="p"/>
      <p:bldP spid="25" grpId="0"/>
      <p:bldP spid="2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xmlns="" id="{B2C2DD4A-20BC-9446-AAEC-5272DDA07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052736"/>
            <a:ext cx="9196064" cy="2712281"/>
          </a:xfrm>
        </p:spPr>
        <p:txBody>
          <a:bodyPr/>
          <a:lstStyle/>
          <a:p>
            <a:r>
              <a:rPr lang="fr-FR" sz="2400"/>
              <a:t>Internet : </a:t>
            </a:r>
            <a:r>
              <a:rPr lang="fr-FR" sz="2400">
                <a:solidFill>
                  <a:schemeClr val="tx2"/>
                </a:solidFill>
              </a:rPr>
              <a:t>4,12 Md</a:t>
            </a:r>
            <a:r>
              <a:rPr lang="fr-FR" sz="2400"/>
              <a:t> utilisateurs (54%, Europe 80%)</a:t>
            </a:r>
          </a:p>
          <a:p>
            <a:pPr>
              <a:spcBef>
                <a:spcPts val="1000"/>
              </a:spcBef>
            </a:pPr>
            <a:r>
              <a:rPr lang="fr-FR" sz="2400"/>
              <a:t>Réseaux sociaux : </a:t>
            </a:r>
            <a:r>
              <a:rPr lang="fr-FR" sz="2400">
                <a:solidFill>
                  <a:schemeClr val="tx2"/>
                </a:solidFill>
              </a:rPr>
              <a:t>3,36 Md</a:t>
            </a:r>
            <a:r>
              <a:rPr lang="fr-FR" sz="2400"/>
              <a:t> (44%, français 58%)</a:t>
            </a:r>
          </a:p>
          <a:p>
            <a:pPr>
              <a:spcBef>
                <a:spcPts val="1000"/>
              </a:spcBef>
            </a:pPr>
            <a:r>
              <a:rPr lang="fr-FR" sz="2400"/>
              <a:t>Portables : </a:t>
            </a:r>
            <a:r>
              <a:rPr lang="fr-FR"/>
              <a:t> </a:t>
            </a:r>
            <a:r>
              <a:rPr lang="fr-FR" sz="2400"/>
              <a:t>plus d’abonnements que de personnes !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2007 :</a:t>
            </a:r>
            <a:r>
              <a:rPr lang="fr-FR" sz="2000"/>
              <a:t> 3,3 Mds</a:t>
            </a:r>
            <a:r>
              <a:rPr lang="fr-FR" sz="2000">
                <a:solidFill>
                  <a:schemeClr val="tx1"/>
                </a:solidFill>
              </a:rPr>
              <a:t>, 2017 :</a:t>
            </a:r>
            <a:r>
              <a:rPr lang="fr-FR" sz="2000"/>
              <a:t> 7,7 Mds </a:t>
            </a:r>
            <a:r>
              <a:rPr lang="fr-FR" sz="2000">
                <a:solidFill>
                  <a:schemeClr val="tx1"/>
                </a:solidFill>
              </a:rPr>
              <a:t>(103,5%). Pays evd</a:t>
            </a:r>
            <a:r>
              <a:rPr lang="fr-FR" sz="2000"/>
              <a:t> 98,7%</a:t>
            </a:r>
            <a:r>
              <a:rPr lang="fr-FR" sz="2000">
                <a:solidFill>
                  <a:schemeClr val="tx1"/>
                </a:solidFill>
              </a:rPr>
              <a:t>, dév. </a:t>
            </a:r>
            <a:r>
              <a:rPr lang="fr-FR" sz="2000"/>
              <a:t>127,3%. </a:t>
            </a:r>
            <a:r>
              <a:rPr lang="fr-FR" sz="2000">
                <a:solidFill>
                  <a:schemeClr val="tx1"/>
                </a:solidFill>
              </a:rPr>
              <a:t>France</a:t>
            </a:r>
            <a:r>
              <a:rPr lang="fr-FR" sz="2000"/>
              <a:t> 93% </a:t>
            </a:r>
            <a:r>
              <a:rPr lang="fr-FR" sz="2000">
                <a:solidFill>
                  <a:schemeClr val="tx1"/>
                </a:solidFill>
              </a:rPr>
              <a:t>dont</a:t>
            </a:r>
            <a:r>
              <a:rPr lang="fr-FR" sz="2000"/>
              <a:t> 71% </a:t>
            </a:r>
            <a:r>
              <a:rPr lang="fr-FR" sz="2000">
                <a:solidFill>
                  <a:schemeClr val="tx1"/>
                </a:solidFill>
              </a:rPr>
              <a:t>de</a:t>
            </a:r>
            <a:r>
              <a:rPr lang="fr-FR" sz="2000"/>
              <a:t> </a:t>
            </a:r>
            <a:r>
              <a:rPr lang="fr-FR" sz="2000">
                <a:solidFill>
                  <a:schemeClr val="tx1"/>
                </a:solidFill>
              </a:rPr>
              <a:t>smartphones</a:t>
            </a:r>
          </a:p>
          <a:p>
            <a:pPr>
              <a:spcBef>
                <a:spcPts val="1000"/>
              </a:spcBef>
            </a:pPr>
            <a:r>
              <a:rPr lang="fr-FR" sz="2400"/>
              <a:t>Connexions </a:t>
            </a:r>
            <a:r>
              <a:rPr lang="fr-FR" sz="2400">
                <a:solidFill>
                  <a:schemeClr val="accent3"/>
                </a:solidFill>
              </a:rPr>
              <a:t>interopérables</a:t>
            </a:r>
            <a:r>
              <a:rPr lang="fr-FR" sz="2400"/>
              <a:t> : ADSL, fibre, 3G/4G, WiMax, etc.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8962036-5C9C-2A45-909B-98B5D5A1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Internet et la connectivité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2FB6F25F-3E09-9149-9FCC-19001EF777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12D268B-36CB-174F-A489-82CEE2FE2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A7E0C01-4DC3-F441-85CD-FDFE6844D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8D9D21AF-72E9-DA4E-AF02-D32270356096}"/>
              </a:ext>
            </a:extLst>
          </p:cNvPr>
          <p:cNvSpPr txBox="1"/>
          <p:nvPr/>
        </p:nvSpPr>
        <p:spPr>
          <a:xfrm>
            <a:off x="404834" y="4221088"/>
            <a:ext cx="8334333" cy="122370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Quelle différence entre Internet et un réseau téléphonique ?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la gestion de la communication est faite par les utilisateurs,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et le système est auto-adaptatif aux changements !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2457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8A874339-591C-424D-9154-9C875213B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731" y="890356"/>
            <a:ext cx="7458538" cy="2538643"/>
          </a:xfrm>
          <a:ln w="28575">
            <a:solidFill>
              <a:schemeClr val="accent1"/>
            </a:solidFill>
          </a:ln>
        </p:spPr>
        <p:txBody>
          <a:bodyPr lIns="180000" rIns="108000"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fr-FR" sz="2400"/>
              <a:t>   Puissance de calcul / stockage énorme mais fixe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fr-FR" sz="2400"/>
              <a:t>+ portables mobiles mais limités par la batterie 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fr-FR" sz="2400"/>
              <a:t>+ réseaux efficaces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fr-FR" sz="2400"/>
              <a:t>+ algorithmes distribués (cf. cours R. Guerraoui)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fr-FR" sz="2400"/>
              <a:t>= </a:t>
            </a:r>
            <a:r>
              <a:rPr lang="fr-FR" sz="2400">
                <a:solidFill>
                  <a:schemeClr val="tx2"/>
                </a:solidFill>
              </a:rPr>
              <a:t>décentraliser les calculs et stockages coûteux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fr-FR" sz="2400">
                <a:solidFill>
                  <a:schemeClr val="bg1"/>
                </a:solidFill>
              </a:rPr>
              <a:t>= </a:t>
            </a:r>
            <a:r>
              <a:rPr lang="fr-FR" sz="2400">
                <a:solidFill>
                  <a:schemeClr val="tx2"/>
                </a:solidFill>
              </a:rPr>
              <a:t>partager le calcul entre le local et le distant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022E7055-6EC9-1141-BA8B-D0B9D7E05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Calcul dans le nuage (Cloud Computing)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E777259-6DC3-B846-9F85-383A7CF9DE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F4D312AF-056D-1847-9859-CF880313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DB28188-5338-8B4F-8FBE-1519E8B7A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xmlns="" id="{A5013DF1-A420-4845-B276-F4F88CF46492}"/>
              </a:ext>
            </a:extLst>
          </p:cNvPr>
          <p:cNvSpPr txBox="1">
            <a:spLocks/>
          </p:cNvSpPr>
          <p:nvPr/>
        </p:nvSpPr>
        <p:spPr>
          <a:xfrm>
            <a:off x="773578" y="3628400"/>
            <a:ext cx="7596844" cy="2160240"/>
          </a:xfrm>
          <a:prstGeom prst="rect">
            <a:avLst/>
          </a:prstGeom>
          <a:ln w="28575">
            <a:noFill/>
          </a:ln>
        </p:spPr>
        <p:txBody>
          <a:bodyPr wrap="square">
            <a:no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200"/>
              </a:spcBef>
            </a:pPr>
            <a:r>
              <a:rPr lang="fr-FR" sz="2400" kern="0"/>
              <a:t>Grandes bases de données</a:t>
            </a:r>
          </a:p>
          <a:p>
            <a:pPr>
              <a:spcBef>
                <a:spcPts val="200"/>
              </a:spcBef>
            </a:pPr>
            <a:r>
              <a:rPr lang="fr-FR" sz="2400" kern="0"/>
              <a:t>Calcul scientifique, analyse de données</a:t>
            </a:r>
          </a:p>
          <a:p>
            <a:pPr>
              <a:spcBef>
                <a:spcPts val="200"/>
              </a:spcBef>
            </a:pPr>
            <a:r>
              <a:rPr lang="fr-FR" sz="2400" kern="0"/>
              <a:t>Moteurs de recherche, réseaux sociaux</a:t>
            </a:r>
          </a:p>
          <a:p>
            <a:pPr>
              <a:spcBef>
                <a:spcPts val="200"/>
              </a:spcBef>
            </a:pPr>
            <a:r>
              <a:rPr lang="fr-FR" sz="2400" kern="0"/>
              <a:t>Reconnaissance de la parole, traduction automatique</a:t>
            </a:r>
          </a:p>
          <a:p>
            <a:pPr>
              <a:spcBef>
                <a:spcPts val="200"/>
              </a:spcBef>
            </a:pPr>
            <a:r>
              <a:rPr lang="fr-FR" sz="2400" kern="0"/>
              <a:t>Streaming audio / vidéo</a:t>
            </a:r>
          </a:p>
          <a:p>
            <a:pPr>
              <a:spcBef>
                <a:spcPts val="200"/>
              </a:spcBef>
            </a:pPr>
            <a:r>
              <a:rPr lang="fr-FR" sz="2400" ker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012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68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L’hyperpuissance de l’informatique ?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L’infrastructure matérielle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L’infrastructure logicielle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Les applications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Vers l’Internet des objets</a:t>
            </a:r>
            <a:endParaRPr lang="fr-FR"/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 recentrage sur les données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Acte 1 : de 2007 à 2019 quelle évolution?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68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3729564-58F5-0B4C-9C94-CE17955A8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83352" cy="4728217"/>
          </a:xfrm>
        </p:spPr>
        <p:txBody>
          <a:bodyPr/>
          <a:lstStyle/>
          <a:p>
            <a:r>
              <a:rPr lang="fr-FR"/>
              <a:t>Programmeur → Développeur </a:t>
            </a:r>
          </a:p>
          <a:p>
            <a:pPr marL="0" indent="0">
              <a:buNone/>
            </a:pPr>
            <a:r>
              <a:rPr lang="fr-FR"/>
              <a:t>  Programmateur</a:t>
            </a:r>
          </a:p>
          <a:p>
            <a:pPr>
              <a:spcBef>
                <a:spcPts val="1000"/>
              </a:spcBef>
            </a:pPr>
            <a:r>
              <a:rPr lang="fr-FR"/>
              <a:t>Très grande variété, mais beaucoup de redondance</a:t>
            </a:r>
          </a:p>
          <a:p>
            <a:pPr>
              <a:spcBef>
                <a:spcPts val="1000"/>
              </a:spcBef>
            </a:pPr>
            <a:r>
              <a:rPr lang="fr-FR"/>
              <a:t>Mises à jour systématiques, fonctionnalités et sécurité</a:t>
            </a:r>
          </a:p>
          <a:p>
            <a:pPr marL="255600" lvl="1" indent="0">
              <a:buNone/>
            </a:pPr>
            <a:r>
              <a:rPr lang="fr-FR">
                <a:solidFill>
                  <a:schemeClr val="accent4"/>
                </a:solidFill>
              </a:rPr>
              <a:t>« amélioration de l’expérience utilisateur et correction de bugs »</a:t>
            </a:r>
          </a:p>
          <a:p>
            <a:pPr marL="255600" lvl="1" indent="0">
              <a:buNone/>
            </a:pPr>
            <a:r>
              <a:rPr lang="fr-FR">
                <a:solidFill>
                  <a:srgbClr val="FF0000"/>
                </a:solidFill>
              </a:rPr>
              <a:t>⟺ c’est pas encore ça…</a:t>
            </a:r>
          </a:p>
          <a:p>
            <a:pPr>
              <a:spcBef>
                <a:spcPts val="1000"/>
              </a:spcBef>
            </a:pPr>
            <a:r>
              <a:rPr lang="fr-FR"/>
              <a:t>Profond changement de style et d’IHM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2007 :</a:t>
            </a:r>
            <a:r>
              <a:rPr lang="fr-FR"/>
              <a:t> ordinateur, multifenêtrage, applications génériques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2019 :</a:t>
            </a:r>
            <a:r>
              <a:rPr lang="fr-FR"/>
              <a:t> smartphone / tablette, mono(bi-)-fenêtrage, toucher</a:t>
            </a:r>
          </a:p>
          <a:p>
            <a:pPr lvl="1"/>
            <a:r>
              <a:rPr lang="fr-FR">
                <a:solidFill>
                  <a:schemeClr val="bg1"/>
                </a:solidFill>
              </a:rPr>
              <a:t>2019 : </a:t>
            </a:r>
            <a:r>
              <a:rPr lang="fr-FR"/>
              <a:t>applications très spécialisées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ABEAE1-6769-974E-9928-FD1945805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Logiciels → Applications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E69B7F9A-B1E2-7E42-9429-C868BD9195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78B8FEF-02AD-8047-B2D7-EC228D6FE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C52D8C8-E206-9B47-9DA8-ACE4C1663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10548C2E-1182-044C-BE17-EC5DE06EA388}"/>
              </a:ext>
            </a:extLst>
          </p:cNvPr>
          <p:cNvCxnSpPr/>
          <p:nvPr/>
        </p:nvCxnSpPr>
        <p:spPr bwMode="auto">
          <a:xfrm flipV="1">
            <a:off x="285428" y="1814344"/>
            <a:ext cx="2736304" cy="36004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B55ED2A1-D2EF-8B43-8532-377CED7D825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5428" y="1814344"/>
            <a:ext cx="2736304" cy="36004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100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CA4E4D79-D9CF-F444-95E6-5D4CF59FC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Multifenêtrage + souris (toujours en 2019)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D15E65B-308B-7841-9A09-64573DA279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883DACB-36A7-324A-B216-EA05FDF31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CA6AA5B-6FB1-9C45-A064-95A1F7569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89C2E5A-9B8B-E34C-8A72-CB1923331D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937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CF295F5-9F6D-A941-ABBA-F024966F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Multibureaux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8776CF2-6A6F-C542-A7F0-EB4D8003B2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0B2FE15-E2B1-A245-B7C9-545D5E0EF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BC661DB-DC94-5649-96F8-94C835FD8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CF35BDF-2438-3C47-9648-7DB706977D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957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505C14-0226-3E4F-BAE8-F8F101A9B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Téléphone : « form factor » petit + tactile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3E2381-65D9-F448-A8D2-25A39AFB9B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79FC40E-451D-F341-A06F-303DDBD51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2EFD193-B3D4-6D4C-828B-478AC809F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97D8C57-0B77-1740-B7E9-7EFAA1A8CA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538" y="840715"/>
            <a:ext cx="2799324" cy="577780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3FD73B5-D5AA-FC4A-B3E8-0441E8E40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452" y="840640"/>
            <a:ext cx="2857348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6CAD2E-90B3-7A48-897A-F4147179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Tablette : « form factor » moyen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295B4BA6-39DB-6043-B9EC-647FA4B9A8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38B84AC-7C07-C246-8172-3031A7988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CA8078B-3ECD-284A-9608-D6A5D53D4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5DDB685-73E6-C940-A603-D216E9D90B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15137"/>
            <a:ext cx="3588116" cy="50851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DF17346-C14F-9B45-91B9-2E03178927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017" y="1933225"/>
            <a:ext cx="4877495" cy="34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68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L’hyperpuissance de l’informatique ?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L’infrastructure matérielle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L’infrastructure logicielle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Les applications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Vers l’Internet des objets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 recentrage sur les données</a:t>
            </a:r>
          </a:p>
          <a:p>
            <a:pPr marL="0" indent="0">
              <a:buNone/>
            </a:pP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Acte 1 : de 2007 à 2019 quelle évolution?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271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683F05-9840-E448-8084-01463805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66860" cy="1200329"/>
          </a:xfrm>
        </p:spPr>
        <p:txBody>
          <a:bodyPr/>
          <a:lstStyle/>
          <a:p>
            <a:r>
              <a:rPr lang="en-US" dirty="0"/>
              <a:t>Puissance et universalité de l’informatique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26FF665E-56AA-FB42-B6D0-662BEE4DAD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C91D910-71FC-4147-887C-34544AAF0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4DAB903-41A1-E746-9A3C-A37CB29D9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xmlns="" id="{F9B7D2E9-F0CF-6F43-81A5-C5CE256E5CBD}"/>
              </a:ext>
            </a:extLst>
          </p:cNvPr>
          <p:cNvSpPr txBox="1">
            <a:spLocks/>
          </p:cNvSpPr>
          <p:nvPr/>
        </p:nvSpPr>
        <p:spPr>
          <a:xfrm>
            <a:off x="106827" y="764704"/>
            <a:ext cx="8928992" cy="4468916"/>
          </a:xfrm>
          <a:prstGeom prst="rect">
            <a:avLst/>
          </a:prstGeom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800" kern="0"/>
              <a:t>L’information est </a:t>
            </a:r>
            <a:r>
              <a:rPr lang="fr-FR" sz="2800" kern="0">
                <a:solidFill>
                  <a:schemeClr val="tx2"/>
                </a:solidFill>
              </a:rPr>
              <a:t>la même partout</a:t>
            </a:r>
          </a:p>
          <a:p>
            <a:pPr lvl="1"/>
            <a:r>
              <a:rPr lang="fr-FR" sz="2400" kern="0"/>
              <a:t>une seule notion d’information </a:t>
            </a:r>
            <a:r>
              <a:rPr lang="fr-FR" sz="2400" kern="0">
                <a:solidFill>
                  <a:schemeClr val="tx1"/>
                </a:solidFill>
              </a:rPr>
              <a:t>en médias, télécoms, physique </a:t>
            </a:r>
            <a:r>
              <a:rPr lang="fr-FR" sz="2400" kern="0">
                <a:solidFill>
                  <a:schemeClr val="bg1"/>
                </a:solidFill>
              </a:rPr>
              <a:t>l</a:t>
            </a:r>
            <a:r>
              <a:rPr lang="fr-FR" sz="2400" kern="0">
                <a:solidFill>
                  <a:schemeClr val="tx1"/>
                </a:solidFill>
              </a:rPr>
              <a:t>biologie, neurologie, histoire, etc.</a:t>
            </a:r>
          </a:p>
          <a:p>
            <a:pPr lvl="1"/>
            <a:r>
              <a:rPr lang="fr-FR" sz="2400" kern="0">
                <a:solidFill>
                  <a:srgbClr val="0000FF"/>
                </a:solidFill>
              </a:rPr>
              <a:t>une seule notion d’algorithme </a:t>
            </a:r>
            <a:r>
              <a:rPr lang="fr-FR" sz="2400" kern="0">
                <a:solidFill>
                  <a:schemeClr val="tx1"/>
                </a:solidFill>
              </a:rPr>
              <a:t>pour tous les domaines</a:t>
            </a:r>
          </a:p>
          <a:p>
            <a:pPr lvl="1"/>
            <a:r>
              <a:rPr lang="fr-FR" sz="2400" kern="0">
                <a:solidFill>
                  <a:schemeClr val="accent3"/>
                </a:solidFill>
              </a:rPr>
              <a:t>une</a:t>
            </a:r>
            <a:r>
              <a:rPr lang="fr-FR" sz="2400" kern="0">
                <a:solidFill>
                  <a:schemeClr val="tx1"/>
                </a:solidFill>
              </a:rPr>
              <a:t> </a:t>
            </a:r>
            <a:r>
              <a:rPr lang="fr-FR" sz="2400" kern="0">
                <a:solidFill>
                  <a:schemeClr val="accent3"/>
                </a:solidFill>
              </a:rPr>
              <a:t>machine universelle,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1"/>
                </a:solidFill>
              </a:rPr>
              <a:t>unique dans l’histoire</a:t>
            </a:r>
          </a:p>
          <a:p>
            <a:pPr>
              <a:spcBef>
                <a:spcPts val="800"/>
              </a:spcBef>
            </a:pPr>
            <a:r>
              <a:rPr lang="fr-FR" sz="2800" kern="0">
                <a:solidFill>
                  <a:srgbClr val="000000"/>
                </a:solidFill>
              </a:rPr>
              <a:t> Le</a:t>
            </a:r>
            <a:r>
              <a:rPr lang="fr-FR" sz="2800" kern="0">
                <a:solidFill>
                  <a:schemeClr val="tx2"/>
                </a:solidFill>
              </a:rPr>
              <a:t> levier de l’information </a:t>
            </a:r>
            <a:r>
              <a:rPr lang="fr-FR" sz="2800" kern="0">
                <a:solidFill>
                  <a:srgbClr val="000000"/>
                </a:solidFill>
              </a:rPr>
              <a:t>est hyper-efficace</a:t>
            </a:r>
            <a:endParaRPr lang="fr-FR" sz="2800" kern="0"/>
          </a:p>
          <a:p>
            <a:pPr lvl="1"/>
            <a:r>
              <a:rPr lang="fr-FR" sz="2400" kern="0" dirty="0">
                <a:solidFill>
                  <a:srgbClr val="000000"/>
                </a:solidFill>
              </a:rPr>
              <a:t>textes, musiques, hôtels, voitures → </a:t>
            </a:r>
            <a:r>
              <a:rPr lang="fr-FR" sz="2400" kern="0" dirty="0">
                <a:solidFill>
                  <a:schemeClr val="accent3"/>
                </a:solidFill>
              </a:rPr>
              <a:t>information </a:t>
            </a:r>
          </a:p>
          <a:p>
            <a:pPr lvl="1"/>
            <a:r>
              <a:rPr lang="fr-FR" sz="2400" kern="0" dirty="0">
                <a:solidFill>
                  <a:schemeClr val="tx1"/>
                </a:solidFill>
              </a:rPr>
              <a:t>posséder l’information </a:t>
            </a:r>
            <a:r>
              <a:rPr lang="fr-FR" sz="2400" kern="0" dirty="0">
                <a:solidFill>
                  <a:schemeClr val="accent3"/>
                </a:solidFill>
              </a:rPr>
              <a:t>&gt;</a:t>
            </a:r>
            <a:r>
              <a:rPr lang="fr-FR" sz="2400" kern="0" dirty="0">
                <a:solidFill>
                  <a:schemeClr val="tx1"/>
                </a:solidFill>
              </a:rPr>
              <a:t> posséder l’hôtel ou la voiture</a:t>
            </a:r>
          </a:p>
          <a:p>
            <a:pPr>
              <a:spcBef>
                <a:spcPts val="800"/>
              </a:spcBef>
            </a:pPr>
            <a:r>
              <a:rPr lang="fr-FR" sz="2800" kern="0"/>
              <a:t>Mais une difficulté mentale majeure</a:t>
            </a:r>
            <a:endParaRPr lang="fr-FR" sz="2800" kern="0">
              <a:solidFill>
                <a:srgbClr val="000000"/>
              </a:solidFill>
            </a:endParaRPr>
          </a:p>
          <a:p>
            <a:pPr lvl="1"/>
            <a:r>
              <a:rPr lang="fr-FR" sz="2400" kern="0">
                <a:solidFill>
                  <a:schemeClr val="tx1"/>
                </a:solidFill>
              </a:rPr>
              <a:t>le raisonnement et l</a:t>
            </a:r>
            <a:r>
              <a:rPr lang="en-US" sz="2400" kern="0">
                <a:solidFill>
                  <a:schemeClr val="tx1"/>
                </a:solidFill>
              </a:rPr>
              <a:t>’</a:t>
            </a:r>
            <a:r>
              <a:rPr lang="fr-FR" sz="2400" kern="0">
                <a:solidFill>
                  <a:schemeClr val="tx1"/>
                </a:solidFill>
              </a:rPr>
              <a:t>action sur l’information</a:t>
            </a:r>
            <a:r>
              <a:rPr lang="fr-FR" sz="2400" kern="0">
                <a:solidFill>
                  <a:srgbClr val="000000"/>
                </a:solidFill>
              </a:rPr>
              <a:t> sont </a:t>
            </a:r>
            <a:r>
              <a:rPr lang="fr-FR" sz="2400" kern="0">
                <a:solidFill>
                  <a:schemeClr val="accent1"/>
                </a:solidFill>
              </a:rPr>
              <a:t>très différents </a:t>
            </a:r>
            <a:r>
              <a:rPr lang="fr-FR" sz="2400" kern="0">
                <a:solidFill>
                  <a:srgbClr val="000000"/>
                </a:solidFill>
              </a:rPr>
              <a:t>de</a:t>
            </a:r>
            <a:r>
              <a:rPr lang="fr-FR" sz="2400" kern="0">
                <a:solidFill>
                  <a:schemeClr val="tx1"/>
                </a:solidFill>
              </a:rPr>
              <a:t> ceux </a:t>
            </a:r>
            <a:r>
              <a:rPr lang="fr-FR" sz="2400" kern="0">
                <a:solidFill>
                  <a:srgbClr val="000000"/>
                </a:solidFill>
              </a:rPr>
              <a:t>sur la matière ou l’énergie</a:t>
            </a:r>
            <a:endParaRPr lang="fr-FR" sz="2400" kern="0" dirty="0">
              <a:solidFill>
                <a:srgbClr val="0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0DC0879-9435-4C4C-9BD1-11A316708196}"/>
              </a:ext>
            </a:extLst>
          </p:cNvPr>
          <p:cNvSpPr txBox="1"/>
          <p:nvPr/>
        </p:nvSpPr>
        <p:spPr>
          <a:xfrm>
            <a:off x="322851" y="5625789"/>
            <a:ext cx="8496944" cy="92611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 tIns="18000" rtlCol="0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Comprendre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l’essence de l’informatique</a:t>
            </a:r>
          </a:p>
          <a:p>
            <a:pPr algn="ctr" fontAlgn="base">
              <a:spcAft>
                <a:spcPct val="0"/>
              </a:spcAft>
            </a:pPr>
            <a:r>
              <a:rPr lang="fr-FR" sz="2800" kern="0" dirty="0"/>
              <a:t>est essentiel pour la plupart des activit</a:t>
            </a:r>
            <a:r>
              <a:rPr lang="en-US" sz="2800" kern="0" dirty="0"/>
              <a:t>és</a:t>
            </a:r>
            <a:r>
              <a:rPr lang="fr-FR" sz="2800" kern="0" dirty="0"/>
              <a:t> de demain</a:t>
            </a:r>
          </a:p>
        </p:txBody>
      </p:sp>
    </p:spTree>
    <p:extLst>
      <p:ext uri="{BB962C8B-B14F-4D97-AF65-F5344CB8AC3E}">
        <p14:creationId xmlns:p14="http://schemas.microsoft.com/office/powerpoint/2010/main" val="58287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891B33-BFBE-7B4C-BD43-F2175E6574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B96CA1AA-D955-4B4B-90A7-935F4172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5"/>
          </a:xfrm>
          <a:solidFill>
            <a:schemeClr val="bg1"/>
          </a:solidFill>
        </p:spPr>
        <p:txBody>
          <a:bodyPr/>
          <a:lstStyle/>
          <a:p>
            <a:r>
              <a:rPr lang="fr-FR" sz="3200"/>
              <a:t>Les objets se numérisent et se connectent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56DFDFA-004D-9240-95CC-4E2636E0ED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25B7018-7194-8541-932F-200FFB39E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07C1B29-0D9D-8741-A814-793E1E765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Text Box 1029">
            <a:extLst>
              <a:ext uri="{FF2B5EF4-FFF2-40B4-BE49-F238E27FC236}">
                <a16:creationId xmlns:a16="http://schemas.microsoft.com/office/drawing/2014/main" xmlns="" id="{3DA4478E-C768-2849-B51C-0D4EE1CFC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172" y="5201869"/>
            <a:ext cx="7390165" cy="1172338"/>
          </a:xfrm>
          <a:prstGeom prst="rect">
            <a:avLst/>
          </a:prstGeom>
          <a:noFill/>
          <a:ln w="28575" cmpd="sng">
            <a:solidFill>
              <a:schemeClr val="accent1"/>
            </a:solidFill>
            <a:miter lim="800000"/>
            <a:headEnd/>
            <a:tailEnd/>
          </a:ln>
        </p:spPr>
        <p:txBody>
          <a:bodyPr wrap="none" tIns="1800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sz="2400" dirty="0"/>
              <a:t>Infestation massive par </a:t>
            </a:r>
            <a:r>
              <a:rPr lang="en-US" sz="2400" dirty="0"/>
              <a:t>Systems on Chips </a:t>
            </a:r>
            <a:r>
              <a:rPr lang="fr-FR" sz="2400" dirty="0"/>
              <a:t>&amp; logiciels</a:t>
            </a:r>
            <a:endParaRPr lang="fr-FR" sz="2400" dirty="0">
              <a:solidFill>
                <a:schemeClr val="accent1"/>
              </a:solidFill>
            </a:endParaRPr>
          </a:p>
          <a:p>
            <a:pPr algn="ctr">
              <a:spcBef>
                <a:spcPct val="0"/>
              </a:spcBef>
            </a:pPr>
            <a:r>
              <a:rPr lang="fr-FR" sz="2400" dirty="0"/>
              <a:t>Pas seulement les montres, assistants vocaux, etc.</a:t>
            </a:r>
          </a:p>
          <a:p>
            <a:pPr algn="ctr">
              <a:spcBef>
                <a:spcPct val="0"/>
              </a:spcBef>
            </a:pPr>
            <a:r>
              <a:rPr lang="fr-FR" sz="2400" dirty="0">
                <a:solidFill>
                  <a:schemeClr val="tx2"/>
                </a:solidFill>
              </a:rPr>
              <a:t>Surtout les objets de tous les jours (20</a:t>
            </a:r>
            <a:r>
              <a:rPr lang="fr-FR" sz="2400" baseline="30000" dirty="0">
                <a:solidFill>
                  <a:schemeClr val="tx2"/>
                </a:solidFill>
              </a:rPr>
              <a:t>e</a:t>
            </a:r>
            <a:r>
              <a:rPr lang="fr-FR" sz="2400" dirty="0">
                <a:solidFill>
                  <a:schemeClr val="tx2"/>
                </a:solidFill>
              </a:rPr>
              <a:t> siècle) !</a:t>
            </a:r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xmlns="" id="{9D27C087-1C76-D749-A955-365AB55D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1482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fr-FR" sz="2400"/>
          </a:p>
        </p:txBody>
      </p:sp>
      <p:pic>
        <p:nvPicPr>
          <p:cNvPr id="10" name="Picture 1030">
            <a:extLst>
              <a:ext uri="{FF2B5EF4-FFF2-40B4-BE49-F238E27FC236}">
                <a16:creationId xmlns:a16="http://schemas.microsoft.com/office/drawing/2014/main" xmlns="" id="{9DA819AB-72DA-B349-99CA-87829215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836712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31">
            <a:extLst>
              <a:ext uri="{FF2B5EF4-FFF2-40B4-BE49-F238E27FC236}">
                <a16:creationId xmlns:a16="http://schemas.microsoft.com/office/drawing/2014/main" xmlns="" id="{9F9E5B4D-47B6-9B4A-BC14-7D484250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900337"/>
            <a:ext cx="12160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32">
            <a:extLst>
              <a:ext uri="{FF2B5EF4-FFF2-40B4-BE49-F238E27FC236}">
                <a16:creationId xmlns:a16="http://schemas.microsoft.com/office/drawing/2014/main" xmlns="" id="{6A2DE255-77A2-1043-8DDB-44C876C6D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366937"/>
            <a:ext cx="12192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33">
            <a:extLst>
              <a:ext uri="{FF2B5EF4-FFF2-40B4-BE49-F238E27FC236}">
                <a16:creationId xmlns:a16="http://schemas.microsoft.com/office/drawing/2014/main" xmlns="" id="{6943BFFB-6A6B-0E4C-8B38-F9775608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940150"/>
            <a:ext cx="930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34">
            <a:extLst>
              <a:ext uri="{FF2B5EF4-FFF2-40B4-BE49-F238E27FC236}">
                <a16:creationId xmlns:a16="http://schemas.microsoft.com/office/drawing/2014/main" xmlns="" id="{CAB05C76-1E49-474B-BE32-A87B2244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348137"/>
            <a:ext cx="593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35">
            <a:extLst>
              <a:ext uri="{FF2B5EF4-FFF2-40B4-BE49-F238E27FC236}">
                <a16:creationId xmlns:a16="http://schemas.microsoft.com/office/drawing/2014/main" xmlns="" id="{53B37E58-B4BC-7949-B39E-C3C019451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128937"/>
            <a:ext cx="762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36">
            <a:extLst>
              <a:ext uri="{FF2B5EF4-FFF2-40B4-BE49-F238E27FC236}">
                <a16:creationId xmlns:a16="http://schemas.microsoft.com/office/drawing/2014/main" xmlns="" id="{38B5C7DA-1BED-5C4F-AC87-1B4A5DC38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443137"/>
            <a:ext cx="762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37">
            <a:extLst>
              <a:ext uri="{FF2B5EF4-FFF2-40B4-BE49-F238E27FC236}">
                <a16:creationId xmlns:a16="http://schemas.microsoft.com/office/drawing/2014/main" xmlns="" id="{B4403F5B-B11C-0D41-AAC4-9E21FBBA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119537"/>
            <a:ext cx="5048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38">
            <a:extLst>
              <a:ext uri="{FF2B5EF4-FFF2-40B4-BE49-F238E27FC236}">
                <a16:creationId xmlns:a16="http://schemas.microsoft.com/office/drawing/2014/main" xmlns="" id="{1C0F95C6-F630-C443-A923-520672EBE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128937"/>
            <a:ext cx="952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39">
            <a:extLst>
              <a:ext uri="{FF2B5EF4-FFF2-40B4-BE49-F238E27FC236}">
                <a16:creationId xmlns:a16="http://schemas.microsoft.com/office/drawing/2014/main" xmlns="" id="{0E089283-424D-0A40-9CA0-2B737082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348137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40">
            <a:extLst>
              <a:ext uri="{FF2B5EF4-FFF2-40B4-BE49-F238E27FC236}">
                <a16:creationId xmlns:a16="http://schemas.microsoft.com/office/drawing/2014/main" xmlns="" id="{F3C8495E-1B31-BE49-8CBF-A2B4A529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119537"/>
            <a:ext cx="76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41">
            <a:extLst>
              <a:ext uri="{FF2B5EF4-FFF2-40B4-BE49-F238E27FC236}">
                <a16:creationId xmlns:a16="http://schemas.microsoft.com/office/drawing/2014/main" xmlns="" id="{FDAB3EC0-D54A-B446-9D77-9E4E5079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1976537"/>
            <a:ext cx="552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42">
            <a:extLst>
              <a:ext uri="{FF2B5EF4-FFF2-40B4-BE49-F238E27FC236}">
                <a16:creationId xmlns:a16="http://schemas.microsoft.com/office/drawing/2014/main" xmlns="" id="{87D2A965-EB7A-2E41-BE89-63D4B1573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212950"/>
            <a:ext cx="6064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43">
            <a:extLst>
              <a:ext uri="{FF2B5EF4-FFF2-40B4-BE49-F238E27FC236}">
                <a16:creationId xmlns:a16="http://schemas.microsoft.com/office/drawing/2014/main" xmlns="" id="{432E9B90-0DAD-674A-A0C8-5AEBF7F7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652937"/>
            <a:ext cx="77787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44">
            <a:extLst>
              <a:ext uri="{FF2B5EF4-FFF2-40B4-BE49-F238E27FC236}">
                <a16:creationId xmlns:a16="http://schemas.microsoft.com/office/drawing/2014/main" xmlns="" id="{AEFAD798-9CD7-6045-8FD0-92862E6D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989112"/>
            <a:ext cx="77787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45">
            <a:extLst>
              <a:ext uri="{FF2B5EF4-FFF2-40B4-BE49-F238E27FC236}">
                <a16:creationId xmlns:a16="http://schemas.microsoft.com/office/drawing/2014/main" xmlns="" id="{129EAC19-2C0B-874B-879F-325CC4377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275" y="4033937"/>
            <a:ext cx="447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46">
            <a:extLst>
              <a:ext uri="{FF2B5EF4-FFF2-40B4-BE49-F238E27FC236}">
                <a16:creationId xmlns:a16="http://schemas.microsoft.com/office/drawing/2014/main" xmlns="" id="{9296FEF3-E900-164A-804F-04592B23D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500537"/>
            <a:ext cx="6223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47">
            <a:extLst>
              <a:ext uri="{FF2B5EF4-FFF2-40B4-BE49-F238E27FC236}">
                <a16:creationId xmlns:a16="http://schemas.microsoft.com/office/drawing/2014/main" xmlns="" id="{317D57BA-EB02-9844-8162-63EAF3DF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433737"/>
            <a:ext cx="7461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48">
            <a:extLst>
              <a:ext uri="{FF2B5EF4-FFF2-40B4-BE49-F238E27FC236}">
                <a16:creationId xmlns:a16="http://schemas.microsoft.com/office/drawing/2014/main" xmlns="" id="{EC497E02-56C4-8046-AD3E-D76463044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186337"/>
            <a:ext cx="6096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Object 1049">
            <a:extLst>
              <a:ext uri="{FF2B5EF4-FFF2-40B4-BE49-F238E27FC236}">
                <a16:creationId xmlns:a16="http://schemas.microsoft.com/office/drawing/2014/main" xmlns="" id="{7888EAB2-E9EC-8041-AC51-8519E5A914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626446"/>
              </p:ext>
            </p:extLst>
          </p:nvPr>
        </p:nvGraphicFramePr>
        <p:xfrm>
          <a:off x="8001000" y="2662337"/>
          <a:ext cx="8588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" name="Clip" r:id="rId23" imgW="2610000" imgH="3474000" progId="">
                  <p:embed/>
                </p:oleObj>
              </mc:Choice>
              <mc:Fallback>
                <p:oleObj name="Clip" r:id="rId23" imgW="2610000" imgH="3474000" progId="">
                  <p:embed/>
                  <p:pic>
                    <p:nvPicPr>
                      <p:cNvPr id="28" name="Object 1049">
                        <a:extLst>
                          <a:ext uri="{FF2B5EF4-FFF2-40B4-BE49-F238E27FC236}">
                            <a16:creationId xmlns:a16="http://schemas.microsoft.com/office/drawing/2014/main" xmlns="" id="{EEFE5FE4-7456-8E42-AD4D-BA0C1466E8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662337"/>
                        <a:ext cx="858838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050">
            <a:extLst>
              <a:ext uri="{FF2B5EF4-FFF2-40B4-BE49-F238E27FC236}">
                <a16:creationId xmlns:a16="http://schemas.microsoft.com/office/drawing/2014/main" xmlns="" id="{E5CEC0E9-C147-0B4C-A471-E17767BA5C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919716"/>
              </p:ext>
            </p:extLst>
          </p:nvPr>
        </p:nvGraphicFramePr>
        <p:xfrm>
          <a:off x="1219200" y="1824137"/>
          <a:ext cx="982663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" name="Clip" r:id="rId25" imgW="983880" imgH="1134000" progId="">
                  <p:embed/>
                </p:oleObj>
              </mc:Choice>
              <mc:Fallback>
                <p:oleObj name="Clip" r:id="rId25" imgW="983880" imgH="1134000" progId="">
                  <p:embed/>
                  <p:pic>
                    <p:nvPicPr>
                      <p:cNvPr id="29" name="Object 1050">
                        <a:extLst>
                          <a:ext uri="{FF2B5EF4-FFF2-40B4-BE49-F238E27FC236}">
                            <a16:creationId xmlns:a16="http://schemas.microsoft.com/office/drawing/2014/main" xmlns="" id="{45BB1EA7-F5AF-5A49-BA3B-DFEF1EA502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824137"/>
                        <a:ext cx="982663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051">
            <a:extLst>
              <a:ext uri="{FF2B5EF4-FFF2-40B4-BE49-F238E27FC236}">
                <a16:creationId xmlns:a16="http://schemas.microsoft.com/office/drawing/2014/main" xmlns="" id="{80305DCD-5F45-8449-B212-35A7A7382B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449682"/>
              </p:ext>
            </p:extLst>
          </p:nvPr>
        </p:nvGraphicFramePr>
        <p:xfrm>
          <a:off x="228600" y="1976537"/>
          <a:ext cx="830263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" name="Clip" r:id="rId27" imgW="983880" imgH="900000" progId="">
                  <p:embed/>
                </p:oleObj>
              </mc:Choice>
              <mc:Fallback>
                <p:oleObj name="Clip" r:id="rId27" imgW="983880" imgH="900000" progId="">
                  <p:embed/>
                  <p:pic>
                    <p:nvPicPr>
                      <p:cNvPr id="30" name="Object 1051">
                        <a:extLst>
                          <a:ext uri="{FF2B5EF4-FFF2-40B4-BE49-F238E27FC236}">
                            <a16:creationId xmlns:a16="http://schemas.microsoft.com/office/drawing/2014/main" xmlns="" id="{BD927F21-D120-F440-B861-B3BF1FCCEE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76537"/>
                        <a:ext cx="830263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7C7CA635-C13D-2E43-9F14-99E11829B2E1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370" y="3994249"/>
            <a:ext cx="770872" cy="819730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1C3477F2-A28F-1246-B483-17A87C388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9507" y="4104695"/>
            <a:ext cx="117809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031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5CB443A-3BC5-9D49-9AA9-2EBE97525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B468AC2E-41C9-F547-A3E7-740E6B3D0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61986DA-A510-9641-83F7-E9A2B2B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xmlns="" id="{B3800A04-1EE2-974D-A9A6-5B4DA5F039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179513"/>
          <a:ext cx="5791200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3" name="Clip" r:id="rId3" imgW="4582440" imgH="3260880" progId="">
                  <p:embed/>
                </p:oleObj>
              </mc:Choice>
              <mc:Fallback>
                <p:oleObj name="Clip" r:id="rId3" imgW="4582440" imgH="3260880" progId="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179513"/>
                        <a:ext cx="5791200" cy="412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4">
            <a:extLst>
              <a:ext uri="{FF2B5EF4-FFF2-40B4-BE49-F238E27FC236}">
                <a16:creationId xmlns:a16="http://schemas.microsoft.com/office/drawing/2014/main" xmlns="" id="{FEEA59A2-289C-DD4C-BFE5-024D70643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" y="6050980"/>
            <a:ext cx="9034653" cy="46663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tIns="46800" bIns="64800" anchor="ctr" anchorCtr="0">
            <a:spAutoFit/>
          </a:bodyPr>
          <a:lstStyle/>
          <a:p>
            <a:pPr algn="ctr" eaLnBrk="0" hangingPunct="0"/>
            <a:r>
              <a:rPr lang="fr-FR" sz="2300" dirty="0"/>
              <a:t>A venir : autonomie, coordination avec la route et </a:t>
            </a:r>
            <a:r>
              <a:rPr lang="fr-FR" sz="2300"/>
              <a:t>les autres voitures</a:t>
            </a:r>
            <a:endParaRPr lang="fr-FR" sz="2300" dirty="0"/>
          </a:p>
        </p:txBody>
      </p:sp>
      <p:grpSp>
        <p:nvGrpSpPr>
          <p:cNvPr id="7" name="Groupe 45">
            <a:extLst>
              <a:ext uri="{FF2B5EF4-FFF2-40B4-BE49-F238E27FC236}">
                <a16:creationId xmlns:a16="http://schemas.microsoft.com/office/drawing/2014/main" xmlns="" id="{1457E0A9-C7AF-3247-BC73-8EEE87CA578D}"/>
              </a:ext>
            </a:extLst>
          </p:cNvPr>
          <p:cNvGrpSpPr/>
          <p:nvPr/>
        </p:nvGrpSpPr>
        <p:grpSpPr>
          <a:xfrm>
            <a:off x="198859" y="0"/>
            <a:ext cx="8960897" cy="5980113"/>
            <a:chOff x="198859" y="0"/>
            <a:chExt cx="8960897" cy="5980113"/>
          </a:xfrm>
        </p:grpSpPr>
        <p:sp>
          <p:nvSpPr>
            <p:cNvPr id="8" name="Text Box 5">
              <a:extLst>
                <a:ext uri="{FF2B5EF4-FFF2-40B4-BE49-F238E27FC236}">
                  <a16:creationId xmlns:a16="http://schemas.microsoft.com/office/drawing/2014/main" xmlns="" id="{CABD53AA-2C51-0440-AECF-73EBCE3E3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200" y="5141913"/>
              <a:ext cx="793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ABS</a:t>
              </a: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xmlns="" id="{9E5E5F90-2B9D-5E4A-8EEB-51C661CF5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10200" y="4456113"/>
              <a:ext cx="838200" cy="7620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xmlns="" id="{9C7D97F1-DD5A-8546-B5BD-0EEA7AF0D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200" y="1179513"/>
              <a:ext cx="2406650" cy="4572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Tableau de bord</a:t>
              </a: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xmlns="" id="{D4EFBC80-D058-094B-B568-17F00865FE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34000" y="1560513"/>
              <a:ext cx="1295400" cy="533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xmlns="" id="{7830E560-C566-4048-B2DC-E054E84538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941513"/>
              <a:ext cx="143500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Contr</a:t>
              </a:r>
              <a:r>
                <a:rPr lang="en-US" sz="2400">
                  <a:solidFill>
                    <a:schemeClr val="tx2"/>
                  </a:solidFill>
                </a:rPr>
                <a:t>ôle </a:t>
              </a:r>
            </a:p>
            <a:p>
              <a:pPr algn="ctr" eaLnBrk="0" hangingPunct="0"/>
              <a:r>
                <a:rPr lang="en-US" sz="2400">
                  <a:solidFill>
                    <a:schemeClr val="tx2"/>
                  </a:solidFill>
                </a:rPr>
                <a:t>moteur</a:t>
              </a:r>
              <a:endParaRPr lang="fr-FR" sz="2400">
                <a:solidFill>
                  <a:schemeClr val="tx2"/>
                </a:solidFill>
              </a:endParaRPr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xmlns="" id="{5117EE2C-5184-D546-AAF5-008094679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5000" y="2322513"/>
              <a:ext cx="1905000" cy="3048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xmlns="" id="{3EAB9B58-990A-6448-AD2D-0ABF18ED8A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1027113"/>
              <a:ext cx="982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Radio</a:t>
              </a: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xmlns="" id="{71658DAA-52B8-4245-8722-744E089CB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1408113"/>
              <a:ext cx="1905000" cy="7620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xmlns="" id="{85A2103E-2ED3-354E-AE2C-4CFC07B2D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6125" y="0"/>
              <a:ext cx="15905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Ambiance</a:t>
              </a:r>
            </a:p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lumineuse</a:t>
              </a:r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xmlns="" id="{584ECE86-2D68-5641-8448-86E5505972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0600" y="874713"/>
              <a:ext cx="76200" cy="1066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xmlns="" id="{EE7A14E3-04F6-8E40-A4E1-7027E4144F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9400" y="5522913"/>
              <a:ext cx="16271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Supension</a:t>
              </a:r>
            </a:p>
          </p:txBody>
        </p:sp>
        <p:sp>
          <p:nvSpPr>
            <p:cNvPr id="19" name="Line 21">
              <a:extLst>
                <a:ext uri="{FF2B5EF4-FFF2-40B4-BE49-F238E27FC236}">
                  <a16:creationId xmlns:a16="http://schemas.microsoft.com/office/drawing/2014/main" xmlns="" id="{6B007197-E6F3-D54B-A52C-970AB675C1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3800" y="4303713"/>
              <a:ext cx="838200" cy="1295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0" name="Text Box 23">
              <a:extLst>
                <a:ext uri="{FF2B5EF4-FFF2-40B4-BE49-F238E27FC236}">
                  <a16:creationId xmlns:a16="http://schemas.microsoft.com/office/drawing/2014/main" xmlns="" id="{7D1CB6F6-A7A8-C043-92EB-4DF22AF97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3084513"/>
              <a:ext cx="141577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Boîte de </a:t>
              </a:r>
            </a:p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vitesses</a:t>
              </a:r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xmlns="" id="{6D740757-6CF8-724E-B223-A495D1A5A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6400" y="3465513"/>
              <a:ext cx="2057400" cy="152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2" name="Text Box 26">
              <a:extLst>
                <a:ext uri="{FF2B5EF4-FFF2-40B4-BE49-F238E27FC236}">
                  <a16:creationId xmlns:a16="http://schemas.microsoft.com/office/drawing/2014/main" xmlns="" id="{3B97AA1D-4796-A942-9D6D-8043D5AD5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59" y="4227513"/>
              <a:ext cx="1420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 dirty="0">
                  <a:solidFill>
                    <a:schemeClr val="tx2"/>
                  </a:solidFill>
                </a:rPr>
                <a:t>Stop&amp;Go</a:t>
              </a:r>
            </a:p>
          </p:txBody>
        </p:sp>
        <p:sp>
          <p:nvSpPr>
            <p:cNvPr id="23" name="Line 27">
              <a:extLst>
                <a:ext uri="{FF2B5EF4-FFF2-40B4-BE49-F238E27FC236}">
                  <a16:creationId xmlns:a16="http://schemas.microsoft.com/office/drawing/2014/main" xmlns="" id="{0345C4B9-4C56-064D-B1DA-068FA7C0BE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76400" y="3770313"/>
              <a:ext cx="1600200" cy="6096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4" name="Text Box 29">
              <a:extLst>
                <a:ext uri="{FF2B5EF4-FFF2-40B4-BE49-F238E27FC236}">
                  <a16:creationId xmlns:a16="http://schemas.microsoft.com/office/drawing/2014/main" xmlns="" id="{71296282-14F1-6946-94CE-EB6845BD6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3800" y="3465513"/>
              <a:ext cx="1219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Airbags</a:t>
              </a:r>
            </a:p>
          </p:txBody>
        </p:sp>
        <p:sp>
          <p:nvSpPr>
            <p:cNvPr id="25" name="Line 30">
              <a:extLst>
                <a:ext uri="{FF2B5EF4-FFF2-40B4-BE49-F238E27FC236}">
                  <a16:creationId xmlns:a16="http://schemas.microsoft.com/office/drawing/2014/main" xmlns="" id="{95386787-C3F1-E14A-ACEC-AEF1675383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38800" y="3008313"/>
              <a:ext cx="1828800" cy="685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xmlns="" id="{FA90DFB3-A610-F940-9161-26DC2258D2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5218113"/>
              <a:ext cx="1389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 dirty="0">
                  <a:solidFill>
                    <a:schemeClr val="tx2"/>
                  </a:solidFill>
                </a:rPr>
                <a:t>Direction</a:t>
              </a:r>
            </a:p>
          </p:txBody>
        </p:sp>
        <p:sp>
          <p:nvSpPr>
            <p:cNvPr id="27" name="Line 33">
              <a:extLst>
                <a:ext uri="{FF2B5EF4-FFF2-40B4-BE49-F238E27FC236}">
                  <a16:creationId xmlns:a16="http://schemas.microsoft.com/office/drawing/2014/main" xmlns="" id="{E7740CE8-EA82-3148-82E9-A251D43CFF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5000" y="4303713"/>
              <a:ext cx="609600" cy="9906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xmlns="" id="{4813B093-A29D-D14E-98D6-77779FAE0A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3600" y="4303713"/>
              <a:ext cx="2286000" cy="1066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9" name="Text Box 36">
              <a:extLst>
                <a:ext uri="{FF2B5EF4-FFF2-40B4-BE49-F238E27FC236}">
                  <a16:creationId xmlns:a16="http://schemas.microsoft.com/office/drawing/2014/main" xmlns="" id="{0A5BD1FF-C315-DE4F-85C7-DD6FC2C1C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265113"/>
              <a:ext cx="19319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Climatisation</a:t>
              </a:r>
            </a:p>
          </p:txBody>
        </p:sp>
        <p:sp>
          <p:nvSpPr>
            <p:cNvPr id="30" name="Line 37">
              <a:extLst>
                <a:ext uri="{FF2B5EF4-FFF2-40B4-BE49-F238E27FC236}">
                  <a16:creationId xmlns:a16="http://schemas.microsoft.com/office/drawing/2014/main" xmlns="" id="{C2F837F6-CCF2-8C44-A24B-F3AC261D3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5200" y="874713"/>
              <a:ext cx="990600" cy="1066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31" name="Text Box 39">
              <a:extLst>
                <a:ext uri="{FF2B5EF4-FFF2-40B4-BE49-F238E27FC236}">
                  <a16:creationId xmlns:a16="http://schemas.microsoft.com/office/drawing/2014/main" xmlns="" id="{943ABC41-1B21-8745-8D0B-971133892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9338" y="2017713"/>
              <a:ext cx="176041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Détecteur</a:t>
              </a:r>
            </a:p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de sommeil</a:t>
              </a:r>
            </a:p>
          </p:txBody>
        </p:sp>
        <p:sp>
          <p:nvSpPr>
            <p:cNvPr id="32" name="Line 40">
              <a:extLst>
                <a:ext uri="{FF2B5EF4-FFF2-40B4-BE49-F238E27FC236}">
                  <a16:creationId xmlns:a16="http://schemas.microsoft.com/office/drawing/2014/main" xmlns="" id="{EF11A27E-03D1-A949-8E6F-23239C1130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38800" y="2170113"/>
              <a:ext cx="1905000" cy="2286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33" name="Text Box 42">
              <a:extLst>
                <a:ext uri="{FF2B5EF4-FFF2-40B4-BE49-F238E27FC236}">
                  <a16:creationId xmlns:a16="http://schemas.microsoft.com/office/drawing/2014/main" xmlns="" id="{E991DF4B-E3CF-7242-AFB0-CEFF85ECD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200" y="4456113"/>
              <a:ext cx="1016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Radar</a:t>
              </a:r>
            </a:p>
          </p:txBody>
        </p:sp>
        <p:sp>
          <p:nvSpPr>
            <p:cNvPr id="34" name="Line 43">
              <a:extLst>
                <a:ext uri="{FF2B5EF4-FFF2-40B4-BE49-F238E27FC236}">
                  <a16:creationId xmlns:a16="http://schemas.microsoft.com/office/drawing/2014/main" xmlns="" id="{67AE0678-4198-B54A-82CD-77048D14A4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33800" y="3236913"/>
              <a:ext cx="3124200" cy="1447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35" name="Text Box 45">
              <a:extLst>
                <a:ext uri="{FF2B5EF4-FFF2-40B4-BE49-F238E27FC236}">
                  <a16:creationId xmlns:a16="http://schemas.microsoft.com/office/drawing/2014/main" xmlns="" id="{811EA6AE-FC3A-4D4B-8BE7-1315EFAB0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188913"/>
              <a:ext cx="194957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Surveillance </a:t>
              </a:r>
            </a:p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électrique</a:t>
              </a:r>
            </a:p>
          </p:txBody>
        </p:sp>
        <p:sp>
          <p:nvSpPr>
            <p:cNvPr id="36" name="Line 46">
              <a:extLst>
                <a:ext uri="{FF2B5EF4-FFF2-40B4-BE49-F238E27FC236}">
                  <a16:creationId xmlns:a16="http://schemas.microsoft.com/office/drawing/2014/main" xmlns="" id="{2F9309F6-92B2-F948-BB92-B0EEC21DDB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67200" y="798513"/>
              <a:ext cx="2286000" cy="19812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37" name="Text Box 49">
              <a:extLst>
                <a:ext uri="{FF2B5EF4-FFF2-40B4-BE49-F238E27FC236}">
                  <a16:creationId xmlns:a16="http://schemas.microsoft.com/office/drawing/2014/main" xmlns="" id="{81773EF5-FAF1-4D45-8AE1-5C59C2735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12713"/>
              <a:ext cx="188064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 dirty="0">
                  <a:solidFill>
                    <a:schemeClr val="tx2"/>
                  </a:solidFill>
                </a:rPr>
                <a:t>Péage </a:t>
              </a:r>
            </a:p>
            <a:p>
              <a:pPr algn="ctr" eaLnBrk="0" hangingPunct="0"/>
              <a:r>
                <a:rPr lang="fr-FR" sz="2400" dirty="0">
                  <a:solidFill>
                    <a:schemeClr val="tx2"/>
                  </a:solidFill>
                </a:rPr>
                <a:t>automatique</a:t>
              </a:r>
            </a:p>
          </p:txBody>
        </p:sp>
        <p:sp>
          <p:nvSpPr>
            <p:cNvPr id="38" name="Line 50">
              <a:extLst>
                <a:ext uri="{FF2B5EF4-FFF2-40B4-BE49-F238E27FC236}">
                  <a16:creationId xmlns:a16="http://schemas.microsoft.com/office/drawing/2014/main" xmlns="" id="{AA263EF1-2480-6D4E-B139-ECFAB591BE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8400" y="874713"/>
              <a:ext cx="2057400" cy="11430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39" name="Text Box 52">
              <a:extLst>
                <a:ext uri="{FF2B5EF4-FFF2-40B4-BE49-F238E27FC236}">
                  <a16:creationId xmlns:a16="http://schemas.microsoft.com/office/drawing/2014/main" xmlns="" id="{9388316B-BA45-E14E-9677-1E1496DAB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4800" y="2932113"/>
              <a:ext cx="8270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GPS</a:t>
              </a:r>
            </a:p>
          </p:txBody>
        </p:sp>
        <p:sp>
          <p:nvSpPr>
            <p:cNvPr id="40" name="Line 53">
              <a:extLst>
                <a:ext uri="{FF2B5EF4-FFF2-40B4-BE49-F238E27FC236}">
                  <a16:creationId xmlns:a16="http://schemas.microsoft.com/office/drawing/2014/main" xmlns="" id="{AD718EB8-C9F1-1840-8CA8-76F071786E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57800" y="2170113"/>
              <a:ext cx="2590800" cy="9906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41" name="Text Box 65">
              <a:extLst>
                <a:ext uri="{FF2B5EF4-FFF2-40B4-BE49-F238E27FC236}">
                  <a16:creationId xmlns:a16="http://schemas.microsoft.com/office/drawing/2014/main" xmlns="" id="{36BDD489-FD01-7E43-9845-B72A8E63A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941513"/>
              <a:ext cx="143500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Contr</a:t>
              </a:r>
              <a:r>
                <a:rPr lang="en-US" sz="2400">
                  <a:solidFill>
                    <a:schemeClr val="tx2"/>
                  </a:solidFill>
                </a:rPr>
                <a:t>ôle </a:t>
              </a:r>
            </a:p>
            <a:p>
              <a:pPr algn="ctr" eaLnBrk="0" hangingPunct="0"/>
              <a:r>
                <a:rPr lang="en-US" sz="2400">
                  <a:solidFill>
                    <a:schemeClr val="tx2"/>
                  </a:solidFill>
                </a:rPr>
                <a:t>moteur</a:t>
              </a:r>
              <a:endParaRPr lang="fr-FR" sz="2400">
                <a:solidFill>
                  <a:schemeClr val="tx2"/>
                </a:solidFill>
              </a:endParaRPr>
            </a:p>
          </p:txBody>
        </p:sp>
        <p:sp>
          <p:nvSpPr>
            <p:cNvPr id="42" name="Line 66">
              <a:extLst>
                <a:ext uri="{FF2B5EF4-FFF2-40B4-BE49-F238E27FC236}">
                  <a16:creationId xmlns:a16="http://schemas.microsoft.com/office/drawing/2014/main" xmlns="" id="{C8E8757B-7B11-BA4E-BF56-4FBE9CB07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5000" y="2322513"/>
              <a:ext cx="1905000" cy="304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47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16022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L’hyperpuissance de l’informatique ?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L’infrastructure matérielle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L’infrastructure logicielle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Les applications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Vers l’Internet des objets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Le recentrage sur les données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Acte 1 : de 2007 à 2019 quelle évolution?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470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AB9E40-BC6B-D143-BDBE-01D7424C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fr-FR"/>
              <a:t>Les piliers de l’informatique – version 2019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7A858D4-96D5-364C-8C79-85625028B5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A1722A-DAB3-3242-B614-7562F9008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6E36E6-2402-7F49-A5B9-DFB4FD5B3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61FEBA2-5515-2F45-9BD4-30AA0736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3308" y="3733043"/>
            <a:ext cx="1637236" cy="124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n voiture">
            <a:extLst>
              <a:ext uri="{FF2B5EF4-FFF2-40B4-BE49-F238E27FC236}">
                <a16:creationId xmlns:a16="http://schemas.microsoft.com/office/drawing/2014/main" xmlns="" id="{93BEA12D-5FB6-F041-9782-AF89C7A6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2790" y="2746571"/>
            <a:ext cx="185544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xmlns="" id="{00264FA5-C582-A649-BC22-868854B6CF16}"/>
              </a:ext>
            </a:extLst>
          </p:cNvPr>
          <p:cNvSpPr txBox="1">
            <a:spLocks/>
          </p:cNvSpPr>
          <p:nvPr/>
        </p:nvSpPr>
        <p:spPr>
          <a:xfrm>
            <a:off x="228600" y="115669"/>
            <a:ext cx="8686800" cy="64633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1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232E746-3B94-6B4D-82AD-D88CABDD1564}"/>
              </a:ext>
            </a:extLst>
          </p:cNvPr>
          <p:cNvSpPr txBox="1"/>
          <p:nvPr/>
        </p:nvSpPr>
        <p:spPr>
          <a:xfrm>
            <a:off x="2209160" y="2593999"/>
            <a:ext cx="2045753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 err="1"/>
              <a:t>algorithmes</a:t>
            </a:r>
            <a:endParaRPr lang="en-US" sz="28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6D6C883-B89B-134B-A148-95073EC878DA}"/>
              </a:ext>
            </a:extLst>
          </p:cNvPr>
          <p:cNvSpPr txBox="1"/>
          <p:nvPr/>
        </p:nvSpPr>
        <p:spPr>
          <a:xfrm>
            <a:off x="2448810" y="1058082"/>
            <a:ext cx="1566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 err="1"/>
              <a:t>données</a:t>
            </a:r>
            <a:endParaRPr lang="en-US" sz="2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C67894F-40ED-E14B-A38F-E4A3A829702B}"/>
              </a:ext>
            </a:extLst>
          </p:cNvPr>
          <p:cNvSpPr txBox="1"/>
          <p:nvPr/>
        </p:nvSpPr>
        <p:spPr>
          <a:xfrm>
            <a:off x="3856994" y="4151460"/>
            <a:ext cx="1725152" cy="50167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  <a:buNone/>
            </a:pPr>
            <a:r>
              <a:rPr lang="en-US" sz="2800"/>
              <a:t>machines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D787C60-3520-B34B-8E4E-71E2C7535407}"/>
              </a:ext>
            </a:extLst>
          </p:cNvPr>
          <p:cNvSpPr txBox="1"/>
          <p:nvPr/>
        </p:nvSpPr>
        <p:spPr>
          <a:xfrm>
            <a:off x="881932" y="4129916"/>
            <a:ext cx="1646605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 err="1"/>
              <a:t>langages</a:t>
            </a:r>
            <a:endParaRPr lang="en-US" sz="2800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0A478187-BA1C-394B-86C2-6A510C764A54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 bwMode="auto">
          <a:xfrm>
            <a:off x="3232037" y="1581302"/>
            <a:ext cx="0" cy="101269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DD60294F-0A1C-3440-B292-92D43EF8AFF8}"/>
              </a:ext>
            </a:extLst>
          </p:cNvPr>
          <p:cNvCxnSpPr>
            <a:stCxn id="9" idx="2"/>
            <a:endCxn id="12" idx="0"/>
          </p:cNvCxnSpPr>
          <p:nvPr/>
        </p:nvCxnSpPr>
        <p:spPr bwMode="auto">
          <a:xfrm flipH="1">
            <a:off x="1705235" y="3117219"/>
            <a:ext cx="1526802" cy="101269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8727B78F-304E-EC44-B272-328354468791}"/>
              </a:ext>
            </a:extLst>
          </p:cNvPr>
          <p:cNvCxnSpPr>
            <a:stCxn id="12" idx="3"/>
            <a:endCxn id="11" idx="1"/>
          </p:cNvCxnSpPr>
          <p:nvPr/>
        </p:nvCxnSpPr>
        <p:spPr bwMode="auto">
          <a:xfrm>
            <a:off x="2528537" y="4391526"/>
            <a:ext cx="1328457" cy="1077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6E40B5EC-548C-8347-903D-04348294B01A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 bwMode="auto">
          <a:xfrm>
            <a:off x="3232037" y="3117219"/>
            <a:ext cx="1487533" cy="1034241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arrow"/>
          </a:ln>
          <a:effectLst/>
        </p:spPr>
      </p:cxnSp>
      <p:pic>
        <p:nvPicPr>
          <p:cNvPr id="17" name="Espace réservé du contenu 6" descr="Donzelle-2.WMF">
            <a:extLst>
              <a:ext uri="{FF2B5EF4-FFF2-40B4-BE49-F238E27FC236}">
                <a16:creationId xmlns:a16="http://schemas.microsoft.com/office/drawing/2014/main" xmlns="" id="{4167960D-4732-BF4B-B46B-5CB2A6A6B0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0406" y="1198282"/>
            <a:ext cx="1281336" cy="150700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xmlns="" id="{EA522169-E98E-5A4C-B561-5F256113381C}"/>
              </a:ext>
            </a:extLst>
          </p:cNvPr>
          <p:cNvCxnSpPr>
            <a:cxnSpLocks/>
            <a:endCxn id="10" idx="3"/>
          </p:cNvCxnSpPr>
          <p:nvPr/>
        </p:nvCxnSpPr>
        <p:spPr bwMode="auto">
          <a:xfrm flipH="1" flipV="1">
            <a:off x="4015264" y="1319692"/>
            <a:ext cx="2600024" cy="916414"/>
          </a:xfrm>
          <a:prstGeom prst="straightConnector1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DBA407-023C-0642-AC98-DD11E2C26050}"/>
              </a:ext>
            </a:extLst>
          </p:cNvPr>
          <p:cNvSpPr txBox="1"/>
          <p:nvPr/>
        </p:nvSpPr>
        <p:spPr>
          <a:xfrm>
            <a:off x="1084073" y="5305749"/>
            <a:ext cx="6914073" cy="1219595"/>
          </a:xfrm>
          <a:prstGeom prst="rect">
            <a:avLst/>
          </a:prstGeom>
          <a:noFill/>
          <a:ln w="28575" cmpd="sng">
            <a:solidFill>
              <a:schemeClr val="accent1"/>
            </a:solidFill>
          </a:ln>
        </p:spPr>
        <p:txBody>
          <a:bodyPr wrap="none" bIns="64800" rtlCol="0">
            <a:spAutoFit/>
          </a:bodyPr>
          <a:lstStyle/>
          <a:p>
            <a:pPr algn="ctr">
              <a:buNone/>
            </a:pPr>
            <a:r>
              <a:rPr lang="fr-FR" sz="2400" dirty="0"/>
              <a:t>Recentrage sur les données, devenues massives</a:t>
            </a:r>
          </a:p>
          <a:p>
            <a:pPr algn="ctr">
              <a:buNone/>
            </a:pPr>
            <a:r>
              <a:rPr lang="fr-FR" sz="2400" dirty="0"/>
              <a:t>analyse statistique, apprentissage profond, etc.</a:t>
            </a:r>
          </a:p>
          <a:p>
            <a:pPr algn="ctr">
              <a:buNone/>
            </a:pPr>
            <a:r>
              <a:rPr lang="fr-FR" sz="2400" dirty="0"/>
              <a:t>Cf. cours de Stéphane Mallat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E915B28E-C57C-B147-BD51-32A158FEAB83}"/>
              </a:ext>
            </a:extLst>
          </p:cNvPr>
          <p:cNvSpPr txBox="1"/>
          <p:nvPr/>
        </p:nvSpPr>
        <p:spPr>
          <a:xfrm>
            <a:off x="4962410" y="764704"/>
            <a:ext cx="2024913" cy="95410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chemeClr val="accent4"/>
                </a:solidFill>
              </a:rPr>
              <a:t>interfaces</a:t>
            </a:r>
          </a:p>
          <a:p>
            <a:pPr algn="ctr">
              <a:buNone/>
            </a:pPr>
            <a:r>
              <a:rPr lang="en-US" sz="2800" dirty="0">
                <a:solidFill>
                  <a:schemeClr val="accent4"/>
                </a:solidFill>
              </a:rPr>
              <a:t>interactions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11A701B5-AEA8-0246-A736-CDFCC585FDEF}"/>
              </a:ext>
            </a:extLst>
          </p:cNvPr>
          <p:cNvCxnSpPr/>
          <p:nvPr/>
        </p:nvCxnSpPr>
        <p:spPr bwMode="auto">
          <a:xfrm flipV="1">
            <a:off x="5624683" y="3760106"/>
            <a:ext cx="1066800" cy="591770"/>
          </a:xfrm>
          <a:prstGeom prst="straightConnector1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BACF41DE-D95B-BC43-88C2-EAF5E8D6D8D9}"/>
              </a:ext>
            </a:extLst>
          </p:cNvPr>
          <p:cNvSpPr txBox="1"/>
          <p:nvPr/>
        </p:nvSpPr>
        <p:spPr>
          <a:xfrm>
            <a:off x="7452320" y="1839627"/>
            <a:ext cx="216879" cy="635576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C2E378AD-0853-FC48-B07C-0327738893A0}"/>
              </a:ext>
            </a:extLst>
          </p:cNvPr>
          <p:cNvSpPr/>
          <p:nvPr/>
        </p:nvSpPr>
        <p:spPr bwMode="auto">
          <a:xfrm>
            <a:off x="1976830" y="911030"/>
            <a:ext cx="2510411" cy="258694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xmlns="" id="{936D1641-EB7C-A54A-9C88-CB5A2793F36E}"/>
              </a:ext>
            </a:extLst>
          </p:cNvPr>
          <p:cNvSpPr/>
          <p:nvPr/>
        </p:nvSpPr>
        <p:spPr bwMode="auto">
          <a:xfrm>
            <a:off x="3439214" y="3873584"/>
            <a:ext cx="2592288" cy="1191421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55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9FEE9C20-0601-954A-8E11-AB9F5640D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5"/>
          </a:xfrm>
        </p:spPr>
        <p:txBody>
          <a:bodyPr/>
          <a:lstStyle/>
          <a:p>
            <a:r>
              <a:rPr lang="fr-FR" sz="3200"/>
              <a:t>Reconnaissance d’objets dans les images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30B8E420-998B-AA41-9BBF-DF0E86910B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6403686-3BEF-7546-AA99-A8F3AADCB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C608E61-37CB-4845-A0F2-803014F77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761FA15-D2EC-3342-A0CA-28E373C2B7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692696"/>
            <a:ext cx="7626316" cy="5097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CC5766-BE01-D140-9674-A57A5CDE4AAF}"/>
              </a:ext>
            </a:extLst>
          </p:cNvPr>
          <p:cNvSpPr/>
          <p:nvPr/>
        </p:nvSpPr>
        <p:spPr>
          <a:xfrm>
            <a:off x="960438" y="5894480"/>
            <a:ext cx="7216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>
                <a:effectLst/>
                <a:latin typeface="Arial" panose="020B0604020202020204" pitchFamily="34" charset="0"/>
              </a:rPr>
              <a:t>Mask-RCNN</a:t>
            </a:r>
            <a:r>
              <a:rPr lang="fr-FR" i="1">
                <a:effectLst/>
                <a:latin typeface="Helvetica" pitchFamily="2" charset="0"/>
              </a:rPr>
              <a:t> </a:t>
            </a:r>
            <a:r>
              <a:rPr lang="fr-FR" i="1">
                <a:effectLst/>
                <a:latin typeface="Arial" panose="020B0604020202020204" pitchFamily="34" charset="0"/>
              </a:rPr>
              <a:t>Results</a:t>
            </a:r>
            <a:r>
              <a:rPr lang="fr-FR" i="1">
                <a:effectLst/>
                <a:latin typeface="Helvetica" pitchFamily="2" charset="0"/>
              </a:rPr>
              <a:t> </a:t>
            </a:r>
            <a:r>
              <a:rPr lang="fr-FR" i="1">
                <a:effectLst/>
                <a:latin typeface="Arial" panose="020B0604020202020204" pitchFamily="34" charset="0"/>
              </a:rPr>
              <a:t>on</a:t>
            </a:r>
            <a:r>
              <a:rPr lang="fr-FR" i="1">
                <a:effectLst/>
                <a:latin typeface="Helvetica" pitchFamily="2" charset="0"/>
              </a:rPr>
              <a:t> </a:t>
            </a:r>
            <a:r>
              <a:rPr lang="fr-FR" i="1">
                <a:effectLst/>
                <a:latin typeface="Arial" panose="020B0604020202020204" pitchFamily="34" charset="0"/>
              </a:rPr>
              <a:t>COCO</a:t>
            </a:r>
            <a:r>
              <a:rPr lang="fr-FR" i="1">
                <a:effectLst/>
                <a:latin typeface="Helvetica" pitchFamily="2" charset="0"/>
              </a:rPr>
              <a:t> </a:t>
            </a:r>
            <a:r>
              <a:rPr lang="fr-FR" i="1">
                <a:effectLst/>
                <a:latin typeface="Arial" panose="020B0604020202020204" pitchFamily="34" charset="0"/>
              </a:rPr>
              <a:t>dataset, 2017 (Merci à Yann Le Cun)</a:t>
            </a:r>
          </a:p>
        </p:txBody>
      </p:sp>
    </p:spTree>
    <p:extLst>
      <p:ext uri="{BB962C8B-B14F-4D97-AF65-F5344CB8AC3E}">
        <p14:creationId xmlns:p14="http://schemas.microsoft.com/office/powerpoint/2010/main" val="13208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0486AE13-9E37-0040-BFE0-60F19049C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610600" cy="4077398"/>
          </a:xfrm>
        </p:spPr>
        <p:txBody>
          <a:bodyPr/>
          <a:lstStyle/>
          <a:p>
            <a:r>
              <a:rPr lang="fr-FR"/>
              <a:t>Analyse de vidéos : du 2D au 3D de image + temps</a:t>
            </a:r>
          </a:p>
          <a:p>
            <a:r>
              <a:rPr lang="fr-FR"/>
              <a:t>Reconnaissance de la parole</a:t>
            </a:r>
          </a:p>
          <a:p>
            <a:r>
              <a:rPr lang="fr-FR"/>
              <a:t>Traduction automatique multilingue</a:t>
            </a:r>
          </a:p>
          <a:p>
            <a:r>
              <a:rPr lang="fr-FR"/>
              <a:t>Etude de comportements </a:t>
            </a:r>
          </a:p>
          <a:p>
            <a:r>
              <a:rPr lang="fr-FR"/>
              <a:t>Détection de tumeurs, santé </a:t>
            </a:r>
          </a:p>
          <a:p>
            <a:pPr marL="255600" lvl="1" indent="0">
              <a:buNone/>
            </a:pPr>
            <a:r>
              <a:rPr lang="fr-FR"/>
              <a:t>voir colloque du 23 avril 2019</a:t>
            </a:r>
          </a:p>
          <a:p>
            <a:r>
              <a:rPr lang="fr-FR"/>
              <a:t>Robotique</a:t>
            </a:r>
          </a:p>
          <a:p>
            <a:r>
              <a:rPr lang="fr-FR"/>
              <a:t>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F08CAD57-6D8D-9E49-8919-F59C8ED7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Autres grands succès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7805034-05F4-0F48-A513-124632DB25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1A7DBAC-5530-3042-9990-23A660058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9E46DE8-898C-354B-8987-5B99645FA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EF62DCC-6EF1-4344-BA8F-22AA18F35A34}"/>
              </a:ext>
            </a:extLst>
          </p:cNvPr>
          <p:cNvSpPr txBox="1"/>
          <p:nvPr/>
        </p:nvSpPr>
        <p:spPr>
          <a:xfrm>
            <a:off x="181215" y="5301208"/>
            <a:ext cx="8781571" cy="96068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Développement de circuits spécialisés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exemple : TPU (Tensor Programming Unit) de Google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946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BEB95F-2D39-174E-B741-38C845E9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Se méfier des imitations !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416A578-A5E4-CF41-A492-E60122B8C3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96767B5-B04E-D14C-AD24-87D02BA4D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FAD9767-380F-9849-8FC8-602787D9A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8C2D3E2-3427-0546-8312-799F6D35F57A}"/>
              </a:ext>
            </a:extLst>
          </p:cNvPr>
          <p:cNvSpPr txBox="1"/>
          <p:nvPr/>
        </p:nvSpPr>
        <p:spPr>
          <a:xfrm>
            <a:off x="467544" y="5302807"/>
            <a:ext cx="8206093" cy="327822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600" kern="0" dirty="0">
                <a:hlinkClick r:id="rId2"/>
              </a:rPr>
              <a:t>https://www.cbc.ca/news/technology/dna-ancestry-kits-twins-marketplace-1.4980976</a:t>
            </a:r>
            <a:r>
              <a:rPr lang="fr-FR" sz="1600" kern="0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122CACA-E72E-B646-97EC-CB165A0FABDF}"/>
              </a:ext>
            </a:extLst>
          </p:cNvPr>
          <p:cNvSpPr txBox="1"/>
          <p:nvPr/>
        </p:nvSpPr>
        <p:spPr>
          <a:xfrm>
            <a:off x="114689" y="1052736"/>
            <a:ext cx="8921807" cy="1300653"/>
          </a:xfrm>
          <a:prstGeom prst="rect">
            <a:avLst/>
          </a:prstGeom>
          <a:ln w="28575">
            <a:noFill/>
          </a:ln>
        </p:spPr>
        <p:txBody>
          <a:bodyPr wrap="squar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Deux jumelles à l’ADN </a:t>
            </a:r>
            <a:r>
              <a:rPr kumimoji="0" lang="fr-FR" sz="2400" b="0" i="1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schokingly identical </a:t>
            </a:r>
            <a:r>
              <a:rPr kumimoji="0" lang="fr-FR" sz="2400" b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selon un </a:t>
            </a:r>
            <a:r>
              <a:rPr lang="fr-FR" sz="2400" kern="0" dirty="0"/>
              <a:t>prof de Yale </a:t>
            </a:r>
          </a:p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font analyser leur ADN par 5 sociétés pour voir leurs origines :</a:t>
            </a:r>
          </a:p>
          <a:p>
            <a:pPr algn="ctr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400" kern="0" dirty="0">
                <a:solidFill>
                  <a:schemeClr val="accent1"/>
                </a:solidFill>
              </a:rPr>
              <a:t>     5 résultats bien différents !</a:t>
            </a:r>
            <a:r>
              <a:rPr lang="fr-FR" sz="2400" kern="0" dirty="0"/>
              <a:t> soupçon : les algorithmes…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732D914-85B2-0647-8B0F-61656D60FD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077" y="2754319"/>
            <a:ext cx="4471427" cy="21038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CED5B1E-ECFF-664E-A818-ABB20F624A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787147"/>
            <a:ext cx="4349497" cy="207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AC4DC115-F0ED-BF46-9ABD-D889690D8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92" y="779916"/>
            <a:ext cx="8686800" cy="5169364"/>
          </a:xfrm>
        </p:spPr>
        <p:txBody>
          <a:bodyPr/>
          <a:lstStyle/>
          <a:p>
            <a:r>
              <a:rPr lang="fr-FR"/>
              <a:t>Renforcement pur (jeu de Go)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la machine prédit un </a:t>
            </a:r>
            <a:r>
              <a:rPr lang="fr-FR"/>
              <a:t>petit nombre de bits</a:t>
            </a:r>
            <a:r>
              <a:rPr lang="fr-FR">
                <a:solidFill>
                  <a:schemeClr val="tx1"/>
                </a:solidFill>
              </a:rPr>
              <a:t> (victoire / défaite)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elle reçoit </a:t>
            </a:r>
            <a:r>
              <a:rPr lang="fr-FR"/>
              <a:t>peu de feedback</a:t>
            </a:r>
            <a:r>
              <a:rPr lang="fr-FR">
                <a:solidFill>
                  <a:schemeClr val="tx1"/>
                </a:solidFill>
              </a:rPr>
              <a:t> (fin de partie)</a:t>
            </a:r>
          </a:p>
          <a:p>
            <a:pPr lvl="1"/>
            <a:r>
              <a:rPr lang="fr-FR">
                <a:solidFill>
                  <a:schemeClr val="accent4"/>
                </a:solidFill>
              </a:rPr>
              <a:t>demande énormément d’entraînement !</a:t>
            </a:r>
          </a:p>
          <a:p>
            <a:pPr>
              <a:spcBef>
                <a:spcPts val="1000"/>
              </a:spcBef>
            </a:pPr>
            <a:r>
              <a:rPr lang="fr-FR"/>
              <a:t>Apprentissage par supervision 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la machine prévoit un </a:t>
            </a:r>
            <a:r>
              <a:rPr lang="fr-FR"/>
              <a:t>petit nombre de bits</a:t>
            </a:r>
            <a:r>
              <a:rPr lang="fr-FR">
                <a:solidFill>
                  <a:schemeClr val="tx1"/>
                </a:solidFill>
              </a:rPr>
              <a:t> (type d’objet)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elle reçoit un</a:t>
            </a:r>
            <a:r>
              <a:rPr lang="fr-FR"/>
              <a:t> feedback à chaque essai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demande beaucoup d’entraînement par </a:t>
            </a:r>
            <a:r>
              <a:rPr lang="fr-FR">
                <a:solidFill>
                  <a:schemeClr val="accent4"/>
                </a:solidFill>
              </a:rPr>
              <a:t>exemples annotés</a:t>
            </a:r>
          </a:p>
          <a:p>
            <a:pPr>
              <a:spcBef>
                <a:spcPts val="1000"/>
              </a:spcBef>
            </a:pPr>
            <a:r>
              <a:rPr lang="fr-FR"/>
              <a:t>Apprentissage auto-supervisé (nous?)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peu de supervision, mais énormément de </a:t>
            </a:r>
            <a:r>
              <a:rPr lang="fr-FR"/>
              <a:t>feeback de l’expérimentation spontanée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exemple : le bébé et la gravité, la tache aveugle de l’œil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FAB02C82-337E-FF48-A154-4AFAE72A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077218"/>
          </a:xfrm>
        </p:spPr>
        <p:txBody>
          <a:bodyPr/>
          <a:lstStyle/>
          <a:p>
            <a:r>
              <a:rPr lang="fr-FR" sz="3200"/>
              <a:t>Trois sortes d’analyses prédictives (Yann Le Cun)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DD38356-1C0C-8849-A3CB-85D5105838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094CCA2-DD4B-2E43-8DEF-C9140189E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8B4F5A8-8C84-2244-A955-4C57CCEF3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277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A33B92E1-5CE1-424B-98C2-786B37E8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i="0" dirty="0"/>
              <a:t>Inférence du contenu d’une zone aveugle</a:t>
            </a:r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5C89029D-A75D-F24F-AB8B-5FFD042372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F80AF45C-9570-CF4A-9A72-3F00D45AB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FFB76198-4742-9544-A556-D99106C5F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55D403A-A039-0A49-8B73-B6378C902A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052736"/>
            <a:ext cx="87757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7FAE24D9-8384-3C4E-A20A-5D5AC37AC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077218"/>
          </a:xfrm>
        </p:spPr>
        <p:txBody>
          <a:bodyPr/>
          <a:lstStyle/>
          <a:p>
            <a:r>
              <a:rPr lang="fr-FR" sz="3200" dirty="0"/>
              <a:t>Apprentissage de modèles par prédiction</a:t>
            </a:r>
            <a:br>
              <a:rPr lang="fr-FR" sz="3200" dirty="0"/>
            </a:br>
            <a:endParaRPr lang="fr-FR" sz="320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817FF0F1-9EA0-4F45-98FE-FA877FCF0D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0E1ACF2-BFE7-6447-8E81-B534192BC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24871DD-952D-1D40-83F2-FDDEBC0D8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BE8103C-6297-3441-9F1B-904E339FA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46" y="1291132"/>
            <a:ext cx="3450481" cy="19452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E5B9A3E-2DD0-BD45-AB83-00F447E66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291132"/>
            <a:ext cx="3450482" cy="19452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51C2775-6F79-2047-B446-869FB7797C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725294"/>
            <a:ext cx="2908232" cy="19359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5BAEEB6-4BE3-D14A-A11F-6B40E8851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46" y="3726430"/>
            <a:ext cx="3455032" cy="193481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896E350-8CEA-8C40-BD2D-2159FB425DDF}"/>
              </a:ext>
            </a:extLst>
          </p:cNvPr>
          <p:cNvSpPr txBox="1"/>
          <p:nvPr/>
        </p:nvSpPr>
        <p:spPr>
          <a:xfrm>
            <a:off x="1711858" y="488502"/>
            <a:ext cx="5720284" cy="448112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i="1" dirty="0"/>
              <a:t>Merci à Yann Le Cun pour ces exemples</a:t>
            </a:r>
            <a:endParaRPr kumimoji="0" lang="fr-FR" sz="24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987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581E2E31-B967-6846-A284-B6799868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inversions mentales de l’informatique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48E20AF-CF55-6E4B-9D4B-637E5785CD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DDE12D9-25E7-544D-B951-21BB51563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BFE4691-957B-3F4B-96CC-E0167EFB6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6246985-2A63-EE4B-91C5-8F8A1F33A4FC}"/>
              </a:ext>
            </a:extLst>
          </p:cNvPr>
          <p:cNvSpPr txBox="1"/>
          <p:nvPr/>
        </p:nvSpPr>
        <p:spPr>
          <a:xfrm>
            <a:off x="392010" y="2060848"/>
            <a:ext cx="8359981" cy="160259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L’informatique est tellement puissante qu’elle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3200" kern="0" dirty="0"/>
              <a:t>provoque de véritables </a:t>
            </a:r>
            <a:r>
              <a:rPr lang="fr-FR" sz="3200" kern="0" dirty="0">
                <a:solidFill>
                  <a:schemeClr val="accent3"/>
                </a:solidFill>
              </a:rPr>
              <a:t>inversions mentales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entre façons de faire et générations</a:t>
            </a:r>
          </a:p>
        </p:txBody>
      </p:sp>
    </p:spTree>
    <p:extLst>
      <p:ext uri="{BB962C8B-B14F-4D97-AF65-F5344CB8AC3E}">
        <p14:creationId xmlns:p14="http://schemas.microsoft.com/office/powerpoint/2010/main" val="37970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D5D9DC4-5F0D-9B43-838C-27AEEB2F8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15553"/>
          </a:xfrm>
        </p:spPr>
        <p:txBody>
          <a:bodyPr/>
          <a:lstStyle/>
          <a:p>
            <a:r>
              <a:rPr lang="fr-FR" sz="3400"/>
              <a:t>L’orang-outan est la magie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35ACEA9-9D96-A24C-BD2C-412FD17957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B10DB7-0352-584F-A4CD-3C133ABD4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E253FBD-4706-084F-AF45-30BE5FB50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1AF8263-DA22-514B-AEB6-580ADAAEF2FE}"/>
              </a:ext>
            </a:extLst>
          </p:cNvPr>
          <p:cNvSpPr txBox="1"/>
          <p:nvPr/>
        </p:nvSpPr>
        <p:spPr>
          <a:xfrm>
            <a:off x="878520" y="6174833"/>
            <a:ext cx="7386959" cy="387967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i="1" kern="0" dirty="0"/>
              <a:t>Dan Zaleski, https://www.youtube.com/watch?v=FIxYCDbRGJc</a:t>
            </a:r>
          </a:p>
        </p:txBody>
      </p:sp>
      <p:pic>
        <p:nvPicPr>
          <p:cNvPr id="8" name="Média1-r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88" y="1143000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4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6A1519E1-0A2A-4341-ACFF-1AF6B5C0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Entracte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9441DDE-ECFA-6B43-BB3C-C8C89F6BE5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9C0123C-DDEF-484A-A345-BD1655F03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D021CC2-86CD-8C4C-923B-AE88C2464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G. Berry, Cours 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F9F9D77-AC42-AD48-BCA5-1585BC6ED4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64" y="925070"/>
            <a:ext cx="7677472" cy="51012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AB0E780-1D3C-8B40-ADB5-5760AE75470A}"/>
              </a:ext>
            </a:extLst>
          </p:cNvPr>
          <p:cNvSpPr txBox="1"/>
          <p:nvPr/>
        </p:nvSpPr>
        <p:spPr>
          <a:xfrm>
            <a:off x="1239098" y="6199371"/>
            <a:ext cx="6609502" cy="357895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« De l’autre côté du rideau », Compagnie plein feux d’Aubagne</a:t>
            </a:r>
          </a:p>
        </p:txBody>
      </p:sp>
    </p:spTree>
    <p:extLst>
      <p:ext uri="{BB962C8B-B14F-4D97-AF65-F5344CB8AC3E}">
        <p14:creationId xmlns:p14="http://schemas.microsoft.com/office/powerpoint/2010/main" val="227225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68760"/>
            <a:ext cx="8651304" cy="210147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/>
              <a:t>La numérisation progressive de la société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Exemples de succès et d’échecs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Les problèmes de sécurité deviennent majeurs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Un exemple : l’informatisation de la médecine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915400" cy="584775"/>
          </a:xfrm>
        </p:spPr>
        <p:txBody>
          <a:bodyPr/>
          <a:lstStyle/>
          <a:p>
            <a:r>
              <a:rPr lang="fr-FR" sz="3200"/>
              <a:t>Acte 2 : évolutions en cours et futures (?)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3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68760"/>
            <a:ext cx="8651304" cy="210147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/>
              <a:t>La numérisation progressive de la société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Exemples de succès et d’échecs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Les problèmes de sécurité deviennent majeurs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Un exemple : l’informatisation de la médecine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915400" cy="584775"/>
          </a:xfrm>
        </p:spPr>
        <p:txBody>
          <a:bodyPr/>
          <a:lstStyle/>
          <a:p>
            <a:r>
              <a:rPr lang="fr-FR" sz="3200"/>
              <a:t>Acte 2 : évolutions en cours et futures (?)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42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E1CE6CD5-13ED-BB4B-ACA4-DA1E1E253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7038"/>
            <a:ext cx="9361040" cy="4991879"/>
          </a:xfrm>
        </p:spPr>
        <p:txBody>
          <a:bodyPr/>
          <a:lstStyle/>
          <a:p>
            <a:pPr>
              <a:spcBef>
                <a:spcPts val="1400"/>
              </a:spcBef>
            </a:pPr>
            <a:r>
              <a:rPr lang="fr-FR" sz="2400">
                <a:solidFill>
                  <a:schemeClr val="tx2"/>
                </a:solidFill>
              </a:rPr>
              <a:t>Commerce</a:t>
            </a:r>
            <a:r>
              <a:rPr lang="fr-FR" sz="2400"/>
              <a:t>, </a:t>
            </a:r>
            <a:r>
              <a:rPr lang="fr-FR" sz="2400">
                <a:solidFill>
                  <a:schemeClr val="tx2"/>
                </a:solidFill>
              </a:rPr>
              <a:t>banques</a:t>
            </a:r>
            <a:r>
              <a:rPr lang="fr-FR" sz="2400"/>
              <a:t> en ligne</a:t>
            </a:r>
          </a:p>
          <a:p>
            <a:pPr>
              <a:spcBef>
                <a:spcPts val="1400"/>
              </a:spcBef>
            </a:pPr>
            <a:r>
              <a:rPr lang="fr-FR" sz="2400">
                <a:solidFill>
                  <a:schemeClr val="tx2"/>
                </a:solidFill>
              </a:rPr>
              <a:t>Réservations</a:t>
            </a:r>
            <a:r>
              <a:rPr lang="fr-FR" sz="2400"/>
              <a:t> </a:t>
            </a:r>
            <a:r>
              <a:rPr lang="fr-FR" sz="2400">
                <a:solidFill>
                  <a:schemeClr val="tx2"/>
                </a:solidFill>
              </a:rPr>
              <a:t>: </a:t>
            </a:r>
            <a:r>
              <a:rPr lang="fr-FR" sz="2400"/>
              <a:t>trains, avions, théâtres, cinémas, hôtels, …</a:t>
            </a:r>
          </a:p>
          <a:p>
            <a:pPr>
              <a:spcBef>
                <a:spcPts val="1400"/>
              </a:spcBef>
            </a:pPr>
            <a:r>
              <a:rPr lang="fr-FR" sz="2400">
                <a:solidFill>
                  <a:schemeClr val="tx2"/>
                </a:solidFill>
              </a:rPr>
              <a:t>Echanges :</a:t>
            </a:r>
            <a:r>
              <a:rPr lang="fr-FR" sz="2400"/>
              <a:t> produits d’occasion, partages de voiture, …</a:t>
            </a:r>
          </a:p>
          <a:p>
            <a:pPr>
              <a:spcBef>
                <a:spcPts val="1400"/>
              </a:spcBef>
            </a:pPr>
            <a:r>
              <a:rPr lang="fr-FR" sz="2400">
                <a:solidFill>
                  <a:schemeClr val="tx2"/>
                </a:solidFill>
              </a:rPr>
              <a:t>Cartographie :</a:t>
            </a:r>
            <a:r>
              <a:rPr lang="fr-FR" sz="2400"/>
              <a:t> localisation, itinéraires, agriculture, télédétection,..</a:t>
            </a:r>
          </a:p>
          <a:p>
            <a:pPr>
              <a:spcBef>
                <a:spcPts val="1400"/>
              </a:spcBef>
            </a:pPr>
            <a:r>
              <a:rPr lang="fr-FR" sz="2400">
                <a:solidFill>
                  <a:schemeClr val="tx2"/>
                </a:solidFill>
              </a:rPr>
              <a:t>Culture</a:t>
            </a:r>
            <a:r>
              <a:rPr lang="fr-FR" sz="2400"/>
              <a:t> </a:t>
            </a:r>
            <a:r>
              <a:rPr lang="fr-FR" sz="2400">
                <a:solidFill>
                  <a:schemeClr val="tx2"/>
                </a:solidFill>
              </a:rPr>
              <a:t>: </a:t>
            </a:r>
            <a:r>
              <a:rPr lang="fr-FR" sz="2400"/>
              <a:t>radios, TVs, podcasts, vidéos, films, concerts</a:t>
            </a:r>
          </a:p>
          <a:p>
            <a:pPr>
              <a:spcBef>
                <a:spcPts val="1400"/>
              </a:spcBef>
            </a:pPr>
            <a:r>
              <a:rPr lang="fr-FR" sz="2400">
                <a:solidFill>
                  <a:schemeClr val="tx2"/>
                </a:solidFill>
              </a:rPr>
              <a:t>Information</a:t>
            </a:r>
            <a:r>
              <a:rPr lang="fr-FR" sz="2400"/>
              <a:t> </a:t>
            </a:r>
            <a:r>
              <a:rPr lang="fr-FR" sz="2400">
                <a:solidFill>
                  <a:schemeClr val="tx2"/>
                </a:solidFill>
              </a:rPr>
              <a:t>:</a:t>
            </a:r>
            <a:r>
              <a:rPr lang="fr-FR" sz="2400"/>
              <a:t> journaux, blogs, réseaux sociaux (?)</a:t>
            </a:r>
          </a:p>
          <a:p>
            <a:pPr>
              <a:spcBef>
                <a:spcPts val="1400"/>
              </a:spcBef>
            </a:pPr>
            <a:r>
              <a:rPr lang="fr-FR" sz="2400">
                <a:solidFill>
                  <a:schemeClr val="tx2"/>
                </a:solidFill>
              </a:rPr>
              <a:t>Echanges de savoir :</a:t>
            </a:r>
            <a:r>
              <a:rPr lang="fr-FR" sz="2400"/>
              <a:t> cuisine, lecture, couture, décoration</a:t>
            </a:r>
          </a:p>
          <a:p>
            <a:pPr>
              <a:spcBef>
                <a:spcPts val="1400"/>
              </a:spcBef>
            </a:pPr>
            <a:r>
              <a:rPr lang="fr-FR" sz="2400">
                <a:solidFill>
                  <a:schemeClr val="tx2"/>
                </a:solidFill>
              </a:rPr>
              <a:t>Etat</a:t>
            </a:r>
            <a:r>
              <a:rPr lang="fr-FR" sz="2400"/>
              <a:t>, </a:t>
            </a:r>
            <a:r>
              <a:rPr lang="fr-FR" sz="2400">
                <a:solidFill>
                  <a:schemeClr val="tx2"/>
                </a:solidFill>
              </a:rPr>
              <a:t>services publics : </a:t>
            </a:r>
            <a:r>
              <a:rPr lang="fr-FR" sz="2400"/>
              <a:t>impôts, informations, données publiques</a:t>
            </a:r>
          </a:p>
          <a:p>
            <a:pPr>
              <a:spcBef>
                <a:spcPts val="1400"/>
              </a:spcBef>
            </a:pPr>
            <a:r>
              <a:rPr lang="fr-FR" sz="2400">
                <a:solidFill>
                  <a:schemeClr val="tx2"/>
                </a:solidFill>
              </a:rPr>
              <a:t>…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59A87EB-B1EC-514C-A16D-D94E705E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La numérisation progressive de la société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FCFFF876-A1E7-F34A-BD5D-8699B33622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9DDA00C-B07B-E945-B7FB-F83DC5042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6E05C4C-9D87-AD47-855F-F732D0A46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xmlns="" id="{D511C4C7-EBE6-0341-93F9-AA63C3CD4269}"/>
              </a:ext>
            </a:extLst>
          </p:cNvPr>
          <p:cNvSpPr/>
          <p:nvPr/>
        </p:nvSpPr>
        <p:spPr bwMode="auto">
          <a:xfrm>
            <a:off x="3191766" y="3252957"/>
            <a:ext cx="1368152" cy="360040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857FA007-9BC9-CA46-BEBE-FBA7DECEA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98957"/>
            <a:ext cx="8229600" cy="5382371"/>
          </a:xfrm>
        </p:spPr>
        <p:txBody>
          <a:bodyPr/>
          <a:lstStyle/>
          <a:p>
            <a:pPr marL="0" indent="0">
              <a:spcBef>
                <a:spcPts val="2800"/>
              </a:spcBef>
              <a:buNone/>
            </a:pPr>
            <a:r>
              <a:rPr lang="fr-FR"/>
              <a:t>Moteurs de recherche  </a:t>
            </a:r>
          </a:p>
          <a:p>
            <a:pPr marL="0" indent="0">
              <a:spcBef>
                <a:spcPts val="2800"/>
              </a:spcBef>
              <a:buNone/>
            </a:pPr>
            <a:r>
              <a:rPr lang="fr-FR"/>
              <a:t>Réseaux sociaux </a:t>
            </a:r>
            <a:endParaRPr lang="fr-FR">
              <a:solidFill>
                <a:schemeClr val="tx2"/>
              </a:solidFill>
            </a:endParaRPr>
          </a:p>
          <a:p>
            <a:pPr marL="0" indent="0">
              <a:spcBef>
                <a:spcPts val="2800"/>
              </a:spcBef>
              <a:buNone/>
            </a:pPr>
            <a:r>
              <a:rPr lang="fr-FR"/>
              <a:t>Commerce</a:t>
            </a:r>
          </a:p>
          <a:p>
            <a:pPr marL="0" indent="0">
              <a:spcBef>
                <a:spcPts val="2800"/>
              </a:spcBef>
              <a:buNone/>
            </a:pPr>
            <a:r>
              <a:rPr lang="fr-FR"/>
              <a:t>Hôtellerie  </a:t>
            </a:r>
            <a:endParaRPr lang="fr-FR">
              <a:solidFill>
                <a:schemeClr val="tx2"/>
              </a:solidFill>
            </a:endParaRPr>
          </a:p>
          <a:p>
            <a:pPr marL="0" indent="0">
              <a:spcBef>
                <a:spcPts val="2800"/>
              </a:spcBef>
              <a:buNone/>
            </a:pPr>
            <a:r>
              <a:rPr lang="fr-FR"/>
              <a:t>Transports </a:t>
            </a:r>
          </a:p>
          <a:p>
            <a:pPr marL="0" indent="0">
              <a:spcBef>
                <a:spcPts val="2800"/>
              </a:spcBef>
              <a:buNone/>
            </a:pPr>
            <a:r>
              <a:rPr lang="fr-FR"/>
              <a:t>Musique </a:t>
            </a:r>
          </a:p>
          <a:p>
            <a:pPr marL="0" indent="0">
              <a:spcBef>
                <a:spcPts val="2800"/>
              </a:spcBef>
              <a:buNone/>
            </a:pPr>
            <a:r>
              <a:rPr lang="fr-FR"/>
              <a:t>Vidéo, cinéma 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D1DF86D2-3503-F64A-AAF0-7A2C89B16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Explosion de nouveaux acteurs privés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1A73748-B20E-0242-B503-63ABE31874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8993DD2-6B28-A14D-9DE9-7897DFAA8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757A1E0-8F2C-F84D-8DAD-0C6DB5B74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CB709D7-3474-B547-80AA-8F65FFDA98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696" y="920749"/>
            <a:ext cx="711979" cy="6926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00A0EAC-57F8-9F47-A343-5118C17581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852" y="998957"/>
            <a:ext cx="1405508" cy="4751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14C714B-3B74-6B40-90A9-27FD6A1511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053" y="882607"/>
            <a:ext cx="1005779" cy="6926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78744F3-4618-9642-A3ED-56E66A8CB5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580" y="1768903"/>
            <a:ext cx="1440160" cy="5424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E0A3BE9-8648-EE46-9F71-4C4D397B69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751" y="1753596"/>
            <a:ext cx="703776" cy="5730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9179FC0-8622-E447-A11B-EB29652DDC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581" y="1814998"/>
            <a:ext cx="1658888" cy="4502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284BD9C-36F9-5B4B-8AD5-B25FEE14C04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765" y="2696651"/>
            <a:ext cx="1417660" cy="4286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91655DD-A9F6-364B-BF98-73CFE0B80D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128" y="2608998"/>
            <a:ext cx="2142108" cy="4599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F4A981E-2113-144D-8A8D-0DEB395DB51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632" y="3430889"/>
            <a:ext cx="1477516" cy="45732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27AF65B-B298-0A41-B0AA-B23CAA60E6D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536" y="3423151"/>
            <a:ext cx="2127612" cy="47280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6B24F75-AC7E-E743-ABAA-3AE91BD9ABE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4208210"/>
            <a:ext cx="1008112" cy="35283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31B3AE1-A2E0-5548-A164-EAFC7D95319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381" y="4091638"/>
            <a:ext cx="2287000" cy="45195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BB4D457-1A27-2743-908C-A4C520BE4F3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231" y="4173703"/>
            <a:ext cx="734888" cy="5214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DCC0EAF-5EF2-4642-8D75-13CAF98A379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828" y="4900696"/>
            <a:ext cx="649986" cy="64998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F08F7D5-824E-6F42-9B05-731773AF21E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635" y="5038840"/>
            <a:ext cx="1687673" cy="37369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A9F697B-1CEB-034B-9686-D93D621D2C3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99128" y="4869463"/>
            <a:ext cx="712452" cy="71245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C00FDBB0-7A37-6D4E-A362-C696579D1C5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522" y="4916173"/>
            <a:ext cx="1672859" cy="53372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2F414E7-9DC7-F940-963E-1DDC80571CF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797" y="5914950"/>
            <a:ext cx="1895566" cy="33849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43B4C95-E3B4-4443-B420-54E457FD5BD0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588" y="5892380"/>
            <a:ext cx="1613264" cy="36106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492D4967-AA61-B548-BBB6-7B5E28293FE7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598" y="5896986"/>
            <a:ext cx="1276854" cy="34657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41EBC1CE-4FAA-0F4A-B611-9F7F4DC8DFAA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596" y="3454967"/>
            <a:ext cx="2134895" cy="36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8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B330E58B-8EF7-B844-82EA-F04C9D56C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80" y="1340768"/>
            <a:ext cx="7560840" cy="2024529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fr-FR"/>
              <a:t>C’est pour insister sur le fait que ces sites sont </a:t>
            </a:r>
            <a:r>
              <a:rPr lang="fr-FR">
                <a:solidFill>
                  <a:schemeClr val="tx2"/>
                </a:solidFill>
              </a:rPr>
              <a:t>imprégnés de la pensée informatique</a:t>
            </a:r>
          </a:p>
          <a:p>
            <a:pPr marL="0" indent="0" algn="ctr">
              <a:buNone/>
            </a:pPr>
            <a:r>
              <a:rPr lang="fr-FR"/>
              <a:t>et ont remplacé ceux qui ne l’étaient pas !</a:t>
            </a:r>
          </a:p>
          <a:p>
            <a:pPr marL="0" indent="0" algn="ctr">
              <a:buNone/>
            </a:pPr>
            <a:r>
              <a:rPr lang="fr-FR"/>
              <a:t>→ plus riche industrie mondiale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5BB8E47F-6C98-1341-BD97-A55F9F4B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Non, ce n’est pas de la pub 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6EA14A8-127F-5345-97A1-85BED07972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18FAA0C-F108-094A-8A09-60F385D3B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F57DEB3-C43B-934A-9BEA-EF6F5CDE7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xmlns="" id="{5B3F9123-BF71-F441-A762-2BA6E3190C6C}"/>
              </a:ext>
            </a:extLst>
          </p:cNvPr>
          <p:cNvSpPr txBox="1">
            <a:spLocks/>
          </p:cNvSpPr>
          <p:nvPr/>
        </p:nvSpPr>
        <p:spPr>
          <a:xfrm>
            <a:off x="791580" y="3631785"/>
            <a:ext cx="7560840" cy="51334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1600"/>
              </a:spcBef>
              <a:buFont typeface="Arial" pitchFamily="34" charset="0"/>
              <a:buNone/>
            </a:pPr>
            <a:r>
              <a:rPr lang="fr-FR" kern="0"/>
              <a:t>souvent effet </a:t>
            </a:r>
            <a:r>
              <a:rPr lang="fr-FR" i="1" kern="0">
                <a:solidFill>
                  <a:schemeClr val="accent1"/>
                </a:solidFill>
              </a:rPr>
              <a:t>Winner Take All</a:t>
            </a:r>
          </a:p>
        </p:txBody>
      </p:sp>
    </p:spTree>
    <p:extLst>
      <p:ext uri="{BB962C8B-B14F-4D97-AF65-F5344CB8AC3E}">
        <p14:creationId xmlns:p14="http://schemas.microsoft.com/office/powerpoint/2010/main" val="11143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8205AD8E-8438-554C-93DD-924817720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26" y="1124744"/>
            <a:ext cx="8823548" cy="4094198"/>
          </a:xfrm>
        </p:spPr>
        <p:txBody>
          <a:bodyPr/>
          <a:lstStyle/>
          <a:p>
            <a:r>
              <a:rPr lang="fr-FR" sz="2400"/>
              <a:t>Pour capter la valeur ajoutée de l’hôtellerie (du transport),   est-il essentiel d’avoir des hôtels (des taxis) ?</a:t>
            </a:r>
          </a:p>
          <a:p>
            <a:pPr marL="0" indent="0">
              <a:buNone/>
            </a:pPr>
            <a:r>
              <a:rPr lang="fr-FR" sz="1800">
                <a:solidFill>
                  <a:schemeClr val="tx2"/>
                </a:solidFill>
              </a:rPr>
              <a:t>   </a:t>
            </a:r>
            <a:r>
              <a:rPr lang="fr-FR" sz="2400">
                <a:solidFill>
                  <a:schemeClr val="accent3"/>
                </a:solidFill>
              </a:rPr>
              <a:t>Non, ce qui compte c’est de savoir qui veut aller où et quand,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>
                <a:solidFill>
                  <a:schemeClr val="accent3"/>
                </a:solidFill>
              </a:rPr>
              <a:t>  de collecter ces données et les recommandations, etc. !</a:t>
            </a:r>
          </a:p>
          <a:p>
            <a:pPr marL="0" indent="0">
              <a:buNone/>
            </a:pPr>
            <a:r>
              <a:rPr lang="fr-FR" sz="1800">
                <a:solidFill>
                  <a:schemeClr val="accent4"/>
                </a:solidFill>
              </a:rPr>
              <a:t>   </a:t>
            </a:r>
            <a:r>
              <a:rPr lang="fr-FR" sz="2400"/>
              <a:t>Devise de</a:t>
            </a:r>
            <a:r>
              <a:rPr lang="fr-FR" sz="1800"/>
              <a:t> </a:t>
            </a:r>
            <a:r>
              <a:rPr lang="fr-FR" sz="2400"/>
              <a:t>XXX.com :</a:t>
            </a:r>
            <a:r>
              <a:rPr lang="fr-FR" sz="2400">
                <a:solidFill>
                  <a:schemeClr val="accent4"/>
                </a:solidFill>
              </a:rPr>
              <a:t> </a:t>
            </a:r>
            <a:r>
              <a:rPr lang="fr-FR" sz="2400" i="1">
                <a:solidFill>
                  <a:schemeClr val="tx2"/>
                </a:solidFill>
              </a:rPr>
              <a:t>un pour tous, tous pour un, et mes 15% !</a:t>
            </a:r>
          </a:p>
          <a:p>
            <a:pPr>
              <a:spcBef>
                <a:spcPts val="1800"/>
              </a:spcBef>
            </a:pPr>
            <a:r>
              <a:rPr lang="fr-FR" sz="2400"/>
              <a:t>Pour la musique et la vidéo, qui sont de la pure information,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800"/>
              <a:t>   </a:t>
            </a:r>
            <a:r>
              <a:rPr lang="fr-FR" sz="2400"/>
              <a:t>pourquoi avoir encore des supports physiques ?</a:t>
            </a:r>
          </a:p>
          <a:p>
            <a:pPr marL="0" indent="0">
              <a:buNone/>
            </a:pPr>
            <a:r>
              <a:rPr lang="fr-FR" sz="2400"/>
              <a:t>  </a:t>
            </a:r>
            <a:r>
              <a:rPr lang="fr-FR" sz="2400">
                <a:solidFill>
                  <a:schemeClr val="accent4"/>
                </a:solidFill>
              </a:rPr>
              <a:t>Encore oui pour la qualité supérieure, mais ça change vite</a:t>
            </a:r>
          </a:p>
          <a:p>
            <a:pPr marL="0" indent="0">
              <a:buNone/>
            </a:pPr>
            <a:r>
              <a:rPr lang="fr-FR" sz="2400"/>
              <a:t>  (mais les amoureux du vinyle existent aussi)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4703E25F-3E12-A24E-95D1-53944113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Des modèles économique simples</a:t>
            </a:r>
            <a:br>
              <a:rPr lang="fr-FR"/>
            </a:b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DCC50E4-5826-8543-A77E-268EEDAD61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EA809CD-E782-2C42-A50F-1D9F095F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783DE88-D34A-5149-977B-ACE970BDD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72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xmlns="" id="{61BA8925-0AD1-4C4A-98B6-96D305344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26" y="967603"/>
            <a:ext cx="8610600" cy="3264868"/>
          </a:xfrm>
        </p:spPr>
        <p:txBody>
          <a:bodyPr/>
          <a:lstStyle/>
          <a:p>
            <a:r>
              <a:rPr lang="fr-FR" dirty="0"/>
              <a:t>L’invasion de la publicité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n’est-il pas aberrant de </a:t>
            </a:r>
            <a:r>
              <a:rPr lang="fr-FR" dirty="0"/>
              <a:t>payer pour ne pas en avoir</a:t>
            </a:r>
            <a:r>
              <a:rPr lang="fr-FR" dirty="0">
                <a:solidFill>
                  <a:schemeClr val="tx1"/>
                </a:solidFill>
              </a:rPr>
              <a:t> ?</a:t>
            </a:r>
          </a:p>
          <a:p>
            <a:r>
              <a:rPr lang="fr-FR" dirty="0"/>
              <a:t>L’usage exagéré des écrans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déjà vrai pour la TV – problème d’enfants ou de parents ?</a:t>
            </a:r>
          </a:p>
          <a:p>
            <a:r>
              <a:rPr lang="fr-FR" dirty="0"/>
              <a:t>Les dangers de la propagation trop rapide de l’info</a:t>
            </a:r>
          </a:p>
          <a:p>
            <a:pPr lvl="1"/>
            <a:r>
              <a:rPr lang="fr-FR" dirty="0">
                <a:solidFill>
                  <a:schemeClr val="accent1"/>
                </a:solidFill>
              </a:rPr>
              <a:t>infox (fake news)</a:t>
            </a:r>
            <a:r>
              <a:rPr lang="fr-FR" dirty="0"/>
              <a:t> </a:t>
            </a:r>
            <a:r>
              <a:rPr lang="fr-FR" dirty="0">
                <a:solidFill>
                  <a:schemeClr val="tx1"/>
                </a:solidFill>
              </a:rPr>
              <a:t>généralisées</a:t>
            </a:r>
          </a:p>
          <a:p>
            <a:r>
              <a:rPr lang="fr-FR"/>
              <a:t>…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57C820-8ED8-D04C-9220-21F92FAF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… accompagnés de problèmes sérieux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6709C8CE-579B-E742-B23E-FF84F24602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3D2C64E-98E3-F540-A89B-AC5F7D39F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C087DE7-8C3D-244F-8A74-A9E34B1A5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0716433-8C7D-F246-9B88-0BDD4C84953E}"/>
              </a:ext>
            </a:extLst>
          </p:cNvPr>
          <p:cNvSpPr txBox="1"/>
          <p:nvPr/>
        </p:nvSpPr>
        <p:spPr>
          <a:xfrm>
            <a:off x="490596" y="4365104"/>
            <a:ext cx="8162812" cy="187241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Aucun espoir d’améliorer la situation </a:t>
            </a:r>
            <a:r>
              <a:rPr lang="fr-FR" sz="2600" kern="0" dirty="0"/>
              <a:t>en faisant </a:t>
            </a:r>
          </a:p>
          <a:p>
            <a:pPr algn="ctr" fontAlgn="base">
              <a:spcAft>
                <a:spcPct val="0"/>
              </a:spcAft>
            </a:pPr>
            <a:r>
              <a:rPr lang="fr-FR" sz="2600" kern="0" dirty="0"/>
              <a:t>l’impasse sur la </a:t>
            </a:r>
            <a:r>
              <a:rPr lang="fr-FR" sz="2600" kern="0" dirty="0">
                <a:solidFill>
                  <a:schemeClr val="accent3"/>
                </a:solidFill>
              </a:rPr>
              <a:t>compréhension de ses causes réelles</a:t>
            </a:r>
          </a:p>
          <a:p>
            <a:pPr algn="ctr" fontAlgn="base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600" kern="0" dirty="0">
                <a:solidFill>
                  <a:schemeClr val="tx2"/>
                </a:solidFill>
              </a:rPr>
              <a:t>Serons nous toujours en retard d’un métro ?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« Nous on fait, les Européens régulent »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D3C35B2-34D8-9241-9C48-14C679D40F41}"/>
              </a:ext>
            </a:extLst>
          </p:cNvPr>
          <p:cNvSpPr txBox="1"/>
          <p:nvPr/>
        </p:nvSpPr>
        <p:spPr>
          <a:xfrm>
            <a:off x="715358" y="7101520"/>
            <a:ext cx="4548040" cy="508256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marL="457200" indent="-457200" algn="l" fontAlgn="base">
              <a:lnSpc>
                <a:spcPct val="105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L’invasion de la publicité</a:t>
            </a:r>
          </a:p>
        </p:txBody>
      </p:sp>
    </p:spTree>
    <p:extLst>
      <p:ext uri="{BB962C8B-B14F-4D97-AF65-F5344CB8AC3E}">
        <p14:creationId xmlns:p14="http://schemas.microsoft.com/office/powerpoint/2010/main" val="41602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FD76AD06-98C3-B940-AB30-1A3C8E94F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19200"/>
            <a:ext cx="2366353" cy="513346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Encyclopédie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1B6E6965-5691-8841-B795-6D1FCAE2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… et aussi sites participatifs 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094876A-7F62-BC45-A3BD-0D361FEC48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598AFEC-A051-2049-B8F5-1A0F24E74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69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4F347B2-8DE2-F943-99E8-3266B6661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5792387-80A4-594D-A59A-61F7BE5808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551" y="862363"/>
            <a:ext cx="996702" cy="11428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E3CD3BB-CC3A-BD4E-9A5D-908A4790B6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551" y="3391923"/>
            <a:ext cx="1196330" cy="119633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DF24B2D-448B-6744-95BA-AD4764150759}"/>
              </a:ext>
            </a:extLst>
          </p:cNvPr>
          <p:cNvSpPr txBox="1"/>
          <p:nvPr/>
        </p:nvSpPr>
        <p:spPr>
          <a:xfrm>
            <a:off x="323528" y="5013176"/>
            <a:ext cx="1656184" cy="508256"/>
          </a:xfrm>
          <a:prstGeom prst="rect">
            <a:avLst/>
          </a:prstGeom>
          <a:ln w="28575">
            <a:noFill/>
          </a:ln>
        </p:spPr>
        <p:txBody>
          <a:bodyPr wrap="squar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Voyages 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AAD9BA1-1207-6543-81F3-D683C0C35AF1}"/>
              </a:ext>
            </a:extLst>
          </p:cNvPr>
          <p:cNvSpPr txBox="1"/>
          <p:nvPr/>
        </p:nvSpPr>
        <p:spPr>
          <a:xfrm>
            <a:off x="323528" y="3735960"/>
            <a:ext cx="2366353" cy="508256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Cartographie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92CCBC8-FCEF-D742-9844-08C6D3B65B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551" y="4621570"/>
            <a:ext cx="1979712" cy="13997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6D34494-7DE0-EF4C-9A30-D8E8142C55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551" y="2521228"/>
            <a:ext cx="2057833" cy="512678"/>
          </a:xfrm>
          <a:prstGeom prst="rect">
            <a:avLst/>
          </a:prstGeom>
        </p:spPr>
      </p:pic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xmlns="" id="{A2759C35-307B-FE4D-BA33-95E76FF054F1}"/>
              </a:ext>
            </a:extLst>
          </p:cNvPr>
          <p:cNvSpPr txBox="1">
            <a:spLocks/>
          </p:cNvSpPr>
          <p:nvPr/>
        </p:nvSpPr>
        <p:spPr>
          <a:xfrm>
            <a:off x="323528" y="2555631"/>
            <a:ext cx="2366353" cy="51334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kern="0"/>
              <a:t>Cuisine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D050C72-1359-9C44-A827-7BE2DDB8F7C1}"/>
              </a:ext>
            </a:extLst>
          </p:cNvPr>
          <p:cNvSpPr txBox="1"/>
          <p:nvPr/>
        </p:nvSpPr>
        <p:spPr>
          <a:xfrm>
            <a:off x="6005646" y="4060554"/>
            <a:ext cx="2145139" cy="960688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financement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participatif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DE34CE4-4247-2746-9A52-A38ABE29DB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122" y="2924944"/>
            <a:ext cx="1030186" cy="103018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39118E1-9FB3-A941-9300-9FE227DD09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904" y="1916832"/>
            <a:ext cx="3068623" cy="46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71C886E7-FDE9-2744-AE5B-62FA5A88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Exemples d’inversions mentales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892B49C-2D06-BA46-B9AB-15E692EBFC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8429242-4B97-E342-AE31-B934B4CD0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463D8F9-85F7-334F-B1C2-13BEE09CC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xmlns="" id="{04D553D1-46E3-934E-9BF2-232E9127B6C8}"/>
              </a:ext>
            </a:extLst>
          </p:cNvPr>
          <p:cNvSpPr txBox="1">
            <a:spLocks/>
          </p:cNvSpPr>
          <p:nvPr/>
        </p:nvSpPr>
        <p:spPr>
          <a:xfrm>
            <a:off x="111920" y="2852936"/>
            <a:ext cx="8928992" cy="84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Maman,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tu m’as dit que quand tu étais petite, tu n’avais pas d’ordinateur.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Alors, comment faisais-tu pour aller sur Internet ?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xmlns="" id="{DFCC75F4-410E-2F45-A209-FE0058CF2B17}"/>
              </a:ext>
            </a:extLst>
          </p:cNvPr>
          <p:cNvSpPr txBox="1">
            <a:spLocks/>
          </p:cNvSpPr>
          <p:nvPr/>
        </p:nvSpPr>
        <p:spPr>
          <a:xfrm>
            <a:off x="111920" y="1052736"/>
            <a:ext cx="9140600" cy="1693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fr-FR" sz="2400" kern="0" dirty="0"/>
              <a:t>Le téléphone portable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  <a:defRPr/>
            </a:pPr>
            <a:r>
              <a:rPr lang="fr-FR" sz="2400" kern="0" dirty="0">
                <a:solidFill>
                  <a:srgbClr val="000000"/>
                </a:solidFill>
              </a:rPr>
              <a:t>     </a:t>
            </a:r>
            <a:r>
              <a:rPr lang="fr-FR" sz="2400" kern="0" dirty="0">
                <a:solidFill>
                  <a:schemeClr val="tx2"/>
                </a:solidFill>
              </a:rPr>
              <a:t>Avant :</a:t>
            </a:r>
            <a:r>
              <a:rPr lang="fr-FR" sz="2400" kern="0" dirty="0">
                <a:solidFill>
                  <a:srgbClr val="000000"/>
                </a:solidFill>
              </a:rPr>
              <a:t> zut, elle n’est pas chez elle…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  <a:defRPr/>
            </a:pPr>
            <a:r>
              <a:rPr lang="fr-FR" sz="2400" kern="0" dirty="0">
                <a:solidFill>
                  <a:srgbClr val="000000"/>
                </a:solidFill>
              </a:rPr>
              <a:t>    </a:t>
            </a:r>
            <a:r>
              <a:rPr lang="fr-FR" sz="2400" kern="0" dirty="0">
                <a:solidFill>
                  <a:schemeClr val="tx2"/>
                </a:solidFill>
              </a:rPr>
              <a:t> Maintenant :</a:t>
            </a:r>
            <a:r>
              <a:rPr lang="fr-FR" sz="2400" kern="0" dirty="0">
                <a:solidFill>
                  <a:srgbClr val="000000"/>
                </a:solidFill>
              </a:rPr>
              <a:t> </a:t>
            </a:r>
            <a:r>
              <a:rPr lang="fr-FR" sz="2400" kern="0" dirty="0"/>
              <a:t>t’es où ?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fr-FR" sz="2400" kern="0" dirty="0">
                <a:solidFill>
                  <a:srgbClr val="000000"/>
                </a:solidFill>
              </a:rPr>
              <a:t>     Papy, pourquoi t’as mis un antivol ?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xmlns="" id="{1419A832-53B6-8E42-A472-A7179CD765D1}"/>
              </a:ext>
            </a:extLst>
          </p:cNvPr>
          <p:cNvSpPr txBox="1">
            <a:spLocks/>
          </p:cNvSpPr>
          <p:nvPr/>
        </p:nvSpPr>
        <p:spPr>
          <a:xfrm>
            <a:off x="111920" y="3861048"/>
            <a:ext cx="8928992" cy="84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Papa, le voisin a un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ordinateur incroyable !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Tu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appuies sur les touches, et il imprime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tout de suite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!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63157DA-4345-3141-8611-2C938A9E5C9D}"/>
              </a:ext>
            </a:extLst>
          </p:cNvPr>
          <p:cNvSpPr txBox="1"/>
          <p:nvPr/>
        </p:nvSpPr>
        <p:spPr>
          <a:xfrm>
            <a:off x="1330568" y="5013603"/>
            <a:ext cx="6482865" cy="122370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Pour les enfants, l’ordinateur, le smartphone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et Internet sont des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parties de la nature,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comme la mer, la montagne, le vélo ou le chat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1853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  <p:bldP spid="8" grpId="0" uiExpand="1" build="p" bldLvl="2"/>
      <p:bldP spid="11" grpId="0" build="p" bldLvl="2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857FA007-9BC9-CA46-BEBE-FBA7DECEA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88" y="836712"/>
            <a:ext cx="8540512" cy="4366067"/>
          </a:xfrm>
        </p:spPr>
        <p:txBody>
          <a:bodyPr/>
          <a:lstStyle/>
          <a:p>
            <a:r>
              <a:rPr lang="fr-FR">
                <a:solidFill>
                  <a:schemeClr val="tx2"/>
                </a:solidFill>
              </a:rPr>
              <a:t>Wikipedia</a:t>
            </a:r>
            <a:r>
              <a:rPr lang="fr-FR"/>
              <a:t>, la gigantesque encyclopédie </a:t>
            </a:r>
            <a:endParaRPr lang="fr-FR">
              <a:solidFill>
                <a:schemeClr val="tx2"/>
              </a:solidFill>
            </a:endParaRPr>
          </a:p>
          <a:p>
            <a:pPr>
              <a:spcBef>
                <a:spcPts val="900"/>
              </a:spcBef>
            </a:pPr>
            <a:r>
              <a:rPr lang="fr-FR">
                <a:solidFill>
                  <a:schemeClr val="tx2"/>
                </a:solidFill>
              </a:rPr>
              <a:t>Le logiciel libre</a:t>
            </a:r>
            <a:r>
              <a:rPr lang="fr-FR"/>
              <a:t>, à développement collaboratif</a:t>
            </a:r>
          </a:p>
          <a:p>
            <a:pPr lvl="1"/>
            <a:r>
              <a:rPr lang="fr-FR"/>
              <a:t>Linux</a:t>
            </a:r>
            <a:r>
              <a:rPr lang="fr-FR">
                <a:solidFill>
                  <a:schemeClr val="tx1"/>
                </a:solidFill>
              </a:rPr>
              <a:t>,</a:t>
            </a:r>
            <a:r>
              <a:rPr lang="fr-FR"/>
              <a:t> NTP</a:t>
            </a:r>
            <a:r>
              <a:rPr lang="fr-FR">
                <a:solidFill>
                  <a:schemeClr val="tx1"/>
                </a:solidFill>
              </a:rPr>
              <a:t>, langages de programmation, vérifieurs, …</a:t>
            </a:r>
          </a:p>
          <a:p>
            <a:pPr>
              <a:spcBef>
                <a:spcPts val="900"/>
              </a:spcBef>
            </a:pPr>
            <a:r>
              <a:rPr lang="fr-FR">
                <a:solidFill>
                  <a:schemeClr val="tx2"/>
                </a:solidFill>
              </a:rPr>
              <a:t>Internet Archive</a:t>
            </a:r>
            <a:r>
              <a:rPr lang="fr-FR">
                <a:solidFill>
                  <a:schemeClr val="tx1"/>
                </a:solidFill>
              </a:rPr>
              <a:t>, sauvegarde du web (volontaire)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15 pétaoctets, 330 10</a:t>
            </a:r>
            <a:r>
              <a:rPr lang="fr-FR" baseline="30000">
                <a:solidFill>
                  <a:schemeClr val="tx1"/>
                </a:solidFill>
              </a:rPr>
              <a:t>9</a:t>
            </a:r>
            <a:r>
              <a:rPr lang="fr-FR">
                <a:solidFill>
                  <a:schemeClr val="tx1"/>
                </a:solidFill>
              </a:rPr>
              <a:t> pages, 2 10</a:t>
            </a:r>
            <a:r>
              <a:rPr lang="fr-FR" baseline="30000">
                <a:solidFill>
                  <a:schemeClr val="tx1"/>
                </a:solidFill>
              </a:rPr>
              <a:t>6</a:t>
            </a:r>
            <a:r>
              <a:rPr lang="fr-FR">
                <a:solidFill>
                  <a:schemeClr val="tx1"/>
                </a:solidFill>
              </a:rPr>
              <a:t> livres, 10</a:t>
            </a:r>
            <a:r>
              <a:rPr lang="fr-FR" baseline="30000">
                <a:solidFill>
                  <a:schemeClr val="tx1"/>
                </a:solidFill>
              </a:rPr>
              <a:t>7</a:t>
            </a:r>
            <a:r>
              <a:rPr lang="fr-FR">
                <a:solidFill>
                  <a:schemeClr val="tx1"/>
                </a:solidFill>
              </a:rPr>
              <a:t> textes</a:t>
            </a:r>
          </a:p>
          <a:p>
            <a:pPr>
              <a:spcBef>
                <a:spcPts val="900"/>
              </a:spcBef>
            </a:pPr>
            <a:r>
              <a:rPr lang="fr-FR">
                <a:solidFill>
                  <a:schemeClr val="tx2"/>
                </a:solidFill>
              </a:rPr>
              <a:t>Software Heritage</a:t>
            </a:r>
            <a:r>
              <a:rPr lang="fr-FR"/>
              <a:t>, la grande mémoire du logiciel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4,5 10</a:t>
            </a:r>
            <a:r>
              <a:rPr lang="fr-FR" baseline="30000">
                <a:solidFill>
                  <a:schemeClr val="tx1"/>
                </a:solidFill>
              </a:rPr>
              <a:t>9</a:t>
            </a:r>
            <a:r>
              <a:rPr lang="fr-FR">
                <a:solidFill>
                  <a:schemeClr val="tx1"/>
                </a:solidFill>
              </a:rPr>
              <a:t> fichiers sources, 83 10</a:t>
            </a:r>
            <a:r>
              <a:rPr lang="fr-FR" baseline="30000">
                <a:solidFill>
                  <a:schemeClr val="tx1"/>
                </a:solidFill>
              </a:rPr>
              <a:t>6</a:t>
            </a:r>
            <a:r>
              <a:rPr lang="fr-FR">
                <a:solidFill>
                  <a:schemeClr val="tx1"/>
                </a:solidFill>
              </a:rPr>
              <a:t> projets </a:t>
            </a:r>
          </a:p>
          <a:p>
            <a:pPr>
              <a:spcBef>
                <a:spcPts val="900"/>
              </a:spcBef>
            </a:pPr>
            <a:r>
              <a:rPr lang="fr-FR"/>
              <a:t>Les</a:t>
            </a:r>
            <a:r>
              <a:rPr lang="fr-FR">
                <a:solidFill>
                  <a:schemeClr val="accent3"/>
                </a:solidFill>
              </a:rPr>
              <a:t> </a:t>
            </a:r>
            <a:r>
              <a:rPr lang="fr-FR">
                <a:solidFill>
                  <a:schemeClr val="tx2"/>
                </a:solidFill>
              </a:rPr>
              <a:t>sciences ouvertes et collaboratives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physique, astronomie, </a:t>
            </a:r>
            <a:r>
              <a:rPr lang="fr-FR">
                <a:solidFill>
                  <a:schemeClr val="accent3"/>
                </a:solidFill>
              </a:rPr>
              <a:t>sécurité informatique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D1DF86D2-3503-F64A-AAF0-7A2C89B16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/>
              <a:t>L’importance des acteurs non commerciaux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1A73748-B20E-0242-B503-63ABE31874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8993DD2-6B28-A14D-9DE9-7897DFAA8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70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757A1E0-8F2C-F84D-8DAD-0C6DB5B74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1A624EF-5851-9A4D-A569-57AE629FFF37}"/>
              </a:ext>
            </a:extLst>
          </p:cNvPr>
          <p:cNvSpPr txBox="1"/>
          <p:nvPr/>
        </p:nvSpPr>
        <p:spPr>
          <a:xfrm>
            <a:off x="882736" y="5348632"/>
            <a:ext cx="7524816" cy="96068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Tout autant </a:t>
            </a:r>
            <a:r>
              <a:rPr lang="fr-FR" sz="2800" kern="0" dirty="0">
                <a:solidFill>
                  <a:schemeClr val="accent3"/>
                </a:solidFill>
              </a:rPr>
              <a:t>fondés sur la pensée informatique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Constituant une riche </a:t>
            </a:r>
            <a:r>
              <a:rPr lang="fr-FR" sz="2800" kern="0" dirty="0">
                <a:solidFill>
                  <a:schemeClr val="accent3"/>
                </a:solidFill>
              </a:rPr>
              <a:t>culture mondiale !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52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77121312-683D-ED44-841C-71907B2D0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226542"/>
          </a:xfrm>
        </p:spPr>
        <p:txBody>
          <a:bodyPr/>
          <a:lstStyle/>
          <a:p>
            <a:r>
              <a:rPr lang="fr-FR"/>
              <a:t>Gros effort informatique, sites bien faits</a:t>
            </a:r>
          </a:p>
          <a:p>
            <a:pPr lvl="1"/>
            <a:r>
              <a:rPr lang="fr-FR"/>
              <a:t>impots.gouv.fr</a:t>
            </a:r>
            <a:r>
              <a:rPr lang="fr-FR">
                <a:solidFill>
                  <a:schemeClr val="tx1"/>
                </a:solidFill>
              </a:rPr>
              <a:t>, </a:t>
            </a:r>
            <a:r>
              <a:rPr lang="fr-FR"/>
              <a:t>service-public.fr</a:t>
            </a:r>
            <a:r>
              <a:rPr lang="fr-FR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fr-FR"/>
              <a:t>legifrance.gouv.fr</a:t>
            </a:r>
            <a:r>
              <a:rPr lang="fr-FR">
                <a:solidFill>
                  <a:schemeClr val="tx1"/>
                </a:solidFill>
              </a:rPr>
              <a:t>,</a:t>
            </a:r>
            <a:r>
              <a:rPr lang="fr-FR"/>
              <a:t> etalab.gouv.fr, </a:t>
            </a:r>
            <a:r>
              <a:rPr lang="fr-FR">
                <a:solidFill>
                  <a:schemeClr val="accent3"/>
                </a:solidFill>
              </a:rPr>
              <a:t>data.gouv.fr </a:t>
            </a:r>
            <a:r>
              <a:rPr lang="fr-FR"/>
              <a:t>gouvernement.fr, FranceConnect.fr</a:t>
            </a:r>
          </a:p>
          <a:p>
            <a:pPr lvl="1"/>
            <a:r>
              <a:rPr lang="fr-FR"/>
              <a:t>campagnol.fr </a:t>
            </a:r>
            <a:r>
              <a:rPr lang="fr-FR">
                <a:solidFill>
                  <a:schemeClr val="tx1"/>
                </a:solidFill>
              </a:rPr>
              <a:t>pour les sites de mairies</a:t>
            </a:r>
          </a:p>
          <a:p>
            <a:pPr>
              <a:spcBef>
                <a:spcPts val="1200"/>
              </a:spcBef>
            </a:pPr>
            <a:r>
              <a:rPr lang="fr-FR"/>
              <a:t>Mais encore bien trop de sites mal faits…</a:t>
            </a:r>
          </a:p>
          <a:p>
            <a:pPr lvl="1"/>
            <a:r>
              <a:rPr lang="fr-FR">
                <a:solidFill>
                  <a:schemeClr val="accent4"/>
                </a:solidFill>
              </a:rPr>
              <a:t>lauto-entrepreneur.fr, www.urrsaf.fr, net-entreprises.fr</a:t>
            </a:r>
          </a:p>
          <a:p>
            <a:pPr lvl="1"/>
            <a:r>
              <a:rPr lang="fr-FR">
                <a:solidFill>
                  <a:schemeClr val="accent4"/>
                </a:solidFill>
                <a:hlinkClick r:id="rId2"/>
              </a:rPr>
              <a:t>https://digiposte.fr</a:t>
            </a:r>
            <a:r>
              <a:rPr lang="fr-FR">
                <a:solidFill>
                  <a:schemeClr val="tx1"/>
                </a:solidFill>
              </a:rPr>
              <a:t>,</a:t>
            </a:r>
            <a:r>
              <a:rPr lang="fr-FR">
                <a:solidFill>
                  <a:schemeClr val="accent4"/>
                </a:solidFill>
              </a:rPr>
              <a:t>  demande de procuration</a:t>
            </a:r>
            <a:endParaRPr lang="fr-FR">
              <a:solidFill>
                <a:schemeClr val="tx1"/>
              </a:solidFill>
            </a:endParaRPr>
          </a:p>
          <a:p>
            <a:pPr lvl="1"/>
            <a:r>
              <a:rPr lang="fr-FR">
                <a:solidFill>
                  <a:schemeClr val="accent1"/>
                </a:solidFill>
              </a:rPr>
              <a:t>cartes grises</a:t>
            </a:r>
          </a:p>
          <a:p>
            <a:pPr marL="255600" lvl="1" indent="0">
              <a:buNone/>
            </a:pPr>
            <a:endParaRPr lang="fr-FR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0460CD3D-AD1F-2941-B29B-B6B9F819D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et services publics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782C175-6140-5747-97D9-F550200A1D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FC3BB4A-F1E7-7340-BA5B-F93432BC5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71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81B7D39-3615-6C4C-8D96-6CA90B1CE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FA6C8B9-00BA-634B-BAF5-D1FCBFAFFD38}"/>
              </a:ext>
            </a:extLst>
          </p:cNvPr>
          <p:cNvSpPr txBox="1"/>
          <p:nvPr/>
        </p:nvSpPr>
        <p:spPr>
          <a:xfrm>
            <a:off x="220496" y="4941168"/>
            <a:ext cx="8703024" cy="141312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Amélioration continue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4"/>
                </a:solidFill>
              </a:rPr>
              <a:t>Quid de ceux qui n’ont pas ou n’aiment pas Internet ?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cf. défenseur des droits, janvier 2019</a:t>
            </a:r>
          </a:p>
        </p:txBody>
      </p:sp>
    </p:spTree>
    <p:extLst>
      <p:ext uri="{BB962C8B-B14F-4D97-AF65-F5344CB8AC3E}">
        <p14:creationId xmlns:p14="http://schemas.microsoft.com/office/powerpoint/2010/main" val="173588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2FD26AC-8753-E248-9595-47A8632E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surprenantes lois de la poste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8E11D72-153E-BB43-9D64-497DBDCD4E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69ADFA1-73AE-D149-8102-02408B823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72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7093825-FFFA-F342-8D4E-FD88494EA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2757950-2B2C-BC43-8E12-B6FFB91B2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144000" cy="583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4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68760"/>
            <a:ext cx="8651304" cy="210147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La numérisation progressive de la société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Exemples de succès et d’échecs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Les problèmes de sécurité deviennent majeurs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L’informatisation de la médecine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915400" cy="584775"/>
          </a:xfrm>
        </p:spPr>
        <p:txBody>
          <a:bodyPr/>
          <a:lstStyle/>
          <a:p>
            <a:r>
              <a:rPr lang="fr-FR" sz="3200"/>
              <a:t>Acte 2 : évolutions en cours et futures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23/01/2019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80794-AD05-45D1-BCEF-E41591C34CDA}" type="slidenum">
              <a:rPr kumimoji="0" lang="fr-FR" sz="1200" b="0" i="1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Berry, Cours 2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9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785ABF1A-58A6-9549-9085-D2A310040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2604"/>
            <a:ext cx="8579296" cy="5770169"/>
          </a:xfrm>
        </p:spPr>
        <p:txBody>
          <a:bodyPr/>
          <a:lstStyle/>
          <a:p>
            <a:r>
              <a:rPr lang="fr-FR"/>
              <a:t>L’informatisation des avions et métros</a:t>
            </a:r>
          </a:p>
          <a:p>
            <a:pPr lvl="1"/>
            <a:r>
              <a:rPr lang="fr-FR"/>
              <a:t>voir séminaires d’E. Ledinot, et de J-R. Abrial </a:t>
            </a:r>
          </a:p>
          <a:p>
            <a:r>
              <a:rPr lang="fr-FR"/>
              <a:t>Les fonctions bien informatisées des voitures</a:t>
            </a:r>
          </a:p>
          <a:p>
            <a:pPr lvl="1"/>
            <a:r>
              <a:rPr lang="fr-FR"/>
              <a:t>freinage, moteur, etc. </a:t>
            </a:r>
            <a:r>
              <a:rPr lang="fr-FR">
                <a:solidFill>
                  <a:schemeClr val="accent4"/>
                </a:solidFill>
              </a:rPr>
              <a:t>(pas toutes de ce niveau, hélas)</a:t>
            </a:r>
          </a:p>
          <a:p>
            <a:r>
              <a:rPr lang="fr-FR"/>
              <a:t>La photo numérique, du reflex au smartphone</a:t>
            </a:r>
          </a:p>
          <a:p>
            <a:r>
              <a:rPr lang="fr-FR"/>
              <a:t>L’imagerie médicale</a:t>
            </a:r>
          </a:p>
          <a:p>
            <a:pPr lvl="1"/>
            <a:r>
              <a:rPr lang="fr-FR"/>
              <a:t>une extraordinaire aventure physique et informatique</a:t>
            </a:r>
          </a:p>
          <a:p>
            <a:r>
              <a:rPr lang="fr-FR"/>
              <a:t>Les appareils de physique et d’astronomie</a:t>
            </a:r>
          </a:p>
          <a:p>
            <a:pPr lvl="1"/>
            <a:r>
              <a:rPr lang="fr-FR">
                <a:solidFill>
                  <a:schemeClr val="accent1"/>
                </a:solidFill>
              </a:rPr>
              <a:t>mais encore de gros échecs </a:t>
            </a:r>
            <a:r>
              <a:rPr lang="fr-FR">
                <a:solidFill>
                  <a:schemeClr val="tx1"/>
                </a:solidFill>
              </a:rPr>
              <a:t>(Ariane 501 → Schiaparelli)</a:t>
            </a:r>
          </a:p>
          <a:p>
            <a:r>
              <a:rPr lang="fr-FR"/>
              <a:t>Le traitement algorithmique du génome</a:t>
            </a:r>
          </a:p>
          <a:p>
            <a:r>
              <a:rPr lang="fr-FR"/>
              <a:t>Les prouesses de l’apprentissage automatique</a:t>
            </a:r>
          </a:p>
          <a:p>
            <a:r>
              <a:rPr lang="fr-FR"/>
              <a:t>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47DD0AC5-A1B6-434E-B611-189BC993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Exemples de succès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BB47C91-1D94-3142-B769-3326DDF45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CEA3B6D-CA84-2A4B-A902-D574F91D5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74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4268627-B574-7843-BC74-14E2C8E98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2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AB9E40-BC6B-D143-BDBE-01D7424C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Echecs : bugs et trous de sécurité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7A858D4-96D5-364C-8C79-85625028B5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23/01/2019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A1722A-DAB3-3242-B614-7562F9008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80794-AD05-45D1-BCEF-E41591C34CDA}" type="slidenum">
              <a:rPr kumimoji="0" lang="fr-FR" sz="1200" b="0" i="1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6E36E6-2402-7F49-A5B9-DFB4FD5B3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Berry, Cours 2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61FEBA2-5515-2F45-9BD4-30AA0736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381" y="4272073"/>
            <a:ext cx="1637236" cy="124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n voiture">
            <a:extLst>
              <a:ext uri="{FF2B5EF4-FFF2-40B4-BE49-F238E27FC236}">
                <a16:creationId xmlns:a16="http://schemas.microsoft.com/office/drawing/2014/main" xmlns="" id="{93BEA12D-5FB6-F041-9782-AF89C7A6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048" y="3212976"/>
            <a:ext cx="185544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xmlns="" id="{00264FA5-C582-A649-BC22-868854B6CF16}"/>
              </a:ext>
            </a:extLst>
          </p:cNvPr>
          <p:cNvSpPr txBox="1">
            <a:spLocks/>
          </p:cNvSpPr>
          <p:nvPr/>
        </p:nvSpPr>
        <p:spPr>
          <a:xfrm>
            <a:off x="228600" y="115669"/>
            <a:ext cx="8686800" cy="64633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232E746-3B94-6B4D-82AD-D88CABDD1564}"/>
              </a:ext>
            </a:extLst>
          </p:cNvPr>
          <p:cNvSpPr txBox="1"/>
          <p:nvPr/>
        </p:nvSpPr>
        <p:spPr>
          <a:xfrm>
            <a:off x="2209160" y="2869770"/>
            <a:ext cx="2045753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algorithmes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6D6C883-B89B-134B-A148-95073EC878DA}"/>
              </a:ext>
            </a:extLst>
          </p:cNvPr>
          <p:cNvSpPr txBox="1"/>
          <p:nvPr/>
        </p:nvSpPr>
        <p:spPr>
          <a:xfrm>
            <a:off x="2448810" y="1333853"/>
            <a:ext cx="1566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données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C67894F-40ED-E14B-A38F-E4A3A829702B}"/>
              </a:ext>
            </a:extLst>
          </p:cNvPr>
          <p:cNvSpPr txBox="1"/>
          <p:nvPr/>
        </p:nvSpPr>
        <p:spPr>
          <a:xfrm>
            <a:off x="3856989" y="4427231"/>
            <a:ext cx="1725152" cy="50167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D787C60-3520-B34B-8E4E-71E2C7535407}"/>
              </a:ext>
            </a:extLst>
          </p:cNvPr>
          <p:cNvSpPr txBox="1"/>
          <p:nvPr/>
        </p:nvSpPr>
        <p:spPr>
          <a:xfrm>
            <a:off x="881932" y="4405687"/>
            <a:ext cx="1646605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langages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0A478187-BA1C-394B-86C2-6A510C764A54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 bwMode="auto">
          <a:xfrm>
            <a:off x="3232037" y="1857073"/>
            <a:ext cx="0" cy="101269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DD60294F-0A1C-3440-B292-92D43EF8AFF8}"/>
              </a:ext>
            </a:extLst>
          </p:cNvPr>
          <p:cNvCxnSpPr>
            <a:stCxn id="9" idx="2"/>
            <a:endCxn id="12" idx="0"/>
          </p:cNvCxnSpPr>
          <p:nvPr/>
        </p:nvCxnSpPr>
        <p:spPr bwMode="auto">
          <a:xfrm flipH="1">
            <a:off x="1705235" y="3392990"/>
            <a:ext cx="1526802" cy="101269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8727B78F-304E-EC44-B272-328354468791}"/>
              </a:ext>
            </a:extLst>
          </p:cNvPr>
          <p:cNvCxnSpPr>
            <a:stCxn id="12" idx="3"/>
            <a:endCxn id="11" idx="1"/>
          </p:cNvCxnSpPr>
          <p:nvPr/>
        </p:nvCxnSpPr>
        <p:spPr bwMode="auto">
          <a:xfrm>
            <a:off x="2528537" y="4667297"/>
            <a:ext cx="1328452" cy="1077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6E40B5EC-548C-8347-903D-04348294B01A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 bwMode="auto">
          <a:xfrm>
            <a:off x="3232037" y="3392990"/>
            <a:ext cx="1487528" cy="1034241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arrow"/>
          </a:ln>
          <a:effectLst/>
        </p:spPr>
      </p:cxnSp>
      <p:pic>
        <p:nvPicPr>
          <p:cNvPr id="17" name="Espace réservé du contenu 6" descr="Donzelle-2.WMF">
            <a:extLst>
              <a:ext uri="{FF2B5EF4-FFF2-40B4-BE49-F238E27FC236}">
                <a16:creationId xmlns:a16="http://schemas.microsoft.com/office/drawing/2014/main" xmlns="" id="{4167960D-4732-BF4B-B46B-5CB2A6A6B0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327" y="1696860"/>
            <a:ext cx="1281336" cy="150700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xmlns="" id="{EA522169-E98E-5A4C-B561-5F256113381C}"/>
              </a:ext>
            </a:extLst>
          </p:cNvPr>
          <p:cNvCxnSpPr>
            <a:cxnSpLocks/>
            <a:endCxn id="10" idx="3"/>
          </p:cNvCxnSpPr>
          <p:nvPr/>
        </p:nvCxnSpPr>
        <p:spPr bwMode="auto">
          <a:xfrm flipH="1" flipV="1">
            <a:off x="4015264" y="1595463"/>
            <a:ext cx="2600024" cy="916414"/>
          </a:xfrm>
          <a:prstGeom prst="straightConnector1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DBA407-023C-0642-AC98-DD11E2C26050}"/>
              </a:ext>
            </a:extLst>
          </p:cNvPr>
          <p:cNvSpPr txBox="1"/>
          <p:nvPr/>
        </p:nvSpPr>
        <p:spPr>
          <a:xfrm>
            <a:off x="599687" y="5505963"/>
            <a:ext cx="8239756" cy="973374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</p:spPr>
        <p:txBody>
          <a:bodyPr wrap="none" bIns="648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Sûreté :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bon fonctionnement dans tous les 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Sécurité :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protection des données et des systèmes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E915B28E-C57C-B147-BD51-32A158FEAB83}"/>
              </a:ext>
            </a:extLst>
          </p:cNvPr>
          <p:cNvSpPr txBox="1"/>
          <p:nvPr/>
        </p:nvSpPr>
        <p:spPr>
          <a:xfrm>
            <a:off x="4962410" y="1040475"/>
            <a:ext cx="2024913" cy="95410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85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interfaces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85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interactions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11A701B5-AEA8-0246-A736-CDFCC585FDEF}"/>
              </a:ext>
            </a:extLst>
          </p:cNvPr>
          <p:cNvCxnSpPr/>
          <p:nvPr/>
        </p:nvCxnSpPr>
        <p:spPr bwMode="auto">
          <a:xfrm flipV="1">
            <a:off x="5624683" y="4035877"/>
            <a:ext cx="1066800" cy="591770"/>
          </a:xfrm>
          <a:prstGeom prst="straightConnector1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2A01E8C5-BFC7-3F47-8D51-CD536041253D}"/>
              </a:ext>
            </a:extLst>
          </p:cNvPr>
          <p:cNvGrpSpPr/>
          <p:nvPr/>
        </p:nvGrpSpPr>
        <p:grpSpPr>
          <a:xfrm>
            <a:off x="333954" y="682221"/>
            <a:ext cx="8474305" cy="4367485"/>
            <a:chOff x="366210" y="679728"/>
            <a:chExt cx="8474305" cy="4367485"/>
          </a:xfrm>
        </p:grpSpPr>
        <p:pic>
          <p:nvPicPr>
            <p:cNvPr id="23" name="Picture 7" descr="F:\Program Files\Microsoft Publisher\Clipart\INSECTE.WMF">
              <a:extLst>
                <a:ext uri="{FF2B5EF4-FFF2-40B4-BE49-F238E27FC236}">
                  <a16:creationId xmlns:a16="http://schemas.microsoft.com/office/drawing/2014/main" xmlns="" id="{66F9ABD0-0591-A743-B2F2-034E30152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1026" y="2263904"/>
              <a:ext cx="1129489" cy="100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xmlns="" id="{7DD06752-AE80-3D4A-8B73-D71ECCEC1C75}"/>
                </a:ext>
              </a:extLst>
            </p:cNvPr>
            <p:cNvGrpSpPr/>
            <p:nvPr/>
          </p:nvGrpSpPr>
          <p:grpSpPr>
            <a:xfrm>
              <a:off x="366210" y="679728"/>
              <a:ext cx="7725226" cy="4367485"/>
              <a:chOff x="366210" y="679728"/>
              <a:chExt cx="7725226" cy="4367485"/>
            </a:xfrm>
          </p:grpSpPr>
          <p:pic>
            <p:nvPicPr>
              <p:cNvPr id="25" name="Picture 13" descr="http://cdn.orkin.com/images/box-elder-bug/box-elder-bug-illustration_1500x1200.jpg">
                <a:extLst>
                  <a:ext uri="{FF2B5EF4-FFF2-40B4-BE49-F238E27FC236}">
                    <a16:creationId xmlns:a16="http://schemas.microsoft.com/office/drawing/2014/main" xmlns="" id="{4A3F166A-4B7F-AE45-8F66-4D53A7FF1C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210" y="895752"/>
                <a:ext cx="2317771" cy="1854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" name="Groupe 30">
                <a:extLst>
                  <a:ext uri="{FF2B5EF4-FFF2-40B4-BE49-F238E27FC236}">
                    <a16:creationId xmlns:a16="http://schemas.microsoft.com/office/drawing/2014/main" xmlns="" id="{1BE8337B-DEBB-BD46-B184-55940D7414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6250" y="679728"/>
                <a:ext cx="7365186" cy="4367485"/>
                <a:chOff x="-4886005" y="239048"/>
                <a:chExt cx="7365186" cy="4367485"/>
              </a:xfrm>
            </p:grpSpPr>
            <p:pic>
              <p:nvPicPr>
                <p:cNvPr id="27" name="Picture 4" descr="F:\Program Files\Microsoft Publisher\Clipart\INSECTE8.WMF">
                  <a:extLst>
                    <a:ext uri="{FF2B5EF4-FFF2-40B4-BE49-F238E27FC236}">
                      <a16:creationId xmlns:a16="http://schemas.microsoft.com/office/drawing/2014/main" xmlns="" id="{E42A0F3A-B800-4E42-A4C6-7F73A84D57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4886005" y="2831336"/>
                  <a:ext cx="996950" cy="137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</p:pic>
            <p:pic>
              <p:nvPicPr>
                <p:cNvPr id="28" name="Picture 5" descr="F:\Program Files\Microsoft Publisher\Clipart\INSECTE6.WMF">
                  <a:extLst>
                    <a:ext uri="{FF2B5EF4-FFF2-40B4-BE49-F238E27FC236}">
                      <a16:creationId xmlns:a16="http://schemas.microsoft.com/office/drawing/2014/main" xmlns="" id="{168BB269-B840-E34E-BE7D-F779591AFE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357613" y="3479408"/>
                  <a:ext cx="1666875" cy="11271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</p:pic>
            <p:pic>
              <p:nvPicPr>
                <p:cNvPr id="29" name="Picture 7" descr="F:\Program Files\Microsoft Publisher\Clipart\INSECTE.WMF">
                  <a:extLst>
                    <a:ext uri="{FF2B5EF4-FFF2-40B4-BE49-F238E27FC236}">
                      <a16:creationId xmlns:a16="http://schemas.microsoft.com/office/drawing/2014/main" xmlns="" id="{9522F11E-F2EC-A348-B199-554624DF90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6683" y="239048"/>
                  <a:ext cx="1172498" cy="10464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6">
                  <a:extLst>
                    <a:ext uri="{FF2B5EF4-FFF2-40B4-BE49-F238E27FC236}">
                      <a16:creationId xmlns:a16="http://schemas.microsoft.com/office/drawing/2014/main" xmlns="" id="{4B4BAAEC-1D95-2648-A733-50A015FFF6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581749" y="2183264"/>
                  <a:ext cx="2571420" cy="780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BACF41DE-D95B-BC43-88C2-EAF5E8D6D8D9}"/>
              </a:ext>
            </a:extLst>
          </p:cNvPr>
          <p:cNvSpPr txBox="1"/>
          <p:nvPr/>
        </p:nvSpPr>
        <p:spPr>
          <a:xfrm>
            <a:off x="7452320" y="2115398"/>
            <a:ext cx="216879" cy="635576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A75D83EB-D6BA-8F4C-952B-60511ACD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381" y="4272073"/>
            <a:ext cx="1637236" cy="124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AB9E40-BC6B-D143-BDBE-01D7424C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Echecs : bugs et trous de sécurité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7A858D4-96D5-364C-8C79-85625028B5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23/01/2019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A1722A-DAB3-3242-B614-7562F9008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80794-AD05-45D1-BCEF-E41591C34CDA}" type="slidenum">
              <a:rPr kumimoji="0" lang="fr-FR" sz="1200" b="0" i="1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6E36E6-2402-7F49-A5B9-DFB4FD5B3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Berry, Cours 2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 descr="en voiture">
            <a:extLst>
              <a:ext uri="{FF2B5EF4-FFF2-40B4-BE49-F238E27FC236}">
                <a16:creationId xmlns:a16="http://schemas.microsoft.com/office/drawing/2014/main" xmlns="" id="{93BEA12D-5FB6-F041-9782-AF89C7A6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048" y="3212976"/>
            <a:ext cx="185544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xmlns="" id="{00264FA5-C582-A649-BC22-868854B6CF16}"/>
              </a:ext>
            </a:extLst>
          </p:cNvPr>
          <p:cNvSpPr txBox="1">
            <a:spLocks/>
          </p:cNvSpPr>
          <p:nvPr/>
        </p:nvSpPr>
        <p:spPr>
          <a:xfrm>
            <a:off x="228600" y="115669"/>
            <a:ext cx="8686800" cy="64633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232E746-3B94-6B4D-82AD-D88CABDD1564}"/>
              </a:ext>
            </a:extLst>
          </p:cNvPr>
          <p:cNvSpPr txBox="1"/>
          <p:nvPr/>
        </p:nvSpPr>
        <p:spPr>
          <a:xfrm>
            <a:off x="2209160" y="2869770"/>
            <a:ext cx="2045753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algorithmes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6D6C883-B89B-134B-A148-95073EC878DA}"/>
              </a:ext>
            </a:extLst>
          </p:cNvPr>
          <p:cNvSpPr txBox="1"/>
          <p:nvPr/>
        </p:nvSpPr>
        <p:spPr>
          <a:xfrm>
            <a:off x="2448810" y="1333853"/>
            <a:ext cx="1566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données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C67894F-40ED-E14B-A38F-E4A3A829702B}"/>
              </a:ext>
            </a:extLst>
          </p:cNvPr>
          <p:cNvSpPr txBox="1"/>
          <p:nvPr/>
        </p:nvSpPr>
        <p:spPr>
          <a:xfrm>
            <a:off x="3856989" y="4427231"/>
            <a:ext cx="1725152" cy="50167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D787C60-3520-B34B-8E4E-71E2C7535407}"/>
              </a:ext>
            </a:extLst>
          </p:cNvPr>
          <p:cNvSpPr txBox="1"/>
          <p:nvPr/>
        </p:nvSpPr>
        <p:spPr>
          <a:xfrm>
            <a:off x="881932" y="4405687"/>
            <a:ext cx="1646605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langages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0A478187-BA1C-394B-86C2-6A510C764A54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 bwMode="auto">
          <a:xfrm>
            <a:off x="3232037" y="1857073"/>
            <a:ext cx="0" cy="101269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DD60294F-0A1C-3440-B292-92D43EF8AFF8}"/>
              </a:ext>
            </a:extLst>
          </p:cNvPr>
          <p:cNvCxnSpPr>
            <a:stCxn id="9" idx="2"/>
            <a:endCxn id="12" idx="0"/>
          </p:cNvCxnSpPr>
          <p:nvPr/>
        </p:nvCxnSpPr>
        <p:spPr bwMode="auto">
          <a:xfrm flipH="1">
            <a:off x="1705235" y="3392990"/>
            <a:ext cx="1526802" cy="101269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8727B78F-304E-EC44-B272-328354468791}"/>
              </a:ext>
            </a:extLst>
          </p:cNvPr>
          <p:cNvCxnSpPr>
            <a:stCxn id="12" idx="3"/>
            <a:endCxn id="11" idx="1"/>
          </p:cNvCxnSpPr>
          <p:nvPr/>
        </p:nvCxnSpPr>
        <p:spPr bwMode="auto">
          <a:xfrm>
            <a:off x="2528537" y="4667297"/>
            <a:ext cx="1328452" cy="1077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6E40B5EC-548C-8347-903D-04348294B01A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 bwMode="auto">
          <a:xfrm>
            <a:off x="3232037" y="3392990"/>
            <a:ext cx="1487528" cy="1034241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arrow"/>
          </a:ln>
          <a:effectLst/>
        </p:spPr>
      </p:cxnSp>
      <p:pic>
        <p:nvPicPr>
          <p:cNvPr id="17" name="Espace réservé du contenu 6" descr="Donzelle-2.WMF">
            <a:extLst>
              <a:ext uri="{FF2B5EF4-FFF2-40B4-BE49-F238E27FC236}">
                <a16:creationId xmlns:a16="http://schemas.microsoft.com/office/drawing/2014/main" xmlns="" id="{4167960D-4732-BF4B-B46B-5CB2A6A6B0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327" y="1696860"/>
            <a:ext cx="1281336" cy="150700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xmlns="" id="{EA522169-E98E-5A4C-B561-5F256113381C}"/>
              </a:ext>
            </a:extLst>
          </p:cNvPr>
          <p:cNvCxnSpPr>
            <a:cxnSpLocks/>
            <a:endCxn id="10" idx="3"/>
          </p:cNvCxnSpPr>
          <p:nvPr/>
        </p:nvCxnSpPr>
        <p:spPr bwMode="auto">
          <a:xfrm flipH="1" flipV="1">
            <a:off x="4015264" y="1595463"/>
            <a:ext cx="2600024" cy="916414"/>
          </a:xfrm>
          <a:prstGeom prst="straightConnector1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DBA407-023C-0642-AC98-DD11E2C26050}"/>
              </a:ext>
            </a:extLst>
          </p:cNvPr>
          <p:cNvSpPr txBox="1"/>
          <p:nvPr/>
        </p:nvSpPr>
        <p:spPr>
          <a:xfrm>
            <a:off x="1203662" y="5510492"/>
            <a:ext cx="6745757" cy="973374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</p:spPr>
        <p:txBody>
          <a:bodyPr wrap="none" bIns="648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atin typeface="Arial"/>
              </a:rPr>
              <a:t>Deux </a:t>
            </a:r>
            <a:r>
              <a:rPr lang="fr-FR" sz="2800" dirty="0">
                <a:solidFill>
                  <a:schemeClr val="accent1"/>
                </a:solidFill>
                <a:latin typeface="Arial"/>
              </a:rPr>
              <a:t>dangers majeurs</a:t>
            </a:r>
            <a:r>
              <a:rPr lang="fr-FR" sz="2800" dirty="0">
                <a:latin typeface="Arial"/>
              </a:rPr>
              <a:t>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 l’informatique,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dont la puissance s’étend avec elle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E915B28E-C57C-B147-BD51-32A158FEAB83}"/>
              </a:ext>
            </a:extLst>
          </p:cNvPr>
          <p:cNvSpPr txBox="1"/>
          <p:nvPr/>
        </p:nvSpPr>
        <p:spPr>
          <a:xfrm>
            <a:off x="4962410" y="1040475"/>
            <a:ext cx="2024913" cy="95410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85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interfaces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85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interactions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11A701B5-AEA8-0246-A736-CDFCC585FDEF}"/>
              </a:ext>
            </a:extLst>
          </p:cNvPr>
          <p:cNvCxnSpPr/>
          <p:nvPr/>
        </p:nvCxnSpPr>
        <p:spPr bwMode="auto">
          <a:xfrm flipV="1">
            <a:off x="5624683" y="4035877"/>
            <a:ext cx="1066800" cy="591770"/>
          </a:xfrm>
          <a:prstGeom prst="straightConnector1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2A01E8C5-BFC7-3F47-8D51-CD536041253D}"/>
              </a:ext>
            </a:extLst>
          </p:cNvPr>
          <p:cNvGrpSpPr/>
          <p:nvPr/>
        </p:nvGrpSpPr>
        <p:grpSpPr>
          <a:xfrm>
            <a:off x="333954" y="682221"/>
            <a:ext cx="8474305" cy="4367485"/>
            <a:chOff x="366210" y="679728"/>
            <a:chExt cx="8474305" cy="4367485"/>
          </a:xfrm>
        </p:grpSpPr>
        <p:pic>
          <p:nvPicPr>
            <p:cNvPr id="23" name="Picture 7" descr="F:\Program Files\Microsoft Publisher\Clipart\INSECTE.WMF">
              <a:extLst>
                <a:ext uri="{FF2B5EF4-FFF2-40B4-BE49-F238E27FC236}">
                  <a16:creationId xmlns:a16="http://schemas.microsoft.com/office/drawing/2014/main" xmlns="" id="{66F9ABD0-0591-A743-B2F2-034E30152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1026" y="2263904"/>
              <a:ext cx="1129489" cy="100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xmlns="" id="{7DD06752-AE80-3D4A-8B73-D71ECCEC1C75}"/>
                </a:ext>
              </a:extLst>
            </p:cNvPr>
            <p:cNvGrpSpPr/>
            <p:nvPr/>
          </p:nvGrpSpPr>
          <p:grpSpPr>
            <a:xfrm>
              <a:off x="366210" y="679728"/>
              <a:ext cx="7725226" cy="4367485"/>
              <a:chOff x="366210" y="679728"/>
              <a:chExt cx="7725226" cy="4367485"/>
            </a:xfrm>
          </p:grpSpPr>
          <p:pic>
            <p:nvPicPr>
              <p:cNvPr id="25" name="Picture 13" descr="http://cdn.orkin.com/images/box-elder-bug/box-elder-bug-illustration_1500x1200.jpg">
                <a:extLst>
                  <a:ext uri="{FF2B5EF4-FFF2-40B4-BE49-F238E27FC236}">
                    <a16:creationId xmlns:a16="http://schemas.microsoft.com/office/drawing/2014/main" xmlns="" id="{4A3F166A-4B7F-AE45-8F66-4D53A7FF1C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210" y="895752"/>
                <a:ext cx="2317771" cy="1854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" name="Groupe 30">
                <a:extLst>
                  <a:ext uri="{FF2B5EF4-FFF2-40B4-BE49-F238E27FC236}">
                    <a16:creationId xmlns:a16="http://schemas.microsoft.com/office/drawing/2014/main" xmlns="" id="{1BE8337B-DEBB-BD46-B184-55940D7414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6250" y="679728"/>
                <a:ext cx="7365186" cy="4367485"/>
                <a:chOff x="-4886005" y="239048"/>
                <a:chExt cx="7365186" cy="4367485"/>
              </a:xfrm>
            </p:grpSpPr>
            <p:pic>
              <p:nvPicPr>
                <p:cNvPr id="27" name="Picture 4" descr="F:\Program Files\Microsoft Publisher\Clipart\INSECTE8.WMF">
                  <a:extLst>
                    <a:ext uri="{FF2B5EF4-FFF2-40B4-BE49-F238E27FC236}">
                      <a16:creationId xmlns:a16="http://schemas.microsoft.com/office/drawing/2014/main" xmlns="" id="{E42A0F3A-B800-4E42-A4C6-7F73A84D57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4886005" y="2831336"/>
                  <a:ext cx="996950" cy="137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</p:pic>
            <p:pic>
              <p:nvPicPr>
                <p:cNvPr id="28" name="Picture 5" descr="F:\Program Files\Microsoft Publisher\Clipart\INSECTE6.WMF">
                  <a:extLst>
                    <a:ext uri="{FF2B5EF4-FFF2-40B4-BE49-F238E27FC236}">
                      <a16:creationId xmlns:a16="http://schemas.microsoft.com/office/drawing/2014/main" xmlns="" id="{168BB269-B840-E34E-BE7D-F779591AFE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357613" y="3479408"/>
                  <a:ext cx="1666875" cy="11271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</p:pic>
            <p:pic>
              <p:nvPicPr>
                <p:cNvPr id="29" name="Picture 7" descr="F:\Program Files\Microsoft Publisher\Clipart\INSECTE.WMF">
                  <a:extLst>
                    <a:ext uri="{FF2B5EF4-FFF2-40B4-BE49-F238E27FC236}">
                      <a16:creationId xmlns:a16="http://schemas.microsoft.com/office/drawing/2014/main" xmlns="" id="{9522F11E-F2EC-A348-B199-554624DF90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6683" y="239048"/>
                  <a:ext cx="1172498" cy="10464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6">
                  <a:extLst>
                    <a:ext uri="{FF2B5EF4-FFF2-40B4-BE49-F238E27FC236}">
                      <a16:creationId xmlns:a16="http://schemas.microsoft.com/office/drawing/2014/main" xmlns="" id="{4B4BAAEC-1D95-2648-A733-50A015FFF6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581749" y="2183264"/>
                  <a:ext cx="2571420" cy="780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BACF41DE-D95B-BC43-88C2-EAF5E8D6D8D9}"/>
              </a:ext>
            </a:extLst>
          </p:cNvPr>
          <p:cNvSpPr txBox="1"/>
          <p:nvPr/>
        </p:nvSpPr>
        <p:spPr>
          <a:xfrm>
            <a:off x="7452320" y="2115398"/>
            <a:ext cx="216879" cy="635576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6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E9F40C55-29D3-1944-9CA5-4883DA446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2"/>
            <a:ext cx="8960296" cy="4957639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fr-FR"/>
              <a:t>Toujours des projets non convergents</a:t>
            </a:r>
          </a:p>
          <a:p>
            <a:pPr lvl="1"/>
            <a:r>
              <a:rPr lang="fr-FR">
                <a:solidFill>
                  <a:schemeClr val="accent4"/>
                </a:solidFill>
              </a:rPr>
              <a:t>Louvois</a:t>
            </a:r>
            <a:r>
              <a:rPr lang="fr-FR">
                <a:solidFill>
                  <a:schemeClr val="tx1"/>
                </a:solidFill>
              </a:rPr>
              <a:t>,</a:t>
            </a:r>
            <a:r>
              <a:rPr lang="fr-FR"/>
              <a:t> </a:t>
            </a:r>
            <a:r>
              <a:rPr lang="fr-FR">
                <a:solidFill>
                  <a:schemeClr val="accent4"/>
                </a:solidFill>
              </a:rPr>
              <a:t>cartes grises</a:t>
            </a:r>
            <a:r>
              <a:rPr lang="fr-FR">
                <a:solidFill>
                  <a:schemeClr val="tx1"/>
                </a:solidFill>
              </a:rPr>
              <a:t>, …</a:t>
            </a:r>
          </a:p>
          <a:p>
            <a:pPr>
              <a:spcBef>
                <a:spcPts val="800"/>
              </a:spcBef>
            </a:pPr>
            <a:r>
              <a:rPr lang="fr-FR"/>
              <a:t>Problèmes fréquents de qualité logicielle (bugs)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semi-gênants dans les apps de téléphones – </a:t>
            </a:r>
            <a:r>
              <a:rPr lang="fr-FR">
                <a:solidFill>
                  <a:schemeClr val="accent3"/>
                </a:solidFill>
              </a:rPr>
              <a:t>drôles ?</a:t>
            </a:r>
          </a:p>
          <a:p>
            <a:pPr lvl="1"/>
            <a:r>
              <a:rPr lang="fr-FR">
                <a:solidFill>
                  <a:schemeClr val="accent1"/>
                </a:solidFill>
              </a:rPr>
              <a:t>inacceptables</a:t>
            </a:r>
            <a:r>
              <a:rPr lang="fr-FR"/>
              <a:t> </a:t>
            </a:r>
            <a:r>
              <a:rPr lang="fr-FR">
                <a:solidFill>
                  <a:schemeClr val="tx1"/>
                </a:solidFill>
              </a:rPr>
              <a:t>dans les logiciels contrôlant des processus dangereux</a:t>
            </a:r>
            <a:r>
              <a:rPr lang="fr-FR" sz="1800">
                <a:solidFill>
                  <a:schemeClr val="tx1"/>
                </a:solidFill>
              </a:rPr>
              <a:t> </a:t>
            </a:r>
            <a:r>
              <a:rPr lang="fr-FR">
                <a:solidFill>
                  <a:schemeClr val="tx1"/>
                </a:solidFill>
              </a:rPr>
              <a:t>:</a:t>
            </a:r>
            <a:r>
              <a:rPr lang="fr-FR"/>
              <a:t> trains, voitures, internet des objets,…</a:t>
            </a:r>
          </a:p>
          <a:p>
            <a:pPr>
              <a:spcBef>
                <a:spcPts val="800"/>
              </a:spcBef>
            </a:pPr>
            <a:r>
              <a:rPr lang="fr-FR"/>
              <a:t>Sous-estimation persistante de l’interaction homme-machine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sites </a:t>
            </a:r>
            <a:r>
              <a:rPr lang="fr-FR">
                <a:solidFill>
                  <a:schemeClr val="accent4"/>
                </a:solidFill>
              </a:rPr>
              <a:t>mal conçus</a:t>
            </a:r>
            <a:r>
              <a:rPr lang="fr-FR">
                <a:solidFill>
                  <a:schemeClr val="tx1"/>
                </a:solidFill>
              </a:rPr>
              <a:t>,</a:t>
            </a:r>
            <a:r>
              <a:rPr lang="fr-FR"/>
              <a:t> </a:t>
            </a:r>
            <a:r>
              <a:rPr lang="fr-FR">
                <a:solidFill>
                  <a:schemeClr val="tx1"/>
                </a:solidFill>
              </a:rPr>
              <a:t>pleins de vide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sites </a:t>
            </a:r>
            <a:r>
              <a:rPr lang="fr-FR">
                <a:solidFill>
                  <a:schemeClr val="accent4"/>
                </a:solidFill>
              </a:rPr>
              <a:t>nombreux et différents</a:t>
            </a:r>
            <a:r>
              <a:rPr lang="fr-FR"/>
              <a:t> </a:t>
            </a:r>
            <a:r>
              <a:rPr lang="fr-FR">
                <a:solidFill>
                  <a:schemeClr val="tx1"/>
                </a:solidFill>
              </a:rPr>
              <a:t>pour des fonctions reliées</a:t>
            </a:r>
          </a:p>
          <a:p>
            <a:pPr>
              <a:spcBef>
                <a:spcPts val="800"/>
              </a:spcBef>
            </a:pPr>
            <a:r>
              <a:rPr lang="fr-FR"/>
              <a:t>Problèmes croissants de </a:t>
            </a:r>
            <a:r>
              <a:rPr lang="fr-FR">
                <a:solidFill>
                  <a:schemeClr val="accent1"/>
                </a:solidFill>
              </a:rPr>
              <a:t>sécurité informatique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2315CB8C-8DD2-A34B-9BEB-EBCF76A5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Exemples d’échecs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A271FCF-FFEF-AF4C-80D6-A76C7A8BC9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C28093A-BAA4-6A42-A523-B5C6BA044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77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16EE099-46AD-AF43-90BC-915A8CE28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70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xmlns="" id="{5C917A30-B982-5943-9A86-EADA91FDF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72" y="980728"/>
            <a:ext cx="8764016" cy="3685048"/>
          </a:xfrm>
        </p:spPr>
        <p:txBody>
          <a:bodyPr/>
          <a:lstStyle/>
          <a:p>
            <a:r>
              <a:rPr lang="fr-FR" sz="2600"/>
              <a:t>Logiciels et IHM souvent frustres (⇒ frustrants)</a:t>
            </a:r>
          </a:p>
          <a:p>
            <a:pPr lvl="1"/>
            <a:r>
              <a:rPr lang="fr-FR" sz="2200">
                <a:solidFill>
                  <a:schemeClr val="tx1"/>
                </a:solidFill>
              </a:rPr>
              <a:t>IHM peu intuitives, documentations illisibles</a:t>
            </a:r>
          </a:p>
          <a:p>
            <a:pPr lvl="1"/>
            <a:r>
              <a:rPr lang="fr-FR" sz="2200">
                <a:solidFill>
                  <a:schemeClr val="tx1"/>
                </a:solidFill>
              </a:rPr>
              <a:t>qualité logicielle trop faible </a:t>
            </a:r>
            <a:r>
              <a:rPr lang="fr-FR" sz="2200">
                <a:solidFill>
                  <a:schemeClr val="accent4"/>
                </a:solidFill>
              </a:rPr>
              <a:t>sans certification</a:t>
            </a:r>
            <a:r>
              <a:rPr lang="fr-FR" sz="2200">
                <a:solidFill>
                  <a:schemeClr val="tx1"/>
                </a:solidFill>
              </a:rPr>
              <a:t> (ex. automobile)</a:t>
            </a:r>
          </a:p>
          <a:p>
            <a:pPr lvl="1"/>
            <a:r>
              <a:rPr lang="fr-FR" sz="2200">
                <a:solidFill>
                  <a:schemeClr val="tx1"/>
                </a:solidFill>
              </a:rPr>
              <a:t>la commande à distance est-elle vraiment avantageuse ?</a:t>
            </a:r>
          </a:p>
          <a:p>
            <a:pPr>
              <a:spcBef>
                <a:spcPts val="2000"/>
              </a:spcBef>
            </a:pPr>
            <a:r>
              <a:rPr lang="fr-FR" sz="2600"/>
              <a:t>Gros problèmes de sûreté-sécurité sans certification</a:t>
            </a:r>
          </a:p>
          <a:p>
            <a:pPr lvl="1"/>
            <a:r>
              <a:rPr lang="fr-FR" sz="2200">
                <a:solidFill>
                  <a:schemeClr val="tx1"/>
                </a:solidFill>
              </a:rPr>
              <a:t>bugs de logiciels automobiles</a:t>
            </a:r>
            <a:r>
              <a:rPr lang="fr-FR" sz="2200"/>
              <a:t> </a:t>
            </a:r>
            <a:r>
              <a:rPr lang="fr-FR" sz="2200">
                <a:solidFill>
                  <a:schemeClr val="accent1"/>
                </a:solidFill>
              </a:rPr>
              <a:t>⇒</a:t>
            </a:r>
            <a:r>
              <a:rPr lang="fr-FR" sz="2200"/>
              <a:t> </a:t>
            </a:r>
            <a:r>
              <a:rPr lang="fr-FR" sz="2200">
                <a:solidFill>
                  <a:schemeClr val="accent1"/>
                </a:solidFill>
              </a:rPr>
              <a:t>accidents graves</a:t>
            </a:r>
            <a:endParaRPr lang="fr-FR" sz="2200"/>
          </a:p>
          <a:p>
            <a:pPr lvl="1"/>
            <a:r>
              <a:rPr lang="fr-FR" sz="2200">
                <a:solidFill>
                  <a:schemeClr val="tx1"/>
                </a:solidFill>
              </a:rPr>
              <a:t>domotique</a:t>
            </a:r>
            <a:r>
              <a:rPr lang="fr-FR" sz="2200"/>
              <a:t> </a:t>
            </a:r>
            <a:r>
              <a:rPr lang="fr-FR" sz="2200">
                <a:solidFill>
                  <a:srgbClr val="FF0000"/>
                </a:solidFill>
              </a:rPr>
              <a:t>peu ou mal sécurisée</a:t>
            </a:r>
            <a:endParaRPr lang="fr-FR" sz="2200"/>
          </a:p>
          <a:p>
            <a:pPr lvl="1"/>
            <a:r>
              <a:rPr lang="fr-FR" sz="2200">
                <a:solidFill>
                  <a:schemeClr val="accent1"/>
                </a:solidFill>
              </a:rPr>
              <a:t>ouverture facile</a:t>
            </a:r>
            <a:r>
              <a:rPr lang="fr-FR" sz="2200"/>
              <a:t> </a:t>
            </a:r>
            <a:r>
              <a:rPr lang="fr-FR" sz="2200">
                <a:solidFill>
                  <a:schemeClr val="tx1"/>
                </a:solidFill>
              </a:rPr>
              <a:t>voire</a:t>
            </a:r>
            <a:r>
              <a:rPr lang="fr-FR" sz="2200"/>
              <a:t> </a:t>
            </a:r>
            <a:r>
              <a:rPr lang="fr-FR" sz="2200">
                <a:solidFill>
                  <a:schemeClr val="accent1"/>
                </a:solidFill>
              </a:rPr>
              <a:t>prises de contrôle </a:t>
            </a:r>
            <a:r>
              <a:rPr lang="fr-FR" sz="2200">
                <a:solidFill>
                  <a:schemeClr val="tx1"/>
                </a:solidFill>
              </a:rPr>
              <a:t>des voitures (chères)</a:t>
            </a:r>
          </a:p>
          <a:p>
            <a:pPr lvl="1"/>
            <a:r>
              <a:rPr lang="fr-FR" sz="2200">
                <a:solidFill>
                  <a:srgbClr val="FF0000"/>
                </a:solidFill>
              </a:rPr>
              <a:t>t</a:t>
            </a:r>
            <a:r>
              <a:rPr lang="fr-FR" sz="2200">
                <a:solidFill>
                  <a:schemeClr val="accent1"/>
                </a:solidFill>
              </a:rPr>
              <a:t>rous de sécurité</a:t>
            </a:r>
            <a:r>
              <a:rPr lang="fr-FR" sz="2200"/>
              <a:t> </a:t>
            </a:r>
            <a:r>
              <a:rPr lang="fr-FR" sz="2200">
                <a:solidFill>
                  <a:schemeClr val="tx1"/>
                </a:solidFill>
              </a:rPr>
              <a:t>dans les pacemakers et pompes à insuline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C62B1B-AD7E-1547-911B-AD16CD67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fr-FR"/>
              <a:t>Internet des objets : encore problématique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5B05E6AB-D8F6-484B-B54C-96A3641B3F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5873B32-C613-C844-A1F0-008AC4E95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78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EBCF135-4D45-CA43-AD48-9C0DDDF70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10E6DED-28DE-9B47-AD91-D330F1E758E1}"/>
              </a:ext>
            </a:extLst>
          </p:cNvPr>
          <p:cNvSpPr txBox="1"/>
          <p:nvPr/>
        </p:nvSpPr>
        <p:spPr>
          <a:xfrm>
            <a:off x="1190365" y="5085184"/>
            <a:ext cx="6784230" cy="94901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/>
            <a:r>
              <a:rPr lang="fr-FR" sz="2800"/>
              <a:t>Voir cours 2017 et </a:t>
            </a:r>
          </a:p>
          <a:p>
            <a:pPr algn="ctr"/>
            <a:r>
              <a:rPr lang="fr-FR" sz="2800"/>
              <a:t>cours  / séminaire sécurité du 13/02/2019</a:t>
            </a:r>
          </a:p>
        </p:txBody>
      </p:sp>
    </p:spTree>
    <p:extLst>
      <p:ext uri="{BB962C8B-B14F-4D97-AF65-F5344CB8AC3E}">
        <p14:creationId xmlns:p14="http://schemas.microsoft.com/office/powerpoint/2010/main" val="200066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5CB443A-3BC5-9D49-9AA9-2EBE97525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B468AC2E-41C9-F547-A3E7-740E6B3D0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79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61986DA-A510-9641-83F7-E9A2B2B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xmlns="" id="{B3800A04-1EE2-974D-A9A6-5B4DA5F039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179513"/>
          <a:ext cx="5791200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" name="Clip" r:id="rId3" imgW="4582440" imgH="3260880" progId="">
                  <p:embed/>
                </p:oleObj>
              </mc:Choice>
              <mc:Fallback>
                <p:oleObj name="Clip" r:id="rId3" imgW="4582440" imgH="3260880" progId="">
                  <p:embed/>
                  <p:pic>
                    <p:nvPicPr>
                      <p:cNvPr id="5" name="Object 3">
                        <a:extLst>
                          <a:ext uri="{FF2B5EF4-FFF2-40B4-BE49-F238E27FC236}">
                            <a16:creationId xmlns:a16="http://schemas.microsoft.com/office/drawing/2014/main" xmlns="" id="{B3800A04-1EE2-974D-A9A6-5B4DA5F039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179513"/>
                        <a:ext cx="5791200" cy="412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4">
            <a:extLst>
              <a:ext uri="{FF2B5EF4-FFF2-40B4-BE49-F238E27FC236}">
                <a16:creationId xmlns:a16="http://schemas.microsoft.com/office/drawing/2014/main" xmlns="" id="{FEEA59A2-289C-DD4C-BFE5-024D70643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" y="6050980"/>
            <a:ext cx="9034653" cy="46663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tIns="46800" bIns="64800" anchor="ctr" anchorCtr="0">
            <a:spAutoFit/>
          </a:bodyPr>
          <a:lstStyle/>
          <a:p>
            <a:pPr algn="ctr" eaLnBrk="0" hangingPunct="0"/>
            <a:r>
              <a:rPr lang="fr-FR" sz="2300" dirty="0"/>
              <a:t>A venir : autonomie, coordination avec la route et </a:t>
            </a:r>
            <a:r>
              <a:rPr lang="fr-FR" sz="2300"/>
              <a:t>les autres voitures</a:t>
            </a:r>
            <a:endParaRPr lang="fr-FR" sz="2300" dirty="0"/>
          </a:p>
        </p:txBody>
      </p:sp>
      <p:grpSp>
        <p:nvGrpSpPr>
          <p:cNvPr id="7" name="Groupe 45">
            <a:extLst>
              <a:ext uri="{FF2B5EF4-FFF2-40B4-BE49-F238E27FC236}">
                <a16:creationId xmlns:a16="http://schemas.microsoft.com/office/drawing/2014/main" xmlns="" id="{1457E0A9-C7AF-3247-BC73-8EEE87CA578D}"/>
              </a:ext>
            </a:extLst>
          </p:cNvPr>
          <p:cNvGrpSpPr/>
          <p:nvPr/>
        </p:nvGrpSpPr>
        <p:grpSpPr>
          <a:xfrm>
            <a:off x="198859" y="0"/>
            <a:ext cx="8960897" cy="5980113"/>
            <a:chOff x="198859" y="0"/>
            <a:chExt cx="8960897" cy="5980113"/>
          </a:xfrm>
        </p:grpSpPr>
        <p:sp>
          <p:nvSpPr>
            <p:cNvPr id="8" name="Text Box 5">
              <a:extLst>
                <a:ext uri="{FF2B5EF4-FFF2-40B4-BE49-F238E27FC236}">
                  <a16:creationId xmlns:a16="http://schemas.microsoft.com/office/drawing/2014/main" xmlns="" id="{CABD53AA-2C51-0440-AECF-73EBCE3E3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200" y="5141913"/>
              <a:ext cx="793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ABS</a:t>
              </a: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xmlns="" id="{9E5E5F90-2B9D-5E4A-8EEB-51C661CF5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10200" y="4456113"/>
              <a:ext cx="838200" cy="7620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xmlns="" id="{9C7D97F1-DD5A-8546-B5BD-0EEA7AF0D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200" y="1179513"/>
              <a:ext cx="2406650" cy="4572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Tableau de bord</a:t>
              </a: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xmlns="" id="{D4EFBC80-D058-094B-B568-17F00865FE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34000" y="1560513"/>
              <a:ext cx="1295400" cy="533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xmlns="" id="{7830E560-C566-4048-B2DC-E054E84538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941513"/>
              <a:ext cx="143500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Contr</a:t>
              </a:r>
              <a:r>
                <a:rPr lang="en-US" sz="2400">
                  <a:solidFill>
                    <a:schemeClr val="tx2"/>
                  </a:solidFill>
                </a:rPr>
                <a:t>ôle </a:t>
              </a:r>
            </a:p>
            <a:p>
              <a:pPr algn="ctr" eaLnBrk="0" hangingPunct="0"/>
              <a:r>
                <a:rPr lang="en-US" sz="2400">
                  <a:solidFill>
                    <a:schemeClr val="tx2"/>
                  </a:solidFill>
                </a:rPr>
                <a:t>moteur</a:t>
              </a:r>
              <a:endParaRPr lang="fr-FR" sz="2400">
                <a:solidFill>
                  <a:schemeClr val="tx2"/>
                </a:solidFill>
              </a:endParaRPr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xmlns="" id="{5117EE2C-5184-D546-AAF5-008094679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5000" y="2322513"/>
              <a:ext cx="1905000" cy="3048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xmlns="" id="{3EAB9B58-990A-6448-AD2D-0ABF18ED8A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1027113"/>
              <a:ext cx="982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Radio</a:t>
              </a: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xmlns="" id="{71658DAA-52B8-4245-8722-744E089CB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1408113"/>
              <a:ext cx="1905000" cy="7620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xmlns="" id="{85A2103E-2ED3-354E-AE2C-4CFC07B2D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6125" y="0"/>
              <a:ext cx="15905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Ambiance</a:t>
              </a:r>
            </a:p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lumineuse</a:t>
              </a:r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xmlns="" id="{584ECE86-2D68-5641-8448-86E5505972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0600" y="874713"/>
              <a:ext cx="76200" cy="1066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xmlns="" id="{EE7A14E3-04F6-8E40-A4E1-7027E4144F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9400" y="5522913"/>
              <a:ext cx="16271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Supension</a:t>
              </a:r>
            </a:p>
          </p:txBody>
        </p:sp>
        <p:sp>
          <p:nvSpPr>
            <p:cNvPr id="19" name="Line 21">
              <a:extLst>
                <a:ext uri="{FF2B5EF4-FFF2-40B4-BE49-F238E27FC236}">
                  <a16:creationId xmlns:a16="http://schemas.microsoft.com/office/drawing/2014/main" xmlns="" id="{6B007197-E6F3-D54B-A52C-970AB675C1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3800" y="4303713"/>
              <a:ext cx="838200" cy="1295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0" name="Text Box 23">
              <a:extLst>
                <a:ext uri="{FF2B5EF4-FFF2-40B4-BE49-F238E27FC236}">
                  <a16:creationId xmlns:a16="http://schemas.microsoft.com/office/drawing/2014/main" xmlns="" id="{7D1CB6F6-A7A8-C043-92EB-4DF22AF97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3084513"/>
              <a:ext cx="141577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Boîte de </a:t>
              </a:r>
            </a:p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vitesses</a:t>
              </a:r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xmlns="" id="{6D740757-6CF8-724E-B223-A495D1A5A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6400" y="3465513"/>
              <a:ext cx="2057400" cy="152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2" name="Text Box 26">
              <a:extLst>
                <a:ext uri="{FF2B5EF4-FFF2-40B4-BE49-F238E27FC236}">
                  <a16:creationId xmlns:a16="http://schemas.microsoft.com/office/drawing/2014/main" xmlns="" id="{3B97AA1D-4796-A942-9D6D-8043D5AD5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59" y="4227513"/>
              <a:ext cx="1420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 dirty="0">
                  <a:solidFill>
                    <a:schemeClr val="tx2"/>
                  </a:solidFill>
                </a:rPr>
                <a:t>Stop&amp;Go</a:t>
              </a:r>
            </a:p>
          </p:txBody>
        </p:sp>
        <p:sp>
          <p:nvSpPr>
            <p:cNvPr id="23" name="Line 27">
              <a:extLst>
                <a:ext uri="{FF2B5EF4-FFF2-40B4-BE49-F238E27FC236}">
                  <a16:creationId xmlns:a16="http://schemas.microsoft.com/office/drawing/2014/main" xmlns="" id="{0345C4B9-4C56-064D-B1DA-068FA7C0BE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76400" y="3770313"/>
              <a:ext cx="1600200" cy="6096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4" name="Text Box 29">
              <a:extLst>
                <a:ext uri="{FF2B5EF4-FFF2-40B4-BE49-F238E27FC236}">
                  <a16:creationId xmlns:a16="http://schemas.microsoft.com/office/drawing/2014/main" xmlns="" id="{71296282-14F1-6946-94CE-EB6845BD6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3800" y="3465513"/>
              <a:ext cx="1219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Airbags</a:t>
              </a:r>
            </a:p>
          </p:txBody>
        </p:sp>
        <p:sp>
          <p:nvSpPr>
            <p:cNvPr id="25" name="Line 30">
              <a:extLst>
                <a:ext uri="{FF2B5EF4-FFF2-40B4-BE49-F238E27FC236}">
                  <a16:creationId xmlns:a16="http://schemas.microsoft.com/office/drawing/2014/main" xmlns="" id="{95386787-C3F1-E14A-ACEC-AEF1675383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38800" y="3008313"/>
              <a:ext cx="1828800" cy="685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xmlns="" id="{FA90DFB3-A610-F940-9161-26DC2258D2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5218113"/>
              <a:ext cx="1389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 dirty="0">
                  <a:solidFill>
                    <a:schemeClr val="tx2"/>
                  </a:solidFill>
                </a:rPr>
                <a:t>Direction</a:t>
              </a:r>
            </a:p>
          </p:txBody>
        </p:sp>
        <p:sp>
          <p:nvSpPr>
            <p:cNvPr id="27" name="Line 33">
              <a:extLst>
                <a:ext uri="{FF2B5EF4-FFF2-40B4-BE49-F238E27FC236}">
                  <a16:creationId xmlns:a16="http://schemas.microsoft.com/office/drawing/2014/main" xmlns="" id="{E7740CE8-EA82-3148-82E9-A251D43CFF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5000" y="4303713"/>
              <a:ext cx="609600" cy="9906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xmlns="" id="{4813B093-A29D-D14E-98D6-77779FAE0A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3600" y="4303713"/>
              <a:ext cx="2286000" cy="1066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29" name="Text Box 36">
              <a:extLst>
                <a:ext uri="{FF2B5EF4-FFF2-40B4-BE49-F238E27FC236}">
                  <a16:creationId xmlns:a16="http://schemas.microsoft.com/office/drawing/2014/main" xmlns="" id="{0A5BD1FF-C315-DE4F-85C7-DD6FC2C1C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265113"/>
              <a:ext cx="19319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400">
                  <a:solidFill>
                    <a:schemeClr val="tx2"/>
                  </a:solidFill>
                </a:rPr>
                <a:t>Climatisation</a:t>
              </a:r>
            </a:p>
          </p:txBody>
        </p:sp>
        <p:sp>
          <p:nvSpPr>
            <p:cNvPr id="30" name="Line 37">
              <a:extLst>
                <a:ext uri="{FF2B5EF4-FFF2-40B4-BE49-F238E27FC236}">
                  <a16:creationId xmlns:a16="http://schemas.microsoft.com/office/drawing/2014/main" xmlns="" id="{C2F837F6-CCF2-8C44-A24B-F3AC261D3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5200" y="874713"/>
              <a:ext cx="990600" cy="1066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31" name="Text Box 39">
              <a:extLst>
                <a:ext uri="{FF2B5EF4-FFF2-40B4-BE49-F238E27FC236}">
                  <a16:creationId xmlns:a16="http://schemas.microsoft.com/office/drawing/2014/main" xmlns="" id="{943ABC41-1B21-8745-8D0B-971133892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9338" y="2017713"/>
              <a:ext cx="176041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Détecteur</a:t>
              </a:r>
            </a:p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de sommeil</a:t>
              </a:r>
            </a:p>
          </p:txBody>
        </p:sp>
        <p:sp>
          <p:nvSpPr>
            <p:cNvPr id="32" name="Line 40">
              <a:extLst>
                <a:ext uri="{FF2B5EF4-FFF2-40B4-BE49-F238E27FC236}">
                  <a16:creationId xmlns:a16="http://schemas.microsoft.com/office/drawing/2014/main" xmlns="" id="{EF11A27E-03D1-A949-8E6F-23239C1130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38800" y="2170113"/>
              <a:ext cx="1905000" cy="2286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33" name="Text Box 42">
              <a:extLst>
                <a:ext uri="{FF2B5EF4-FFF2-40B4-BE49-F238E27FC236}">
                  <a16:creationId xmlns:a16="http://schemas.microsoft.com/office/drawing/2014/main" xmlns="" id="{E991DF4B-E3CF-7242-AFB0-CEFF85ECD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200" y="4456113"/>
              <a:ext cx="1016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Radar</a:t>
              </a:r>
            </a:p>
          </p:txBody>
        </p:sp>
        <p:sp>
          <p:nvSpPr>
            <p:cNvPr id="34" name="Line 43">
              <a:extLst>
                <a:ext uri="{FF2B5EF4-FFF2-40B4-BE49-F238E27FC236}">
                  <a16:creationId xmlns:a16="http://schemas.microsoft.com/office/drawing/2014/main" xmlns="" id="{67AE0678-4198-B54A-82CD-77048D14A4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33800" y="3236913"/>
              <a:ext cx="3124200" cy="1447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35" name="Text Box 45">
              <a:extLst>
                <a:ext uri="{FF2B5EF4-FFF2-40B4-BE49-F238E27FC236}">
                  <a16:creationId xmlns:a16="http://schemas.microsoft.com/office/drawing/2014/main" xmlns="" id="{811EA6AE-FC3A-4D4B-8BE7-1315EFAB0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188913"/>
              <a:ext cx="194957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Surveillance </a:t>
              </a:r>
            </a:p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électrique</a:t>
              </a:r>
            </a:p>
          </p:txBody>
        </p:sp>
        <p:sp>
          <p:nvSpPr>
            <p:cNvPr id="36" name="Line 46">
              <a:extLst>
                <a:ext uri="{FF2B5EF4-FFF2-40B4-BE49-F238E27FC236}">
                  <a16:creationId xmlns:a16="http://schemas.microsoft.com/office/drawing/2014/main" xmlns="" id="{2F9309F6-92B2-F948-BB92-B0EEC21DDB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67200" y="798513"/>
              <a:ext cx="2286000" cy="19812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37" name="Text Box 49">
              <a:extLst>
                <a:ext uri="{FF2B5EF4-FFF2-40B4-BE49-F238E27FC236}">
                  <a16:creationId xmlns:a16="http://schemas.microsoft.com/office/drawing/2014/main" xmlns="" id="{81773EF5-FAF1-4D45-8AE1-5C59C2735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12713"/>
              <a:ext cx="188064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 dirty="0">
                  <a:solidFill>
                    <a:schemeClr val="tx2"/>
                  </a:solidFill>
                </a:rPr>
                <a:t>Péage </a:t>
              </a:r>
            </a:p>
            <a:p>
              <a:pPr algn="ctr" eaLnBrk="0" hangingPunct="0"/>
              <a:r>
                <a:rPr lang="fr-FR" sz="2400" dirty="0">
                  <a:solidFill>
                    <a:schemeClr val="tx2"/>
                  </a:solidFill>
                </a:rPr>
                <a:t>automatique</a:t>
              </a:r>
            </a:p>
          </p:txBody>
        </p:sp>
        <p:sp>
          <p:nvSpPr>
            <p:cNvPr id="38" name="Line 50">
              <a:extLst>
                <a:ext uri="{FF2B5EF4-FFF2-40B4-BE49-F238E27FC236}">
                  <a16:creationId xmlns:a16="http://schemas.microsoft.com/office/drawing/2014/main" xmlns="" id="{AA263EF1-2480-6D4E-B139-ECFAB591BE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8400" y="874713"/>
              <a:ext cx="2057400" cy="11430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39" name="Text Box 52">
              <a:extLst>
                <a:ext uri="{FF2B5EF4-FFF2-40B4-BE49-F238E27FC236}">
                  <a16:creationId xmlns:a16="http://schemas.microsoft.com/office/drawing/2014/main" xmlns="" id="{9388316B-BA45-E14E-9677-1E1496DAB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4800" y="2932113"/>
              <a:ext cx="8270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GPS</a:t>
              </a:r>
            </a:p>
          </p:txBody>
        </p:sp>
        <p:sp>
          <p:nvSpPr>
            <p:cNvPr id="40" name="Line 53">
              <a:extLst>
                <a:ext uri="{FF2B5EF4-FFF2-40B4-BE49-F238E27FC236}">
                  <a16:creationId xmlns:a16="http://schemas.microsoft.com/office/drawing/2014/main" xmlns="" id="{AD718EB8-C9F1-1840-8CA8-76F071786E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57800" y="2170113"/>
              <a:ext cx="2590800" cy="9906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  <p:sp>
          <p:nvSpPr>
            <p:cNvPr id="41" name="Text Box 65">
              <a:extLst>
                <a:ext uri="{FF2B5EF4-FFF2-40B4-BE49-F238E27FC236}">
                  <a16:creationId xmlns:a16="http://schemas.microsoft.com/office/drawing/2014/main" xmlns="" id="{36BDD489-FD01-7E43-9845-B72A8E63A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941513"/>
              <a:ext cx="143500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2400">
                  <a:solidFill>
                    <a:schemeClr val="tx2"/>
                  </a:solidFill>
                </a:rPr>
                <a:t>Contr</a:t>
              </a:r>
              <a:r>
                <a:rPr lang="en-US" sz="2400">
                  <a:solidFill>
                    <a:schemeClr val="tx2"/>
                  </a:solidFill>
                </a:rPr>
                <a:t>ôle </a:t>
              </a:r>
            </a:p>
            <a:p>
              <a:pPr algn="ctr" eaLnBrk="0" hangingPunct="0"/>
              <a:r>
                <a:rPr lang="en-US" sz="2400">
                  <a:solidFill>
                    <a:schemeClr val="tx2"/>
                  </a:solidFill>
                </a:rPr>
                <a:t>moteur</a:t>
              </a:r>
              <a:endParaRPr lang="fr-FR" sz="2400">
                <a:solidFill>
                  <a:schemeClr val="tx2"/>
                </a:solidFill>
              </a:endParaRPr>
            </a:p>
          </p:txBody>
        </p:sp>
        <p:sp>
          <p:nvSpPr>
            <p:cNvPr id="42" name="Line 66">
              <a:extLst>
                <a:ext uri="{FF2B5EF4-FFF2-40B4-BE49-F238E27FC236}">
                  <a16:creationId xmlns:a16="http://schemas.microsoft.com/office/drawing/2014/main" xmlns="" id="{C8E8757B-7B11-BA4E-BF56-4FBE9CB07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5000" y="2322513"/>
              <a:ext cx="1905000" cy="304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uper 2">
            <a:extLst>
              <a:ext uri="{FF2B5EF4-FFF2-40B4-BE49-F238E27FC236}">
                <a16:creationId xmlns:a16="http://schemas.microsoft.com/office/drawing/2014/main" xmlns="" id="{4A0B4DEB-DE3B-944E-ABAF-1417CD26D6AC}"/>
              </a:ext>
            </a:extLst>
          </p:cNvPr>
          <p:cNvGrpSpPr/>
          <p:nvPr/>
        </p:nvGrpSpPr>
        <p:grpSpPr>
          <a:xfrm>
            <a:off x="270448" y="-47816"/>
            <a:ext cx="8086246" cy="6112258"/>
            <a:chOff x="270448" y="-47816"/>
            <a:chExt cx="8086246" cy="6112258"/>
          </a:xfrm>
        </p:grpSpPr>
        <p:grpSp>
          <p:nvGrpSpPr>
            <p:cNvPr id="44" name="Groupe 30">
              <a:extLst>
                <a:ext uri="{FF2B5EF4-FFF2-40B4-BE49-F238E27FC236}">
                  <a16:creationId xmlns:a16="http://schemas.microsoft.com/office/drawing/2014/main" xmlns="" id="{9305FCF8-D0C8-D441-894E-A37ADAF79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1836" y="-47816"/>
              <a:ext cx="6784858" cy="6112258"/>
              <a:chOff x="-4928965" y="-1824769"/>
              <a:chExt cx="6784858" cy="6112258"/>
            </a:xfrm>
          </p:grpSpPr>
          <p:pic>
            <p:nvPicPr>
              <p:cNvPr id="46" name="Picture 4" descr="F:\Program Files\Microsoft Publisher\Clipart\INSECTE8.WMF">
                <a:extLst>
                  <a:ext uri="{FF2B5EF4-FFF2-40B4-BE49-F238E27FC236}">
                    <a16:creationId xmlns:a16="http://schemas.microsoft.com/office/drawing/2014/main" xmlns="" id="{92599E60-E8D4-B645-8EBB-A8564C79EA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651002" flipH="1">
                <a:off x="-4567986" y="-615109"/>
                <a:ext cx="1905000" cy="2626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5" descr="F:\Program Files\Microsoft Publisher\Clipart\INSECTE6.WMF">
                <a:extLst>
                  <a:ext uri="{FF2B5EF4-FFF2-40B4-BE49-F238E27FC236}">
                    <a16:creationId xmlns:a16="http://schemas.microsoft.com/office/drawing/2014/main" xmlns="" id="{C9E3F0A3-CB3B-AB4A-A9E7-846C34AAFB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40027" y="1991201"/>
                <a:ext cx="3395920" cy="2296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7" descr="F:\Program Files\Microsoft Publisher\Clipart\INSECTE.WMF">
                <a:extLst>
                  <a:ext uri="{FF2B5EF4-FFF2-40B4-BE49-F238E27FC236}">
                    <a16:creationId xmlns:a16="http://schemas.microsoft.com/office/drawing/2014/main" xmlns="" id="{A1BDDBBD-2321-1F48-8FA7-3C6AF130FD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96713" y="-1824769"/>
                <a:ext cx="1746622" cy="1558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5" name="Picture 5" descr="F:\Program Files\Microsoft Publisher\Clipart\INSECTE6.WMF">
              <a:extLst>
                <a:ext uri="{FF2B5EF4-FFF2-40B4-BE49-F238E27FC236}">
                  <a16:creationId xmlns:a16="http://schemas.microsoft.com/office/drawing/2014/main" xmlns="" id="{5F3779D9-F076-0541-A5C9-8FD252AE8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48" y="3536569"/>
              <a:ext cx="3395920" cy="229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428271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71C886E7-FDE9-2744-AE5B-62FA5A884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Inversions mentales, pour adultes aussi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892B49C-2D06-BA46-B9AB-15E692EBFC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8429242-4B97-E342-AE31-B934B4CD0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463D8F9-85F7-334F-B1C2-13BEE09CC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xmlns="" id="{04D553D1-46E3-934E-9BF2-232E9127B6C8}"/>
              </a:ext>
            </a:extLst>
          </p:cNvPr>
          <p:cNvSpPr txBox="1">
            <a:spLocks/>
          </p:cNvSpPr>
          <p:nvPr/>
        </p:nvSpPr>
        <p:spPr>
          <a:xfrm>
            <a:off x="35496" y="3255015"/>
            <a:ext cx="8928992" cy="2622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fr-FR" sz="2800" kern="0" dirty="0"/>
              <a:t>S’orienter sur une carte 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  <a:defRPr/>
            </a:pPr>
            <a:r>
              <a:rPr lang="fr-FR" sz="2800" kern="0" dirty="0">
                <a:solidFill>
                  <a:schemeClr val="accent4"/>
                </a:solidFill>
              </a:rPr>
              <a:t>  </a:t>
            </a:r>
            <a:r>
              <a:rPr lang="fr-FR" sz="2400" kern="0" dirty="0">
                <a:solidFill>
                  <a:schemeClr val="accent4"/>
                </a:solidFill>
              </a:rPr>
              <a:t>20</a:t>
            </a:r>
            <a:r>
              <a:rPr lang="fr-FR" sz="2400" kern="0" baseline="30000" dirty="0">
                <a:solidFill>
                  <a:schemeClr val="accent4"/>
                </a:solidFill>
              </a:rPr>
              <a:t>e</a:t>
            </a:r>
            <a:r>
              <a:rPr lang="fr-FR" sz="2400" kern="0" dirty="0">
                <a:solidFill>
                  <a:schemeClr val="accent4"/>
                </a:solidFill>
              </a:rPr>
              <a:t> siècle :</a:t>
            </a:r>
            <a:r>
              <a:rPr lang="fr-FR" sz="2400" kern="0" dirty="0">
                <a:solidFill>
                  <a:srgbClr val="000000"/>
                </a:solidFill>
              </a:rPr>
              <a:t> on achète la carte du lieu (à quelle échelle?)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     on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cherche où on est, on cherche la destination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fr-FR" sz="2400" kern="0" dirty="0">
                <a:solidFill>
                  <a:srgbClr val="000000"/>
                </a:solidFill>
              </a:rPr>
              <a:t>  </a:t>
            </a:r>
            <a:r>
              <a:rPr lang="fr-FR" sz="2400" kern="0" dirty="0">
                <a:solidFill>
                  <a:schemeClr val="accent4"/>
                </a:solidFill>
              </a:rPr>
              <a:t>21</a:t>
            </a:r>
            <a:r>
              <a:rPr lang="fr-FR" sz="2400" kern="0" baseline="30000" dirty="0">
                <a:solidFill>
                  <a:schemeClr val="accent4"/>
                </a:solidFill>
              </a:rPr>
              <a:t>e</a:t>
            </a:r>
            <a:r>
              <a:rPr lang="fr-FR" sz="2400" kern="0" dirty="0">
                <a:solidFill>
                  <a:schemeClr val="accent4"/>
                </a:solidFill>
              </a:rPr>
              <a:t> siècle :</a:t>
            </a:r>
            <a:r>
              <a:rPr lang="fr-FR" sz="2400" kern="0" dirty="0">
                <a:solidFill>
                  <a:srgbClr val="000000"/>
                </a:solidFill>
              </a:rPr>
              <a:t> on appelle </a:t>
            </a:r>
            <a:r>
              <a:rPr lang="fr-FR" sz="2400" kern="0" dirty="0">
                <a:solidFill>
                  <a:schemeClr val="accent3"/>
                </a:solidFill>
              </a:rPr>
              <a:t>la carte du monde</a:t>
            </a:r>
            <a:r>
              <a:rPr lang="fr-FR" sz="2400" kern="0" dirty="0">
                <a:solidFill>
                  <a:srgbClr val="000000"/>
                </a:solidFill>
              </a:rPr>
              <a:t> (à </a:t>
            </a:r>
            <a:r>
              <a:rPr lang="fr-FR" sz="2400" kern="0" dirty="0"/>
              <a:t>toutes les échelles</a:t>
            </a:r>
            <a:r>
              <a:rPr lang="fr-FR" sz="2400" kern="0" dirty="0">
                <a:solidFill>
                  <a:srgbClr val="000000"/>
                </a:solidFill>
              </a:rPr>
              <a:t>)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    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    elle nous dit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où on est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on tape le nom de la 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  <a:defRPr/>
            </a:pPr>
            <a:r>
              <a:rPr lang="fr-FR" sz="2400" kern="0" dirty="0">
                <a:solidFill>
                  <a:srgbClr val="000000"/>
                </a:solidFill>
              </a:rPr>
              <a:t>                    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destinatio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n, elle nous donne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rgbClr val="B22C85"/>
                </a:solidFill>
                <a:effectLst/>
                <a:uLnTx/>
                <a:uFillTx/>
              </a:rPr>
              <a:t> l’itinéraire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B22C85"/>
              </a:solidFill>
              <a:effectLst/>
              <a:uLnTx/>
              <a:uFillTx/>
            </a:endParaRP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xmlns="" id="{DFCC75F4-410E-2F45-A209-FE0058CF2B17}"/>
              </a:ext>
            </a:extLst>
          </p:cNvPr>
          <p:cNvSpPr txBox="1">
            <a:spLocks/>
          </p:cNvSpPr>
          <p:nvPr/>
        </p:nvSpPr>
        <p:spPr>
          <a:xfrm>
            <a:off x="35496" y="1052736"/>
            <a:ext cx="9145016" cy="1822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fr-FR" sz="2800" kern="0" dirty="0"/>
              <a:t>La photographie 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  <a:defRPr/>
            </a:pPr>
            <a:r>
              <a:rPr lang="fr-FR" sz="2800" kern="0" dirty="0">
                <a:solidFill>
                  <a:srgbClr val="000000"/>
                </a:solidFill>
              </a:rPr>
              <a:t>   </a:t>
            </a:r>
            <a:r>
              <a:rPr lang="fr-FR" sz="2400" kern="0" dirty="0">
                <a:solidFill>
                  <a:schemeClr val="accent4"/>
                </a:solidFill>
              </a:rPr>
              <a:t>20</a:t>
            </a:r>
            <a:r>
              <a:rPr lang="fr-FR" sz="2400" kern="0" baseline="30000" dirty="0">
                <a:solidFill>
                  <a:schemeClr val="accent4"/>
                </a:solidFill>
              </a:rPr>
              <a:t>e</a:t>
            </a:r>
            <a:r>
              <a:rPr lang="fr-FR" sz="2400" kern="0" dirty="0">
                <a:solidFill>
                  <a:schemeClr val="accent4"/>
                </a:solidFill>
              </a:rPr>
              <a:t> siècle :</a:t>
            </a:r>
            <a:r>
              <a:rPr lang="fr-FR" sz="2400" kern="0" dirty="0">
                <a:solidFill>
                  <a:srgbClr val="000000"/>
                </a:solidFill>
              </a:rPr>
              <a:t> apporter la pellicule au labo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  <a:defRPr/>
            </a:pPr>
            <a:r>
              <a:rPr lang="fr-FR" sz="2400" kern="0" dirty="0">
                <a:solidFill>
                  <a:srgbClr val="000000"/>
                </a:solidFill>
              </a:rPr>
              <a:t>                      le lendemain, envoyer les tirages dans une lettre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fr-FR" sz="2400" kern="0" dirty="0">
                <a:solidFill>
                  <a:schemeClr val="tx2"/>
                </a:solidFill>
              </a:rPr>
              <a:t>    21</a:t>
            </a:r>
            <a:r>
              <a:rPr lang="fr-FR" sz="2400" kern="0" baseline="30000" dirty="0">
                <a:solidFill>
                  <a:schemeClr val="tx2"/>
                </a:solidFill>
              </a:rPr>
              <a:t>e</a:t>
            </a:r>
            <a:r>
              <a:rPr lang="fr-FR" sz="2400" kern="0" dirty="0">
                <a:solidFill>
                  <a:schemeClr val="tx2"/>
                </a:solidFill>
              </a:rPr>
              <a:t> siècle :</a:t>
            </a:r>
            <a:r>
              <a:rPr lang="fr-FR" sz="2400" kern="0" dirty="0">
                <a:solidFill>
                  <a:srgbClr val="000000"/>
                </a:solidFill>
              </a:rPr>
              <a:t> aussitôt pris, </a:t>
            </a:r>
            <a:r>
              <a:rPr lang="fr-FR" sz="2400" kern="0" dirty="0">
                <a:solidFill>
                  <a:schemeClr val="accent3"/>
                </a:solidFill>
              </a:rPr>
              <a:t>aussitôt parti, aussitôt arrivé </a:t>
            </a:r>
            <a:r>
              <a:rPr lang="fr-FR" sz="2400" kern="0" dirty="0">
                <a:solidFill>
                  <a:srgbClr val="000000"/>
                </a:solidFill>
              </a:rPr>
              <a:t>!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380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  <p:bldP spid="8" grpId="0" build="p" bldLvl="2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8E6083-7FA8-DD45-8302-09177D90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sz="3500"/>
              <a:t>Contrôle moteur Toyota Camry : 89 morts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F56F197E-030B-A14C-9420-0AE190FFF4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AC6E7EF-3734-2B4C-85E7-6AD7DA25F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7A0B32D-2746-044E-A374-8CB032C06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12A154-3D86-3F40-92A6-00360AB3BD56}"/>
              </a:ext>
            </a:extLst>
          </p:cNvPr>
          <p:cNvSpPr/>
          <p:nvPr/>
        </p:nvSpPr>
        <p:spPr>
          <a:xfrm>
            <a:off x="395536" y="865967"/>
            <a:ext cx="835292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/>
              <a:t>There are a large number of functions that are overly complex. By the standard industry metrics </a:t>
            </a:r>
            <a:r>
              <a:rPr lang="en-US" sz="2100" dirty="0">
                <a:solidFill>
                  <a:schemeClr val="accent1"/>
                </a:solidFill>
              </a:rPr>
              <a:t>some of them are untestable</a:t>
            </a:r>
            <a:r>
              <a:rPr lang="en-US" sz="2100" dirty="0"/>
              <a:t>, meaning that it is so complicated a recipe that there is </a:t>
            </a:r>
            <a:r>
              <a:rPr lang="en-US" sz="2100" dirty="0">
                <a:solidFill>
                  <a:schemeClr val="accent1"/>
                </a:solidFill>
              </a:rPr>
              <a:t>no way to develop a reliable test suite or test methodology to test all the possible things that can happen in it</a:t>
            </a:r>
            <a:r>
              <a:rPr lang="en-US" sz="2100" dirty="0"/>
              <a:t>. Some of them are even so complex that they are what is called </a:t>
            </a:r>
            <a:r>
              <a:rPr lang="en-US" sz="2100" dirty="0">
                <a:solidFill>
                  <a:schemeClr val="accent1"/>
                </a:solidFill>
              </a:rPr>
              <a:t>unmaintainable</a:t>
            </a:r>
            <a:r>
              <a:rPr lang="en-US" sz="2100" dirty="0"/>
              <a:t>, which means that if you go in to fix a bug or to make a change, you're likely to create a </a:t>
            </a:r>
            <a:r>
              <a:rPr lang="en-US" sz="2100" dirty="0">
                <a:solidFill>
                  <a:schemeClr val="accent1"/>
                </a:solidFill>
              </a:rPr>
              <a:t>new bug in the process</a:t>
            </a:r>
            <a:r>
              <a:rPr lang="en-US" sz="2100" dirty="0"/>
              <a:t>. Just because your car has the latest version of the firmware -- that is what we call embedded software -- doesn't mean it is safer necessarily than the older one….And that conclusion is that </a:t>
            </a:r>
            <a:r>
              <a:rPr lang="en-US" sz="2100" dirty="0">
                <a:solidFill>
                  <a:schemeClr val="accent1"/>
                </a:solidFill>
              </a:rPr>
              <a:t>the failsafes are inadequate</a:t>
            </a:r>
            <a:r>
              <a:rPr lang="en-US" sz="2100" dirty="0"/>
              <a:t>. The failsafes that they have contain defects or gaps. But on the whole, </a:t>
            </a:r>
            <a:r>
              <a:rPr lang="en-US" sz="2100" dirty="0">
                <a:solidFill>
                  <a:schemeClr val="accent1"/>
                </a:solidFill>
              </a:rPr>
              <a:t>the safety architecture is a house of cards</a:t>
            </a:r>
            <a:r>
              <a:rPr lang="en-US" sz="2100" dirty="0"/>
              <a:t>. It is possible for a large percentage of the failsafes to be disabled at the same time that the throttle control is lost.</a:t>
            </a:r>
            <a:endParaRPr lang="fr-FR" sz="21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259FFAF-700E-D046-8B37-71105D0056B7}"/>
              </a:ext>
            </a:extLst>
          </p:cNvPr>
          <p:cNvSpPr txBox="1"/>
          <p:nvPr/>
        </p:nvSpPr>
        <p:spPr>
          <a:xfrm>
            <a:off x="688579" y="5588742"/>
            <a:ext cx="6245621" cy="86793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Michael Barr, expert de la justice américaine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>
                <a:solidFill>
                  <a:schemeClr val="tx2"/>
                </a:solidFill>
              </a:rPr>
              <a:t>Rapport de plus de 750 pages, </a:t>
            </a:r>
            <a:r>
              <a:rPr lang="fr-FR" sz="2400" kern="0" dirty="0">
                <a:solidFill>
                  <a:schemeClr val="accent1"/>
                </a:solidFill>
              </a:rPr>
              <a:t>secret !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95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4C08072B-37BD-724F-B34B-22087855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23220"/>
          </a:xfrm>
        </p:spPr>
        <p:txBody>
          <a:bodyPr/>
          <a:lstStyle/>
          <a:p>
            <a:r>
              <a:rPr lang="fr-FR" sz="2800"/>
              <a:t>Gestion des tâches en OSEK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5CEF7D4A-274F-0449-97DB-D793555B6F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DC1EF6CC-B45F-C642-A7F2-B60583C60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81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C070223-0777-C94F-8797-A012E6E82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52151F-31C9-9E42-9D7A-7F4E610A885B}"/>
              </a:ext>
            </a:extLst>
          </p:cNvPr>
          <p:cNvSpPr/>
          <p:nvPr/>
        </p:nvSpPr>
        <p:spPr>
          <a:xfrm>
            <a:off x="737574" y="6237312"/>
            <a:ext cx="766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hlinkClick r:id="rId2"/>
              </a:rPr>
              <a:t>http://www.safetyresearch.net/Library/BarrSlides_FINAL_SCRUBBED.pdf</a:t>
            </a:r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3F0365C-8CDE-7449-833D-A6654A3A2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68" y="630000"/>
            <a:ext cx="7522464" cy="55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0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4C08072B-37BD-724F-B34B-22087855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23220"/>
          </a:xfrm>
        </p:spPr>
        <p:txBody>
          <a:bodyPr/>
          <a:lstStyle/>
          <a:p>
            <a:r>
              <a:rPr lang="fr-FR" sz="2800"/>
              <a:t>Corruption mémoire → mort d’une tâche critique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5CEF7D4A-274F-0449-97DB-D793555B6F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DC1EF6CC-B45F-C642-A7F2-B60583C60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C070223-0777-C94F-8797-A012E6E82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52151F-31C9-9E42-9D7A-7F4E610A885B}"/>
              </a:ext>
            </a:extLst>
          </p:cNvPr>
          <p:cNvSpPr/>
          <p:nvPr/>
        </p:nvSpPr>
        <p:spPr>
          <a:xfrm>
            <a:off x="737574" y="6237312"/>
            <a:ext cx="766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hlinkClick r:id="rId2"/>
              </a:rPr>
              <a:t>http://www.safetyresearch.net/Library/BarrSlides_FINAL_SCRUBBED.pdf</a:t>
            </a:r>
            <a:r>
              <a:rPr lang="fr-FR"/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FDB2AB5-9A20-0644-8C38-5301C0A5E6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24" y="630000"/>
            <a:ext cx="7497953" cy="55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4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53C0A462-9E0D-7348-A6B9-0AF6637502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FCFA956-20F8-AD46-AACA-EFD2F2EE8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776A30F-1290-414F-B9A1-706B2F1B4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E270BC-B03C-6C41-B36A-D39354012B33}"/>
              </a:ext>
            </a:extLst>
          </p:cNvPr>
          <p:cNvSpPr/>
          <p:nvPr/>
        </p:nvSpPr>
        <p:spPr>
          <a:xfrm>
            <a:off x="737574" y="6237312"/>
            <a:ext cx="766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hlinkClick r:id="rId2"/>
              </a:rPr>
              <a:t>http://www.safetyresearch.net/Library/BarrSlides_FINAL_SCRUBBED.pdf</a:t>
            </a:r>
            <a:r>
              <a:rPr lang="fr-FR"/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A242E3F-0B86-0C4D-A6C3-86B8E3FE9C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43" y="630001"/>
            <a:ext cx="7508136" cy="5554800"/>
          </a:xfrm>
          <a:prstGeom prst="rect">
            <a:avLst/>
          </a:prstGeom>
        </p:spPr>
      </p:pic>
      <p:sp>
        <p:nvSpPr>
          <p:cNvPr id="13" name="Titre 7">
            <a:extLst>
              <a:ext uri="{FF2B5EF4-FFF2-40B4-BE49-F238E27FC236}">
                <a16:creationId xmlns:a16="http://schemas.microsoft.com/office/drawing/2014/main" xmlns="" id="{858DA2B7-D42B-AD4E-A545-EC5D09C0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23220"/>
          </a:xfrm>
        </p:spPr>
        <p:txBody>
          <a:bodyPr/>
          <a:lstStyle/>
          <a:p>
            <a:r>
              <a:rPr lang="fr-FR" sz="2800"/>
              <a:t>Exemple d’accélération spontanée</a:t>
            </a:r>
          </a:p>
        </p:txBody>
      </p:sp>
    </p:spTree>
    <p:extLst>
      <p:ext uri="{BB962C8B-B14F-4D97-AF65-F5344CB8AC3E}">
        <p14:creationId xmlns:p14="http://schemas.microsoft.com/office/powerpoint/2010/main" val="9778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22E54A6E-EE30-2246-B5F4-CBCBDA0CF0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AF09828-FFE5-2943-9F4D-31EDE0D74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9D2B69C-DF39-4E45-8904-FB7DF81AD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C835003-3BE1-234C-959F-F25B5F9A8564}"/>
              </a:ext>
            </a:extLst>
          </p:cNvPr>
          <p:cNvSpPr/>
          <p:nvPr/>
        </p:nvSpPr>
        <p:spPr>
          <a:xfrm>
            <a:off x="737574" y="6237312"/>
            <a:ext cx="766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hlinkClick r:id="rId2"/>
              </a:rPr>
              <a:t>http://www.safetyresearch.net/Library/BarrSlides_FINAL_SCRUBBED.pdf</a:t>
            </a:r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60B6560-7A09-1447-A18C-1ABD96E27D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66" y="630000"/>
            <a:ext cx="7507469" cy="5554800"/>
          </a:xfrm>
          <a:prstGeom prst="rect">
            <a:avLst/>
          </a:prstGeom>
        </p:spPr>
      </p:pic>
      <p:sp>
        <p:nvSpPr>
          <p:cNvPr id="11" name="Titre 7">
            <a:extLst>
              <a:ext uri="{FF2B5EF4-FFF2-40B4-BE49-F238E27FC236}">
                <a16:creationId xmlns:a16="http://schemas.microsoft.com/office/drawing/2014/main" xmlns="" id="{CD713471-89A1-474F-AB9A-1D99A61D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23220"/>
          </a:xfrm>
        </p:spPr>
        <p:txBody>
          <a:bodyPr/>
          <a:lstStyle/>
          <a:p>
            <a:r>
              <a:rPr lang="fr-FR" sz="2800"/>
              <a:t>Causes potentielles de corruption mémoire</a:t>
            </a:r>
          </a:p>
        </p:txBody>
      </p:sp>
    </p:spTree>
    <p:extLst>
      <p:ext uri="{BB962C8B-B14F-4D97-AF65-F5344CB8AC3E}">
        <p14:creationId xmlns:p14="http://schemas.microsoft.com/office/powerpoint/2010/main" val="184602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318F046-E305-DC41-8B1E-D6A9C9AFB9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4BE533C-8B61-BB46-8DB8-8600AF6A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F2F5439-F1A9-E549-830D-616BA7750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8D4163-391E-CE4C-B4E7-C1BE3050A2C9}"/>
              </a:ext>
            </a:extLst>
          </p:cNvPr>
          <p:cNvSpPr/>
          <p:nvPr/>
        </p:nvSpPr>
        <p:spPr>
          <a:xfrm>
            <a:off x="737574" y="6237312"/>
            <a:ext cx="766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hlinkClick r:id="rId2"/>
              </a:rPr>
              <a:t>http://www.safetyresearch.net/Library/BarrSlides_FINAL_SCRUBBED.pdf</a:t>
            </a:r>
            <a:r>
              <a:rPr lang="fr-FR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337A7E-D2F6-E141-BE80-9B3FF3DA4C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30000"/>
            <a:ext cx="7498799" cy="5555513"/>
          </a:xfrm>
          <a:prstGeom prst="rect">
            <a:avLst/>
          </a:prstGeom>
        </p:spPr>
      </p:pic>
      <p:sp>
        <p:nvSpPr>
          <p:cNvPr id="9" name="Titre 7">
            <a:extLst>
              <a:ext uri="{FF2B5EF4-FFF2-40B4-BE49-F238E27FC236}">
                <a16:creationId xmlns:a16="http://schemas.microsoft.com/office/drawing/2014/main" xmlns="" id="{84CD0131-5BB3-784D-84CB-3DB4BB83D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23220"/>
          </a:xfrm>
        </p:spPr>
        <p:txBody>
          <a:bodyPr/>
          <a:lstStyle/>
          <a:p>
            <a:r>
              <a:rPr lang="fr-FR" sz="2800"/>
              <a:t>Après un long déni, une déclaration étonnante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8E16789-EA61-6F40-80B5-009924121B58}"/>
              </a:ext>
            </a:extLst>
          </p:cNvPr>
          <p:cNvSpPr txBox="1"/>
          <p:nvPr/>
        </p:nvSpPr>
        <p:spPr>
          <a:xfrm>
            <a:off x="7524328" y="3129348"/>
            <a:ext cx="1609736" cy="688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4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NON !</a:t>
            </a:r>
          </a:p>
        </p:txBody>
      </p:sp>
    </p:spTree>
    <p:extLst>
      <p:ext uri="{BB962C8B-B14F-4D97-AF65-F5344CB8AC3E}">
        <p14:creationId xmlns:p14="http://schemas.microsoft.com/office/powerpoint/2010/main" val="13654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D80E35EA-EC1A-6947-B8D7-047F8F63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240" y="1052736"/>
            <a:ext cx="7087938" cy="1228798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fr-FR" sz="2400"/>
              <a:t>Non ! Tout ça est détectable avec les technologies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2400"/>
              <a:t>actuelles d’analyse de programmes, utilisées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2400"/>
              <a:t>dans les industries sérieuses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FC792C6D-D987-9545-A032-6EFE82EB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Est-on condamné à ce genre de bugs ?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8BC51B8-8029-BE48-93A5-4C0070B343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0B86A53-FCD5-424B-B78F-3E1780C77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E394EB3-C8C1-8745-BEEF-58D483806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CC4DC19-0ABB-5B42-8734-FE853C6504CB}"/>
              </a:ext>
            </a:extLst>
          </p:cNvPr>
          <p:cNvSpPr txBox="1"/>
          <p:nvPr/>
        </p:nvSpPr>
        <p:spPr>
          <a:xfrm>
            <a:off x="1626242" y="3441292"/>
            <a:ext cx="5985934" cy="835910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Interprétation abstraite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lang="fr-FR" sz="2400" kern="0" dirty="0"/>
              <a:t>P&amp;R.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Cousot) :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AbsInt → Airbus, Polyspace </a:t>
            </a:r>
            <a:r>
              <a:rPr lang="fr-FR" sz="2400" kern="0" dirty="0"/>
              <a:t>→ automobile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1797BAD-0DF6-B84C-B507-E6C5E953C0CD}"/>
              </a:ext>
            </a:extLst>
          </p:cNvPr>
          <p:cNvSpPr txBox="1"/>
          <p:nvPr/>
        </p:nvSpPr>
        <p:spPr>
          <a:xfrm>
            <a:off x="2286680" y="2564904"/>
            <a:ext cx="4665060" cy="835910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>
                <a:solidFill>
                  <a:schemeClr val="accent3"/>
                </a:solidFill>
              </a:rPr>
              <a:t>Méthodes B et Event B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(Abrial) :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Métro Météor (ligne 14), 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A602E71-9958-4D4E-9D97-98056FD97EE3}"/>
              </a:ext>
            </a:extLst>
          </p:cNvPr>
          <p:cNvSpPr txBox="1"/>
          <p:nvPr/>
        </p:nvSpPr>
        <p:spPr>
          <a:xfrm>
            <a:off x="1154159" y="4317680"/>
            <a:ext cx="6930102" cy="835910"/>
          </a:xfrm>
          <a:prstGeom prst="rect">
            <a:avLst/>
          </a:prstGeom>
          <a:ln w="28575">
            <a:noFill/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SMT (Satisfaction modulo théories)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→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Preuve du programme général de Parcoursup</a:t>
            </a:r>
            <a:endParaRPr lang="fr-FR" sz="2400" kern="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05AF68E-BC6D-8640-963D-4E8C2CF214B6}"/>
              </a:ext>
            </a:extLst>
          </p:cNvPr>
          <p:cNvSpPr txBox="1"/>
          <p:nvPr/>
        </p:nvSpPr>
        <p:spPr>
          <a:xfrm>
            <a:off x="799975" y="5373216"/>
            <a:ext cx="7544053" cy="50825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Voir aussi inaugurale et cours de Xavier Leroy</a:t>
            </a:r>
          </a:p>
        </p:txBody>
      </p:sp>
    </p:spTree>
    <p:extLst>
      <p:ext uri="{BB962C8B-B14F-4D97-AF65-F5344CB8AC3E}">
        <p14:creationId xmlns:p14="http://schemas.microsoft.com/office/powerpoint/2010/main" val="87239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AE3A5DB3-A028-9C4C-A1D8-199AB6FD5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70738"/>
            <a:ext cx="8496944" cy="3010824"/>
          </a:xfrm>
        </p:spPr>
        <p:txBody>
          <a:bodyPr/>
          <a:lstStyle/>
          <a:p>
            <a:r>
              <a:rPr lang="fr-FR" sz="2400">
                <a:solidFill>
                  <a:schemeClr val="tx2"/>
                </a:solidFill>
              </a:rPr>
              <a:t>31 décembre 2008 :</a:t>
            </a:r>
            <a:r>
              <a:rPr lang="fr-FR" sz="2400"/>
              <a:t> tous les lecteurs MP3 Zune de Microsoft </a:t>
            </a:r>
            <a:r>
              <a:rPr lang="fr-FR" sz="2400">
                <a:solidFill>
                  <a:schemeClr val="accent1"/>
                </a:solidFill>
              </a:rPr>
              <a:t>vident leur pile</a:t>
            </a:r>
            <a:r>
              <a:rPr lang="fr-FR" sz="2400"/>
              <a:t> en même temps (bissextile)</a:t>
            </a:r>
          </a:p>
          <a:p>
            <a:r>
              <a:rPr lang="fr-FR" sz="2400">
                <a:solidFill>
                  <a:schemeClr val="tx2"/>
                </a:solidFill>
              </a:rPr>
              <a:t>1er mars 2010</a:t>
            </a:r>
            <a:r>
              <a:rPr lang="fr-FR" sz="2400"/>
              <a:t> </a:t>
            </a:r>
            <a:r>
              <a:rPr lang="fr-FR" sz="2400">
                <a:solidFill>
                  <a:schemeClr val="tx2"/>
                </a:solidFill>
              </a:rPr>
              <a:t>:</a:t>
            </a:r>
            <a:r>
              <a:rPr lang="fr-FR" sz="2400"/>
              <a:t> les PS3 FAT de Sony </a:t>
            </a:r>
            <a:r>
              <a:rPr lang="fr-FR" sz="2400">
                <a:solidFill>
                  <a:schemeClr val="accent1"/>
                </a:solidFill>
              </a:rPr>
              <a:t>perdent leur date</a:t>
            </a:r>
            <a:r>
              <a:rPr lang="fr-FR" sz="2400"/>
              <a:t>,    ne peuvent plus accéder au réseau, effacent les scores, etc.</a:t>
            </a:r>
          </a:p>
          <a:p>
            <a:r>
              <a:rPr lang="fr-FR" sz="2400">
                <a:solidFill>
                  <a:schemeClr val="tx2"/>
                </a:solidFill>
              </a:rPr>
              <a:t>2010 </a:t>
            </a:r>
            <a:r>
              <a:rPr lang="fr-FR" sz="2400"/>
              <a:t>: au passage à l’heure d’hiver, tous les réveils des      iPhone 4 aux USA </a:t>
            </a:r>
            <a:r>
              <a:rPr lang="fr-FR" sz="2400">
                <a:solidFill>
                  <a:schemeClr val="accent1"/>
                </a:solidFill>
              </a:rPr>
              <a:t>sonnent une heure trop tard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3BC57189-BF77-8448-89BF-44A21474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Compter le temps, c’est facile </a:t>
            </a:r>
            <a:r>
              <a:rPr lang="fr-FR">
                <a:solidFill>
                  <a:schemeClr val="accent1"/>
                </a:solidFill>
              </a:rPr>
              <a:t>– non</a:t>
            </a:r>
            <a:r>
              <a:rPr lang="fr-FR"/>
              <a:t> </a:t>
            </a:r>
            <a:r>
              <a:rPr lang="fr-FR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5540301-63FE-6C43-BEEC-4B905FF073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F30A45C-B852-DB40-919A-13ABD3E9B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3D8B7D2-1ABE-6246-942F-7C2E8E187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xmlns="" id="{DF1E00C2-4ADF-434E-8044-71D411A457E0}"/>
              </a:ext>
            </a:extLst>
          </p:cNvPr>
          <p:cNvSpPr txBox="1">
            <a:spLocks/>
          </p:cNvSpPr>
          <p:nvPr/>
        </p:nvSpPr>
        <p:spPr>
          <a:xfrm>
            <a:off x="323528" y="3993595"/>
            <a:ext cx="8571434" cy="2531749"/>
          </a:xfrm>
          <a:prstGeom prst="rect">
            <a:avLst/>
          </a:prstGeom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/>
              <a:t>11 février 2007 :</a:t>
            </a:r>
          </a:p>
          <a:p>
            <a:pPr lvl="1"/>
            <a:r>
              <a:rPr lang="fr-FR" sz="2200" kern="0" dirty="0">
                <a:solidFill>
                  <a:schemeClr val="tx1"/>
                </a:solidFill>
              </a:rPr>
              <a:t> 12</a:t>
            </a:r>
            <a:r>
              <a:rPr lang="fr-FR" sz="2200" kern="0" dirty="0"/>
              <a:t> </a:t>
            </a:r>
            <a:r>
              <a:rPr lang="fr-FR" sz="2200" kern="0" dirty="0">
                <a:solidFill>
                  <a:schemeClr val="accent4"/>
                </a:solidFill>
              </a:rPr>
              <a:t>F22 </a:t>
            </a:r>
            <a:r>
              <a:rPr lang="fr-FR" sz="2200" kern="0" dirty="0" err="1">
                <a:solidFill>
                  <a:schemeClr val="accent4"/>
                </a:solidFill>
              </a:rPr>
              <a:t>Raptor</a:t>
            </a:r>
            <a:r>
              <a:rPr lang="fr-FR" sz="2200" kern="0" dirty="0">
                <a:solidFill>
                  <a:schemeClr val="accent4"/>
                </a:solidFill>
              </a:rPr>
              <a:t> </a:t>
            </a:r>
            <a:r>
              <a:rPr lang="fr-FR" sz="2200" kern="0" dirty="0">
                <a:solidFill>
                  <a:schemeClr val="tx1"/>
                </a:solidFill>
              </a:rPr>
              <a:t>(330 M$ pièce) : Okinawa → Japon</a:t>
            </a:r>
          </a:p>
          <a:p>
            <a:pPr lvl="1"/>
            <a:r>
              <a:rPr lang="fr-FR" sz="2200" kern="0" dirty="0">
                <a:solidFill>
                  <a:schemeClr val="tx1"/>
                </a:solidFill>
              </a:rPr>
              <a:t> au passage de la ligne de changement de date</a:t>
            </a:r>
            <a:r>
              <a:rPr lang="mr-IN" sz="2200" kern="0" dirty="0">
                <a:solidFill>
                  <a:schemeClr val="tx1"/>
                </a:solidFill>
              </a:rPr>
              <a:t>…</a:t>
            </a:r>
            <a:endParaRPr lang="en-US" sz="2200" kern="0" dirty="0">
              <a:solidFill>
                <a:schemeClr val="tx1"/>
              </a:solidFill>
            </a:endParaRPr>
          </a:p>
          <a:p>
            <a:pPr lvl="1"/>
            <a:r>
              <a:rPr lang="fr-FR" sz="2200" kern="0" dirty="0">
                <a:solidFill>
                  <a:schemeClr val="bg1"/>
                </a:solidFill>
              </a:rPr>
              <a:t> </a:t>
            </a:r>
            <a:r>
              <a:rPr lang="fr-FR" sz="2200" kern="0" dirty="0">
                <a:solidFill>
                  <a:schemeClr val="accent1"/>
                </a:solidFill>
              </a:rPr>
              <a:t>leurs ordinateurs s’</a:t>
            </a:r>
            <a:r>
              <a:rPr lang="fr-FR" sz="2200" kern="0" dirty="0" err="1">
                <a:solidFill>
                  <a:schemeClr val="accent1"/>
                </a:solidFill>
              </a:rPr>
              <a:t>arrêtent et ne rebootent plus</a:t>
            </a:r>
            <a:r>
              <a:rPr lang="fr-FR" sz="2200" kern="0" dirty="0">
                <a:solidFill>
                  <a:schemeClr val="accent1"/>
                </a:solidFill>
              </a:rPr>
              <a:t> !</a:t>
            </a:r>
          </a:p>
          <a:p>
            <a:pPr marL="0" indent="0">
              <a:buNone/>
            </a:pPr>
            <a:r>
              <a:rPr lang="fr-FR" kern="0" dirty="0"/>
              <a:t>   demi-tour et retour le nez sur les ravitailleurs</a:t>
            </a:r>
            <a:r>
              <a:rPr lang="mr-IN" kern="0" dirty="0"/>
              <a:t>…</a:t>
            </a:r>
            <a:endParaRPr lang="en-US" kern="0" dirty="0"/>
          </a:p>
          <a:p>
            <a:pPr marL="0" indent="0">
              <a:buNone/>
            </a:pPr>
            <a:r>
              <a:rPr lang="en-US" sz="2000" kern="0" dirty="0"/>
              <a:t> </a:t>
            </a:r>
            <a:r>
              <a:rPr lang="en-US" sz="2000" kern="0" dirty="0">
                <a:solidFill>
                  <a:schemeClr val="accent3"/>
                </a:solidFill>
              </a:rPr>
              <a:t>   </a:t>
            </a:r>
            <a:r>
              <a:rPr lang="en-US" kern="0" dirty="0">
                <a:solidFill>
                  <a:schemeClr val="accent3"/>
                </a:solidFill>
              </a:rPr>
              <a:t>heureusement qu’il faisait beau !</a:t>
            </a:r>
            <a:endParaRPr lang="fr-FR" kern="0" dirty="0">
              <a:solidFill>
                <a:schemeClr val="accent3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886CBA98-EFCF-3C4E-AEA7-C629F7DE1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9367" y="5085184"/>
            <a:ext cx="1363048" cy="125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063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F06646D-4190-9E4B-B2DD-653867AD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612" y="1571029"/>
            <a:ext cx="959024" cy="95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17D01AE9-3D78-DA43-8766-025B713B4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88020"/>
            <a:ext cx="8676456" cy="2215094"/>
          </a:xfrm>
        </p:spPr>
        <p:txBody>
          <a:bodyPr/>
          <a:lstStyle/>
          <a:p>
            <a:r>
              <a:rPr lang="fr-FR" sz="2400"/>
              <a:t>200x, Centre cardiologique du nord (F. Besse) : 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le 29 février, la salle d’angiographie </a:t>
            </a:r>
            <a:r>
              <a:rPr lang="fr-FR" sz="2000"/>
              <a:t>refuse de démarrer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corrigé par les néo-zélandais qui ont redémarré le</a:t>
            </a:r>
            <a:r>
              <a:rPr lang="fr-FR" sz="2000"/>
              <a:t> 1</a:t>
            </a:r>
            <a:r>
              <a:rPr lang="fr-FR" sz="2000" baseline="30000"/>
              <a:t>er</a:t>
            </a:r>
            <a:r>
              <a:rPr lang="fr-FR" sz="2000"/>
              <a:t> mars à 0h00 !</a:t>
            </a:r>
          </a:p>
          <a:p>
            <a:pPr lvl="1"/>
            <a:endParaRPr lang="fr-FR" sz="2000"/>
          </a:p>
          <a:p>
            <a:r>
              <a:rPr lang="fr-FR" sz="2400"/>
              <a:t>Depuis le 1</a:t>
            </a:r>
            <a:r>
              <a:rPr lang="fr-FR" sz="2400" baseline="30000"/>
              <a:t>er</a:t>
            </a:r>
            <a:r>
              <a:rPr lang="fr-FR" sz="2400"/>
              <a:t> janvier 2019</a:t>
            </a:r>
          </a:p>
          <a:p>
            <a:pPr lvl="1"/>
            <a:r>
              <a:rPr lang="fr-FR" sz="2000"/>
              <a:t>les sonnettes </a:t>
            </a:r>
            <a:r>
              <a:rPr lang="fr-FR" sz="2000">
                <a:solidFill>
                  <a:schemeClr val="tx1"/>
                </a:solidFill>
              </a:rPr>
              <a:t>de nombreux lits d’hôpitaux suisses</a:t>
            </a:r>
            <a:r>
              <a:rPr lang="fr-FR" sz="2000"/>
              <a:t> ne sonnent plus…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584DD4C-7332-6B4F-A4B8-204586D962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401ED3B-DA89-BC42-BDFC-94E78A27D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88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AFB8B36-3D59-E544-B30D-59D8B34E7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xmlns="" id="{5311D6C1-3F5E-7248-87E7-AD54104E4122}"/>
              </a:ext>
            </a:extLst>
          </p:cNvPr>
          <p:cNvSpPr txBox="1">
            <a:spLocks/>
          </p:cNvSpPr>
          <p:nvPr/>
        </p:nvSpPr>
        <p:spPr>
          <a:xfrm>
            <a:off x="179512" y="3190817"/>
            <a:ext cx="8610600" cy="175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marR="0" lvl="0" indent="-201168" algn="l" defTabSz="914400" rtl="0" eaLnBrk="1" fontAlgn="base" latinLnBrk="0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Dharan,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Irak, 25 févier 1991, bug des missiles Patriot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les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</a:rPr>
              <a:t>arrondis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dégradent rapidement la précision de l’heure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000" kern="0" dirty="0">
                <a:latin typeface="+mn-lt"/>
              </a:rPr>
              <a:t> après 110h, l’erreur est de </a:t>
            </a:r>
            <a:r>
              <a:rPr lang="fr-FR" sz="2000" kern="0" dirty="0">
                <a:solidFill>
                  <a:schemeClr val="accent1"/>
                </a:solidFill>
                <a:latin typeface="+mn-lt"/>
              </a:rPr>
              <a:t>0.34 s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000" kern="0" dirty="0">
                <a:solidFill>
                  <a:schemeClr val="accent1"/>
                </a:solidFill>
                <a:latin typeface="+mn-lt"/>
                <a:sym typeface="Symbol"/>
              </a:rPr>
              <a:t> le Patriot manque le Scud</a:t>
            </a:r>
            <a:r>
              <a:rPr lang="fr-FR" sz="2000" kern="0" dirty="0">
                <a:solidFill>
                  <a:schemeClr val="accent1"/>
                </a:solidFill>
                <a:sym typeface="Symbol"/>
              </a:rPr>
              <a:t> →</a:t>
            </a:r>
            <a:r>
              <a:rPr lang="fr-FR" sz="2000" kern="0" dirty="0">
                <a:solidFill>
                  <a:schemeClr val="tx2"/>
                </a:solidFill>
                <a:sym typeface="Symbol"/>
              </a:rPr>
              <a:t>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sym typeface="Symbol"/>
              </a:rPr>
              <a:t>28 soldats morts</a:t>
            </a:r>
            <a:r>
              <a:rPr lang="fr-FR" sz="2000" kern="0" dirty="0">
                <a:solidFill>
                  <a:schemeClr val="accent1"/>
                </a:solidFill>
                <a:latin typeface="+mn-lt"/>
                <a:sym typeface="Symbol"/>
              </a:rPr>
              <a:t>, 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sym typeface="Symbol"/>
              </a:rPr>
              <a:t>98 blessés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000" kern="0" dirty="0">
                <a:solidFill>
                  <a:schemeClr val="tx2"/>
                </a:solidFill>
                <a:sym typeface="Symbol"/>
              </a:rPr>
              <a:t> fix officiel : rebooter toutes les quelques heures…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sym typeface="Symbol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CC0D7600-35C6-584B-8374-2AFF4140F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152" y="3426021"/>
            <a:ext cx="910332" cy="95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B0662AF-4C5A-154C-81EC-DC6101032334}"/>
              </a:ext>
            </a:extLst>
          </p:cNvPr>
          <p:cNvSpPr txBox="1"/>
          <p:nvPr/>
        </p:nvSpPr>
        <p:spPr>
          <a:xfrm>
            <a:off x="511182" y="5239210"/>
            <a:ext cx="8026556" cy="854086"/>
          </a:xfrm>
          <a:prstGeom prst="rect">
            <a:avLst/>
          </a:prstGeom>
          <a:noFill/>
          <a:ln w="28575" cmpd="sng">
            <a:solidFill>
              <a:schemeClr val="accent1"/>
            </a:solidFill>
          </a:ln>
        </p:spPr>
        <p:txBody>
          <a:bodyPr wrap="none" tIns="36000" bIns="68400" rtlCol="0" anchor="ctr" anchorCtr="0">
            <a:spAutoFit/>
          </a:bodyPr>
          <a:lstStyle/>
          <a:p>
            <a:pPr indent="-201168" algn="ctr">
              <a:lnSpc>
                <a:spcPct val="105000"/>
              </a:lnSpc>
              <a:spcBef>
                <a:spcPts val="0"/>
              </a:spcBef>
              <a:defRPr/>
            </a:pPr>
            <a:r>
              <a:rPr lang="fr-FR" sz="2400" kern="0">
                <a:sym typeface="Symbol"/>
              </a:rPr>
              <a:t>Pourquoi diable commet-on toujours les mêmes erreurs ?</a:t>
            </a:r>
          </a:p>
          <a:p>
            <a:pPr indent="-201168" algn="ctr">
              <a:lnSpc>
                <a:spcPct val="105000"/>
              </a:lnSpc>
              <a:spcBef>
                <a:spcPts val="0"/>
              </a:spcBef>
              <a:defRPr/>
            </a:pPr>
            <a:r>
              <a:rPr lang="fr-FR" sz="2400" kern="0">
                <a:sym typeface="Symbol"/>
              </a:rPr>
              <a:t>Manque de professionnalisme !</a:t>
            </a:r>
            <a:endParaRPr lang="fr-FR" sz="2400" kern="0" dirty="0"/>
          </a:p>
        </p:txBody>
      </p:sp>
    </p:spTree>
    <p:extLst>
      <p:ext uri="{BB962C8B-B14F-4D97-AF65-F5344CB8AC3E}">
        <p14:creationId xmlns:p14="http://schemas.microsoft.com/office/powerpoint/2010/main" val="320179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68760"/>
            <a:ext cx="8651304" cy="210147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La numérisation progressive de la société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Exemples de succès et d’échecs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Les problèmes de sécurité deviennent majeurs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Un exemple : l’informatisation de la médecine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915400" cy="584775"/>
          </a:xfrm>
        </p:spPr>
        <p:txBody>
          <a:bodyPr/>
          <a:lstStyle/>
          <a:p>
            <a:r>
              <a:rPr lang="fr-FR" sz="3200"/>
              <a:t>Acte 2 : évolutions en cours et futures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707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AB9E40-BC6B-D143-BDBE-01D7424C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piliers de l’informatique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7A858D4-96D5-364C-8C79-85625028B5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A1722A-DAB3-3242-B614-7562F9008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6E36E6-2402-7F49-A5B9-DFB4FD5B3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61FEBA2-5515-2F45-9BD4-30AA0736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140" y="4405987"/>
            <a:ext cx="1637236" cy="124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n voiture">
            <a:extLst>
              <a:ext uri="{FF2B5EF4-FFF2-40B4-BE49-F238E27FC236}">
                <a16:creationId xmlns:a16="http://schemas.microsoft.com/office/drawing/2014/main" xmlns="" id="{93BEA12D-5FB6-F041-9782-AF89C7A6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048" y="3212976"/>
            <a:ext cx="185544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xmlns="" id="{00264FA5-C582-A649-BC22-868854B6CF16}"/>
              </a:ext>
            </a:extLst>
          </p:cNvPr>
          <p:cNvSpPr txBox="1">
            <a:spLocks/>
          </p:cNvSpPr>
          <p:nvPr/>
        </p:nvSpPr>
        <p:spPr>
          <a:xfrm>
            <a:off x="228600" y="115669"/>
            <a:ext cx="8686800" cy="64633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1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232E746-3B94-6B4D-82AD-D88CABDD1564}"/>
              </a:ext>
            </a:extLst>
          </p:cNvPr>
          <p:cNvSpPr txBox="1"/>
          <p:nvPr/>
        </p:nvSpPr>
        <p:spPr>
          <a:xfrm>
            <a:off x="2209160" y="2869770"/>
            <a:ext cx="2045753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 err="1"/>
              <a:t>algorithmes</a:t>
            </a:r>
            <a:endParaRPr lang="en-US" sz="28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6D6C883-B89B-134B-A148-95073EC878DA}"/>
              </a:ext>
            </a:extLst>
          </p:cNvPr>
          <p:cNvSpPr txBox="1"/>
          <p:nvPr/>
        </p:nvSpPr>
        <p:spPr>
          <a:xfrm>
            <a:off x="2448810" y="1333853"/>
            <a:ext cx="1566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 err="1"/>
              <a:t>données</a:t>
            </a:r>
            <a:endParaRPr lang="en-US" sz="2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C67894F-40ED-E14B-A38F-E4A3A829702B}"/>
              </a:ext>
            </a:extLst>
          </p:cNvPr>
          <p:cNvSpPr txBox="1"/>
          <p:nvPr/>
        </p:nvSpPr>
        <p:spPr>
          <a:xfrm>
            <a:off x="3856989" y="4427231"/>
            <a:ext cx="1725152" cy="50167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  <a:buNone/>
            </a:pPr>
            <a:r>
              <a:rPr lang="en-US" sz="2800"/>
              <a:t>machines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D787C60-3520-B34B-8E4E-71E2C7535407}"/>
              </a:ext>
            </a:extLst>
          </p:cNvPr>
          <p:cNvSpPr txBox="1"/>
          <p:nvPr/>
        </p:nvSpPr>
        <p:spPr>
          <a:xfrm>
            <a:off x="602210" y="4405687"/>
            <a:ext cx="2206053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 err="1"/>
              <a:t>programmes</a:t>
            </a:r>
            <a:endParaRPr lang="en-US" sz="2800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0A478187-BA1C-394B-86C2-6A510C764A54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 bwMode="auto">
          <a:xfrm>
            <a:off x="3232037" y="1857073"/>
            <a:ext cx="0" cy="101269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DD60294F-0A1C-3440-B292-92D43EF8AFF8}"/>
              </a:ext>
            </a:extLst>
          </p:cNvPr>
          <p:cNvCxnSpPr>
            <a:stCxn id="9" idx="2"/>
            <a:endCxn id="12" idx="0"/>
          </p:cNvCxnSpPr>
          <p:nvPr/>
        </p:nvCxnSpPr>
        <p:spPr bwMode="auto">
          <a:xfrm flipH="1">
            <a:off x="1705237" y="3392990"/>
            <a:ext cx="1526800" cy="101269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8727B78F-304E-EC44-B272-328354468791}"/>
              </a:ext>
            </a:extLst>
          </p:cNvPr>
          <p:cNvCxnSpPr>
            <a:stCxn id="12" idx="3"/>
            <a:endCxn id="11" idx="1"/>
          </p:cNvCxnSpPr>
          <p:nvPr/>
        </p:nvCxnSpPr>
        <p:spPr bwMode="auto">
          <a:xfrm>
            <a:off x="2808263" y="4667297"/>
            <a:ext cx="1048726" cy="1077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6E40B5EC-548C-8347-903D-04348294B01A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 bwMode="auto">
          <a:xfrm>
            <a:off x="3232037" y="3392990"/>
            <a:ext cx="1487528" cy="1034241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arrow"/>
          </a:ln>
          <a:effectLst/>
        </p:spPr>
      </p:cxnSp>
      <p:pic>
        <p:nvPicPr>
          <p:cNvPr id="17" name="Espace réservé du contenu 6" descr="Donzelle-2.WMF">
            <a:extLst>
              <a:ext uri="{FF2B5EF4-FFF2-40B4-BE49-F238E27FC236}">
                <a16:creationId xmlns:a16="http://schemas.microsoft.com/office/drawing/2014/main" xmlns="" id="{4167960D-4732-BF4B-B46B-5CB2A6A6B0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283" y="2564904"/>
            <a:ext cx="1281336" cy="150700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xmlns="" id="{EA522169-E98E-5A4C-B561-5F256113381C}"/>
              </a:ext>
            </a:extLst>
          </p:cNvPr>
          <p:cNvCxnSpPr>
            <a:cxnSpLocks/>
            <a:endCxn id="10" idx="3"/>
          </p:cNvCxnSpPr>
          <p:nvPr/>
        </p:nvCxnSpPr>
        <p:spPr bwMode="auto">
          <a:xfrm flipH="1" flipV="1">
            <a:off x="4015264" y="1595463"/>
            <a:ext cx="2600024" cy="916414"/>
          </a:xfrm>
          <a:prstGeom prst="straightConnector1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DBA407-023C-0642-AC98-DD11E2C26050}"/>
              </a:ext>
            </a:extLst>
          </p:cNvPr>
          <p:cNvSpPr txBox="1"/>
          <p:nvPr/>
        </p:nvSpPr>
        <p:spPr>
          <a:xfrm>
            <a:off x="1464451" y="5505963"/>
            <a:ext cx="6215098" cy="973374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</p:spPr>
        <p:txBody>
          <a:bodyPr wrap="none" bIns="64800" rtlCol="0">
            <a:spAutoFit/>
          </a:bodyPr>
          <a:lstStyle/>
          <a:p>
            <a:pPr algn="ctr">
              <a:buNone/>
            </a:pPr>
            <a:r>
              <a:rPr lang="fr-FR" sz="2800" dirty="0"/>
              <a:t>Une science de construction,</a:t>
            </a:r>
          </a:p>
          <a:p>
            <a:pPr algn="ctr">
              <a:buNone/>
            </a:pPr>
            <a:r>
              <a:rPr lang="fr-FR" sz="2800" dirty="0"/>
              <a:t>très différente des sciences naturelles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E915B28E-C57C-B147-BD51-32A158FEAB83}"/>
              </a:ext>
            </a:extLst>
          </p:cNvPr>
          <p:cNvSpPr txBox="1"/>
          <p:nvPr/>
        </p:nvSpPr>
        <p:spPr>
          <a:xfrm>
            <a:off x="4962410" y="1040475"/>
            <a:ext cx="2024913" cy="95410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chemeClr val="accent4"/>
                </a:solidFill>
              </a:rPr>
              <a:t>interfaces</a:t>
            </a:r>
          </a:p>
          <a:p>
            <a:pPr algn="ctr">
              <a:buNone/>
            </a:pPr>
            <a:r>
              <a:rPr lang="en-US" sz="2800" dirty="0">
                <a:solidFill>
                  <a:schemeClr val="accent4"/>
                </a:solidFill>
              </a:rPr>
              <a:t>interactions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11A701B5-AEA8-0246-A736-CDFCC585FDEF}"/>
              </a:ext>
            </a:extLst>
          </p:cNvPr>
          <p:cNvCxnSpPr/>
          <p:nvPr/>
        </p:nvCxnSpPr>
        <p:spPr bwMode="auto">
          <a:xfrm flipV="1">
            <a:off x="5624683" y="4035877"/>
            <a:ext cx="1066800" cy="591770"/>
          </a:xfrm>
          <a:prstGeom prst="straightConnector1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BACF41DE-D95B-BC43-88C2-EAF5E8D6D8D9}"/>
              </a:ext>
            </a:extLst>
          </p:cNvPr>
          <p:cNvSpPr txBox="1"/>
          <p:nvPr/>
        </p:nvSpPr>
        <p:spPr>
          <a:xfrm>
            <a:off x="7452320" y="2115398"/>
            <a:ext cx="216879" cy="635576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4687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0.00069 -0.130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D0A75F4F-DA30-AB48-BE15-13CFF1E72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4" y="980728"/>
            <a:ext cx="8363272" cy="2376805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Classement des dangers économiques majeurs :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/>
              <a:t>Evénements climatiques extrêmes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/>
              <a:t>Désastres naturels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>
                <a:solidFill>
                  <a:schemeClr val="accent4"/>
                </a:solidFill>
              </a:rPr>
              <a:t>Attaques informatiques contre les infrastructures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>
                <a:solidFill>
                  <a:schemeClr val="accent4"/>
                </a:solidFill>
              </a:rPr>
              <a:t>Vols de données et de comptes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59AEFF65-FA5A-C441-8C77-72DC116FC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2019, World Economic Forum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94B3931-5BA7-6E48-B203-9F2A49CC90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B0AEFC9B-9D37-694B-B2B0-0C99F6C36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9BAFCC6-D97E-854D-B326-90DCCC868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A37C21B-7865-7949-B0B5-F6C01C400BF9}"/>
              </a:ext>
            </a:extLst>
          </p:cNvPr>
          <p:cNvSpPr txBox="1"/>
          <p:nvPr/>
        </p:nvSpPr>
        <p:spPr>
          <a:xfrm>
            <a:off x="336705" y="3717032"/>
            <a:ext cx="8470589" cy="225578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36000" bIns="648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Janvier 2019 : </a:t>
            </a:r>
            <a:r>
              <a:rPr lang="fr-FR" sz="2400" kern="0" dirty="0">
                <a:solidFill>
                  <a:schemeClr val="accent1"/>
                </a:solidFill>
              </a:rPr>
              <a:t>773 millions de paires adresse / mot de passe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trouvées sur un site de hackers – dont 6 pour moi !</a:t>
            </a:r>
          </a:p>
          <a:p>
            <a:pPr algn="ctr" fontAlgn="base">
              <a:lnSpc>
                <a:spcPct val="105000"/>
              </a:lnSpc>
              <a:spcBef>
                <a:spcPts val="1000"/>
              </a:spcBef>
              <a:spcAft>
                <a:spcPct val="0"/>
              </a:spcAft>
            </a:pPr>
            <a:r>
              <a:rPr lang="fr-FR" sz="2400" kern="0" dirty="0"/>
              <a:t>Fin 2016, </a:t>
            </a:r>
            <a:r>
              <a:rPr lang="fr-FR" sz="2400" kern="0" dirty="0">
                <a:solidFill>
                  <a:schemeClr val="accent1"/>
                </a:solidFill>
              </a:rPr>
              <a:t>596 millions d’adresses</a:t>
            </a:r>
            <a:r>
              <a:rPr lang="fr-FR" sz="2400" kern="0" dirty="0"/>
              <a:t>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avec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plusieurs mots de passe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pour chacune</a:t>
            </a:r>
          </a:p>
          <a:p>
            <a:pPr algn="ctr" fontAlgn="base">
              <a:lnSpc>
                <a:spcPct val="105000"/>
              </a:lnSpc>
              <a:spcBef>
                <a:spcPts val="1000"/>
              </a:spcBef>
              <a:spcAft>
                <a:spcPct val="0"/>
              </a:spcAft>
            </a:pPr>
            <a:r>
              <a:rPr lang="fr-FR" sz="2400" kern="0" dirty="0">
                <a:solidFill>
                  <a:schemeClr val="tx2"/>
                </a:solidFill>
              </a:rPr>
              <a:t>D’où l’importance des mots de passe uniques et forts…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619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F1A5C063-9B24-9F45-BB00-B39B93AE7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945759"/>
            <a:ext cx="9108504" cy="4974439"/>
          </a:xfrm>
        </p:spPr>
        <p:txBody>
          <a:bodyPr/>
          <a:lstStyle/>
          <a:p>
            <a:r>
              <a:rPr lang="fr-FR"/>
              <a:t>Vol de données personnelles</a:t>
            </a:r>
          </a:p>
          <a:p>
            <a:pPr lvl="1"/>
            <a:r>
              <a:rPr lang="fr-FR"/>
              <a:t>Equifax</a:t>
            </a:r>
            <a:r>
              <a:rPr lang="fr-FR">
                <a:solidFill>
                  <a:schemeClr val="tx1"/>
                </a:solidFill>
              </a:rPr>
              <a:t>, 2016, certification de crédits :</a:t>
            </a:r>
            <a:r>
              <a:rPr lang="fr-FR"/>
              <a:t> </a:t>
            </a:r>
            <a:r>
              <a:rPr lang="fr-FR">
                <a:solidFill>
                  <a:srgbClr val="FF0000"/>
                </a:solidFill>
              </a:rPr>
              <a:t>145 milllions</a:t>
            </a:r>
          </a:p>
          <a:p>
            <a:pPr lvl="1"/>
            <a:r>
              <a:rPr lang="fr-FR"/>
              <a:t>Marriott, </a:t>
            </a:r>
            <a:r>
              <a:rPr lang="fr-FR">
                <a:solidFill>
                  <a:schemeClr val="tx1"/>
                </a:solidFill>
              </a:rPr>
              <a:t>2014-18 (rachat de Starwood) :</a:t>
            </a:r>
            <a:r>
              <a:rPr lang="fr-FR"/>
              <a:t> </a:t>
            </a:r>
            <a:r>
              <a:rPr lang="fr-FR">
                <a:solidFill>
                  <a:schemeClr val="accent1"/>
                </a:solidFill>
              </a:rPr>
              <a:t>plus de 500 millions</a:t>
            </a:r>
          </a:p>
          <a:p>
            <a:pPr>
              <a:spcBef>
                <a:spcPts val="1000"/>
              </a:spcBef>
            </a:pPr>
            <a:r>
              <a:rPr lang="fr-FR"/>
              <a:t>Attaques sur les réseaux et équipements informatiques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Attaque </a:t>
            </a:r>
            <a:r>
              <a:rPr lang="fr-FR">
                <a:solidFill>
                  <a:schemeClr val="accent1"/>
                </a:solidFill>
              </a:rPr>
              <a:t>Mirai</a:t>
            </a:r>
            <a:r>
              <a:rPr lang="fr-FR">
                <a:solidFill>
                  <a:schemeClr val="tx1"/>
                </a:solidFill>
              </a:rPr>
              <a:t> sur le </a:t>
            </a:r>
            <a:r>
              <a:rPr lang="fr-FR"/>
              <a:t>serveur DNS Dyn</a:t>
            </a:r>
            <a:r>
              <a:rPr lang="fr-FR">
                <a:solidFill>
                  <a:schemeClr val="tx1"/>
                </a:solidFill>
              </a:rPr>
              <a:t> par objets connectés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Virus </a:t>
            </a:r>
            <a:r>
              <a:rPr lang="fr-FR">
                <a:solidFill>
                  <a:schemeClr val="accent1"/>
                </a:solidFill>
              </a:rPr>
              <a:t>Petya</a:t>
            </a:r>
            <a:r>
              <a:rPr lang="fr-FR">
                <a:solidFill>
                  <a:schemeClr val="tx1"/>
                </a:solidFill>
              </a:rPr>
              <a:t>, </a:t>
            </a:r>
            <a:r>
              <a:rPr lang="fr-FR">
                <a:solidFill>
                  <a:schemeClr val="accent1"/>
                </a:solidFill>
              </a:rPr>
              <a:t>NotPetya</a:t>
            </a:r>
            <a:r>
              <a:rPr lang="fr-FR">
                <a:solidFill>
                  <a:schemeClr val="tx1"/>
                </a:solidFill>
              </a:rPr>
              <a:t>, </a:t>
            </a:r>
            <a:r>
              <a:rPr lang="fr-FR">
                <a:solidFill>
                  <a:schemeClr val="accent1"/>
                </a:solidFill>
              </a:rPr>
              <a:t>Wannacry</a:t>
            </a:r>
            <a:r>
              <a:rPr lang="fr-FR">
                <a:solidFill>
                  <a:schemeClr val="tx1"/>
                </a:solidFill>
              </a:rPr>
              <a:t> → hôpitaux, usines, …</a:t>
            </a:r>
          </a:p>
          <a:p>
            <a:pPr>
              <a:spcBef>
                <a:spcPts val="1000"/>
              </a:spcBef>
            </a:pPr>
            <a:r>
              <a:rPr lang="fr-FR"/>
              <a:t>Attaques sur les objets connectés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voitures, pacemakers, pompes à insuline, (avions ?)</a:t>
            </a:r>
          </a:p>
          <a:p>
            <a:pPr>
              <a:spcBef>
                <a:spcPts val="1000"/>
              </a:spcBef>
            </a:pPr>
            <a:r>
              <a:rPr lang="fr-FR"/>
              <a:t>Attaques sur les infrastructures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Estonie, réseau électrique Ukrainien</a:t>
            </a:r>
          </a:p>
          <a:p>
            <a:pPr lvl="1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0449EAA2-F50D-0640-99BC-736C3008B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Sécurité informatique : le gros point faible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1A56D76-AE5F-4245-B3A0-65567BC074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D163FDB-1FB7-514D-84A7-08F43D832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81B5877-5C9C-6F43-8537-AC3EAB9DD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78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CBCFB72A-DFE6-BF4F-98DD-29F565382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68" y="910656"/>
            <a:ext cx="8693968" cy="5005345"/>
          </a:xfrm>
        </p:spPr>
        <p:txBody>
          <a:bodyPr/>
          <a:lstStyle/>
          <a:p>
            <a:r>
              <a:rPr lang="fr-FR" sz="2400"/>
              <a:t>Un </a:t>
            </a:r>
            <a:r>
              <a:rPr lang="fr-FR" sz="2400">
                <a:solidFill>
                  <a:schemeClr val="tx2"/>
                </a:solidFill>
              </a:rPr>
              <a:t>mauvais comportement</a:t>
            </a:r>
            <a:r>
              <a:rPr lang="fr-FR" sz="2400"/>
              <a:t> d’un utilisateur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mot de passe faible, clic d’hameçonnage, etc.</a:t>
            </a:r>
          </a:p>
          <a:p>
            <a:r>
              <a:rPr lang="fr-FR" sz="2400"/>
              <a:t>Un </a:t>
            </a:r>
            <a:r>
              <a:rPr lang="fr-FR" sz="2400">
                <a:solidFill>
                  <a:schemeClr val="tx2"/>
                </a:solidFill>
              </a:rPr>
              <a:t>chiffrement trop faible</a:t>
            </a:r>
            <a:r>
              <a:rPr lang="fr-FR" sz="240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cassé mais qu’on peut forcer pour une transaction car conservé pour parler à de vieux systèmes (</a:t>
            </a:r>
            <a:r>
              <a:rPr lang="fr-FR" sz="2000">
                <a:solidFill>
                  <a:schemeClr val="accent1"/>
                </a:solidFill>
              </a:rPr>
              <a:t>HeartBleed</a:t>
            </a:r>
            <a:r>
              <a:rPr lang="fr-FR" sz="2000">
                <a:solidFill>
                  <a:schemeClr val="tx1"/>
                </a:solidFill>
              </a:rPr>
              <a:t>)</a:t>
            </a:r>
          </a:p>
          <a:p>
            <a:r>
              <a:rPr lang="fr-FR" sz="2400"/>
              <a:t>Une </a:t>
            </a:r>
            <a:r>
              <a:rPr lang="fr-FR" sz="2400">
                <a:solidFill>
                  <a:schemeClr val="tx2"/>
                </a:solidFill>
              </a:rPr>
              <a:t>faille logique </a:t>
            </a:r>
            <a:r>
              <a:rPr lang="fr-FR" sz="2400"/>
              <a:t>dans un protocole de sécurité pour l’établissement des échanges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votes, passeports, https, 5G, bluetooth,…</a:t>
            </a:r>
          </a:p>
          <a:p>
            <a:r>
              <a:rPr lang="fr-FR" sz="2400"/>
              <a:t>Un </a:t>
            </a:r>
            <a:r>
              <a:rPr lang="fr-FR" sz="2400">
                <a:solidFill>
                  <a:schemeClr val="tx2"/>
                </a:solidFill>
              </a:rPr>
              <a:t>micro-bug,</a:t>
            </a:r>
            <a:r>
              <a:rPr lang="fr-FR" sz="2400">
                <a:solidFill>
                  <a:schemeClr val="accent1"/>
                </a:solidFill>
              </a:rPr>
              <a:t> </a:t>
            </a:r>
            <a:r>
              <a:rPr lang="fr-FR" sz="2400"/>
              <a:t>ex. corruption mémoire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souvent sans impacts fonctionnels, donc </a:t>
            </a:r>
            <a:r>
              <a:rPr lang="fr-FR" sz="2000">
                <a:solidFill>
                  <a:schemeClr val="accent1"/>
                </a:solidFill>
              </a:rPr>
              <a:t>non détecté au tests</a:t>
            </a:r>
          </a:p>
          <a:p>
            <a:r>
              <a:rPr lang="fr-FR" sz="2400"/>
              <a:t>Un</a:t>
            </a:r>
            <a:r>
              <a:rPr lang="fr-FR" sz="2400">
                <a:solidFill>
                  <a:schemeClr val="tx2"/>
                </a:solidFill>
              </a:rPr>
              <a:t> canal caché</a:t>
            </a:r>
            <a:r>
              <a:rPr lang="fr-FR" sz="2400"/>
              <a:t>, même sur les systèmes corrects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mesure électrique ou même bruit →</a:t>
            </a:r>
            <a:r>
              <a:rPr lang="fr-FR" sz="2000"/>
              <a:t> </a:t>
            </a:r>
            <a:r>
              <a:rPr lang="fr-FR" sz="2000">
                <a:solidFill>
                  <a:schemeClr val="accent1"/>
                </a:solidFill>
              </a:rPr>
              <a:t>cassage de chiffrement </a:t>
            </a:r>
            <a:r>
              <a:rPr lang="fr-FR" sz="2000">
                <a:solidFill>
                  <a:schemeClr val="tx1"/>
                </a:solidFill>
              </a:rPr>
              <a:t>(Shamir)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HW: optimisation des </a:t>
            </a:r>
            <a:r>
              <a:rPr lang="fr-FR" sz="2200">
                <a:solidFill>
                  <a:schemeClr val="tx1"/>
                </a:solidFill>
              </a:rPr>
              <a:t>𝜇-</a:t>
            </a:r>
            <a:r>
              <a:rPr lang="fr-FR" sz="2000">
                <a:solidFill>
                  <a:schemeClr val="tx1"/>
                </a:solidFill>
              </a:rPr>
              <a:t>procs → </a:t>
            </a:r>
            <a:r>
              <a:rPr lang="fr-FR" sz="2000">
                <a:solidFill>
                  <a:schemeClr val="accent1"/>
                </a:solidFill>
              </a:rPr>
              <a:t>Meltdown</a:t>
            </a:r>
            <a:r>
              <a:rPr lang="fr-FR" sz="2000">
                <a:solidFill>
                  <a:schemeClr val="tx1"/>
                </a:solidFill>
              </a:rPr>
              <a:t>,</a:t>
            </a:r>
            <a:r>
              <a:rPr lang="fr-FR" sz="2000"/>
              <a:t> </a:t>
            </a:r>
            <a:r>
              <a:rPr lang="fr-FR" sz="2000">
                <a:solidFill>
                  <a:schemeClr val="accent1"/>
                </a:solidFill>
              </a:rPr>
              <a:t>Spectre</a:t>
            </a:r>
            <a:r>
              <a:rPr lang="fr-FR" sz="2000">
                <a:solidFill>
                  <a:schemeClr val="tx1"/>
                </a:solidFill>
              </a:rPr>
              <a:t>,</a:t>
            </a:r>
            <a:r>
              <a:rPr lang="fr-FR" sz="2000"/>
              <a:t> </a:t>
            </a:r>
            <a:r>
              <a:rPr lang="fr-FR" sz="2000">
                <a:solidFill>
                  <a:schemeClr val="accent1"/>
                </a:solidFill>
              </a:rPr>
              <a:t>BranchScope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7527E24A-ECFF-9F48-901A-F34CAE61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Qu’est-ce qu’une faille de sécurité 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D9AD4D6-BFA1-AB44-8426-9B5F144D39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7AD33F3-9405-0943-B95A-F10536DF5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0CF1092-105A-754F-B1D8-C8637B373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11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1E1E00B0-530D-D945-AC9B-E4835CEC5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908720"/>
            <a:ext cx="8953500" cy="4901983"/>
          </a:xfrm>
        </p:spPr>
        <p:txBody>
          <a:bodyPr/>
          <a:lstStyle/>
          <a:p>
            <a:r>
              <a:rPr lang="fr-FR" sz="2400">
                <a:solidFill>
                  <a:schemeClr val="tx2"/>
                </a:solidFill>
              </a:rPr>
              <a:t>Chez les utilisateurs</a:t>
            </a:r>
            <a:r>
              <a:rPr lang="fr-FR" sz="2400"/>
              <a:t> : mots de passe faibles, hameçonnage</a:t>
            </a:r>
          </a:p>
          <a:p>
            <a:r>
              <a:rPr lang="fr-FR" sz="2400"/>
              <a:t>Dans les</a:t>
            </a:r>
            <a:r>
              <a:rPr lang="fr-FR" sz="2400">
                <a:solidFill>
                  <a:schemeClr val="tx2"/>
                </a:solidFill>
              </a:rPr>
              <a:t> OS :</a:t>
            </a:r>
            <a:r>
              <a:rPr lang="fr-FR" sz="2400"/>
              <a:t> Windows, Linux, macosx, iOS, Android, </a:t>
            </a:r>
            <a:r>
              <a:rPr lang="fr-FR" sz="2400">
                <a:solidFill>
                  <a:schemeClr val="accent1"/>
                </a:solidFill>
              </a:rPr>
              <a:t>SCADA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2018 : SMS de 1 caractère → </a:t>
            </a:r>
            <a:r>
              <a:rPr lang="fr-FR" sz="2000">
                <a:solidFill>
                  <a:schemeClr val="accent1"/>
                </a:solidFill>
              </a:rPr>
              <a:t>crash des iPhone</a:t>
            </a:r>
            <a:r>
              <a:rPr lang="fr-FR" sz="2000">
                <a:solidFill>
                  <a:schemeClr val="tx1"/>
                </a:solidFill>
              </a:rPr>
              <a:t> !</a:t>
            </a:r>
          </a:p>
          <a:p>
            <a:r>
              <a:rPr lang="fr-FR" sz="2400"/>
              <a:t>Dans </a:t>
            </a:r>
            <a:r>
              <a:rPr lang="fr-FR" sz="2400">
                <a:solidFill>
                  <a:schemeClr val="tx2"/>
                </a:solidFill>
              </a:rPr>
              <a:t>l’infrastructure logicielle</a:t>
            </a:r>
            <a:r>
              <a:rPr lang="fr-FR" sz="2400"/>
              <a:t> et les bibliothèques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Adobe Reader, Java, navigateurs, …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domotique : Samsung Smart Things</a:t>
            </a:r>
          </a:p>
          <a:p>
            <a:r>
              <a:rPr lang="fr-FR" sz="2400"/>
              <a:t>Dans les </a:t>
            </a:r>
            <a:r>
              <a:rPr lang="fr-FR" sz="2400">
                <a:solidFill>
                  <a:schemeClr val="tx2"/>
                </a:solidFill>
              </a:rPr>
              <a:t>applications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Smartphones : bien des applications transmettent </a:t>
            </a:r>
            <a:r>
              <a:rPr lang="fr-FR" sz="2000">
                <a:solidFill>
                  <a:schemeClr val="accent1"/>
                </a:solidFill>
              </a:rPr>
              <a:t>trop d’informations</a:t>
            </a:r>
            <a:r>
              <a:rPr lang="fr-FR" sz="2000">
                <a:solidFill>
                  <a:schemeClr val="tx1"/>
                </a:solidFill>
              </a:rPr>
              <a:t>..</a:t>
            </a:r>
          </a:p>
          <a:p>
            <a:r>
              <a:rPr lang="fr-FR" sz="2400"/>
              <a:t>Trouvées par les chercheurs avant d’être exploitées (?)</a:t>
            </a:r>
          </a:p>
          <a:p>
            <a:pPr lvl="1"/>
            <a:r>
              <a:rPr lang="fr-FR" sz="2000"/>
              <a:t>US Postal </a:t>
            </a:r>
            <a:r>
              <a:rPr lang="fr-FR" sz="2000">
                <a:solidFill>
                  <a:schemeClr val="tx1"/>
                </a:solidFill>
              </a:rPr>
              <a:t>: 60 millions de comptes exposés pendant 1 an 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vulnérabilité trouvée récemment dans la</a:t>
            </a:r>
            <a:r>
              <a:rPr lang="fr-FR" sz="2000"/>
              <a:t> 5G </a:t>
            </a:r>
            <a:r>
              <a:rPr lang="fr-FR" sz="2000">
                <a:solidFill>
                  <a:schemeClr val="tx1"/>
                </a:solidFill>
              </a:rPr>
              <a:t>(pourtant très sérieuse)</a:t>
            </a:r>
          </a:p>
          <a:p>
            <a:pPr lvl="1"/>
            <a:r>
              <a:rPr lang="fr-FR" sz="2000">
                <a:solidFill>
                  <a:schemeClr val="accent1"/>
                </a:solidFill>
              </a:rPr>
              <a:t>HeartBleed</a:t>
            </a:r>
            <a:r>
              <a:rPr lang="fr-FR" sz="2000">
                <a:solidFill>
                  <a:schemeClr val="tx1"/>
                </a:solidFill>
              </a:rPr>
              <a:t>, </a:t>
            </a:r>
            <a:r>
              <a:rPr lang="fr-FR" sz="2000">
                <a:solidFill>
                  <a:schemeClr val="accent1"/>
                </a:solidFill>
              </a:rPr>
              <a:t>Logjam</a:t>
            </a:r>
            <a:r>
              <a:rPr lang="fr-FR" sz="2000">
                <a:solidFill>
                  <a:schemeClr val="tx1"/>
                </a:solidFill>
              </a:rPr>
              <a:t> : attaques sur https, sur les « votes électroniques »</a:t>
            </a:r>
          </a:p>
          <a:p>
            <a:pPr lvl="1"/>
            <a:r>
              <a:rPr lang="fr-FR" sz="2000">
                <a:solidFill>
                  <a:schemeClr val="tx1"/>
                </a:solidFill>
              </a:rPr>
              <a:t>failles internes des microprocesseurs : </a:t>
            </a:r>
            <a:r>
              <a:rPr lang="fr-FR" sz="2000">
                <a:solidFill>
                  <a:schemeClr val="accent1"/>
                </a:solidFill>
              </a:rPr>
              <a:t>Meltdown</a:t>
            </a:r>
            <a:r>
              <a:rPr lang="fr-FR" sz="2000">
                <a:solidFill>
                  <a:schemeClr val="tx1"/>
                </a:solidFill>
              </a:rPr>
              <a:t>,</a:t>
            </a:r>
            <a:r>
              <a:rPr lang="fr-FR" sz="2000"/>
              <a:t> </a:t>
            </a:r>
            <a:r>
              <a:rPr lang="fr-FR" sz="2000">
                <a:solidFill>
                  <a:schemeClr val="accent1"/>
                </a:solidFill>
              </a:rPr>
              <a:t>Spectre</a:t>
            </a:r>
            <a:r>
              <a:rPr lang="fr-FR" sz="2000">
                <a:solidFill>
                  <a:schemeClr val="tx1"/>
                </a:solidFill>
              </a:rPr>
              <a:t>, </a:t>
            </a:r>
            <a:r>
              <a:rPr lang="fr-FR" sz="2000">
                <a:solidFill>
                  <a:schemeClr val="accent1"/>
                </a:solidFill>
              </a:rPr>
              <a:t>BranchScope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B0C377C7-2212-C540-BFF1-BD7BBFFD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Où sont les failles de sécurité 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8F367F8-31AC-3549-8984-3AADC613BA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680AC23-325B-A541-A8C5-CEC2A141A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A08C60E-B22F-B84F-BAA1-1F27141F1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F045F16-F370-1945-BB49-3637DB033302}"/>
              </a:ext>
            </a:extLst>
          </p:cNvPr>
          <p:cNvSpPr txBox="1"/>
          <p:nvPr/>
        </p:nvSpPr>
        <p:spPr>
          <a:xfrm>
            <a:off x="600400" y="5880342"/>
            <a:ext cx="7943200" cy="50098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36000" bIns="36000" rtlCol="0">
            <a:spAutoFit/>
          </a:bodyPr>
          <a:lstStyle/>
          <a:p>
            <a:pPr algn="l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Venez au cours et séminaire du 13 février 2019 !</a:t>
            </a:r>
          </a:p>
        </p:txBody>
      </p:sp>
    </p:spTree>
    <p:extLst>
      <p:ext uri="{BB962C8B-B14F-4D97-AF65-F5344CB8AC3E}">
        <p14:creationId xmlns:p14="http://schemas.microsoft.com/office/powerpoint/2010/main" val="2664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xmlns="" id="{EEF931A7-C947-7343-8A1C-69CE9D888192}"/>
              </a:ext>
            </a:extLst>
          </p:cNvPr>
          <p:cNvSpPr txBox="1">
            <a:spLocks/>
          </p:cNvSpPr>
          <p:nvPr/>
        </p:nvSpPr>
        <p:spPr>
          <a:xfrm>
            <a:off x="228600" y="44624"/>
            <a:ext cx="8686800" cy="954107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kern="0" dirty="0"/>
              <a:t/>
            </a:r>
            <a:br>
              <a:rPr lang="fr-FR" kern="0" dirty="0"/>
            </a:br>
            <a:r>
              <a:rPr lang="en-US" sz="2000" kern="0" dirty="0">
                <a:hlinkClick r:id="rId2"/>
              </a:rPr>
              <a:t>https://www.wired.com/2015/07/hackers-remotely-kill-jeep-highway/</a:t>
            </a:r>
            <a:r>
              <a:rPr lang="en-US" sz="2000" kern="0" dirty="0"/>
              <a:t> </a:t>
            </a:r>
            <a:endParaRPr lang="en-US" kern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3A156324-AFBD-1347-BFA8-1CAE76436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5"/>
          </a:xfrm>
        </p:spPr>
        <p:txBody>
          <a:bodyPr/>
          <a:lstStyle/>
          <a:p>
            <a:r>
              <a:rPr lang="fr-FR" sz="3200" dirty="0"/>
              <a:t>Prise de contrôle à distance de Jeep Cherokee</a:t>
            </a:r>
            <a:endParaRPr lang="fr-FR" sz="320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57D5668-9EC9-3145-8093-382074545F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6B04CBA-A520-8A49-907F-449FF447D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46001C5-D270-1D43-A088-714CB4BCB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6" name="Espace réservé du contenu 10">
            <a:extLst>
              <a:ext uri="{FF2B5EF4-FFF2-40B4-BE49-F238E27FC236}">
                <a16:creationId xmlns:a16="http://schemas.microsoft.com/office/drawing/2014/main" xmlns="" id="{914BF2EF-DFF1-DC44-9052-D18CBBC895CF}"/>
              </a:ext>
            </a:extLst>
          </p:cNvPr>
          <p:cNvSpPr txBox="1">
            <a:spLocks/>
          </p:cNvSpPr>
          <p:nvPr/>
        </p:nvSpPr>
        <p:spPr>
          <a:xfrm>
            <a:off x="266700" y="4437113"/>
            <a:ext cx="8610600" cy="194421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" pitchFamily="34" charset="0"/>
              <a:buNone/>
            </a:pPr>
            <a:r>
              <a:rPr lang="fr-FR" i="1" kern="0" dirty="0"/>
              <a:t>Leur code est un cauchemar : un logiciel qui laisse les </a:t>
            </a:r>
            <a:r>
              <a:rPr lang="fr-FR" i="1" kern="0"/>
              <a:t>hackers envoyer </a:t>
            </a:r>
            <a:r>
              <a:rPr lang="fr-FR" i="1" kern="0" dirty="0"/>
              <a:t>des commandes par l’autoradio de la Jeep vers son moteur, son tableau de bord, sa direction, ses freins, sa transmission, tout ça depuis un PC quelconque </a:t>
            </a:r>
          </a:p>
          <a:p>
            <a:pPr marL="0" indent="0" algn="ctr">
              <a:lnSpc>
                <a:spcPct val="100000"/>
              </a:lnSpc>
              <a:buFont typeface="Arial" pitchFamily="34" charset="0"/>
              <a:buNone/>
            </a:pPr>
            <a:r>
              <a:rPr lang="fr-FR" i="1" kern="0" dirty="0"/>
              <a:t>qui peut être à l’autre bout du pays…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70283EE-FD9B-9B42-87E3-21F08002B5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048" y="1196752"/>
            <a:ext cx="4315904" cy="29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2EC48B00-6959-7049-ABD3-3C173BF9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68760"/>
            <a:ext cx="8651304" cy="210147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La numérisation progressive de la société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Exemples de succès et d’échecs</a:t>
            </a:r>
          </a:p>
          <a:p>
            <a:pPr marL="514350" indent="-514350">
              <a:buFont typeface="+mj-lt"/>
              <a:buAutoNum type="arabicPeriod"/>
            </a:pPr>
            <a:r>
              <a:rPr lang="fr-FR">
                <a:solidFill>
                  <a:schemeClr val="bg1">
                    <a:lumMod val="75000"/>
                  </a:schemeClr>
                </a:solidFill>
              </a:rPr>
              <a:t>Les problèmes de sécurité deviennent majeurs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Un exemple : l’informatisation de la médecine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7E50CD-0105-D343-B81F-EB634C6C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915400" cy="584775"/>
          </a:xfrm>
        </p:spPr>
        <p:txBody>
          <a:bodyPr/>
          <a:lstStyle/>
          <a:p>
            <a:r>
              <a:rPr lang="fr-FR" sz="3200"/>
              <a:t>Acte 2 : évolutions en cours et futures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2ABE9F-CEEA-7347-BE82-A1620D71D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153BB7-C2DA-7640-82ED-5FB89A0F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85799E-1DBC-7747-9618-EB85CDB56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869F61-E603-5C4D-9E97-C71C28344D31}"/>
              </a:ext>
            </a:extLst>
          </p:cNvPr>
          <p:cNvSpPr txBox="1"/>
          <p:nvPr/>
        </p:nvSpPr>
        <p:spPr>
          <a:xfrm>
            <a:off x="494967" y="4009594"/>
            <a:ext cx="8118568" cy="12883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900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Venez au colloque du 23 avril 2019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400">
                <a:solidFill>
                  <a:schemeClr val="tx2"/>
                </a:solidFill>
              </a:rPr>
              <a:t>L'imagerie médicale à l'heure de l'IA : défis et opportunités</a:t>
            </a:r>
            <a:r>
              <a:rPr lang="fr-FR"/>
              <a:t/>
            </a:r>
            <a:br>
              <a:rPr lang="fr-FR"/>
            </a:br>
            <a:r>
              <a:rPr lang="fr-FR">
                <a:hlinkClick r:id="rId3"/>
              </a:rPr>
              <a:t>https://www.college-de-france.fr/site/gerard-berry/symposium-2018-2019.htm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5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A05E957B-CDBF-0B41-A911-61AF8D65F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64704"/>
            <a:ext cx="8610600" cy="6275629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fr-FR" sz="2600"/>
              <a:t>Imagerie 2D/3D/4D, analyse d’images, instrumentation</a:t>
            </a:r>
          </a:p>
          <a:p>
            <a:r>
              <a:rPr lang="fr-FR" sz="2600"/>
              <a:t>Radiologie interventionnelle</a:t>
            </a:r>
          </a:p>
          <a:p>
            <a:r>
              <a:rPr lang="fr-FR" sz="2600"/>
              <a:t>Modélisation et simulation</a:t>
            </a:r>
            <a:r>
              <a:rPr lang="fr-FR" sz="2600">
                <a:solidFill>
                  <a:schemeClr val="tx2"/>
                </a:solidFill>
              </a:rPr>
              <a:t> </a:t>
            </a:r>
            <a:r>
              <a:rPr lang="fr-FR" sz="2600"/>
              <a:t>d’organes </a:t>
            </a:r>
            <a:r>
              <a:rPr lang="fr-FR" sz="2600">
                <a:solidFill>
                  <a:schemeClr val="tx2"/>
                </a:solidFill>
              </a:rPr>
              <a:t>(cf. cours Ayache)</a:t>
            </a:r>
          </a:p>
          <a:p>
            <a:r>
              <a:rPr lang="fr-FR" sz="2600"/>
              <a:t>Chirurgie : </a:t>
            </a:r>
          </a:p>
          <a:p>
            <a:pPr lvl="1"/>
            <a:r>
              <a:rPr lang="fr-FR" sz="2200">
                <a:solidFill>
                  <a:schemeClr val="tx1"/>
                </a:solidFill>
              </a:rPr>
              <a:t>robots, réalité virtuelle, simulation, …</a:t>
            </a:r>
          </a:p>
          <a:p>
            <a:r>
              <a:rPr lang="fr-FR" sz="2600"/>
              <a:t>Appareillage :</a:t>
            </a:r>
            <a:r>
              <a:rPr lang="fr-FR" sz="260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fr-FR" sz="2200">
                <a:solidFill>
                  <a:schemeClr val="tx1"/>
                </a:solidFill>
              </a:rPr>
              <a:t>pacemakers, pompes à insuline, audition, vision, …</a:t>
            </a:r>
          </a:p>
          <a:p>
            <a:r>
              <a:rPr lang="fr-FR" sz="2600"/>
              <a:t>Protocoles de soin</a:t>
            </a:r>
          </a:p>
          <a:p>
            <a:r>
              <a:rPr lang="fr-FR" sz="2600"/>
              <a:t>Collecte et analyse de données massives</a:t>
            </a:r>
            <a:endParaRPr lang="fr-FR" sz="2600">
              <a:solidFill>
                <a:schemeClr val="tx2"/>
              </a:solidFill>
            </a:endParaRPr>
          </a:p>
          <a:p>
            <a:pPr lvl="1"/>
            <a:r>
              <a:rPr lang="fr-FR" sz="2200">
                <a:solidFill>
                  <a:schemeClr val="tx1"/>
                </a:solidFill>
              </a:rPr>
              <a:t>diagnostic par apprentissage (tumeurs, mélanomes, etc.)</a:t>
            </a:r>
          </a:p>
          <a:p>
            <a:r>
              <a:rPr lang="fr-FR" sz="2600"/>
              <a:t>Internet : </a:t>
            </a:r>
          </a:p>
          <a:p>
            <a:pPr lvl="1"/>
            <a:r>
              <a:rPr lang="fr-FR" sz="2200">
                <a:solidFill>
                  <a:schemeClr val="tx1"/>
                </a:solidFill>
              </a:rPr>
              <a:t>contact médecin / malade, réseaux de patients, informations médicales, </a:t>
            </a:r>
            <a:r>
              <a:rPr lang="fr-FR" sz="2200"/>
              <a:t>…</a:t>
            </a:r>
          </a:p>
          <a:p>
            <a:pPr>
              <a:spcBef>
                <a:spcPts val="900"/>
              </a:spcBef>
            </a:pPr>
            <a:endParaRPr lang="fr-FR" sz="2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0DB0E3-29A5-9E40-B0FB-E1027546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365"/>
            <a:ext cx="9144000" cy="646331"/>
          </a:xfrm>
        </p:spPr>
        <p:txBody>
          <a:bodyPr/>
          <a:lstStyle/>
          <a:p>
            <a:r>
              <a:rPr lang="fr-FR"/>
              <a:t>Où intervient l’informatique en médecine 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6389E64B-1841-444B-8838-8CEAE70F2C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6D1F938-4EA7-6F41-A411-15F05E4C1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09DC23A-E4E2-7241-80C8-4799F0DB9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709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F98B21-DEA6-B84D-80FA-BFB5D535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 dirty="0"/>
              <a:t>Radiologie interventionnelle</a:t>
            </a:r>
            <a:br>
              <a:rPr lang="fr-FR" dirty="0"/>
            </a:b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E6FB8687-54A4-3042-97B0-7ABF21A205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190545C-990F-C747-90DD-3E94338C0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D989066-F4AA-8D44-9F1D-D16D5A3DC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2A05238-1635-F147-BACF-54F124686D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96" y="839639"/>
            <a:ext cx="7047208" cy="52854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F81EFD3-6837-2240-B70B-CF0ED9FCF310}"/>
              </a:ext>
            </a:extLst>
          </p:cNvPr>
          <p:cNvSpPr txBox="1"/>
          <p:nvPr/>
        </p:nvSpPr>
        <p:spPr>
          <a:xfrm>
            <a:off x="971600" y="6125045"/>
            <a:ext cx="4596130" cy="3329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6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F. Besse, Centre de Cardiologie du Nord</a:t>
            </a:r>
          </a:p>
        </p:txBody>
      </p:sp>
    </p:spTree>
    <p:extLst>
      <p:ext uri="{BB962C8B-B14F-4D97-AF65-F5344CB8AC3E}">
        <p14:creationId xmlns:p14="http://schemas.microsoft.com/office/powerpoint/2010/main" val="31554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A8305BA-C00A-9344-9647-1FB74B4A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7384"/>
            <a:ext cx="8686800" cy="646331"/>
          </a:xfrm>
        </p:spPr>
        <p:txBody>
          <a:bodyPr/>
          <a:lstStyle/>
          <a:p>
            <a:r>
              <a:rPr lang="fr-FR"/>
              <a:t>Multimodalité et réalité augmentée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870B2E2D-2F54-F748-AA14-02E9568595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64A0248-8AA5-4549-8EBD-315BEF4D9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4CB9DC2-9992-BA4C-B1BD-6BE9D0D9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B517F8A-0AAE-8749-AC20-7BE58DBFD4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8890"/>
            <a:ext cx="9144000" cy="57817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6A61ED9-FC16-B44F-A1E9-0615079CFE11}"/>
              </a:ext>
            </a:extLst>
          </p:cNvPr>
          <p:cNvSpPr txBox="1"/>
          <p:nvPr/>
        </p:nvSpPr>
        <p:spPr>
          <a:xfrm>
            <a:off x="15132" y="6480464"/>
            <a:ext cx="4596130" cy="3329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6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Source F. Besse, Centre de Cardiologie du Nord</a:t>
            </a:r>
          </a:p>
        </p:txBody>
      </p:sp>
    </p:spTree>
    <p:extLst>
      <p:ext uri="{BB962C8B-B14F-4D97-AF65-F5344CB8AC3E}">
        <p14:creationId xmlns:p14="http://schemas.microsoft.com/office/powerpoint/2010/main" val="256241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xmlns="" id="{A294435A-4BB9-7940-9FB9-4FA121C88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1095816"/>
          </a:xfrm>
        </p:spPr>
        <p:txBody>
          <a:bodyPr/>
          <a:lstStyle/>
          <a:p>
            <a:r>
              <a:rPr lang="fr-FR">
                <a:solidFill>
                  <a:schemeClr val="tx2"/>
                </a:solidFill>
              </a:rPr>
              <a:t>Sûreté :</a:t>
            </a:r>
            <a:r>
              <a:rPr lang="fr-FR"/>
              <a:t> absence de bugs logiciels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Therac 25 :</a:t>
            </a:r>
            <a:r>
              <a:rPr lang="fr-FR"/>
              <a:t> </a:t>
            </a:r>
            <a:r>
              <a:rPr lang="fr-FR">
                <a:solidFill>
                  <a:schemeClr val="accent1"/>
                </a:solidFill>
              </a:rPr>
              <a:t>surirradiations massives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A86B5F57-E663-2E48-8CF2-911EC6CA6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Sûreté et sécurité en médeine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F3A06312-A4FD-7145-954A-8C563311B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23/01/2019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4F1E5E8-A6D6-EB43-8E47-55DC26CA8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930E757-BD91-1743-B492-6AF293206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Cours 2</a:t>
            </a:r>
            <a:endParaRPr lang="fr-FR" dirty="0"/>
          </a:p>
        </p:txBody>
      </p:sp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xmlns="" id="{8054FC7B-C502-284B-A9AA-C506FA30B110}"/>
              </a:ext>
            </a:extLst>
          </p:cNvPr>
          <p:cNvSpPr txBox="1">
            <a:spLocks/>
          </p:cNvSpPr>
          <p:nvPr/>
        </p:nvSpPr>
        <p:spPr>
          <a:xfrm>
            <a:off x="457200" y="2060848"/>
            <a:ext cx="8610600" cy="16812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000" indent="-2664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>
                <a:solidFill>
                  <a:schemeClr val="tx2"/>
                </a:solidFill>
              </a:rPr>
              <a:t>Sécurité :</a:t>
            </a:r>
            <a:r>
              <a:rPr lang="fr-FR" kern="0"/>
              <a:t> protection des données et appareils</a:t>
            </a:r>
          </a:p>
          <a:p>
            <a:pPr marL="663732" lvl="1" indent="-342900"/>
            <a:r>
              <a:rPr lang="fr-FR" kern="0">
                <a:solidFill>
                  <a:schemeClr val="tx1"/>
                </a:solidFill>
              </a:rPr>
              <a:t>virus </a:t>
            </a:r>
            <a:r>
              <a:rPr lang="fr-FR" kern="0"/>
              <a:t>Wannacry (XP) </a:t>
            </a:r>
            <a:r>
              <a:rPr lang="fr-FR" kern="0">
                <a:solidFill>
                  <a:schemeClr val="tx2"/>
                </a:solidFill>
              </a:rPr>
              <a:t> </a:t>
            </a:r>
            <a:r>
              <a:rPr lang="fr-FR" kern="0">
                <a:solidFill>
                  <a:schemeClr val="accent1"/>
                </a:solidFill>
              </a:rPr>
              <a:t>➤ 81 hôpitaux anglais</a:t>
            </a:r>
          </a:p>
          <a:p>
            <a:pPr marL="663732" lvl="1" indent="-342900"/>
            <a:r>
              <a:rPr lang="fr-FR" kern="0">
                <a:solidFill>
                  <a:schemeClr val="tx1"/>
                </a:solidFill>
              </a:rPr>
              <a:t>pacemakers (2017) :</a:t>
            </a:r>
            <a:r>
              <a:rPr lang="fr-FR" kern="0">
                <a:solidFill>
                  <a:schemeClr val="accent1"/>
                </a:solidFill>
              </a:rPr>
              <a:t> milliers de trous de sécurité</a:t>
            </a:r>
          </a:p>
          <a:p>
            <a:pPr marL="663732" lvl="1" indent="-342900"/>
            <a:r>
              <a:rPr lang="fr-FR" kern="0">
                <a:solidFill>
                  <a:schemeClr val="tx1"/>
                </a:solidFill>
              </a:rPr>
              <a:t>pompes à insuline :</a:t>
            </a:r>
            <a:r>
              <a:rPr lang="fr-FR" kern="0"/>
              <a:t> </a:t>
            </a:r>
            <a:r>
              <a:rPr lang="fr-FR" kern="0">
                <a:solidFill>
                  <a:schemeClr val="accent1"/>
                </a:solidFill>
              </a:rPr>
              <a:t>idem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775CECA-6E71-564B-8D51-A7CF8958D765}"/>
              </a:ext>
            </a:extLst>
          </p:cNvPr>
          <p:cNvSpPr txBox="1"/>
          <p:nvPr/>
        </p:nvSpPr>
        <p:spPr>
          <a:xfrm>
            <a:off x="333501" y="4005064"/>
            <a:ext cx="8477000" cy="141312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Alors que les médicaments son hyper-testés,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rien n’est fait pour les logiciels</a:t>
            </a:r>
          </a:p>
          <a:p>
            <a:pPr algn="ctr" fontAlgn="base">
              <a:lnSpc>
                <a:spcPct val="105000"/>
              </a:lnSpc>
              <a:spcAft>
                <a:spcPts val="600"/>
              </a:spcAft>
            </a:pPr>
            <a:r>
              <a:rPr lang="fr-FR" sz="2800" kern="0" dirty="0">
                <a:solidFill>
                  <a:schemeClr val="accent3"/>
                </a:solidFill>
              </a:rPr>
              <a:t>Avertissement du ministère US de la santé à la FDA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EB2BCF3-31A2-104E-8DE2-DC272419302A}"/>
              </a:ext>
            </a:extLst>
          </p:cNvPr>
          <p:cNvSpPr txBox="1"/>
          <p:nvPr/>
        </p:nvSpPr>
        <p:spPr>
          <a:xfrm>
            <a:off x="900161" y="5729056"/>
            <a:ext cx="7343677" cy="50825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21600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Le corps médical est-il vraiment au courant ?</a:t>
            </a:r>
          </a:p>
        </p:txBody>
      </p:sp>
    </p:spTree>
    <p:extLst>
      <p:ext uri="{BB962C8B-B14F-4D97-AF65-F5344CB8AC3E}">
        <p14:creationId xmlns:p14="http://schemas.microsoft.com/office/powerpoint/2010/main" val="38724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BERRY@XB94KIMFUVWXY5K9" val="3082"/>
  <p:tag name="DEFAULTDISPLAYSOURCE" val="\documentclass{article}\pagestyle{empty}&#10;\begin{document}&#10;&#10;\end{document}&#10;"/>
  <p:tag name="EMBEDFONTS" val="1"/>
  <p:tag name="FIRSTGERARD2EBERRY@ELPDCHTFUVW0Y5HA" val="4800"/>
</p:tagLst>
</file>

<file path=ppt/theme/theme1.xml><?xml version="1.0" encoding="utf-8"?>
<a:theme xmlns:a="http://schemas.openxmlformats.org/drawingml/2006/main" name="BerryColl09-2">
  <a:themeElements>
    <a:clrScheme name="Personnalisé 33">
      <a:dk1>
        <a:srgbClr val="000000"/>
      </a:dk1>
      <a:lt1>
        <a:srgbClr val="FFFFFF"/>
      </a:lt1>
      <a:dk2>
        <a:srgbClr val="0000FF"/>
      </a:dk2>
      <a:lt2>
        <a:srgbClr val="FFFF65"/>
      </a:lt2>
      <a:accent1>
        <a:srgbClr val="FF0000"/>
      </a:accent1>
      <a:accent2>
        <a:srgbClr val="009A00"/>
      </a:accent2>
      <a:accent3>
        <a:srgbClr val="BF2F8F"/>
      </a:accent3>
      <a:accent4>
        <a:srgbClr val="A85000"/>
      </a:accent4>
      <a:accent5>
        <a:srgbClr val="FF99C1"/>
      </a:accent5>
      <a:accent6>
        <a:srgbClr val="BFBFBF"/>
      </a:accent6>
      <a:hlink>
        <a:srgbClr val="0000BF"/>
      </a:hlink>
      <a:folHlink>
        <a:srgbClr val="3F3F3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ln w="28575">
          <a:noFill/>
        </a:ln>
      </a:spPr>
      <a:bodyPr wrap="none" tIns="21600" bIns="64800" rtlCol="0">
        <a:spAutoFit/>
      </a:bodyPr>
      <a:lstStyle>
        <a:defPPr algn="l" fontAlgn="base">
          <a:lnSpc>
            <a:spcPct val="105000"/>
          </a:lnSpc>
          <a:spcAft>
            <a:spcPct val="0"/>
          </a:spcAft>
          <a:defRPr kumimoji="0" sz="2800" b="0" i="0" u="none" strike="noStrike" kern="0" cap="none" spc="0" normalizeH="0" noProof="0" dirty="0" smtClean="0">
            <a:ln>
              <a:noFill/>
            </a:ln>
            <a:effectLst/>
            <a:uLnTx/>
            <a:uFillTx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90039</TotalTime>
  <Words>6066</Words>
  <Application>Microsoft Office PowerPoint</Application>
  <PresentationFormat>Affichage à l'écran (4:3)</PresentationFormat>
  <Paragraphs>1132</Paragraphs>
  <Slides>105</Slides>
  <Notes>21</Notes>
  <HiddenSlides>0</HiddenSlides>
  <MMClips>3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105</vt:i4>
      </vt:variant>
    </vt:vector>
  </HeadingPairs>
  <TitlesOfParts>
    <vt:vector size="113" baseType="lpstr">
      <vt:lpstr>Arial Unicode MS</vt:lpstr>
      <vt:lpstr>Arial</vt:lpstr>
      <vt:lpstr>Calibri</vt:lpstr>
      <vt:lpstr>Cambria Math</vt:lpstr>
      <vt:lpstr>Helvetica</vt:lpstr>
      <vt:lpstr>Symbol</vt:lpstr>
      <vt:lpstr>BerryColl09-2</vt:lpstr>
      <vt:lpstr>Clip</vt:lpstr>
      <vt:lpstr>Où va l’informatique ?</vt:lpstr>
      <vt:lpstr>Acte 1 : de 2007 à 2019, quelles évolutions ?</vt:lpstr>
      <vt:lpstr>Acte 1 : de 2007 à 2019 quelle évolution?</vt:lpstr>
      <vt:lpstr>Sciences et techniques, du 20e au 21e siècle</vt:lpstr>
      <vt:lpstr>Puissance et universalité de l’informatique</vt:lpstr>
      <vt:lpstr>Les inversions mentales de l’informatique</vt:lpstr>
      <vt:lpstr>Exemples d’inversions mentales</vt:lpstr>
      <vt:lpstr>Inversions mentales, pour adultes aussi</vt:lpstr>
      <vt:lpstr>Les piliers de l’informatique</vt:lpstr>
      <vt:lpstr>Les piliers de l’informatique – version 2007</vt:lpstr>
      <vt:lpstr>Evolutions scientifiques (lentes par nature)</vt:lpstr>
      <vt:lpstr>Une valeur ajoutée majeure</vt:lpstr>
      <vt:lpstr>La photo numérique  cf. séminaire 2008 de F. Guichard et cours du 31/01/2018</vt:lpstr>
      <vt:lpstr>La photo numérique  cf. séminaire 2008 de F. Guichard et cours du 31/01/2018</vt:lpstr>
      <vt:lpstr>Et pour un clic de plus</vt:lpstr>
      <vt:lpstr>2019 : fusion d’images multiples</vt:lpstr>
      <vt:lpstr>Fusion d’images multiples en médecine</vt:lpstr>
      <vt:lpstr>L’informatisation des sciences (voir cours du 28 janvier 2015)</vt:lpstr>
      <vt:lpstr>Modélisation et simulation numérique</vt:lpstr>
      <vt:lpstr>Simulation des dunes de sable</vt:lpstr>
      <vt:lpstr>Simulation des dunes de sable</vt:lpstr>
      <vt:lpstr>Qu’est ce que la simulation, au fond ?</vt:lpstr>
      <vt:lpstr>Acte 1 : de 2007 à 2019 quelle évolution?</vt:lpstr>
      <vt:lpstr>La « Loi » de Gordon Moore</vt:lpstr>
      <vt:lpstr>La loi de Moore</vt:lpstr>
      <vt:lpstr>L’arrêt de la loi de Moore, annoncé en permanence</vt:lpstr>
      <vt:lpstr>Circuits → systèmes sur puce (SoCs)</vt:lpstr>
      <vt:lpstr>La grande variété des machines universelles</vt:lpstr>
      <vt:lpstr>L’incroyable essor du smartphone</vt:lpstr>
      <vt:lpstr>L’incroyable essor du smartphone</vt:lpstr>
      <vt:lpstr>L’avancée continue toujours</vt:lpstr>
      <vt:lpstr>La loi de Moore ralentit…</vt:lpstr>
      <vt:lpstr>Quid de l’Europe ? Un problème stratégique majeur…</vt:lpstr>
      <vt:lpstr>Présentation PowerPoint</vt:lpstr>
      <vt:lpstr>Le reste de l’équipement avance aussi vite !</vt:lpstr>
      <vt:lpstr>Et les grands réseaux aussi !</vt:lpstr>
      <vt:lpstr>Belles affirmations, mais fausses ? (Quand les commentateurs se lâchent)</vt:lpstr>
      <vt:lpstr>Belles affirmations, mais fausses ? (quand les médias se lâchent)</vt:lpstr>
      <vt:lpstr>Acte 1 : de 2007 à 2019 quelle évolution?</vt:lpstr>
      <vt:lpstr>L’infrastructure logicielle</vt:lpstr>
      <vt:lpstr>Internet et la connectivité</vt:lpstr>
      <vt:lpstr>Calcul dans le nuage (Cloud Computing)</vt:lpstr>
      <vt:lpstr>Acte 1 : de 2007 à 2019 quelle évolution?</vt:lpstr>
      <vt:lpstr>Logiciels → Applications</vt:lpstr>
      <vt:lpstr>Multifenêtrage + souris (toujours en 2019)</vt:lpstr>
      <vt:lpstr>Multibureaux</vt:lpstr>
      <vt:lpstr>Téléphone : « form factor » petit + tactile</vt:lpstr>
      <vt:lpstr>Tablette : « form factor » moyen</vt:lpstr>
      <vt:lpstr>Acte 1 : de 2007 à 2019 quelle évolution?</vt:lpstr>
      <vt:lpstr>Les objets se numérisent et se connectent</vt:lpstr>
      <vt:lpstr>Présentation PowerPoint</vt:lpstr>
      <vt:lpstr>Acte 1 : de 2007 à 2019 quelle évolution?</vt:lpstr>
      <vt:lpstr>Les piliers de l’informatique – version 2019</vt:lpstr>
      <vt:lpstr>Reconnaissance d’objets dans les images</vt:lpstr>
      <vt:lpstr>Autres grands succès</vt:lpstr>
      <vt:lpstr>Se méfier des imitations !</vt:lpstr>
      <vt:lpstr>Trois sortes d’analyses prédictives (Yann Le Cun)</vt:lpstr>
      <vt:lpstr>Inférence du contenu d’une zone aveugle</vt:lpstr>
      <vt:lpstr>Apprentissage de modèles par prédiction </vt:lpstr>
      <vt:lpstr>L’orang-outan est la magie</vt:lpstr>
      <vt:lpstr>Entracte</vt:lpstr>
      <vt:lpstr>Acte 2 : évolutions en cours et futures (?)</vt:lpstr>
      <vt:lpstr>Acte 2 : évolutions en cours et futures (?)</vt:lpstr>
      <vt:lpstr>La numérisation progressive de la société</vt:lpstr>
      <vt:lpstr>Explosion de nouveaux acteurs privés</vt:lpstr>
      <vt:lpstr>Non, ce n’est pas de la pub !</vt:lpstr>
      <vt:lpstr>Des modèles économique simples </vt:lpstr>
      <vt:lpstr>… accompagnés de problèmes sérieux</vt:lpstr>
      <vt:lpstr>… et aussi sites participatifs !</vt:lpstr>
      <vt:lpstr>L’importance des acteurs non commerciaux</vt:lpstr>
      <vt:lpstr>Etat et services publics</vt:lpstr>
      <vt:lpstr>Les surprenantes lois de la poste</vt:lpstr>
      <vt:lpstr>Acte 2 : évolutions en cours et futures</vt:lpstr>
      <vt:lpstr>Exemples de succès</vt:lpstr>
      <vt:lpstr>Echecs : bugs et trous de sécurité</vt:lpstr>
      <vt:lpstr>Echecs : bugs et trous de sécurité</vt:lpstr>
      <vt:lpstr>Exemples d’échecs</vt:lpstr>
      <vt:lpstr>Internet des objets : encore problématique</vt:lpstr>
      <vt:lpstr>Présentation PowerPoint</vt:lpstr>
      <vt:lpstr>Contrôle moteur Toyota Camry : 89 morts </vt:lpstr>
      <vt:lpstr>Gestion des tâches en OSEK</vt:lpstr>
      <vt:lpstr>Corruption mémoire → mort d’une tâche critique</vt:lpstr>
      <vt:lpstr>Exemple d’accélération spontanée</vt:lpstr>
      <vt:lpstr>Causes potentielles de corruption mémoire</vt:lpstr>
      <vt:lpstr>Après un long déni, une déclaration étonnante</vt:lpstr>
      <vt:lpstr>Est-on condamné à ce genre de bugs ? </vt:lpstr>
      <vt:lpstr>Compter le temps, c’est facile – non !</vt:lpstr>
      <vt:lpstr>Présentation PowerPoint</vt:lpstr>
      <vt:lpstr>Acte 2 : évolutions en cours et futures</vt:lpstr>
      <vt:lpstr>2019, World Economic Forum</vt:lpstr>
      <vt:lpstr>Sécurité informatique : le gros point faible</vt:lpstr>
      <vt:lpstr>Qu’est-ce qu’une faille de sécurité ?</vt:lpstr>
      <vt:lpstr>Où sont les failles de sécurité ?</vt:lpstr>
      <vt:lpstr>Prise de contrôle à distance de Jeep Cherokee</vt:lpstr>
      <vt:lpstr>Acte 2 : évolutions en cours et futures</vt:lpstr>
      <vt:lpstr>Où intervient l’informatique en médecine ?</vt:lpstr>
      <vt:lpstr>Radiologie interventionnelle </vt:lpstr>
      <vt:lpstr>Multimodalité et réalité augmentée</vt:lpstr>
      <vt:lpstr>Sûreté et sécurité en médeine</vt:lpstr>
      <vt:lpstr>Analyse de données ou modélisation ?</vt:lpstr>
      <vt:lpstr>Modéliser et simuler une opération</vt:lpstr>
      <vt:lpstr>Amélioration des protocoles médicaux</vt:lpstr>
      <vt:lpstr>Le médecin face à  l’algorithme</vt:lpstr>
      <vt:lpstr>Le patient face à  l’algorithme</vt:lpstr>
      <vt:lpstr>Conclusion</vt:lpstr>
    </vt:vector>
  </TitlesOfParts>
  <Company>SEMIR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Syntaxe, sémantique, calculabilité</dc:title>
  <dc:creator>berry</dc:creator>
  <cp:lastModifiedBy>Claire Jeannequin</cp:lastModifiedBy>
  <cp:revision>1487</cp:revision>
  <dcterms:created xsi:type="dcterms:W3CDTF">2009-11-05T17:32:46Z</dcterms:created>
  <dcterms:modified xsi:type="dcterms:W3CDTF">2019-02-05T15:07:59Z</dcterms:modified>
</cp:coreProperties>
</file>