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828" r:id="rId2"/>
    <p:sldId id="257" r:id="rId3"/>
    <p:sldId id="272" r:id="rId4"/>
    <p:sldId id="275" r:id="rId5"/>
    <p:sldId id="276" r:id="rId6"/>
    <p:sldId id="278" r:id="rId7"/>
    <p:sldId id="258" r:id="rId8"/>
    <p:sldId id="271" r:id="rId9"/>
    <p:sldId id="270" r:id="rId10"/>
    <p:sldId id="259" r:id="rId11"/>
    <p:sldId id="277" r:id="rId12"/>
    <p:sldId id="827" r:id="rId13"/>
    <p:sldId id="273" r:id="rId14"/>
    <p:sldId id="274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7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52" autoAdjust="0"/>
    <p:restoredTop sz="91448" autoAdjust="0"/>
  </p:normalViewPr>
  <p:slideViewPr>
    <p:cSldViewPr>
      <p:cViewPr varScale="1">
        <p:scale>
          <a:sx n="117" d="100"/>
          <a:sy n="117" d="100"/>
        </p:scale>
        <p:origin x="2347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0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29/04/2019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Nom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Lieu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522000" indent="-266400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fr-FR" noProof="0" dirty="0"/>
              <a:t>First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r>
              <a:rPr lang="fr-FR" noProof="0" dirty="0"/>
              <a:t> </a:t>
            </a:r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France,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France,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France,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28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  <p:sldLayoutId id="2147483683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bc.ca/news/technology/dna-ancestry-kits-twins-marketplace-1.498097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-de-france.fr/site/gerard-ber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png"/><Relationship Id="rId7" Type="http://schemas.openxmlformats.org/officeDocument/2006/relationships/image" Target="../media/image10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10" Type="http://schemas.openxmlformats.org/officeDocument/2006/relationships/image" Target="../media/image7.tiff"/><Relationship Id="rId4" Type="http://schemas.openxmlformats.org/officeDocument/2006/relationships/image" Target="../media/image6.w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6B99E-495A-1146-945F-EEB4CBE2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200329"/>
          </a:xfrm>
        </p:spPr>
        <p:txBody>
          <a:bodyPr/>
          <a:lstStyle/>
          <a:p>
            <a:r>
              <a:rPr lang="fr-FR" i="0"/>
              <a:t>L'imagerie médicale à l'heure de l'IA : défis et opportunités</a:t>
            </a:r>
            <a:endParaRPr lang="fr-FR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F6BAB64-21FD-1E4A-87EB-1AAE3F66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27" y="5949281"/>
            <a:ext cx="2773844" cy="88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A7B535-BB2A-F34F-8D3F-1AC57D763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34" y="5718930"/>
            <a:ext cx="2737866" cy="9084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1B0E3E-1E79-3546-B1E0-2E66DC5AB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295257"/>
            <a:ext cx="2161474" cy="133209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4956657-D52A-C844-8801-02F092A7B934}"/>
              </a:ext>
            </a:extLst>
          </p:cNvPr>
          <p:cNvSpPr txBox="1"/>
          <p:nvPr/>
        </p:nvSpPr>
        <p:spPr>
          <a:xfrm>
            <a:off x="23027" y="2468359"/>
            <a:ext cx="4128053" cy="2662885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3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Nicholas Ayache</a:t>
            </a:r>
            <a:r>
              <a:rPr kumimoji="0" lang="fr-FR" sz="23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(Inria)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3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Gérard Berry</a:t>
            </a:r>
            <a:r>
              <a:rPr kumimoji="0" lang="fr-FR" sz="23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(CdF)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300" kern="0" dirty="0">
                <a:solidFill>
                  <a:schemeClr val="tx2"/>
                </a:solidFill>
              </a:rPr>
              <a:t>Francis Besse</a:t>
            </a:r>
            <a:r>
              <a:rPr lang="fr-FR" sz="2300" kern="0" dirty="0"/>
              <a:t> (CCN)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3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Gaspard d’Assignies</a:t>
            </a:r>
            <a:r>
              <a:rPr kumimoji="0" lang="fr-FR" sz="23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(Incepto)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300" kern="0" dirty="0">
                <a:solidFill>
                  <a:schemeClr val="tx2"/>
                </a:solidFill>
              </a:rPr>
              <a:t>Vincent Barrau</a:t>
            </a:r>
            <a:r>
              <a:rPr lang="fr-FR" sz="2300" kern="0" dirty="0"/>
              <a:t> (CCN)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3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Stanley Durrleman</a:t>
            </a:r>
            <a:r>
              <a:rPr kumimoji="0" lang="fr-FR" sz="23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(Inria/ICM)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endParaRPr kumimoji="0" lang="fr-FR" sz="23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A38136-BFA9-9D46-95BD-133755D89EFA}"/>
              </a:ext>
            </a:extLst>
          </p:cNvPr>
          <p:cNvSpPr txBox="1"/>
          <p:nvPr/>
        </p:nvSpPr>
        <p:spPr>
          <a:xfrm>
            <a:off x="4644008" y="2336231"/>
            <a:ext cx="4586512" cy="2662885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300" kern="0" dirty="0">
                <a:solidFill>
                  <a:schemeClr val="tx2"/>
                </a:solidFill>
              </a:rPr>
              <a:t>Bernard Gilly</a:t>
            </a:r>
            <a:r>
              <a:rPr lang="fr-FR" sz="2300" kern="0" dirty="0"/>
              <a:t> (iBionext)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3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Vincent Guillaumot </a:t>
            </a:r>
            <a:r>
              <a:rPr kumimoji="0" lang="fr-FR" sz="23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(ArchiMed)</a:t>
            </a:r>
            <a:endParaRPr lang="fr-FR" sz="2300" kern="0" dirty="0"/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3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Antoine Jomier</a:t>
            </a:r>
            <a:r>
              <a:rPr kumimoji="0" lang="fr-FR" sz="23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(Incepto)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300" kern="0" dirty="0">
                <a:solidFill>
                  <a:schemeClr val="tx2"/>
                </a:solidFill>
              </a:rPr>
              <a:t>Jerôme Knoplioch</a:t>
            </a:r>
            <a:r>
              <a:rPr lang="fr-FR" sz="2300" kern="0" dirty="0"/>
              <a:t> (GE Healtcare)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3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Bruno Potier de la Varde 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300" kern="0" dirty="0"/>
              <a:t>    (Avocat au Conseil d’État)</a:t>
            </a:r>
            <a:endParaRPr kumimoji="0" lang="fr-FR" sz="23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300" kern="0" dirty="0">
                <a:solidFill>
                  <a:schemeClr val="tx2"/>
                </a:solidFill>
              </a:rPr>
              <a:t>Bertrand Thirion</a:t>
            </a:r>
            <a:r>
              <a:rPr lang="fr-FR" sz="2300" kern="0" dirty="0"/>
              <a:t> (Inria)</a:t>
            </a:r>
            <a:endParaRPr kumimoji="0" lang="fr-FR" sz="23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C29971-711A-E649-88DA-E0C4E795C0B7}"/>
              </a:ext>
            </a:extLst>
          </p:cNvPr>
          <p:cNvSpPr txBox="1"/>
          <p:nvPr/>
        </p:nvSpPr>
        <p:spPr>
          <a:xfrm>
            <a:off x="2411760" y="1552589"/>
            <a:ext cx="3765774" cy="508256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sng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Comité de programme</a:t>
            </a:r>
          </a:p>
        </p:txBody>
      </p:sp>
    </p:spTree>
    <p:extLst>
      <p:ext uri="{BB962C8B-B14F-4D97-AF65-F5344CB8AC3E}">
        <p14:creationId xmlns:p14="http://schemas.microsoft.com/office/powerpoint/2010/main" val="262102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294435A-4BB9-7940-9FB9-4FA121C88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095816"/>
          </a:xfrm>
        </p:spPr>
        <p:txBody>
          <a:bodyPr/>
          <a:lstStyle/>
          <a:p>
            <a:r>
              <a:rPr lang="fr-FR">
                <a:solidFill>
                  <a:schemeClr val="tx2"/>
                </a:solidFill>
              </a:rPr>
              <a:t>Sûreté :</a:t>
            </a:r>
            <a:r>
              <a:rPr lang="fr-FR"/>
              <a:t> absence de bugs logiciels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Therac 25 :</a:t>
            </a:r>
            <a:r>
              <a:rPr lang="fr-FR"/>
              <a:t> </a:t>
            </a:r>
            <a:r>
              <a:rPr lang="fr-FR">
                <a:solidFill>
                  <a:schemeClr val="accent1"/>
                </a:solidFill>
              </a:rPr>
              <a:t>surirradiations massives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6B5F57-E663-2E48-8CF2-911EC6CA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Sûreté et sécurité informatiques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A06312-A4FD-7145-954A-8C563311BE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F1E5E8-A6D6-EB43-8E47-55DC26CA8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30E757-BD91-1743-B492-6AF293206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8054FC7B-C502-284B-A9AA-C506FA30B110}"/>
              </a:ext>
            </a:extLst>
          </p:cNvPr>
          <p:cNvSpPr txBox="1">
            <a:spLocks/>
          </p:cNvSpPr>
          <p:nvPr/>
        </p:nvSpPr>
        <p:spPr>
          <a:xfrm>
            <a:off x="457200" y="2060848"/>
            <a:ext cx="8458200" cy="16812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000" indent="-2664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>
                <a:solidFill>
                  <a:schemeClr val="tx2"/>
                </a:solidFill>
              </a:rPr>
              <a:t>Sécurité :</a:t>
            </a:r>
            <a:r>
              <a:rPr lang="fr-FR" kern="0"/>
              <a:t> protection des données et appareils</a:t>
            </a:r>
          </a:p>
          <a:p>
            <a:pPr marL="663732" lvl="1" indent="-342900"/>
            <a:r>
              <a:rPr lang="fr-FR" kern="0">
                <a:solidFill>
                  <a:schemeClr val="tx1"/>
                </a:solidFill>
              </a:rPr>
              <a:t>virus Petya / Not Petya / Wannacry</a:t>
            </a:r>
            <a:r>
              <a:rPr lang="fr-FR" kern="0">
                <a:solidFill>
                  <a:schemeClr val="tx2"/>
                </a:solidFill>
              </a:rPr>
              <a:t> </a:t>
            </a:r>
            <a:r>
              <a:rPr lang="fr-FR" kern="0">
                <a:solidFill>
                  <a:schemeClr val="accent1"/>
                </a:solidFill>
              </a:rPr>
              <a:t>➤ hôpitaux anglais</a:t>
            </a:r>
          </a:p>
          <a:p>
            <a:pPr marL="663732" lvl="1" indent="-342900"/>
            <a:r>
              <a:rPr lang="fr-FR" kern="0">
                <a:solidFill>
                  <a:schemeClr val="tx1"/>
                </a:solidFill>
              </a:rPr>
              <a:t>pacemakers (2017) :</a:t>
            </a:r>
            <a:r>
              <a:rPr lang="fr-FR" kern="0">
                <a:solidFill>
                  <a:schemeClr val="accent1"/>
                </a:solidFill>
              </a:rPr>
              <a:t> milliers de trous de sécurité</a:t>
            </a:r>
          </a:p>
          <a:p>
            <a:pPr marL="663732" lvl="1" indent="-342900"/>
            <a:r>
              <a:rPr lang="fr-FR" kern="0">
                <a:solidFill>
                  <a:schemeClr val="tx1"/>
                </a:solidFill>
              </a:rPr>
              <a:t>pompes à insuline :</a:t>
            </a:r>
            <a:r>
              <a:rPr lang="fr-FR" kern="0"/>
              <a:t> </a:t>
            </a:r>
            <a:r>
              <a:rPr lang="fr-FR" kern="0">
                <a:solidFill>
                  <a:schemeClr val="accent1"/>
                </a:solidFill>
              </a:rPr>
              <a:t>idem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75CECA-6E71-564B-8D51-A7CF8958D765}"/>
              </a:ext>
            </a:extLst>
          </p:cNvPr>
          <p:cNvSpPr txBox="1"/>
          <p:nvPr/>
        </p:nvSpPr>
        <p:spPr>
          <a:xfrm>
            <a:off x="1277669" y="4187817"/>
            <a:ext cx="6588662" cy="960688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Protocoles et organisme de certification </a:t>
            </a:r>
          </a:p>
          <a:p>
            <a:pPr algn="ctr" fontAlgn="base">
              <a:lnSpc>
                <a:spcPct val="105000"/>
              </a:lnSpc>
              <a:spcAft>
                <a:spcPts val="6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de l’informatique médicale embarquée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B2BCF3-31A2-104E-8DE2-DC272419302A}"/>
              </a:ext>
            </a:extLst>
          </p:cNvPr>
          <p:cNvSpPr txBox="1"/>
          <p:nvPr/>
        </p:nvSpPr>
        <p:spPr>
          <a:xfrm>
            <a:off x="900161" y="5517232"/>
            <a:ext cx="7343677" cy="5082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Le corps médical est-il vraiment au courant ?</a:t>
            </a:r>
          </a:p>
        </p:txBody>
      </p:sp>
    </p:spTree>
    <p:extLst>
      <p:ext uri="{BB962C8B-B14F-4D97-AF65-F5344CB8AC3E}">
        <p14:creationId xmlns:p14="http://schemas.microsoft.com/office/powerpoint/2010/main" val="38724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3F989-38D7-8B4F-AAF9-D4D0A7B4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recentrage sur les données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97943A-50EE-3544-A1F8-BFCC33CE0E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6E06D0-FB3B-1040-93A0-E040ADCF3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8E407-5BE7-FC49-85CC-3B4121F8A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78133D-B774-C047-AB55-40898776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308" y="3733043"/>
            <a:ext cx="1637236" cy="124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n voiture">
            <a:extLst>
              <a:ext uri="{FF2B5EF4-FFF2-40B4-BE49-F238E27FC236}">
                <a16:creationId xmlns:a16="http://schemas.microsoft.com/office/drawing/2014/main" id="{2E3C8765-BACF-554D-8A68-D5AAD993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0" y="2746571"/>
            <a:ext cx="185544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6DB3DB9-22A4-A343-8D6D-72E74FB80185}"/>
              </a:ext>
            </a:extLst>
          </p:cNvPr>
          <p:cNvSpPr txBox="1"/>
          <p:nvPr/>
        </p:nvSpPr>
        <p:spPr>
          <a:xfrm>
            <a:off x="2209160" y="2593999"/>
            <a:ext cx="204575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 err="1"/>
              <a:t>algorithmes</a:t>
            </a:r>
            <a:endParaRPr lang="en-US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5F4FAB-3D24-1549-8183-3F1EF98B369E}"/>
              </a:ext>
            </a:extLst>
          </p:cNvPr>
          <p:cNvSpPr txBox="1"/>
          <p:nvPr/>
        </p:nvSpPr>
        <p:spPr>
          <a:xfrm>
            <a:off x="2448810" y="1058082"/>
            <a:ext cx="1566454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 err="1"/>
              <a:t>données</a:t>
            </a:r>
            <a:endParaRPr lang="en-US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45B446-3B0C-B54A-AD6F-1B447C066B0A}"/>
              </a:ext>
            </a:extLst>
          </p:cNvPr>
          <p:cNvSpPr txBox="1"/>
          <p:nvPr/>
        </p:nvSpPr>
        <p:spPr>
          <a:xfrm>
            <a:off x="3856994" y="4151460"/>
            <a:ext cx="1725152" cy="50167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en-US" sz="2800"/>
              <a:t>machines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345351-A0DB-8E47-B619-DF9A4243A14B}"/>
              </a:ext>
            </a:extLst>
          </p:cNvPr>
          <p:cNvSpPr txBox="1"/>
          <p:nvPr/>
        </p:nvSpPr>
        <p:spPr>
          <a:xfrm>
            <a:off x="881932" y="4129916"/>
            <a:ext cx="1646605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 err="1"/>
              <a:t>langages</a:t>
            </a:r>
            <a:endParaRPr lang="en-US" sz="28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880BA25-307E-A34C-BDFC-CCB84ADBB42F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 bwMode="auto">
          <a:xfrm>
            <a:off x="3232037" y="1581302"/>
            <a:ext cx="0" cy="10126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75BAF17-CB79-9F4B-B473-432AEC10DBF4}"/>
              </a:ext>
            </a:extLst>
          </p:cNvPr>
          <p:cNvCxnSpPr>
            <a:stCxn id="8" idx="2"/>
            <a:endCxn id="11" idx="0"/>
          </p:cNvCxnSpPr>
          <p:nvPr/>
        </p:nvCxnSpPr>
        <p:spPr bwMode="auto">
          <a:xfrm flipH="1">
            <a:off x="1705235" y="3117219"/>
            <a:ext cx="1526802" cy="10126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14D3638-AB29-3845-8FDE-DF29BADAD702}"/>
              </a:ext>
            </a:extLst>
          </p:cNvPr>
          <p:cNvCxnSpPr>
            <a:stCxn id="11" idx="3"/>
            <a:endCxn id="10" idx="1"/>
          </p:cNvCxnSpPr>
          <p:nvPr/>
        </p:nvCxnSpPr>
        <p:spPr bwMode="auto">
          <a:xfrm>
            <a:off x="2528537" y="4391526"/>
            <a:ext cx="1328457" cy="1077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C6452EE-363A-3D46-83B9-971C73EACB43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>
            <a:off x="3232037" y="3117219"/>
            <a:ext cx="1487533" cy="1034241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16" name="Espace réservé du contenu 6" descr="Donzelle-2.WMF">
            <a:extLst>
              <a:ext uri="{FF2B5EF4-FFF2-40B4-BE49-F238E27FC236}">
                <a16:creationId xmlns:a16="http://schemas.microsoft.com/office/drawing/2014/main" id="{013BE93C-91AF-6A47-89E4-C7A198CB3E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406" y="1198282"/>
            <a:ext cx="1281336" cy="150700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9E567C9-EBE9-E442-B1FE-24C88E675AB5}"/>
              </a:ext>
            </a:extLst>
          </p:cNvPr>
          <p:cNvCxnSpPr>
            <a:cxnSpLocks/>
            <a:endCxn id="9" idx="3"/>
          </p:cNvCxnSpPr>
          <p:nvPr/>
        </p:nvCxnSpPr>
        <p:spPr bwMode="auto">
          <a:xfrm flipH="1" flipV="1">
            <a:off x="4015264" y="1319692"/>
            <a:ext cx="2600024" cy="916414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22D97EE-1705-354F-ABE2-E91729073E4D}"/>
              </a:ext>
            </a:extLst>
          </p:cNvPr>
          <p:cNvSpPr txBox="1"/>
          <p:nvPr/>
        </p:nvSpPr>
        <p:spPr>
          <a:xfrm>
            <a:off x="784314" y="5305749"/>
            <a:ext cx="7513595" cy="1219595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>
              <a:buNone/>
            </a:pPr>
            <a:r>
              <a:rPr lang="fr-FR" sz="2400" dirty="0"/>
              <a:t>Données devenues massives et plus ou moins fiables</a:t>
            </a:r>
          </a:p>
          <a:p>
            <a:pPr algn="ctr">
              <a:buNone/>
            </a:pPr>
            <a:r>
              <a:rPr lang="fr-FR" sz="2400" dirty="0"/>
              <a:t>analyse statistique, apprentissage profond, etc.</a:t>
            </a:r>
          </a:p>
          <a:p>
            <a:pPr algn="ctr">
              <a:buNone/>
            </a:pPr>
            <a:r>
              <a:rPr lang="fr-FR" sz="2400" dirty="0">
                <a:solidFill>
                  <a:schemeClr val="tx2"/>
                </a:solidFill>
              </a:rPr>
              <a:t>Cf. cours de Yann Le Cun et Stéphane Mallat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73B08A5-A537-7843-8BAD-F239CFAB6EC6}"/>
              </a:ext>
            </a:extLst>
          </p:cNvPr>
          <p:cNvSpPr txBox="1"/>
          <p:nvPr/>
        </p:nvSpPr>
        <p:spPr>
          <a:xfrm>
            <a:off x="4962410" y="764704"/>
            <a:ext cx="2024913" cy="95410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accent4"/>
                </a:solidFill>
              </a:rPr>
              <a:t>interfaces</a:t>
            </a:r>
          </a:p>
          <a:p>
            <a:pPr algn="ctr">
              <a:buNone/>
            </a:pPr>
            <a:r>
              <a:rPr lang="en-US" sz="2800" dirty="0">
                <a:solidFill>
                  <a:schemeClr val="accent4"/>
                </a:solidFill>
              </a:rPr>
              <a:t>interactions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D813060-29BC-9241-883F-96B9F5C7AAAA}"/>
              </a:ext>
            </a:extLst>
          </p:cNvPr>
          <p:cNvCxnSpPr/>
          <p:nvPr/>
        </p:nvCxnSpPr>
        <p:spPr bwMode="auto">
          <a:xfrm flipV="1">
            <a:off x="5624683" y="3760106"/>
            <a:ext cx="1066800" cy="59177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213469C-40BF-0545-8C0B-A11D809F21CD}"/>
              </a:ext>
            </a:extLst>
          </p:cNvPr>
          <p:cNvSpPr txBox="1"/>
          <p:nvPr/>
        </p:nvSpPr>
        <p:spPr>
          <a:xfrm>
            <a:off x="7452320" y="1839627"/>
            <a:ext cx="216879" cy="635576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D28B092-C0F5-2D40-9AE8-4762C292E016}"/>
              </a:ext>
            </a:extLst>
          </p:cNvPr>
          <p:cNvSpPr/>
          <p:nvPr/>
        </p:nvSpPr>
        <p:spPr bwMode="auto">
          <a:xfrm>
            <a:off x="1976830" y="911030"/>
            <a:ext cx="2510411" cy="258694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7291C05-F419-804F-9414-9F6270435D56}"/>
              </a:ext>
            </a:extLst>
          </p:cNvPr>
          <p:cNvSpPr/>
          <p:nvPr/>
        </p:nvSpPr>
        <p:spPr bwMode="auto">
          <a:xfrm>
            <a:off x="3448179" y="3819796"/>
            <a:ext cx="2592288" cy="1191421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AAB8054-8271-1A4F-8E26-C06701506D16}"/>
              </a:ext>
            </a:extLst>
          </p:cNvPr>
          <p:cNvSpPr/>
          <p:nvPr/>
        </p:nvSpPr>
        <p:spPr bwMode="auto">
          <a:xfrm>
            <a:off x="707159" y="3884692"/>
            <a:ext cx="2031735" cy="104825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9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EB95F-2D39-174E-B741-38C845E9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 méfier des imitations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16A578-A5E4-CF41-A492-E60122B8C3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23/01/2019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6767B5-B04E-D14C-AD24-87D02BA4D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AD9767-380F-9849-8FC8-602787D9A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2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C2D3E2-3427-0546-8312-799F6D35F57A}"/>
              </a:ext>
            </a:extLst>
          </p:cNvPr>
          <p:cNvSpPr txBox="1"/>
          <p:nvPr/>
        </p:nvSpPr>
        <p:spPr>
          <a:xfrm>
            <a:off x="467544" y="5693466"/>
            <a:ext cx="8206093" cy="32782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600" kern="0" dirty="0">
                <a:hlinkClick r:id="rId2"/>
              </a:rPr>
              <a:t>https://www.cbc.ca/news/technology/dna-ancestry-kits-twins-marketplace-1.4980976</a:t>
            </a:r>
            <a:r>
              <a:rPr lang="fr-FR" sz="1600" kern="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22CACA-E72E-B646-97EC-CB165A0FABDF}"/>
              </a:ext>
            </a:extLst>
          </p:cNvPr>
          <p:cNvSpPr txBox="1"/>
          <p:nvPr/>
        </p:nvSpPr>
        <p:spPr>
          <a:xfrm>
            <a:off x="114689" y="1052736"/>
            <a:ext cx="8921807" cy="1765395"/>
          </a:xfrm>
          <a:prstGeom prst="rect">
            <a:avLst/>
          </a:prstGeom>
          <a:ln w="28575">
            <a:noFill/>
          </a:ln>
        </p:spPr>
        <p:txBody>
          <a:bodyPr wrap="squar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Deux jumelles à l’ADN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schokingly identical 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selon un </a:t>
            </a:r>
            <a:r>
              <a:rPr lang="fr-FR" sz="2400" kern="0" dirty="0"/>
              <a:t>prof de Yale 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font analyser leur ADN par 5 sociétés pour voir leurs origines :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     5 résultats cohérents mais bien différents !</a:t>
            </a:r>
            <a:r>
              <a:rPr lang="fr-FR" sz="2400" kern="0" dirty="0"/>
              <a:t> 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/>
              <a:t>soupçon : des algorithmes moins bons que ce que dit la pub….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32D914-85B2-0647-8B0F-61656D60F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77" y="3152593"/>
            <a:ext cx="4471427" cy="21038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CED5B1E-ECFF-664E-A818-ABB20F624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77806"/>
            <a:ext cx="4349497" cy="20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BA1ACDC-D520-CB46-8243-7D05910B6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44" y="2708920"/>
            <a:ext cx="8229600" cy="1305742"/>
          </a:xfrm>
        </p:spPr>
        <p:txBody>
          <a:bodyPr/>
          <a:lstStyle/>
          <a:p>
            <a:r>
              <a:rPr lang="fr-FR" sz="2400"/>
              <a:t>Peut-on faire confiance à un algorithme qui se sait pas expliquer ses décisions ?</a:t>
            </a:r>
          </a:p>
          <a:p>
            <a:r>
              <a:rPr lang="fr-FR" sz="2400">
                <a:solidFill>
                  <a:schemeClr val="tx2"/>
                </a:solidFill>
              </a:rPr>
              <a:t>Un médecin sait-il toujours expliquer ses décisions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315A7E9-B5DE-1349-8585-E7238177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Interaction humain / algorithmes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CCFBC-8B8B-0144-AD9A-F3C21EDC7B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6FF83D-C0AE-6045-A690-D1CE15522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763C28-5D45-0B46-869E-D0AB52BDE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B1867611-DB15-4248-859E-88A561E4CF09}"/>
              </a:ext>
            </a:extLst>
          </p:cNvPr>
          <p:cNvSpPr txBox="1">
            <a:spLocks/>
          </p:cNvSpPr>
          <p:nvPr/>
        </p:nvSpPr>
        <p:spPr>
          <a:xfrm>
            <a:off x="442744" y="1124744"/>
            <a:ext cx="8229600" cy="130574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000" indent="-2664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/>
              <a:t>Les algorithmes seront disponibles sur Internet</a:t>
            </a:r>
          </a:p>
          <a:p>
            <a:r>
              <a:rPr lang="fr-FR" sz="2400" kern="0">
                <a:solidFill>
                  <a:schemeClr val="tx2"/>
                </a:solidFill>
              </a:rPr>
              <a:t>Que fera le médecin si le patient lui donne un diagnostic qu’il a acheté sur un site quelconque ?</a:t>
            </a:r>
          </a:p>
        </p:txBody>
      </p:sp>
    </p:spTree>
    <p:extLst>
      <p:ext uri="{BB962C8B-B14F-4D97-AF65-F5344CB8AC3E}">
        <p14:creationId xmlns:p14="http://schemas.microsoft.com/office/powerpoint/2010/main" val="193171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5FE75CF-8086-4546-87D4-CA3589E3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3294"/>
            <a:ext cx="8229600" cy="3863365"/>
          </a:xfrm>
        </p:spPr>
        <p:txBody>
          <a:bodyPr/>
          <a:lstStyle/>
          <a:p>
            <a:r>
              <a:rPr lang="fr-FR" sz="2400"/>
              <a:t>La médecine doit </a:t>
            </a:r>
            <a:r>
              <a:rPr lang="fr-FR" sz="2400">
                <a:solidFill>
                  <a:schemeClr val="tx2"/>
                </a:solidFill>
              </a:rPr>
              <a:t>s’intéresser de près à l’informatique</a:t>
            </a:r>
            <a:r>
              <a:rPr lang="fr-FR" sz="2400"/>
              <a:t>, et pas seulement à ce qu’on en dit dans les médias</a:t>
            </a:r>
          </a:p>
          <a:p>
            <a:r>
              <a:rPr lang="fr-FR" sz="2400">
                <a:solidFill>
                  <a:schemeClr val="tx2"/>
                </a:solidFill>
              </a:rPr>
              <a:t>IA, images, et diagnostic assisté</a:t>
            </a:r>
            <a:r>
              <a:rPr lang="fr-FR" sz="2400"/>
              <a:t> bien sûr, mais aussi</a:t>
            </a:r>
          </a:p>
          <a:p>
            <a:pPr marL="306000" indent="-306000">
              <a:buFont typeface="Wingdings" pitchFamily="2" charset="2"/>
              <a:buChar char="Ø"/>
            </a:pPr>
            <a:r>
              <a:rPr lang="fr-FR" sz="2400"/>
              <a:t>Compréhension de comment vraiment </a:t>
            </a:r>
            <a:r>
              <a:rPr lang="fr-FR" sz="2400">
                <a:solidFill>
                  <a:schemeClr val="tx2"/>
                </a:solidFill>
              </a:rPr>
              <a:t>personnaliser et interpréte</a:t>
            </a:r>
            <a:r>
              <a:rPr lang="fr-FR" sz="2400"/>
              <a:t>r les diagnostics et traitements automatiques</a:t>
            </a:r>
          </a:p>
          <a:p>
            <a:pPr marL="306000" indent="-306000">
              <a:buFont typeface="Wingdings" pitchFamily="2" charset="2"/>
              <a:buChar char="Ø"/>
            </a:pPr>
            <a:r>
              <a:rPr lang="fr-FR" sz="2400">
                <a:solidFill>
                  <a:schemeClr val="tx2"/>
                </a:solidFill>
              </a:rPr>
              <a:t>Qualité logicielle</a:t>
            </a:r>
            <a:r>
              <a:rPr lang="fr-FR" sz="2400"/>
              <a:t> et </a:t>
            </a:r>
            <a:r>
              <a:rPr lang="fr-FR" sz="2400">
                <a:solidFill>
                  <a:schemeClr val="accent1"/>
                </a:solidFill>
              </a:rPr>
              <a:t>sécurité informatique</a:t>
            </a:r>
            <a:r>
              <a:rPr lang="fr-FR" sz="2400"/>
              <a:t> des appareils,  systèmes de gestion et traitement de données</a:t>
            </a:r>
          </a:p>
          <a:p>
            <a:pPr marL="306000" indent="-306000">
              <a:buFont typeface="Wingdings" pitchFamily="2" charset="2"/>
              <a:buChar char="Ø"/>
            </a:pPr>
            <a:r>
              <a:rPr lang="fr-FR" sz="2400">
                <a:solidFill>
                  <a:schemeClr val="tx2"/>
                </a:solidFill>
              </a:rPr>
              <a:t>Processus de certification </a:t>
            </a:r>
            <a:r>
              <a:rPr lang="fr-FR" sz="2400"/>
              <a:t>des logiciels des instruments et appareillages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CFF276C-094F-D44A-BC2D-0DCC1D23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FB991-E932-ED4C-A5F5-8B2D6084E6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55728B-5901-8D48-BEF5-09B0E440D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7459C2-E937-6544-B92B-3150FE33D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3D608A-14A0-5E47-8C93-58825081399E}"/>
              </a:ext>
            </a:extLst>
          </p:cNvPr>
          <p:cNvSpPr txBox="1"/>
          <p:nvPr/>
        </p:nvSpPr>
        <p:spPr>
          <a:xfrm>
            <a:off x="2069552" y="5517232"/>
            <a:ext cx="5004896" cy="5082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Jamais rien ne sera magique !</a:t>
            </a:r>
          </a:p>
        </p:txBody>
      </p:sp>
    </p:spTree>
    <p:extLst>
      <p:ext uri="{BB962C8B-B14F-4D97-AF65-F5344CB8AC3E}">
        <p14:creationId xmlns:p14="http://schemas.microsoft.com/office/powerpoint/2010/main" val="30461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6096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fr-FR" dirty="0"/>
              <a:t>Gérard Berry</a:t>
            </a:r>
          </a:p>
          <a:p>
            <a:pPr>
              <a:spcAft>
                <a:spcPts val="0"/>
              </a:spcAft>
            </a:pPr>
            <a:r>
              <a:rPr lang="fr-FR" sz="2800" dirty="0">
                <a:solidFill>
                  <a:schemeClr val="tx1"/>
                </a:solidFill>
              </a:rPr>
              <a:t>Professeur au Collège de France</a:t>
            </a:r>
          </a:p>
          <a:p>
            <a:pPr>
              <a:spcAft>
                <a:spcPts val="0"/>
              </a:spcAft>
            </a:pPr>
            <a:r>
              <a:rPr lang="fr-FR" sz="2800" dirty="0">
                <a:solidFill>
                  <a:schemeClr val="tx1"/>
                </a:solidFill>
              </a:rPr>
              <a:t>Chaire Algorithmes, machines et langages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hlinkClick r:id="rId3"/>
              </a:rPr>
              <a:t>http://www.college-de-france.fr/site/gerard-berry</a:t>
            </a:r>
            <a:r>
              <a:rPr 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60648"/>
            <a:ext cx="9144000" cy="1470025"/>
          </a:xfrm>
        </p:spPr>
        <p:txBody>
          <a:bodyPr/>
          <a:lstStyle/>
          <a:p>
            <a:r>
              <a:rPr lang="fr-FR" sz="4400" dirty="0"/>
              <a:t>Les divers aspects de l’informatique  en médecine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39027" y="4869160"/>
            <a:ext cx="865943" cy="544765"/>
          </a:xfrm>
        </p:spPr>
        <p:txBody>
          <a:bodyPr/>
          <a:lstStyle/>
          <a:p>
            <a:r>
              <a:rPr lang="fr-FR" i="1" dirty="0"/>
              <a:t>Colloque du 23 avril 2019</a:t>
            </a:r>
            <a:endParaRPr lang="fr-FR" sz="2400" i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27" y="6018745"/>
            <a:ext cx="2555777" cy="81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25881-AC57-664E-85B1-9A74691C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sz="3200"/>
              <a:t>Sciences et techniques, du 20</a:t>
            </a:r>
            <a:r>
              <a:rPr lang="fr-FR" sz="3200" baseline="30000"/>
              <a:t>e</a:t>
            </a:r>
            <a:r>
              <a:rPr lang="fr-FR" sz="3200"/>
              <a:t> au 21</a:t>
            </a:r>
            <a:r>
              <a:rPr lang="fr-FR" sz="3200" baseline="30000"/>
              <a:t>e</a:t>
            </a:r>
            <a:r>
              <a:rPr lang="fr-FR" sz="3200"/>
              <a:t> siècle</a:t>
            </a:r>
            <a:br>
              <a:rPr lang="fr-FR" sz="3200"/>
            </a:br>
            <a:endParaRPr lang="fr-FR" sz="320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83D902-3B20-CE4C-9454-26EDD44333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63884-4007-A046-A166-C52F7F3E7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3C694-F993-D342-8E6D-F27957E51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0B2286-56B6-BC47-B299-AFB798D43161}"/>
              </a:ext>
            </a:extLst>
          </p:cNvPr>
          <p:cNvSpPr txBox="1"/>
          <p:nvPr/>
        </p:nvSpPr>
        <p:spPr>
          <a:xfrm>
            <a:off x="3707904" y="1037057"/>
            <a:ext cx="1385316" cy="439188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tIns="0" bIns="18000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matière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698C235-A097-6349-9F1D-5D012F7DCA74}"/>
              </a:ext>
            </a:extLst>
          </p:cNvPr>
          <p:cNvCxnSpPr>
            <a:stCxn id="19" idx="0"/>
            <a:endCxn id="7" idx="2"/>
          </p:cNvCxnSpPr>
          <p:nvPr/>
        </p:nvCxnSpPr>
        <p:spPr bwMode="auto">
          <a:xfrm flipV="1">
            <a:off x="1665059" y="1476245"/>
            <a:ext cx="2735503" cy="309115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2E47F67-0D25-2148-9D6C-F111D134C8EE}"/>
              </a:ext>
            </a:extLst>
          </p:cNvPr>
          <p:cNvCxnSpPr>
            <a:stCxn id="7" idx="2"/>
            <a:endCxn id="18" idx="0"/>
          </p:cNvCxnSpPr>
          <p:nvPr/>
        </p:nvCxnSpPr>
        <p:spPr bwMode="auto">
          <a:xfrm>
            <a:off x="4400562" y="1476245"/>
            <a:ext cx="2756938" cy="31216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AA4A27F-C62B-AE41-B965-62F03BE6DE50}"/>
              </a:ext>
            </a:extLst>
          </p:cNvPr>
          <p:cNvCxnSpPr>
            <a:stCxn id="19" idx="3"/>
            <a:endCxn id="18" idx="1"/>
          </p:cNvCxnSpPr>
          <p:nvPr/>
        </p:nvCxnSpPr>
        <p:spPr bwMode="auto">
          <a:xfrm>
            <a:off x="2358518" y="4801531"/>
            <a:ext cx="4216130" cy="3048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37D489D-BFAE-4D43-84C9-BFEE323D648F}"/>
              </a:ext>
            </a:extLst>
          </p:cNvPr>
          <p:cNvGrpSpPr/>
          <p:nvPr/>
        </p:nvGrpSpPr>
        <p:grpSpPr>
          <a:xfrm>
            <a:off x="2233539" y="1476244"/>
            <a:ext cx="4404653" cy="3139717"/>
            <a:chOff x="2294727" y="1742140"/>
            <a:chExt cx="4263041" cy="3073913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F77BF7D-F122-F241-AF7A-59520EBA8DE1}"/>
                </a:ext>
              </a:extLst>
            </p:cNvPr>
            <p:cNvCxnSpPr>
              <a:stCxn id="7" idx="2"/>
              <a:endCxn id="13" idx="0"/>
            </p:cNvCxnSpPr>
            <p:nvPr/>
          </p:nvCxnSpPr>
          <p:spPr bwMode="auto">
            <a:xfrm>
              <a:off x="4392079" y="1742140"/>
              <a:ext cx="8481" cy="155004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812437E-48E0-6F4B-837F-660CE98F6BDB}"/>
                </a:ext>
              </a:extLst>
            </p:cNvPr>
            <p:cNvSpPr txBox="1"/>
            <p:nvPr/>
          </p:nvSpPr>
          <p:spPr>
            <a:xfrm>
              <a:off x="3449357" y="3292186"/>
              <a:ext cx="1902407" cy="802571"/>
            </a:xfrm>
            <a:prstGeom prst="rect">
              <a:avLst/>
            </a:prstGeom>
            <a:ln w="28575" cmpd="sng">
              <a:solidFill>
                <a:schemeClr val="accent3"/>
              </a:solidFill>
            </a:ln>
          </p:spPr>
          <p:txBody>
            <a:bodyPr wrap="none" tIns="43200" bIns="43200" rtlCol="0" anchor="ctr" anchorCtr="0">
              <a:spAutoFit/>
            </a:bodyPr>
            <a:lstStyle/>
            <a:p>
              <a:pPr algn="ctr" fontAlgn="base">
                <a:lnSpc>
                  <a:spcPct val="85000"/>
                </a:lnSpc>
                <a:spcAft>
                  <a:spcPct val="0"/>
                </a:spcAft>
              </a:pPr>
              <a:r>
                <a:rPr kumimoji="0" lang="fr-FR" sz="2800" i="0" u="none" strike="noStrike" kern="0" cap="none" spc="0" normalizeH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information</a:t>
              </a:r>
            </a:p>
            <a:p>
              <a:pPr algn="ctr" fontAlgn="base">
                <a:lnSpc>
                  <a:spcPct val="85000"/>
                </a:lnSpc>
                <a:spcAft>
                  <a:spcPct val="0"/>
                </a:spcAft>
              </a:pPr>
              <a:r>
                <a:rPr lang="fr-FR" sz="2800" kern="0" dirty="0">
                  <a:solidFill>
                    <a:schemeClr val="accent3"/>
                  </a:solidFill>
                </a:rPr>
                <a:t>algorithme</a:t>
              </a:r>
              <a:endParaRPr kumimoji="0" lang="fr-FR" sz="2800" i="0" u="none" strike="noStrike" kern="0" cap="none" spc="0" normalizeH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BD0EFCD9-896C-FB44-95B6-D10238E7389B}"/>
                </a:ext>
              </a:extLst>
            </p:cNvPr>
            <p:cNvCxnSpPr>
              <a:stCxn id="13" idx="2"/>
            </p:cNvCxnSpPr>
            <p:nvPr/>
          </p:nvCxnSpPr>
          <p:spPr bwMode="auto">
            <a:xfrm flipH="1">
              <a:off x="2294727" y="4094757"/>
              <a:ext cx="2105833" cy="710009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17111D83-DE33-6144-899A-1FF7563455D4}"/>
                </a:ext>
              </a:extLst>
            </p:cNvPr>
            <p:cNvCxnSpPr>
              <a:cxnSpLocks/>
              <a:stCxn id="13" idx="2"/>
            </p:cNvCxnSpPr>
            <p:nvPr/>
          </p:nvCxnSpPr>
          <p:spPr bwMode="auto">
            <a:xfrm>
              <a:off x="4400560" y="4094757"/>
              <a:ext cx="2157208" cy="72129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FCE1CEF2-DFB7-4844-AA00-A19E52AE910E}"/>
              </a:ext>
            </a:extLst>
          </p:cNvPr>
          <p:cNvSpPr txBox="1"/>
          <p:nvPr/>
        </p:nvSpPr>
        <p:spPr>
          <a:xfrm>
            <a:off x="179512" y="5445224"/>
            <a:ext cx="8784976" cy="931824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square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6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L’information,</a:t>
            </a:r>
            <a:r>
              <a:rPr kumimoji="0" lang="fr-FR" sz="2600" b="0" i="0" u="none" strike="noStrike" kern="0" cap="none" spc="0" normalizeH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fr-FR" sz="26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ça ne pèse pas, ne sent pas, ne </a:t>
            </a:r>
            <a:r>
              <a:rPr lang="fr-FR" sz="2600" kern="0" dirty="0"/>
              <a:t>brûle pas,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6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mais se conserve, </a:t>
            </a:r>
            <a:r>
              <a:rPr lang="fr-FR" sz="2600" kern="0" dirty="0"/>
              <a:t>se </a:t>
            </a:r>
            <a:r>
              <a:rPr kumimoji="0" lang="fr-FR" sz="26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recopie et </a:t>
            </a:r>
            <a:r>
              <a:rPr lang="fr-FR" sz="2600" kern="0" dirty="0"/>
              <a:t>se transmet parfaitement </a:t>
            </a:r>
            <a:endParaRPr kumimoji="0" lang="fr-FR" sz="2600" b="0" i="0" u="none" strike="noStrike" kern="0" cap="none" spc="0" normalizeH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A93F18-069D-4E4B-80D5-4A2DC0CE2CD9}"/>
              </a:ext>
            </a:extLst>
          </p:cNvPr>
          <p:cNvSpPr txBox="1"/>
          <p:nvPr/>
        </p:nvSpPr>
        <p:spPr>
          <a:xfrm>
            <a:off x="756015" y="3084966"/>
            <a:ext cx="184666" cy="54117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22AB59-28DC-A243-B4BA-340678AA9106}"/>
              </a:ext>
            </a:extLst>
          </p:cNvPr>
          <p:cNvSpPr txBox="1"/>
          <p:nvPr/>
        </p:nvSpPr>
        <p:spPr>
          <a:xfrm>
            <a:off x="6574648" y="4597885"/>
            <a:ext cx="1165704" cy="4682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none" tIns="0" bIns="46800" rtlCol="0" anchor="b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ondes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FB98930-5042-284F-9929-61E8DA124BEE}"/>
              </a:ext>
            </a:extLst>
          </p:cNvPr>
          <p:cNvSpPr txBox="1"/>
          <p:nvPr/>
        </p:nvSpPr>
        <p:spPr>
          <a:xfrm>
            <a:off x="971600" y="4567396"/>
            <a:ext cx="1386918" cy="46827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tIns="0" bIns="46800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énergie</a:t>
            </a:r>
          </a:p>
        </p:txBody>
      </p:sp>
    </p:spTree>
    <p:extLst>
      <p:ext uri="{BB962C8B-B14F-4D97-AF65-F5344CB8AC3E}">
        <p14:creationId xmlns:p14="http://schemas.microsoft.com/office/powerpoint/2010/main" val="381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071AC-1565-A74F-8F06-33D40BD0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piliers de l’informatique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2E2830-44D7-9C49-91A8-79D0F21C52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18E081-AE86-C647-AD50-040D43DA2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8FB3EF-0F63-EA40-9BD6-3131362D3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F3D6AB-922C-FE4B-B714-BCB22B16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140" y="4405987"/>
            <a:ext cx="1637236" cy="124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n voiture">
            <a:extLst>
              <a:ext uri="{FF2B5EF4-FFF2-40B4-BE49-F238E27FC236}">
                <a16:creationId xmlns:a16="http://schemas.microsoft.com/office/drawing/2014/main" id="{2920218F-83C5-BB4B-BBE8-D234CEB6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48" y="3212976"/>
            <a:ext cx="185544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081E2C-B150-6C40-9695-B75914E8E843}"/>
              </a:ext>
            </a:extLst>
          </p:cNvPr>
          <p:cNvSpPr txBox="1"/>
          <p:nvPr/>
        </p:nvSpPr>
        <p:spPr>
          <a:xfrm>
            <a:off x="2209160" y="2869770"/>
            <a:ext cx="204575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 err="1"/>
              <a:t>algorithmes</a:t>
            </a:r>
            <a:endParaRPr lang="en-US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BD6EAD-A15E-424A-89BC-C91ABF2B8799}"/>
              </a:ext>
            </a:extLst>
          </p:cNvPr>
          <p:cNvSpPr txBox="1"/>
          <p:nvPr/>
        </p:nvSpPr>
        <p:spPr>
          <a:xfrm>
            <a:off x="2448810" y="1333853"/>
            <a:ext cx="1566454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 err="1"/>
              <a:t>données</a:t>
            </a:r>
            <a:endParaRPr lang="en-US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E98AEA-FDB5-164E-BFE4-FC970C699657}"/>
              </a:ext>
            </a:extLst>
          </p:cNvPr>
          <p:cNvSpPr txBox="1"/>
          <p:nvPr/>
        </p:nvSpPr>
        <p:spPr>
          <a:xfrm>
            <a:off x="3856989" y="4427231"/>
            <a:ext cx="1725152" cy="50167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en-US" sz="2800"/>
              <a:t>machines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48D3B-4C3F-1544-A224-C454A3966B95}"/>
              </a:ext>
            </a:extLst>
          </p:cNvPr>
          <p:cNvSpPr txBox="1"/>
          <p:nvPr/>
        </p:nvSpPr>
        <p:spPr>
          <a:xfrm>
            <a:off x="602210" y="4405687"/>
            <a:ext cx="220605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 err="1"/>
              <a:t>programmes</a:t>
            </a:r>
            <a:endParaRPr lang="en-US" sz="28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2588AC8-6307-AF4C-ADAD-AF197F6DB579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 bwMode="auto">
          <a:xfrm>
            <a:off x="3232037" y="1857073"/>
            <a:ext cx="0" cy="10126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7677BE6-8412-994B-B908-280A2788CEE0}"/>
              </a:ext>
            </a:extLst>
          </p:cNvPr>
          <p:cNvCxnSpPr>
            <a:stCxn id="8" idx="2"/>
            <a:endCxn id="11" idx="0"/>
          </p:cNvCxnSpPr>
          <p:nvPr/>
        </p:nvCxnSpPr>
        <p:spPr bwMode="auto">
          <a:xfrm flipH="1">
            <a:off x="1705237" y="3392990"/>
            <a:ext cx="1526800" cy="10126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F9C9640-64D4-6246-9289-AE37837B96A4}"/>
              </a:ext>
            </a:extLst>
          </p:cNvPr>
          <p:cNvCxnSpPr>
            <a:stCxn id="11" idx="3"/>
            <a:endCxn id="10" idx="1"/>
          </p:cNvCxnSpPr>
          <p:nvPr/>
        </p:nvCxnSpPr>
        <p:spPr bwMode="auto">
          <a:xfrm>
            <a:off x="2808263" y="4667297"/>
            <a:ext cx="1048726" cy="1077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72A84F5-6DF3-694C-AF61-00E6AA4DA4AA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 bwMode="auto">
          <a:xfrm>
            <a:off x="3232037" y="3392990"/>
            <a:ext cx="1487528" cy="1034241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16" name="Espace réservé du contenu 6" descr="Donzelle-2.WMF">
            <a:extLst>
              <a:ext uri="{FF2B5EF4-FFF2-40B4-BE49-F238E27FC236}">
                <a16:creationId xmlns:a16="http://schemas.microsoft.com/office/drawing/2014/main" id="{B28555B2-D4EE-6143-B499-9DF66B1081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283" y="2564904"/>
            <a:ext cx="1281336" cy="150700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AC019E0-1820-1F4A-BD69-D5905F4A1E5E}"/>
              </a:ext>
            </a:extLst>
          </p:cNvPr>
          <p:cNvCxnSpPr>
            <a:cxnSpLocks/>
            <a:endCxn id="9" idx="3"/>
          </p:cNvCxnSpPr>
          <p:nvPr/>
        </p:nvCxnSpPr>
        <p:spPr bwMode="auto">
          <a:xfrm flipH="1" flipV="1">
            <a:off x="4015264" y="1595463"/>
            <a:ext cx="2600024" cy="916414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5745206-70AF-E843-B15D-5CD279035DBD}"/>
              </a:ext>
            </a:extLst>
          </p:cNvPr>
          <p:cNvSpPr txBox="1"/>
          <p:nvPr/>
        </p:nvSpPr>
        <p:spPr>
          <a:xfrm>
            <a:off x="1464451" y="5551970"/>
            <a:ext cx="6215098" cy="973374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none" bIns="64800" rtlCol="0">
            <a:spAutoFit/>
          </a:bodyPr>
          <a:lstStyle/>
          <a:p>
            <a:pPr algn="ctr">
              <a:buNone/>
            </a:pPr>
            <a:r>
              <a:rPr lang="fr-FR" sz="2800" dirty="0"/>
              <a:t>Une science de construction,</a:t>
            </a:r>
          </a:p>
          <a:p>
            <a:pPr algn="ctr">
              <a:buNone/>
            </a:pPr>
            <a:r>
              <a:rPr lang="fr-FR" sz="2800" dirty="0"/>
              <a:t>très différente des sciences naturelles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07CA58-677D-3C45-9D0F-D1618FB5D466}"/>
              </a:ext>
            </a:extLst>
          </p:cNvPr>
          <p:cNvSpPr txBox="1"/>
          <p:nvPr/>
        </p:nvSpPr>
        <p:spPr>
          <a:xfrm>
            <a:off x="4962410" y="1040475"/>
            <a:ext cx="2024913" cy="95410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accent4"/>
                </a:solidFill>
              </a:rPr>
              <a:t>interfaces</a:t>
            </a:r>
          </a:p>
          <a:p>
            <a:pPr algn="ctr">
              <a:buNone/>
            </a:pPr>
            <a:r>
              <a:rPr lang="en-US" sz="2800" dirty="0">
                <a:solidFill>
                  <a:schemeClr val="accent4"/>
                </a:solidFill>
              </a:rPr>
              <a:t>interactions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0413D79-F61B-C04D-A8C7-B6E2CD2CA8E7}"/>
              </a:ext>
            </a:extLst>
          </p:cNvPr>
          <p:cNvCxnSpPr/>
          <p:nvPr/>
        </p:nvCxnSpPr>
        <p:spPr bwMode="auto">
          <a:xfrm flipV="1">
            <a:off x="5624683" y="4035877"/>
            <a:ext cx="1066800" cy="591770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7238B31-480B-644B-9124-5A6E04A31F49}"/>
              </a:ext>
            </a:extLst>
          </p:cNvPr>
          <p:cNvSpPr txBox="1"/>
          <p:nvPr/>
        </p:nvSpPr>
        <p:spPr>
          <a:xfrm>
            <a:off x="7452320" y="2115398"/>
            <a:ext cx="216879" cy="635576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DD921F2-9E3D-EC4B-82F5-91EF8C293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790" y="4457833"/>
            <a:ext cx="138176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00069 -0.130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2DA19-529A-E54C-AA9F-791C0854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L’informatique classique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978ADA-06D1-8144-9FEB-5F73EAC682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AE7B74-B974-D444-99CE-E459C1FA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D3AF28-8BC5-2948-A85C-1BEEE926F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49E2F4-31DC-324C-9198-580FE8AEE3F6}"/>
              </a:ext>
            </a:extLst>
          </p:cNvPr>
          <p:cNvSpPr txBox="1"/>
          <p:nvPr/>
        </p:nvSpPr>
        <p:spPr>
          <a:xfrm>
            <a:off x="1062721" y="5924829"/>
            <a:ext cx="7018558" cy="542486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bIns="64800" rtlCol="0">
            <a:spAutoFit/>
          </a:bodyPr>
          <a:lstStyle/>
          <a:p>
            <a:pPr algn="ctr">
              <a:buNone/>
            </a:pPr>
            <a:r>
              <a:rPr lang="fr-FR" sz="2800" dirty="0"/>
              <a:t>Centrage sur le calcul + bases de données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7B01E8F-172E-0C4F-8A70-C2092E13A1CF}"/>
              </a:ext>
            </a:extLst>
          </p:cNvPr>
          <p:cNvGrpSpPr/>
          <p:nvPr/>
        </p:nvGrpSpPr>
        <p:grpSpPr>
          <a:xfrm>
            <a:off x="242665" y="1040400"/>
            <a:ext cx="8965371" cy="4610299"/>
            <a:chOff x="242665" y="764704"/>
            <a:chExt cx="8965371" cy="461029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1CC23F8-EE19-3A4E-84E3-EDA56AF04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0800" y="4130704"/>
              <a:ext cx="1637236" cy="124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en voiture">
              <a:extLst>
                <a:ext uri="{FF2B5EF4-FFF2-40B4-BE49-F238E27FC236}">
                  <a16:creationId xmlns:a16="http://schemas.microsoft.com/office/drawing/2014/main" id="{E1475EA6-ED31-3741-B650-6696A6AED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000" y="2935504"/>
              <a:ext cx="1855440" cy="1219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434242F-F9BE-214C-9DCD-528E3FA8B367}"/>
                </a:ext>
              </a:extLst>
            </p:cNvPr>
            <p:cNvSpPr txBox="1"/>
            <p:nvPr/>
          </p:nvSpPr>
          <p:spPr>
            <a:xfrm>
              <a:off x="2209160" y="2593999"/>
              <a:ext cx="2045753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/>
                <a:t>algorithmes</a:t>
              </a:r>
              <a:endParaRPr lang="en-US" sz="2800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AA6F3C-2F6A-054C-B665-AD7E9CC34E90}"/>
                </a:ext>
              </a:extLst>
            </p:cNvPr>
            <p:cNvSpPr txBox="1"/>
            <p:nvPr/>
          </p:nvSpPr>
          <p:spPr>
            <a:xfrm>
              <a:off x="2448810" y="1058082"/>
              <a:ext cx="1566454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/>
                <a:t>données</a:t>
              </a:r>
              <a:endParaRPr lang="en-US" sz="2800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C368D2D-8E48-E140-B72C-75C01C441AB3}"/>
                </a:ext>
              </a:extLst>
            </p:cNvPr>
            <p:cNvSpPr txBox="1"/>
            <p:nvPr/>
          </p:nvSpPr>
          <p:spPr>
            <a:xfrm>
              <a:off x="3856989" y="4151460"/>
              <a:ext cx="1725152" cy="50167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  <a:buNone/>
              </a:pPr>
              <a:r>
                <a:rPr lang="en-US" sz="2800"/>
                <a:t>machines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9C7ED4F-1DF5-2841-B9F1-1A6CE81E765D}"/>
                </a:ext>
              </a:extLst>
            </p:cNvPr>
            <p:cNvSpPr txBox="1"/>
            <p:nvPr/>
          </p:nvSpPr>
          <p:spPr>
            <a:xfrm>
              <a:off x="602210" y="4129916"/>
              <a:ext cx="2206053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/>
                <a:t>programmes</a:t>
              </a:r>
              <a:endParaRPr lang="en-US" sz="2800" dirty="0"/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D5B65382-9C87-D74E-B7BF-81520CBB3257}"/>
                </a:ext>
              </a:extLst>
            </p:cNvPr>
            <p:cNvCxnSpPr>
              <a:cxnSpLocks/>
              <a:stCxn id="11" idx="2"/>
              <a:endCxn id="10" idx="0"/>
            </p:cNvCxnSpPr>
            <p:nvPr/>
          </p:nvCxnSpPr>
          <p:spPr bwMode="auto">
            <a:xfrm>
              <a:off x="3232037" y="1581302"/>
              <a:ext cx="0" cy="101269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C8821CEE-E98B-D349-A998-4BED424A3C1B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 bwMode="auto">
            <a:xfrm flipH="1">
              <a:off x="1705237" y="3117219"/>
              <a:ext cx="1526800" cy="101269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48583DB4-28E1-4449-A4DF-E316D8E72F62}"/>
                </a:ext>
              </a:extLst>
            </p:cNvPr>
            <p:cNvCxnSpPr>
              <a:stCxn id="13" idx="3"/>
              <a:endCxn id="12" idx="1"/>
            </p:cNvCxnSpPr>
            <p:nvPr/>
          </p:nvCxnSpPr>
          <p:spPr bwMode="auto">
            <a:xfrm>
              <a:off x="2808263" y="4391526"/>
              <a:ext cx="1048726" cy="1077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D29F31A0-2787-CF4D-BCE2-683B320B9D21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 bwMode="auto">
            <a:xfrm>
              <a:off x="3232037" y="3117219"/>
              <a:ext cx="1487528" cy="1034241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pic>
          <p:nvPicPr>
            <p:cNvPr id="18" name="Espace réservé du contenu 6" descr="Donzelle-2.WMF">
              <a:extLst>
                <a:ext uri="{FF2B5EF4-FFF2-40B4-BE49-F238E27FC236}">
                  <a16:creationId xmlns:a16="http://schemas.microsoft.com/office/drawing/2014/main" id="{BBA57DA3-E91C-B344-A2BA-842C4A81D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000" y="1391104"/>
              <a:ext cx="1281336" cy="150700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40AC833C-26DD-3E46-98B9-E31B508AAB93}"/>
                </a:ext>
              </a:extLst>
            </p:cNvPr>
            <p:cNvCxnSpPr>
              <a:cxnSpLocks/>
              <a:endCxn id="11" idx="3"/>
            </p:cNvCxnSpPr>
            <p:nvPr/>
          </p:nvCxnSpPr>
          <p:spPr bwMode="auto">
            <a:xfrm flipH="1" flipV="1">
              <a:off x="4015264" y="1319692"/>
              <a:ext cx="2600024" cy="916414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F0C81F9-1F59-2943-8DB2-DF68B67DE6F1}"/>
                </a:ext>
              </a:extLst>
            </p:cNvPr>
            <p:cNvSpPr txBox="1"/>
            <p:nvPr/>
          </p:nvSpPr>
          <p:spPr>
            <a:xfrm>
              <a:off x="4962410" y="764704"/>
              <a:ext cx="2024913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>
                  <a:solidFill>
                    <a:schemeClr val="accent4"/>
                  </a:solidFill>
                </a:rPr>
                <a:t>interfaces</a:t>
              </a:r>
            </a:p>
            <a:p>
              <a:pPr algn="ctr">
                <a:buNone/>
              </a:pPr>
              <a:r>
                <a:rPr lang="en-US" sz="2800" dirty="0">
                  <a:solidFill>
                    <a:schemeClr val="accent4"/>
                  </a:solidFill>
                </a:rPr>
                <a:t>interactions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3C4D1716-2DE0-4841-8CEC-372F768195EF}"/>
                </a:ext>
              </a:extLst>
            </p:cNvPr>
            <p:cNvCxnSpPr/>
            <p:nvPr/>
          </p:nvCxnSpPr>
          <p:spPr bwMode="auto">
            <a:xfrm flipV="1">
              <a:off x="5624683" y="3760106"/>
              <a:ext cx="1066800" cy="59177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C72BC4D-118D-F442-97DF-77D47A1B6E9B}"/>
                </a:ext>
              </a:extLst>
            </p:cNvPr>
            <p:cNvSpPr txBox="1"/>
            <p:nvPr/>
          </p:nvSpPr>
          <p:spPr>
            <a:xfrm>
              <a:off x="7452320" y="1839627"/>
              <a:ext cx="216879" cy="635576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A5BF225-86B6-3B4E-AE88-4083288147E9}"/>
                </a:ext>
              </a:extLst>
            </p:cNvPr>
            <p:cNvSpPr/>
            <p:nvPr/>
          </p:nvSpPr>
          <p:spPr bwMode="auto">
            <a:xfrm>
              <a:off x="242665" y="2614165"/>
              <a:ext cx="5999584" cy="2707209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4FE3A203-143C-BA4B-A54D-53FAE295DF20}"/>
              </a:ext>
            </a:extLst>
          </p:cNvPr>
          <p:cNvSpPr/>
          <p:nvPr/>
        </p:nvSpPr>
        <p:spPr bwMode="auto">
          <a:xfrm>
            <a:off x="2049774" y="1116460"/>
            <a:ext cx="2385365" cy="1076355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5671C30-2412-7B44-8EB3-C2C6D02BF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790" y="4457833"/>
            <a:ext cx="138176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2DA19-529A-E54C-AA9F-791C0854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L’informatique classique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978ADA-06D1-8144-9FEB-5F73EAC682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AE7B74-B974-D444-99CE-E459C1FA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D3AF28-8BC5-2948-A85C-1BEEE926F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49E2F4-31DC-324C-9198-580FE8AEE3F6}"/>
              </a:ext>
            </a:extLst>
          </p:cNvPr>
          <p:cNvSpPr txBox="1"/>
          <p:nvPr/>
        </p:nvSpPr>
        <p:spPr>
          <a:xfrm>
            <a:off x="1062721" y="5924829"/>
            <a:ext cx="7018558" cy="542486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bIns="64800" rtlCol="0">
            <a:spAutoFit/>
          </a:bodyPr>
          <a:lstStyle/>
          <a:p>
            <a:pPr algn="ctr">
              <a:buNone/>
            </a:pPr>
            <a:r>
              <a:rPr lang="fr-FR" sz="2800" dirty="0"/>
              <a:t>Centrage sur le calcul + bases de données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7B01E8F-172E-0C4F-8A70-C2092E13A1CF}"/>
              </a:ext>
            </a:extLst>
          </p:cNvPr>
          <p:cNvGrpSpPr/>
          <p:nvPr/>
        </p:nvGrpSpPr>
        <p:grpSpPr>
          <a:xfrm>
            <a:off x="242665" y="1040400"/>
            <a:ext cx="8965371" cy="4610299"/>
            <a:chOff x="242665" y="764704"/>
            <a:chExt cx="8965371" cy="461029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1CC23F8-EE19-3A4E-84E3-EDA56AF04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0800" y="4130704"/>
              <a:ext cx="1637236" cy="124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en voiture">
              <a:extLst>
                <a:ext uri="{FF2B5EF4-FFF2-40B4-BE49-F238E27FC236}">
                  <a16:creationId xmlns:a16="http://schemas.microsoft.com/office/drawing/2014/main" id="{E1475EA6-ED31-3741-B650-6696A6AED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000" y="2935504"/>
              <a:ext cx="1855440" cy="1219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434242F-F9BE-214C-9DCD-528E3FA8B367}"/>
                </a:ext>
              </a:extLst>
            </p:cNvPr>
            <p:cNvSpPr txBox="1"/>
            <p:nvPr/>
          </p:nvSpPr>
          <p:spPr>
            <a:xfrm>
              <a:off x="2209160" y="2593999"/>
              <a:ext cx="2045753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/>
                <a:t>algorithmes</a:t>
              </a:r>
              <a:endParaRPr lang="en-US" sz="2800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AA6F3C-2F6A-054C-B665-AD7E9CC34E90}"/>
                </a:ext>
              </a:extLst>
            </p:cNvPr>
            <p:cNvSpPr txBox="1"/>
            <p:nvPr/>
          </p:nvSpPr>
          <p:spPr>
            <a:xfrm>
              <a:off x="2448810" y="1058082"/>
              <a:ext cx="1566454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/>
                <a:t>données</a:t>
              </a:r>
              <a:endParaRPr lang="en-US" sz="2800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C368D2D-8E48-E140-B72C-75C01C441AB3}"/>
                </a:ext>
              </a:extLst>
            </p:cNvPr>
            <p:cNvSpPr txBox="1"/>
            <p:nvPr/>
          </p:nvSpPr>
          <p:spPr>
            <a:xfrm>
              <a:off x="3856989" y="4151460"/>
              <a:ext cx="1725152" cy="50167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  <a:buNone/>
              </a:pPr>
              <a:r>
                <a:rPr lang="en-US" sz="2800"/>
                <a:t>machines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9C7ED4F-1DF5-2841-B9F1-1A6CE81E765D}"/>
                </a:ext>
              </a:extLst>
            </p:cNvPr>
            <p:cNvSpPr txBox="1"/>
            <p:nvPr/>
          </p:nvSpPr>
          <p:spPr>
            <a:xfrm>
              <a:off x="602210" y="4129916"/>
              <a:ext cx="2206053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/>
                <a:t>programmes</a:t>
              </a:r>
              <a:endParaRPr lang="en-US" sz="2800" dirty="0"/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D5B65382-9C87-D74E-B7BF-81520CBB3257}"/>
                </a:ext>
              </a:extLst>
            </p:cNvPr>
            <p:cNvCxnSpPr>
              <a:cxnSpLocks/>
              <a:stCxn id="11" idx="2"/>
              <a:endCxn id="10" idx="0"/>
            </p:cNvCxnSpPr>
            <p:nvPr/>
          </p:nvCxnSpPr>
          <p:spPr bwMode="auto">
            <a:xfrm>
              <a:off x="3232037" y="1581302"/>
              <a:ext cx="0" cy="101269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C8821CEE-E98B-D349-A998-4BED424A3C1B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 bwMode="auto">
            <a:xfrm flipH="1">
              <a:off x="1705237" y="3117219"/>
              <a:ext cx="1526800" cy="101269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48583DB4-28E1-4449-A4DF-E316D8E72F62}"/>
                </a:ext>
              </a:extLst>
            </p:cNvPr>
            <p:cNvCxnSpPr>
              <a:stCxn id="13" idx="3"/>
              <a:endCxn id="12" idx="1"/>
            </p:cNvCxnSpPr>
            <p:nvPr/>
          </p:nvCxnSpPr>
          <p:spPr bwMode="auto">
            <a:xfrm>
              <a:off x="2808263" y="4391526"/>
              <a:ext cx="1048726" cy="1077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D29F31A0-2787-CF4D-BCE2-683B320B9D21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 bwMode="auto">
            <a:xfrm>
              <a:off x="3232037" y="3117219"/>
              <a:ext cx="1487528" cy="1034241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pic>
          <p:nvPicPr>
            <p:cNvPr id="18" name="Espace réservé du contenu 6" descr="Donzelle-2.WMF">
              <a:extLst>
                <a:ext uri="{FF2B5EF4-FFF2-40B4-BE49-F238E27FC236}">
                  <a16:creationId xmlns:a16="http://schemas.microsoft.com/office/drawing/2014/main" id="{BBA57DA3-E91C-B344-A2BA-842C4A81D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2000" y="1391104"/>
              <a:ext cx="1281336" cy="150700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40AC833C-26DD-3E46-98B9-E31B508AAB93}"/>
                </a:ext>
              </a:extLst>
            </p:cNvPr>
            <p:cNvCxnSpPr>
              <a:cxnSpLocks/>
              <a:endCxn id="11" idx="3"/>
            </p:cNvCxnSpPr>
            <p:nvPr/>
          </p:nvCxnSpPr>
          <p:spPr bwMode="auto">
            <a:xfrm flipH="1" flipV="1">
              <a:off x="4015264" y="1319692"/>
              <a:ext cx="2600024" cy="916414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F0C81F9-1F59-2943-8DB2-DF68B67DE6F1}"/>
                </a:ext>
              </a:extLst>
            </p:cNvPr>
            <p:cNvSpPr txBox="1"/>
            <p:nvPr/>
          </p:nvSpPr>
          <p:spPr>
            <a:xfrm>
              <a:off x="4962410" y="764704"/>
              <a:ext cx="2024913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>
                  <a:solidFill>
                    <a:schemeClr val="accent4"/>
                  </a:solidFill>
                </a:rPr>
                <a:t>interfaces</a:t>
              </a:r>
            </a:p>
            <a:p>
              <a:pPr algn="ctr">
                <a:buNone/>
              </a:pPr>
              <a:r>
                <a:rPr lang="en-US" sz="2800" dirty="0">
                  <a:solidFill>
                    <a:schemeClr val="accent4"/>
                  </a:solidFill>
                </a:rPr>
                <a:t>interactions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3C4D1716-2DE0-4841-8CEC-372F768195EF}"/>
                </a:ext>
              </a:extLst>
            </p:cNvPr>
            <p:cNvCxnSpPr/>
            <p:nvPr/>
          </p:nvCxnSpPr>
          <p:spPr bwMode="auto">
            <a:xfrm flipV="1">
              <a:off x="5624683" y="3760106"/>
              <a:ext cx="1066800" cy="59177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C72BC4D-118D-F442-97DF-77D47A1B6E9B}"/>
                </a:ext>
              </a:extLst>
            </p:cNvPr>
            <p:cNvSpPr txBox="1"/>
            <p:nvPr/>
          </p:nvSpPr>
          <p:spPr>
            <a:xfrm>
              <a:off x="7452320" y="1839627"/>
              <a:ext cx="216879" cy="635576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A5BF225-86B6-3B4E-AE88-4083288147E9}"/>
                </a:ext>
              </a:extLst>
            </p:cNvPr>
            <p:cNvSpPr/>
            <p:nvPr/>
          </p:nvSpPr>
          <p:spPr bwMode="auto">
            <a:xfrm>
              <a:off x="242665" y="2614165"/>
              <a:ext cx="5999584" cy="2707209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4FE3A203-143C-BA4B-A54D-53FAE295DF20}"/>
              </a:ext>
            </a:extLst>
          </p:cNvPr>
          <p:cNvSpPr/>
          <p:nvPr/>
        </p:nvSpPr>
        <p:spPr bwMode="auto">
          <a:xfrm>
            <a:off x="2049774" y="1116460"/>
            <a:ext cx="2385365" cy="1076355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D3B62B-C4FA-A04D-8FA8-8D29D49489F0}"/>
              </a:ext>
            </a:extLst>
          </p:cNvPr>
          <p:cNvGrpSpPr/>
          <p:nvPr/>
        </p:nvGrpSpPr>
        <p:grpSpPr>
          <a:xfrm>
            <a:off x="193989" y="581168"/>
            <a:ext cx="8783534" cy="4468538"/>
            <a:chOff x="226245" y="578675"/>
            <a:chExt cx="8783534" cy="4468538"/>
          </a:xfrm>
        </p:grpSpPr>
        <p:pic>
          <p:nvPicPr>
            <p:cNvPr id="27" name="Picture 7" descr="F:\Program Files\Microsoft Publisher\Clipart\INSECTE.WMF">
              <a:extLst>
                <a:ext uri="{FF2B5EF4-FFF2-40B4-BE49-F238E27FC236}">
                  <a16:creationId xmlns:a16="http://schemas.microsoft.com/office/drawing/2014/main" id="{8C4516D9-24DD-0645-BCB1-4D5EA71A6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1026" y="2112830"/>
              <a:ext cx="1298753" cy="115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68A65697-A2FC-1B49-B184-8E8F4B19D2BA}"/>
                </a:ext>
              </a:extLst>
            </p:cNvPr>
            <p:cNvGrpSpPr/>
            <p:nvPr/>
          </p:nvGrpSpPr>
          <p:grpSpPr>
            <a:xfrm>
              <a:off x="226245" y="578675"/>
              <a:ext cx="7978411" cy="4468538"/>
              <a:chOff x="226245" y="578675"/>
              <a:chExt cx="7978411" cy="4468538"/>
            </a:xfrm>
          </p:grpSpPr>
          <p:pic>
            <p:nvPicPr>
              <p:cNvPr id="29" name="Picture 13" descr="http://cdn.orkin.com/images/box-elder-bug/box-elder-bug-illustration_1500x1200.jpg">
                <a:extLst>
                  <a:ext uri="{FF2B5EF4-FFF2-40B4-BE49-F238E27FC236}">
                    <a16:creationId xmlns:a16="http://schemas.microsoft.com/office/drawing/2014/main" id="{9412197B-B231-5945-B81A-E0FCBA6994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245" y="750900"/>
                <a:ext cx="2551676" cy="2041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oupe 30">
                <a:extLst>
                  <a:ext uri="{FF2B5EF4-FFF2-40B4-BE49-F238E27FC236}">
                    <a16:creationId xmlns:a16="http://schemas.microsoft.com/office/drawing/2014/main" id="{8610B28F-D0E9-6347-A1F0-CB04B81AC2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6250" y="578675"/>
                <a:ext cx="7478406" cy="4468538"/>
                <a:chOff x="-4886005" y="137995"/>
                <a:chExt cx="7478406" cy="4468538"/>
              </a:xfrm>
            </p:grpSpPr>
            <p:pic>
              <p:nvPicPr>
                <p:cNvPr id="31" name="Picture 4" descr="F:\Program Files\Microsoft Publisher\Clipart\INSECTE8.WMF">
                  <a:extLst>
                    <a:ext uri="{FF2B5EF4-FFF2-40B4-BE49-F238E27FC236}">
                      <a16:creationId xmlns:a16="http://schemas.microsoft.com/office/drawing/2014/main" id="{C677CE58-CC9D-CA40-AE7C-B56163FD47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-4886005" y="2831336"/>
                  <a:ext cx="1208046" cy="1665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</p:pic>
            <p:pic>
              <p:nvPicPr>
                <p:cNvPr id="32" name="Picture 5" descr="F:\Program Files\Microsoft Publisher\Clipart\INSECTE6.WMF">
                  <a:extLst>
                    <a:ext uri="{FF2B5EF4-FFF2-40B4-BE49-F238E27FC236}">
                      <a16:creationId xmlns:a16="http://schemas.microsoft.com/office/drawing/2014/main" id="{9ABAD53B-513E-E548-B753-B68FEF8BD2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-1357613" y="3479408"/>
                  <a:ext cx="1666875" cy="1127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</p:pic>
            <p:pic>
              <p:nvPicPr>
                <p:cNvPr id="33" name="Picture 7" descr="F:\Program Files\Microsoft Publisher\Clipart\INSECTE.WMF">
                  <a:extLst>
                    <a:ext uri="{FF2B5EF4-FFF2-40B4-BE49-F238E27FC236}">
                      <a16:creationId xmlns:a16="http://schemas.microsoft.com/office/drawing/2014/main" id="{E5B8B31A-614B-E14B-A8E9-CC7D8D1455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306683" y="137995"/>
                  <a:ext cx="1285718" cy="1147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6">
                  <a:extLst>
                    <a:ext uri="{FF2B5EF4-FFF2-40B4-BE49-F238E27FC236}">
                      <a16:creationId xmlns:a16="http://schemas.microsoft.com/office/drawing/2014/main" id="{63CD28FD-DE1F-F04A-BA5E-CA6732901C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2581749" y="2183264"/>
                  <a:ext cx="2571420" cy="780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F71AEE95-88A2-494D-95D7-736F3638D4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4790" y="4457833"/>
            <a:ext cx="138176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5E957B-CDBF-0B41-A911-61AF8D65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6712"/>
            <a:ext cx="8610600" cy="5735994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fr-FR" sz="2600"/>
              <a:t>Imagerie 2D/3D/4D, analyse d’images</a:t>
            </a:r>
          </a:p>
          <a:p>
            <a:pPr>
              <a:spcBef>
                <a:spcPts val="900"/>
              </a:spcBef>
            </a:pPr>
            <a:r>
              <a:rPr lang="fr-FR" sz="2600"/>
              <a:t>Collecte et analyse des données, diagnostic</a:t>
            </a:r>
          </a:p>
          <a:p>
            <a:pPr>
              <a:spcBef>
                <a:spcPts val="900"/>
              </a:spcBef>
            </a:pPr>
            <a:r>
              <a:rPr lang="fr-FR" sz="2600"/>
              <a:t>Modélisation et simulation</a:t>
            </a:r>
          </a:p>
          <a:p>
            <a:pPr>
              <a:spcBef>
                <a:spcPts val="900"/>
              </a:spcBef>
            </a:pPr>
            <a:r>
              <a:rPr lang="fr-FR" sz="2600"/>
              <a:t>Radiologie interventionnelle</a:t>
            </a:r>
          </a:p>
          <a:p>
            <a:pPr>
              <a:spcBef>
                <a:spcPts val="900"/>
              </a:spcBef>
            </a:pPr>
            <a:r>
              <a:rPr lang="fr-FR" sz="2600">
                <a:solidFill>
                  <a:schemeClr val="tx2"/>
                </a:solidFill>
              </a:rPr>
              <a:t>Chirurgie </a:t>
            </a:r>
            <a:r>
              <a:rPr lang="fr-FR" sz="2600"/>
              <a:t>: robots, réalité virtuelle, simulation, etc., </a:t>
            </a:r>
          </a:p>
          <a:p>
            <a:pPr>
              <a:spcBef>
                <a:spcPts val="900"/>
              </a:spcBef>
            </a:pPr>
            <a:r>
              <a:rPr lang="fr-FR" sz="2600">
                <a:solidFill>
                  <a:schemeClr val="tx2"/>
                </a:solidFill>
              </a:rPr>
              <a:t>Internet </a:t>
            </a:r>
            <a:r>
              <a:rPr lang="fr-FR" sz="2600"/>
              <a:t>: contact médecin / malade, réseaux de soins et de patients, informations médicales, …</a:t>
            </a:r>
          </a:p>
          <a:p>
            <a:pPr>
              <a:spcBef>
                <a:spcPts val="1400"/>
              </a:spcBef>
            </a:pPr>
            <a:r>
              <a:rPr lang="fr-FR" sz="2600">
                <a:solidFill>
                  <a:schemeClr val="tx2"/>
                </a:solidFill>
              </a:rPr>
              <a:t>Instrumentation médicale</a:t>
            </a:r>
          </a:p>
          <a:p>
            <a:pPr>
              <a:spcBef>
                <a:spcPts val="1400"/>
              </a:spcBef>
            </a:pPr>
            <a:r>
              <a:rPr lang="fr-FR" sz="2600">
                <a:solidFill>
                  <a:schemeClr val="tx2"/>
                </a:solidFill>
              </a:rPr>
              <a:t>Appareillage des patients</a:t>
            </a:r>
            <a:r>
              <a:rPr lang="fr-FR" sz="2600"/>
              <a:t> : pacemakers, pompes à insuline, audition, vision, …</a:t>
            </a:r>
          </a:p>
          <a:p>
            <a:pPr>
              <a:spcBef>
                <a:spcPts val="900"/>
              </a:spcBef>
            </a:pPr>
            <a:endParaRPr lang="fr-FR" sz="2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0DB0E3-29A5-9E40-B0FB-E1027546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365"/>
            <a:ext cx="9144000" cy="646331"/>
          </a:xfrm>
        </p:spPr>
        <p:txBody>
          <a:bodyPr/>
          <a:lstStyle/>
          <a:p>
            <a:r>
              <a:rPr lang="fr-FR"/>
              <a:t>Où intervient l’informatique en médecine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89E64B-1841-444B-8838-8CEAE70F2C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1F938-4EA7-6F41-A411-15F05E4C1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9DC23A-E4E2-7241-80C8-4799F0DB9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0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4084F-7E80-6E48-AB92-5E59E752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Modéliser la biologie : RNA Polymérase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7726A1-29A3-9F42-8F68-8377941721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907461-7A27-8B40-8262-21AC419AE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AEF814-BA78-294B-8313-D1E0EBEE9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63870E-AB8D-244C-A1E4-01859987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5" y="763777"/>
            <a:ext cx="5827241" cy="496855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B309AB3-55E2-944A-9918-F3EDF2D1DFDE}"/>
              </a:ext>
            </a:extLst>
          </p:cNvPr>
          <p:cNvSpPr txBox="1"/>
          <p:nvPr/>
        </p:nvSpPr>
        <p:spPr>
          <a:xfrm>
            <a:off x="1259631" y="5980579"/>
            <a:ext cx="7266733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Au royaume de la géométrie</a:t>
            </a:r>
            <a:r>
              <a:rPr lang="fr-FR" sz="2800" kern="0" dirty="0"/>
              <a:t> algorithmique ?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28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450E4-AEBB-234F-A1F7-7D3FB565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/>
              <a:t>Modéliser et simuler une opération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2664E4-E0D2-9342-B324-19D25908C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23/04/2019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60C90E-5A9B-9948-95B9-F65E9E6B2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C53B77-7EAD-4846-ADA5-EB9AEA3AB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France,</a:t>
            </a:r>
            <a:endParaRPr lang="fr-FR" dirty="0"/>
          </a:p>
        </p:txBody>
      </p:sp>
      <p:pic>
        <p:nvPicPr>
          <p:cNvPr id="7" name="simu-result.avi">
            <a:hlinkClick r:id="" action="ppaction://media"/>
            <a:extLst>
              <a:ext uri="{FF2B5EF4-FFF2-40B4-BE49-F238E27FC236}">
                <a16:creationId xmlns:a16="http://schemas.microsoft.com/office/drawing/2014/main" id="{EFF031EC-8A06-AC48-966D-EDAADFE554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3728" y="857851"/>
            <a:ext cx="5040560" cy="43348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B07A62-C0FD-9743-8089-3233F285F8C3}"/>
              </a:ext>
            </a:extLst>
          </p:cNvPr>
          <p:cNvSpPr txBox="1"/>
          <p:nvPr/>
        </p:nvSpPr>
        <p:spPr>
          <a:xfrm>
            <a:off x="149959" y="5421588"/>
            <a:ext cx="8844088" cy="96577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Modéliser et simuler, c’est remplacer matière, énergie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et ondes par </a:t>
            </a:r>
            <a:r>
              <a:rPr lang="fr-FR" sz="2800" kern="0" dirty="0"/>
              <a:t>information et algorithmes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80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Coll09-2">
  <a:themeElements>
    <a:clrScheme name="Personnalisé 3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BF2F8F"/>
      </a:accent3>
      <a:accent4>
        <a:srgbClr val="A850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28575">
          <a:noFill/>
        </a:ln>
      </a:spPr>
      <a:bodyPr wrap="none" tIns="21600" bIns="64800" rtlCol="0">
        <a:spAutoFit/>
      </a:bodyPr>
      <a:lstStyle>
        <a:defPPr algn="l" fontAlgn="base">
          <a:lnSpc>
            <a:spcPct val="105000"/>
          </a:lnSpc>
          <a:spcAft>
            <a:spcPct val="0"/>
          </a:spcAft>
          <a:defRPr kumimoji="0" sz="2800" b="0" i="0" u="none" strike="noStrike" kern="0" cap="none" spc="0" normalizeH="0" noProof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81537</TotalTime>
  <Words>702</Words>
  <Application>Microsoft Office PowerPoint</Application>
  <PresentationFormat>Affichage à l'écran (4:3)</PresentationFormat>
  <Paragraphs>144</Paragraphs>
  <Slides>14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BerryColl09-2</vt:lpstr>
      <vt:lpstr>L'imagerie médicale à l'heure de l'IA : défis et opportunités</vt:lpstr>
      <vt:lpstr>Les divers aspects de l’informatique  en médecine</vt:lpstr>
      <vt:lpstr>Sciences et techniques, du 20e au 21e siècle </vt:lpstr>
      <vt:lpstr>Les piliers de l’informatique</vt:lpstr>
      <vt:lpstr>L’informatique classique</vt:lpstr>
      <vt:lpstr>L’informatique classique</vt:lpstr>
      <vt:lpstr>Où intervient l’informatique en médecine ?</vt:lpstr>
      <vt:lpstr>Modéliser la biologie : RNA Polymérase</vt:lpstr>
      <vt:lpstr>Modéliser et simuler une opération</vt:lpstr>
      <vt:lpstr>Sûreté et sécurité informatiques</vt:lpstr>
      <vt:lpstr>Le recentrage sur les données</vt:lpstr>
      <vt:lpstr>Se méfier des imitations !</vt:lpstr>
      <vt:lpstr>Interaction humain / algorithmes</vt:lpstr>
      <vt:lpstr>Conclusion</vt:lpstr>
    </vt:vector>
  </TitlesOfParts>
  <Company>SEMIR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Syntaxe, sémantique, calculabilité</dc:title>
  <dc:creator>berry</dc:creator>
  <cp:lastModifiedBy>Maintenance</cp:lastModifiedBy>
  <cp:revision>1143</cp:revision>
  <dcterms:created xsi:type="dcterms:W3CDTF">2009-11-05T17:32:46Z</dcterms:created>
  <dcterms:modified xsi:type="dcterms:W3CDTF">2019-04-29T08:36:02Z</dcterms:modified>
</cp:coreProperties>
</file>