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07" r:id="rId5"/>
    <p:sldId id="300" r:id="rId6"/>
    <p:sldId id="274" r:id="rId7"/>
    <p:sldId id="297" r:id="rId8"/>
    <p:sldId id="272" r:id="rId9"/>
    <p:sldId id="278" r:id="rId10"/>
    <p:sldId id="296" r:id="rId11"/>
    <p:sldId id="289" r:id="rId12"/>
    <p:sldId id="281" r:id="rId13"/>
    <p:sldId id="298" r:id="rId14"/>
    <p:sldId id="295" r:id="rId15"/>
    <p:sldId id="299" r:id="rId16"/>
    <p:sldId id="303" r:id="rId17"/>
    <p:sldId id="306" r:id="rId18"/>
    <p:sldId id="283" r:id="rId19"/>
    <p:sldId id="290" r:id="rId20"/>
    <p:sldId id="301" r:id="rId21"/>
    <p:sldId id="287" r:id="rId22"/>
    <p:sldId id="270" r:id="rId23"/>
  </p:sldIdLst>
  <p:sldSz cx="9144000" cy="6858000" type="screen4x3"/>
  <p:notesSz cx="6858000" cy="9296400"/>
  <p:custDataLst>
    <p:tags r:id="rId2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brighton" initials="c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99"/>
    <a:srgbClr val="FFFF00"/>
    <a:srgbClr val="FF0000"/>
    <a:srgbClr val="FF9933"/>
    <a:srgbClr val="CCFF33"/>
    <a:srgbClr val="CC00CC"/>
    <a:srgbClr val="996633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73058" autoAdjust="0"/>
  </p:normalViewPr>
  <p:slideViewPr>
    <p:cSldViewPr showGuides="1">
      <p:cViewPr varScale="1">
        <p:scale>
          <a:sx n="64" d="100"/>
          <a:sy n="64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92" y="175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73152897266464"/>
          <c:y val="3.0554788206715769E-2"/>
          <c:w val="0.77981479090620998"/>
          <c:h val="0.83503146797502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Nombre d'IP/sous-systèmes par SoC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25</c:v>
                </c:pt>
                <c:pt idx="2">
                  <c:v>28</c:v>
                </c:pt>
                <c:pt idx="3">
                  <c:v>35</c:v>
                </c:pt>
                <c:pt idx="4">
                  <c:v>41</c:v>
                </c:pt>
                <c:pt idx="5">
                  <c:v>45</c:v>
                </c:pt>
                <c:pt idx="6">
                  <c:v>58</c:v>
                </c:pt>
                <c:pt idx="7">
                  <c:v>70</c:v>
                </c:pt>
                <c:pt idx="8">
                  <c:v>85</c:v>
                </c:pt>
                <c:pt idx="9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729088"/>
        <c:axId val="1287306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réutilisation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33</c:v>
                </c:pt>
                <c:pt idx="1">
                  <c:v>38</c:v>
                </c:pt>
                <c:pt idx="2">
                  <c:v>42</c:v>
                </c:pt>
                <c:pt idx="3">
                  <c:v>50</c:v>
                </c:pt>
                <c:pt idx="4">
                  <c:v>53</c:v>
                </c:pt>
                <c:pt idx="5">
                  <c:v>55</c:v>
                </c:pt>
                <c:pt idx="6">
                  <c:v>58</c:v>
                </c:pt>
                <c:pt idx="7">
                  <c:v>60</c:v>
                </c:pt>
                <c:pt idx="8">
                  <c:v>64</c:v>
                </c:pt>
                <c:pt idx="9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746240"/>
        <c:axId val="128732160"/>
      </c:lineChart>
      <c:catAx>
        <c:axId val="12872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28730624"/>
        <c:crosses val="autoZero"/>
        <c:auto val="1"/>
        <c:lblAlgn val="ctr"/>
        <c:lblOffset val="100"/>
        <c:noMultiLvlLbl val="0"/>
      </c:catAx>
      <c:valAx>
        <c:axId val="12873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endParaRPr lang="fr-FR"/>
          </a:p>
        </c:txPr>
        <c:crossAx val="128729088"/>
        <c:crosses val="autoZero"/>
        <c:crossBetween val="between"/>
      </c:valAx>
      <c:valAx>
        <c:axId val="1287321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C00000"/>
                </a:solidFill>
              </a:defRPr>
            </a:pPr>
            <a:endParaRPr lang="fr-FR"/>
          </a:p>
        </c:txPr>
        <c:crossAx val="128746240"/>
        <c:crosses val="max"/>
        <c:crossBetween val="between"/>
      </c:valAx>
      <c:catAx>
        <c:axId val="128746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7321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fr-FR" sz="1600"/>
              <a:t>Nombre de lignes de code</a:t>
            </a:r>
            <a:br>
              <a:rPr lang="fr-FR" sz="1600"/>
            </a:br>
            <a:r>
              <a:rPr lang="fr-FR" sz="1600"/>
              <a:t>Noyau Linux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Nombre de lignes de code</c:v>
                </c:pt>
              </c:strCache>
            </c:strRef>
          </c:tx>
          <c:spPr>
            <a:solidFill>
              <a:srgbClr val="CC00CC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Mars 1994 - 1.0.0</c:v>
                </c:pt>
                <c:pt idx="1">
                  <c:v>Mars 1995 -1.2.0</c:v>
                </c:pt>
                <c:pt idx="2">
                  <c:v>Janvier 1999 - 2.2.0</c:v>
                </c:pt>
                <c:pt idx="3">
                  <c:v>Janvier 2001 - 2.4.0</c:v>
                </c:pt>
                <c:pt idx="4">
                  <c:v>Decembre 2003 - 2.6.0</c:v>
                </c:pt>
                <c:pt idx="5">
                  <c:v>2013 - 3.10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176000</c:v>
                </c:pt>
                <c:pt idx="1">
                  <c:v>311000</c:v>
                </c:pt>
                <c:pt idx="2">
                  <c:v>1800000</c:v>
                </c:pt>
                <c:pt idx="3">
                  <c:v>3400000</c:v>
                </c:pt>
                <c:pt idx="4">
                  <c:v>6000000</c:v>
                </c:pt>
                <c:pt idx="5">
                  <c:v>16000000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56448"/>
        <c:axId val="129274624"/>
      </c:barChart>
      <c:catAx>
        <c:axId val="12925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29274624"/>
        <c:crosses val="autoZero"/>
        <c:auto val="1"/>
        <c:lblAlgn val="ctr"/>
        <c:lblOffset val="100"/>
        <c:noMultiLvlLbl val="0"/>
      </c:catAx>
      <c:valAx>
        <c:axId val="12927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29256448"/>
        <c:crosses val="autoZero"/>
        <c:crossBetween val="between"/>
        <c:majorUnit val="5000000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89317033990756E-2"/>
          <c:y val="0.12293874232462214"/>
          <c:w val="0.5509385569180838"/>
          <c:h val="0.607555374753548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Qualification IP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Sheet1!$A$2:$A$6</c:f>
              <c:strCache>
                <c:ptCount val="5"/>
                <c:pt idx="0">
                  <c:v>65 nm</c:v>
                </c:pt>
                <c:pt idx="1">
                  <c:v>45/40 nm</c:v>
                </c:pt>
                <c:pt idx="2">
                  <c:v>28 nm</c:v>
                </c:pt>
                <c:pt idx="3">
                  <c:v>20 nm</c:v>
                </c:pt>
                <c:pt idx="4">
                  <c:v>16/14 nm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14</c:v>
                </c:pt>
                <c:pt idx="3">
                  <c:v>20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Architecture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strRef>
              <c:f>Sheet1!$A$2:$A$6</c:f>
              <c:strCache>
                <c:ptCount val="5"/>
                <c:pt idx="0">
                  <c:v>65 nm</c:v>
                </c:pt>
                <c:pt idx="1">
                  <c:v>45/40 nm</c:v>
                </c:pt>
                <c:pt idx="2">
                  <c:v>28 nm</c:v>
                </c:pt>
                <c:pt idx="3">
                  <c:v>20 nm</c:v>
                </c:pt>
                <c:pt idx="4">
                  <c:v>16/14 nm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11</c:v>
                </c:pt>
                <c:pt idx="4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Vérification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65 nm</c:v>
                </c:pt>
                <c:pt idx="1">
                  <c:v>45/40 nm</c:v>
                </c:pt>
                <c:pt idx="2">
                  <c:v>28 nm</c:v>
                </c:pt>
                <c:pt idx="3">
                  <c:v>20 nm</c:v>
                </c:pt>
                <c:pt idx="4">
                  <c:v>16/14 nm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17</c:v>
                </c:pt>
                <c:pt idx="2">
                  <c:v>25</c:v>
                </c:pt>
                <c:pt idx="3">
                  <c:v>50</c:v>
                </c:pt>
                <c:pt idx="4">
                  <c:v>100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Physique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65 nm</c:v>
                </c:pt>
                <c:pt idx="1">
                  <c:v>45/40 nm</c:v>
                </c:pt>
                <c:pt idx="2">
                  <c:v>28 nm</c:v>
                </c:pt>
                <c:pt idx="3">
                  <c:v>20 nm</c:v>
                </c:pt>
                <c:pt idx="4">
                  <c:v>16/14 nm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Prototype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65 nm</c:v>
                </c:pt>
                <c:pt idx="1">
                  <c:v>45/40 nm</c:v>
                </c:pt>
                <c:pt idx="2">
                  <c:v>28 nm</c:v>
                </c:pt>
                <c:pt idx="3">
                  <c:v>20 nm</c:v>
                </c:pt>
                <c:pt idx="4">
                  <c:v>16/14 nm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Validation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65 nm</c:v>
                </c:pt>
                <c:pt idx="1">
                  <c:v>45/40 nm</c:v>
                </c:pt>
                <c:pt idx="2">
                  <c:v>28 nm</c:v>
                </c:pt>
                <c:pt idx="3">
                  <c:v>20 nm</c:v>
                </c:pt>
                <c:pt idx="4">
                  <c:v>16/14 nm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13</c:v>
                </c:pt>
                <c:pt idx="3">
                  <c:v>25</c:v>
                </c:pt>
                <c:pt idx="4">
                  <c:v>60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Logiciel</c:v>
                </c:pt>
              </c:strCache>
            </c:strRef>
          </c:tx>
          <c:spPr>
            <a:solidFill>
              <a:srgbClr val="CC0099"/>
            </a:solidFill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65 nm</c:v>
                </c:pt>
                <c:pt idx="1">
                  <c:v>45/40 nm</c:v>
                </c:pt>
                <c:pt idx="2">
                  <c:v>28 nm</c:v>
                </c:pt>
                <c:pt idx="3">
                  <c:v>20 nm</c:v>
                </c:pt>
                <c:pt idx="4">
                  <c:v>16/14 nm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25</c:v>
                </c:pt>
                <c:pt idx="1">
                  <c:v>40</c:v>
                </c:pt>
                <c:pt idx="2">
                  <c:v>75</c:v>
                </c:pt>
                <c:pt idx="3">
                  <c:v>125</c:v>
                </c:pt>
                <c:pt idx="4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85824"/>
        <c:axId val="129495808"/>
      </c:areaChart>
      <c:catAx>
        <c:axId val="1294858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29495808"/>
        <c:crosses val="autoZero"/>
        <c:auto val="1"/>
        <c:lblAlgn val="ctr"/>
        <c:lblOffset val="100"/>
        <c:noMultiLvlLbl val="0"/>
      </c:catAx>
      <c:valAx>
        <c:axId val="12949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2948582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72228276837773"/>
          <c:y val="0.10890548134158322"/>
          <c:w val="0.7892391436793762"/>
          <c:h val="0.7371344332738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Perte de part de marché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3 mois</c:v>
                </c:pt>
                <c:pt idx="1">
                  <c:v>6 mois</c:v>
                </c:pt>
                <c:pt idx="2">
                  <c:v>9 mois</c:v>
                </c:pt>
                <c:pt idx="3">
                  <c:v>12 mois</c:v>
                </c:pt>
                <c:pt idx="4">
                  <c:v>3 mois</c:v>
                </c:pt>
                <c:pt idx="5">
                  <c:v>6 mois</c:v>
                </c:pt>
                <c:pt idx="6">
                  <c:v>9 mois</c:v>
                </c:pt>
                <c:pt idx="7">
                  <c:v>12 mois</c:v>
                </c:pt>
                <c:pt idx="8">
                  <c:v>3 mois</c:v>
                </c:pt>
                <c:pt idx="9">
                  <c:v>6 mois</c:v>
                </c:pt>
                <c:pt idx="10">
                  <c:v>9 mois</c:v>
                </c:pt>
                <c:pt idx="11">
                  <c:v>12 mois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0.6</c:v>
                </c:pt>
                <c:pt idx="1">
                  <c:v>3</c:v>
                </c:pt>
                <c:pt idx="2">
                  <c:v>6.6</c:v>
                </c:pt>
                <c:pt idx="3">
                  <c:v>10.199999999999999</c:v>
                </c:pt>
                <c:pt idx="4">
                  <c:v>4.5999999999999996</c:v>
                </c:pt>
                <c:pt idx="5">
                  <c:v>11.2</c:v>
                </c:pt>
                <c:pt idx="6">
                  <c:v>16.899999999999999</c:v>
                </c:pt>
                <c:pt idx="7">
                  <c:v>31.8</c:v>
                </c:pt>
                <c:pt idx="8">
                  <c:v>9.1</c:v>
                </c:pt>
                <c:pt idx="9">
                  <c:v>19.600000000000001</c:v>
                </c:pt>
                <c:pt idx="10">
                  <c:v>40.4</c:v>
                </c:pt>
                <c:pt idx="11">
                  <c:v>72.5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Baisse du prix unitaire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3 mois</c:v>
                </c:pt>
                <c:pt idx="1">
                  <c:v>6 mois</c:v>
                </c:pt>
                <c:pt idx="2">
                  <c:v>9 mois</c:v>
                </c:pt>
                <c:pt idx="3">
                  <c:v>12 mois</c:v>
                </c:pt>
                <c:pt idx="4">
                  <c:v>3 mois</c:v>
                </c:pt>
                <c:pt idx="5">
                  <c:v>6 mois</c:v>
                </c:pt>
                <c:pt idx="6">
                  <c:v>9 mois</c:v>
                </c:pt>
                <c:pt idx="7">
                  <c:v>12 mois</c:v>
                </c:pt>
                <c:pt idx="8">
                  <c:v>3 mois</c:v>
                </c:pt>
                <c:pt idx="9">
                  <c:v>6 mois</c:v>
                </c:pt>
                <c:pt idx="10">
                  <c:v>9 mois</c:v>
                </c:pt>
                <c:pt idx="11">
                  <c:v>12 mois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0.8</c:v>
                </c:pt>
                <c:pt idx="1">
                  <c:v>3.6</c:v>
                </c:pt>
                <c:pt idx="2">
                  <c:v>9.4</c:v>
                </c:pt>
                <c:pt idx="3">
                  <c:v>12.8</c:v>
                </c:pt>
                <c:pt idx="4">
                  <c:v>6.3</c:v>
                </c:pt>
                <c:pt idx="5">
                  <c:v>13.7</c:v>
                </c:pt>
                <c:pt idx="6">
                  <c:v>16.899999999999999</c:v>
                </c:pt>
                <c:pt idx="7">
                  <c:v>31.8</c:v>
                </c:pt>
                <c:pt idx="8">
                  <c:v>12.4</c:v>
                </c:pt>
                <c:pt idx="9">
                  <c:v>29.1</c:v>
                </c:pt>
                <c:pt idx="10">
                  <c:v>50.9</c:v>
                </c:pt>
                <c:pt idx="11">
                  <c:v>90.1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547648"/>
        <c:axId val="129553536"/>
        <c:axId val="0"/>
      </c:bar3DChart>
      <c:catAx>
        <c:axId val="12954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fr-FR"/>
          </a:p>
        </c:txPr>
        <c:crossAx val="129553536"/>
        <c:crosses val="autoZero"/>
        <c:auto val="1"/>
        <c:lblAlgn val="ctr"/>
        <c:lblOffset val="100"/>
        <c:noMultiLvlLbl val="0"/>
      </c:catAx>
      <c:valAx>
        <c:axId val="12955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54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961735614597682"/>
          <c:y val="0.23625967160561417"/>
          <c:w val="0.38381683671462324"/>
          <c:h val="0.199800157531457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0.08709</cdr:x>
      <cdr:y>0.03125</cdr:y>
    </cdr:from>
    <cdr:to>
      <cdr:x>0.85724</cdr:x>
      <cdr:y>0.382</cdr:y>
    </cdr:to>
    <cdr:grpSp>
      <cdr:nvGrpSpPr>
        <cdr:cNvPr id="5" name="Group 4"/>
        <cdr:cNvGrpSpPr/>
      </cdr:nvGrpSpPr>
      <cdr:grpSpPr>
        <a:xfrm xmlns:a="http://schemas.openxmlformats.org/drawingml/2006/main">
          <a:off x="373091" y="114532"/>
          <a:ext cx="3299298" cy="1285503"/>
          <a:chOff x="539552" y="1988840"/>
          <a:chExt cx="1872208" cy="808208"/>
        </a:xfrm>
      </cdr:grpSpPr>
      <cdr:grpSp>
        <cdr:nvGrpSpPr>
          <cdr:cNvPr id="6" name="Group 5"/>
          <cdr:cNvGrpSpPr/>
        </cdr:nvGrpSpPr>
        <cdr:grpSpPr>
          <a:xfrm xmlns:a="http://schemas.openxmlformats.org/drawingml/2006/main">
            <a:off x="611560" y="2144469"/>
            <a:ext cx="1595895" cy="652579"/>
            <a:chOff x="611560" y="2060848"/>
            <a:chExt cx="1595895" cy="652579"/>
          </a:xfrm>
        </cdr:grpSpPr>
        <cdr:grpSp>
          <cdr:nvGrpSpPr>
            <cdr:cNvPr id="8" name="Group 7"/>
            <cdr:cNvGrpSpPr/>
          </cdr:nvGrpSpPr>
          <cdr:grpSpPr>
            <a:xfrm xmlns:a="http://schemas.openxmlformats.org/drawingml/2006/main">
              <a:off x="611560" y="2060848"/>
              <a:ext cx="1595895" cy="212854"/>
              <a:chOff x="611560" y="2060848"/>
              <a:chExt cx="1595895" cy="212854"/>
            </a:xfrm>
          </cdr:grpSpPr>
          <cdr:sp macro="" textlink="">
            <cdr:nvSpPr>
              <cdr:cNvPr id="11" name="Rectangle 10"/>
              <cdr:cNvSpPr/>
            </cdr:nvSpPr>
            <cdr:spPr>
              <a:xfrm xmlns:a="http://schemas.openxmlformats.org/drawingml/2006/main">
                <a:off x="611560" y="2147954"/>
                <a:ext cx="72008" cy="72008"/>
              </a:xfrm>
              <a:prstGeom xmlns:a="http://schemas.openxmlformats.org/drawingml/2006/main" prst="rect">
                <a:avLst/>
              </a:prstGeom>
              <a:ln xmlns:a="http://schemas.openxmlformats.org/drawingml/2006/main">
                <a:noFill/>
              </a:ln>
            </cdr:spPr>
            <cdr:style>
              <a:lnRef xmlns:a="http://schemas.openxmlformats.org/drawingml/2006/main" idx="2">
                <a:schemeClr val="accent1">
                  <a:shade val="50000"/>
                </a:schemeClr>
              </a:lnRef>
              <a:fillRef xmlns:a="http://schemas.openxmlformats.org/drawingml/2006/main" idx="1">
                <a:schemeClr val="accent1"/>
              </a:fillRef>
              <a:effectRef xmlns:a="http://schemas.openxmlformats.org/drawingml/2006/main" idx="0">
                <a:schemeClr val="accent1"/>
              </a:effectRef>
              <a:fontRef xmlns:a="http://schemas.openxmlformats.org/drawingml/2006/main" idx="minor">
                <a:schemeClr val="lt1"/>
              </a:fontRef>
            </cdr:style>
            <cdr:txBody>
    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 xmlns:a="http://schemas.openxmlformats.org/drawingml/2006/main"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 xmlns:a="http://schemas.openxmlformats.org/drawingml/2006/main">
                <a:pPr algn="ctr"/>
                <a:endParaRPr lang="fr-FR"/>
              </a:p>
            </cdr:txBody>
          </cdr:sp>
          <cdr:sp macro="" textlink="">
            <cdr:nvSpPr>
              <cdr:cNvPr id="12" name="TextBox 20"/>
              <cdr:cNvSpPr txBox="1"/>
            </cdr:nvSpPr>
            <cdr:spPr>
              <a:xfrm xmlns:a="http://schemas.openxmlformats.org/drawingml/2006/main">
                <a:off x="683569" y="2060848"/>
                <a:ext cx="1523886" cy="212854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ln xmlns:a="http://schemas.openxmlformats.org/drawingml/2006/main">
                <a:noFill/>
              </a:ln>
            </cdr:spPr>
            <cdr:txBody>
              <a:bodyPr xmlns:a="http://schemas.openxmlformats.org/drawingml/2006/main" wrap="square" rtlCol="0">
                <a:spAutoFit/>
              </a:bodyPr>
              <a:lstStyle xmlns:a="http://schemas.openxmlformats.org/drawingml/2006/main"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 xmlns:a="http://schemas.openxmlformats.org/drawingml/2006/main">
                <a:r>
                  <a:rPr lang="fr-FR" sz="1600" dirty="0" err="1" smtClean="0"/>
                  <a:t>Nbre</a:t>
                </a:r>
                <a:r>
                  <a:rPr lang="fr-FR" sz="1600" dirty="0" smtClean="0"/>
                  <a:t> moyen de  blocs par </a:t>
                </a:r>
                <a:r>
                  <a:rPr lang="fr-FR" sz="1600" dirty="0" err="1" smtClean="0"/>
                  <a:t>SoC</a:t>
                </a:r>
                <a:endParaRPr lang="fr-FR" sz="1600" dirty="0"/>
              </a:p>
            </cdr:txBody>
          </cdr:sp>
        </cdr:grpSp>
        <cdr:sp macro="" textlink="">
          <cdr:nvSpPr>
            <cdr:cNvPr id="9" name="TextBox 22"/>
            <cdr:cNvSpPr txBox="1"/>
          </cdr:nvSpPr>
          <cdr:spPr>
            <a:xfrm xmlns:a="http://schemas.openxmlformats.org/drawingml/2006/main">
              <a:off x="683568" y="2307069"/>
              <a:ext cx="1080120" cy="406358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>
              <a:noFill/>
            </a:ln>
          </cdr:spPr>
          <cdr:txBody>
            <a:bodyPr xmlns:a="http://schemas.openxmlformats.org/drawingml/2006/main" wrap="square" rtlCol="0">
              <a:spAutoFit/>
            </a:bodyPr>
            <a:lstStyle xmlns:a="http://schemas.openxmlformats.org/drawingml/2006/main"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fr-FR" sz="1800" dirty="0" smtClean="0"/>
                <a:t>% de réutilisation</a:t>
              </a:r>
              <a:endParaRPr lang="fr-FR" sz="1800" dirty="0"/>
            </a:p>
          </cdr:txBody>
        </cdr:sp>
        <cdr:cxnSp macro="">
          <cdr:nvCxnSpPr>
            <cdr:cNvPr id="10" name="Straight Connector 9"/>
            <cdr:cNvCxnSpPr/>
          </cdr:nvCxnSpPr>
          <cdr:spPr>
            <a:xfrm xmlns:a="http://schemas.openxmlformats.org/drawingml/2006/main">
              <a:off x="611560" y="2430179"/>
              <a:ext cx="72008" cy="0"/>
            </a:xfrm>
            <a:prstGeom xmlns:a="http://schemas.openxmlformats.org/drawingml/2006/main" prst="line">
              <a:avLst/>
            </a:prstGeom>
            <a:ln xmlns:a="http://schemas.openxmlformats.org/drawingml/2006/main" w="38100">
              <a:solidFill>
                <a:schemeClr val="accent2"/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  <cdr:sp macro="" textlink="">
        <cdr:nvSpPr>
          <cdr:cNvPr id="7" name="Rectangle 6"/>
          <cdr:cNvSpPr/>
        </cdr:nvSpPr>
        <cdr:spPr>
          <a:xfrm xmlns:a="http://schemas.openxmlformats.org/drawingml/2006/main">
            <a:off x="539552" y="1988840"/>
            <a:ext cx="1872208" cy="64807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fr-FR"/>
          </a:p>
        </cdr:txBody>
      </cdr:sp>
    </cdr:grpSp>
  </cdr:relSizeAnchor>
  <cdr:relSizeAnchor xmlns:cdr="http://schemas.openxmlformats.org/drawingml/2006/chartDrawing">
    <cdr:from>
      <cdr:x>0.57048</cdr:x>
      <cdr:y>0.91914</cdr:y>
    </cdr:from>
    <cdr:to>
      <cdr:x>1</cdr:x>
      <cdr:y>1</cdr:y>
    </cdr:to>
    <cdr:sp macro="" textlink="">
      <cdr:nvSpPr>
        <cdr:cNvPr id="14" name="TextBox 29"/>
        <cdr:cNvSpPr txBox="1"/>
      </cdr:nvSpPr>
      <cdr:spPr>
        <a:xfrm xmlns:a="http://schemas.openxmlformats.org/drawingml/2006/main">
          <a:off x="1944216" y="2448852"/>
          <a:ext cx="1463824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i="1" dirty="0"/>
            <a:t>Source: </a:t>
          </a:r>
          <a:r>
            <a:rPr lang="fr-FR" sz="800" i="1" dirty="0" err="1"/>
            <a:t>Semico</a:t>
          </a:r>
          <a:r>
            <a:rPr lang="fr-FR" sz="800" i="1" dirty="0"/>
            <a:t> – octobre </a:t>
          </a:r>
          <a:r>
            <a:rPr lang="fr-FR" sz="800" i="1" dirty="0" smtClean="0"/>
            <a:t>2010</a:t>
          </a:r>
          <a:endParaRPr lang="fr-FR" sz="8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2.12467E-7</cdr:x>
      <cdr:y>0.02024</cdr:y>
    </cdr:from>
    <cdr:to>
      <cdr:x>0.15299</cdr:x>
      <cdr:y>0.10122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200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M$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0.76052</cdr:x>
      <cdr:y>0.83788</cdr:y>
    </cdr:from>
    <cdr:to>
      <cdr:x>0.95424</cdr:x>
      <cdr:y>0.93563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89974" y="3021553"/>
          <a:ext cx="914400" cy="352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i="1" dirty="0" smtClean="0"/>
            <a:t>Source: IBS</a:t>
          </a:r>
          <a:endParaRPr lang="fr-FR" sz="1000" i="1" dirty="0"/>
        </a:p>
      </cdr:txBody>
    </cdr:sp>
  </cdr:relSizeAnchor>
  <cdr:relSizeAnchor xmlns:cdr="http://schemas.openxmlformats.org/drawingml/2006/chartDrawing">
    <cdr:from>
      <cdr:x>0.62752</cdr:x>
      <cdr:y>0.20579</cdr:y>
    </cdr:from>
    <cdr:to>
      <cdr:x>0.95392</cdr:x>
      <cdr:y>0.32527</cdr:y>
    </cdr:to>
    <cdr:grpSp>
      <cdr:nvGrpSpPr>
        <cdr:cNvPr id="4" name="Group 3"/>
        <cdr:cNvGrpSpPr/>
      </cdr:nvGrpSpPr>
      <cdr:grpSpPr>
        <a:xfrm xmlns:a="http://schemas.openxmlformats.org/drawingml/2006/main">
          <a:off x="3056843" y="720071"/>
          <a:ext cx="1589995" cy="418067"/>
          <a:chOff x="2981992" y="2622939"/>
          <a:chExt cx="1590008" cy="418075"/>
        </a:xfrm>
      </cdr:grpSpPr>
      <cdr:sp macro="" textlink="">
        <cdr:nvSpPr>
          <cdr:cNvPr id="5" name="Oval 4"/>
          <cdr:cNvSpPr/>
        </cdr:nvSpPr>
        <cdr:spPr>
          <a:xfrm xmlns:a="http://schemas.openxmlformats.org/drawingml/2006/main">
            <a:off x="3192185" y="2622939"/>
            <a:ext cx="1379815" cy="288032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fr-FR"/>
          </a:p>
        </cdr:txBody>
      </cdr:sp>
      <cdr:cxnSp macro="">
        <cdr:nvCxnSpPr>
          <cdr:cNvPr id="6" name="Straight Arrow Connector 5"/>
          <cdr:cNvCxnSpPr>
            <a:stCxn xmlns:a="http://schemas.openxmlformats.org/drawingml/2006/main" id="5" idx="2"/>
          </cdr:cNvCxnSpPr>
        </cdr:nvCxnSpPr>
        <cdr:spPr>
          <a:xfrm xmlns:a="http://schemas.openxmlformats.org/drawingml/2006/main" flipH="1">
            <a:off x="2981992" y="2766955"/>
            <a:ext cx="210193" cy="274059"/>
          </a:xfrm>
          <a:prstGeom xmlns:a="http://schemas.openxmlformats.org/drawingml/2006/main" prst="straightConnector1">
            <a:avLst/>
          </a:prstGeom>
          <a:ln xmlns:a="http://schemas.openxmlformats.org/drawingml/2006/main" w="38100">
            <a:solidFill>
              <a:srgbClr val="FF0000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0.62126</cdr:x>
      <cdr:y>0.54504</cdr:y>
    </cdr:from>
    <cdr:to>
      <cdr:x>0.94766</cdr:x>
      <cdr:y>0.66453</cdr:y>
    </cdr:to>
    <cdr:grpSp>
      <cdr:nvGrpSpPr>
        <cdr:cNvPr id="7" name="Group 6"/>
        <cdr:cNvGrpSpPr/>
      </cdr:nvGrpSpPr>
      <cdr:grpSpPr>
        <a:xfrm xmlns:a="http://schemas.openxmlformats.org/drawingml/2006/main">
          <a:off x="3026349" y="1907125"/>
          <a:ext cx="1589995" cy="418102"/>
          <a:chOff x="2907150" y="4525798"/>
          <a:chExt cx="1590008" cy="418075"/>
        </a:xfrm>
      </cdr:grpSpPr>
      <cdr:sp macro="" textlink="">
        <cdr:nvSpPr>
          <cdr:cNvPr id="8" name="Oval 7"/>
          <cdr:cNvSpPr/>
        </cdr:nvSpPr>
        <cdr:spPr>
          <a:xfrm xmlns:a="http://schemas.openxmlformats.org/drawingml/2006/main">
            <a:off x="3117343" y="4525798"/>
            <a:ext cx="1379815" cy="288032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fr-FR"/>
          </a:p>
        </cdr:txBody>
      </cdr:sp>
      <cdr:cxnSp macro="">
        <cdr:nvCxnSpPr>
          <cdr:cNvPr id="9" name="Straight Arrow Connector 8"/>
          <cdr:cNvCxnSpPr>
            <a:stCxn xmlns:a="http://schemas.openxmlformats.org/drawingml/2006/main" id="8" idx="2"/>
          </cdr:cNvCxnSpPr>
        </cdr:nvCxnSpPr>
        <cdr:spPr>
          <a:xfrm xmlns:a="http://schemas.openxmlformats.org/drawingml/2006/main" flipH="1">
            <a:off x="2907150" y="4669814"/>
            <a:ext cx="210193" cy="274059"/>
          </a:xfrm>
          <a:prstGeom xmlns:a="http://schemas.openxmlformats.org/drawingml/2006/main" prst="straightConnector1">
            <a:avLst/>
          </a:prstGeom>
          <a:ln xmlns:a="http://schemas.openxmlformats.org/drawingml/2006/main" w="38100">
            <a:solidFill>
              <a:srgbClr val="FF0000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0.02213</cdr:x>
      <cdr:y>0</cdr:y>
    </cdr:from>
    <cdr:to>
      <cdr:x>0.1662</cdr:x>
      <cdr:y>0.09577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00270" y="0"/>
          <a:ext cx="652646" cy="343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i="1" dirty="0" smtClean="0"/>
            <a:t>Marché </a:t>
          </a:r>
          <a:endParaRPr lang="fr-FR" sz="1000" i="1" dirty="0"/>
        </a:p>
      </cdr:txBody>
    </cdr:sp>
  </cdr:relSizeAnchor>
  <cdr:relSizeAnchor xmlns:cdr="http://schemas.openxmlformats.org/drawingml/2006/chartDrawing">
    <cdr:from>
      <cdr:x>0.85079</cdr:x>
      <cdr:y>0.9252</cdr:y>
    </cdr:from>
    <cdr:to>
      <cdr:x>1</cdr:x>
      <cdr:y>0.98532</cdr:y>
    </cdr:to>
    <cdr:sp macro="" textlink="">
      <cdr:nvSpPr>
        <cdr:cNvPr id="21" name="TextBox 30"/>
        <cdr:cNvSpPr txBox="1"/>
      </cdr:nvSpPr>
      <cdr:spPr>
        <a:xfrm xmlns:a="http://schemas.openxmlformats.org/drawingml/2006/main">
          <a:off x="3854127" y="3315507"/>
          <a:ext cx="675934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i="1" dirty="0" smtClean="0"/>
            <a:t>Source: IBS</a:t>
          </a:r>
          <a:endParaRPr lang="fr-FR" sz="800" i="1" dirty="0"/>
        </a:p>
      </cdr:txBody>
    </cdr:sp>
  </cdr:relSizeAnchor>
  <cdr:relSizeAnchor xmlns:cdr="http://schemas.openxmlformats.org/drawingml/2006/chartDrawing">
    <cdr:from>
      <cdr:x>0.87097</cdr:x>
      <cdr:y>0.83925</cdr:y>
    </cdr:from>
    <cdr:to>
      <cdr:x>1</cdr:x>
      <cdr:y>0.90705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945547" y="3007493"/>
          <a:ext cx="584514" cy="242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i="1" dirty="0" smtClean="0"/>
            <a:t>retard</a:t>
          </a:r>
          <a:endParaRPr lang="fr-FR" sz="1000" i="1" dirty="0"/>
        </a:p>
      </cdr:txBody>
    </cdr:sp>
  </cdr:relSizeAnchor>
  <cdr:relSizeAnchor xmlns:cdr="http://schemas.openxmlformats.org/drawingml/2006/chartDrawing">
    <cdr:from>
      <cdr:x>0.1662</cdr:x>
      <cdr:y>0.00106</cdr:y>
    </cdr:from>
    <cdr:to>
      <cdr:x>0.31027</cdr:x>
      <cdr:y>0.09683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752916" y="3788"/>
          <a:ext cx="652646" cy="343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i="1" dirty="0" smtClean="0"/>
            <a:t>Évolution</a:t>
          </a:r>
          <a:br>
            <a:rPr lang="fr-FR" sz="1000" i="1" dirty="0" smtClean="0"/>
          </a:br>
          <a:r>
            <a:rPr lang="fr-FR" sz="1000" i="1" dirty="0" smtClean="0"/>
            <a:t>lente</a:t>
          </a:r>
          <a:endParaRPr lang="fr-FR" sz="1000" i="1" dirty="0"/>
        </a:p>
      </cdr:txBody>
    </cdr:sp>
  </cdr:relSizeAnchor>
  <cdr:relSizeAnchor xmlns:cdr="http://schemas.openxmlformats.org/drawingml/2006/chartDrawing">
    <cdr:from>
      <cdr:x>0.43684</cdr:x>
      <cdr:y>0.00106</cdr:y>
    </cdr:from>
    <cdr:to>
      <cdr:x>0.58091</cdr:x>
      <cdr:y>0.09683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1978905" y="3788"/>
          <a:ext cx="652646" cy="343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i="1" dirty="0" smtClean="0"/>
            <a:t>Évolution</a:t>
          </a:r>
          <a:br>
            <a:rPr lang="fr-FR" sz="1000" i="1" dirty="0" smtClean="0"/>
          </a:br>
          <a:r>
            <a:rPr lang="fr-FR" sz="1000" i="1" dirty="0" smtClean="0"/>
            <a:t>moyenne</a:t>
          </a:r>
          <a:endParaRPr lang="fr-FR" sz="1000" i="1" dirty="0"/>
        </a:p>
      </cdr:txBody>
    </cdr:sp>
  </cdr:relSizeAnchor>
  <cdr:relSizeAnchor xmlns:cdr="http://schemas.openxmlformats.org/drawingml/2006/chartDrawing">
    <cdr:from>
      <cdr:x>0.70672</cdr:x>
      <cdr:y>0.00106</cdr:y>
    </cdr:from>
    <cdr:to>
      <cdr:x>0.85079</cdr:x>
      <cdr:y>0.09683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3201481" y="3788"/>
          <a:ext cx="652646" cy="343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000" i="1" dirty="0" smtClean="0"/>
            <a:t>Évolution</a:t>
          </a:r>
          <a:br>
            <a:rPr lang="fr-FR" sz="1000" i="1" dirty="0" smtClean="0"/>
          </a:br>
          <a:r>
            <a:rPr lang="fr-FR" sz="1000" i="1" dirty="0" smtClean="0"/>
            <a:t>rapide</a:t>
          </a:r>
          <a:endParaRPr lang="fr-FR" sz="10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DC714-B8C8-41CC-8B32-1E23D8396FA6}" type="datetimeFigureOut">
              <a:rPr lang="fr-FR" smtClean="0"/>
              <a:pPr/>
              <a:t>28/01/2014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0946-B3FE-4062-9BAE-4125F5E6CB4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2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1284" y="1687556"/>
            <a:ext cx="7772400" cy="147002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1284" y="340249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Picture 4" descr="D:\Le sel en +\Realisations\TBWA\120117 Microelectronics\ST_Bloc marque_Qi_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78420"/>
            <a:ext cx="2448000" cy="7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925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B31B9E4-8E4D-4C86-BFD7-412B282B373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27496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Le sel en +\Realisations\TBWA\120117 Microelectronics\3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056" y="4281115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5056" y="27809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129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056" y="4281115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5056" y="27809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2050" name="Picture 2" descr="D:\Le sel en +\Realisations\TBWA\120117 Microelectronics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01"/>
            <a:ext cx="9169229" cy="40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99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28140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76961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098650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06282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7744" y="678629"/>
            <a:ext cx="544994" cy="19800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31B9E4-8E4D-4C86-BFD7-412B282B373B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051" name="Picture 3" descr="D:\Le sel en +\Realisations\TBWA\120117 Microelectronics\ST_Bloc marque_Qi_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0" y="6235154"/>
            <a:ext cx="667138" cy="4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1pPr>
      <a:lvl2pPr marL="533400" indent="-1778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6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901700" indent="-1778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87556"/>
            <a:ext cx="800614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Prototypage virtuel de système sur puce pour une simulation rapide et </a:t>
            </a:r>
            <a:r>
              <a:rPr lang="fr-FR" dirty="0" smtClean="0"/>
              <a:t>fidèle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02496"/>
            <a:ext cx="6562532" cy="3050840"/>
          </a:xfrm>
        </p:spPr>
        <p:txBody>
          <a:bodyPr>
            <a:noAutofit/>
          </a:bodyPr>
          <a:lstStyle/>
          <a:p>
            <a:r>
              <a:rPr lang="fr-FR" sz="1600" dirty="0" smtClean="0"/>
              <a:t>Séminaire Collège de France, 29 Janvier 2014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700" b="1" dirty="0"/>
              <a:t>Laurent Maillet-</a:t>
            </a:r>
            <a:r>
              <a:rPr lang="fr-FR" sz="1700" b="1" dirty="0" err="1"/>
              <a:t>Contoz</a:t>
            </a:r>
            <a:endParaRPr lang="fr-FR" sz="1700" b="1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700" dirty="0" smtClean="0"/>
              <a:t>STMicroelectronics </a:t>
            </a:r>
            <a:endParaRPr lang="fr-FR" sz="17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700" dirty="0" smtClean="0"/>
              <a:t>Laurent.Maillet-Contoz@st.com </a:t>
            </a:r>
            <a:endParaRPr lang="fr-FR" sz="1700" dirty="0"/>
          </a:p>
          <a:p>
            <a:pPr>
              <a:spcAft>
                <a:spcPts val="0"/>
              </a:spcAft>
            </a:pPr>
            <a:endParaRPr lang="fr-FR" sz="19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700" b="1" dirty="0" smtClean="0"/>
              <a:t>Matthieu Moy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700" dirty="0" smtClean="0"/>
              <a:t>Grenoble INP – </a:t>
            </a:r>
            <a:r>
              <a:rPr lang="fr-FR" sz="1700" dirty="0" err="1" smtClean="0"/>
              <a:t>Verimag</a:t>
            </a:r>
            <a:endParaRPr lang="fr-FR" sz="1700" dirty="0" smtClean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700" dirty="0" smtClean="0"/>
              <a:t>Matthieu.Moy@grenoble-inp.fr</a:t>
            </a:r>
          </a:p>
          <a:p>
            <a:pPr>
              <a:spcAft>
                <a:spcPts val="0"/>
              </a:spcAft>
            </a:pPr>
            <a:endParaRPr lang="fr-FR" dirty="0"/>
          </a:p>
          <a:p>
            <a:pPr>
              <a:spcAft>
                <a:spcPts val="0"/>
              </a:spcAft>
            </a:pP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05264"/>
            <a:ext cx="1130563" cy="8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 bwMode="auto">
          <a:xfrm>
            <a:off x="5004048" y="1979548"/>
            <a:ext cx="2736304" cy="3288412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7" name="Can 126"/>
          <p:cNvSpPr/>
          <p:nvPr/>
        </p:nvSpPr>
        <p:spPr bwMode="auto">
          <a:xfrm>
            <a:off x="8075865" y="4566558"/>
            <a:ext cx="761698" cy="701402"/>
          </a:xfrm>
          <a:prstGeom prst="can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Carte adresses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 système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28" name="Elbow Connector 127"/>
          <p:cNvCxnSpPr>
            <a:stCxn id="167" idx="3"/>
            <a:endCxn id="127" idx="2"/>
          </p:cNvCxnSpPr>
          <p:nvPr/>
        </p:nvCxnSpPr>
        <p:spPr bwMode="auto">
          <a:xfrm>
            <a:off x="7652367" y="3565407"/>
            <a:ext cx="423498" cy="13518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Rectangle 130"/>
          <p:cNvSpPr/>
          <p:nvPr/>
        </p:nvSpPr>
        <p:spPr bwMode="auto">
          <a:xfrm>
            <a:off x="5392307" y="2072679"/>
            <a:ext cx="855535" cy="9638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Modèle TLM IP</a:t>
            </a:r>
          </a:p>
        </p:txBody>
      </p:sp>
      <p:cxnSp>
        <p:nvCxnSpPr>
          <p:cNvPr id="151" name="Straight Connector 150"/>
          <p:cNvCxnSpPr>
            <a:stCxn id="152" idx="2"/>
          </p:cNvCxnSpPr>
          <p:nvPr/>
        </p:nvCxnSpPr>
        <p:spPr bwMode="auto">
          <a:xfrm flipH="1">
            <a:off x="5692565" y="3179714"/>
            <a:ext cx="1" cy="177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Rectangle 151"/>
          <p:cNvSpPr/>
          <p:nvPr/>
        </p:nvSpPr>
        <p:spPr bwMode="auto">
          <a:xfrm>
            <a:off x="5591606" y="3036518"/>
            <a:ext cx="201919" cy="143196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5995444" y="3036517"/>
            <a:ext cx="0" cy="3204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Rectangle 154"/>
          <p:cNvSpPr/>
          <p:nvPr/>
        </p:nvSpPr>
        <p:spPr bwMode="auto">
          <a:xfrm>
            <a:off x="5894485" y="3036518"/>
            <a:ext cx="201919" cy="143196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6" name="Rectangle 155"/>
          <p:cNvSpPr/>
          <p:nvPr/>
        </p:nvSpPr>
        <p:spPr bwMode="auto">
          <a:xfrm rot="16200000">
            <a:off x="6155127" y="2413252"/>
            <a:ext cx="286393" cy="100960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57" name="Straight Connector 156"/>
          <p:cNvCxnSpPr>
            <a:stCxn id="156" idx="2"/>
          </p:cNvCxnSpPr>
          <p:nvPr/>
        </p:nvCxnSpPr>
        <p:spPr bwMode="auto">
          <a:xfrm>
            <a:off x="6348803" y="2463732"/>
            <a:ext cx="7067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8" name="Group 157"/>
          <p:cNvGrpSpPr/>
          <p:nvPr/>
        </p:nvGrpSpPr>
        <p:grpSpPr>
          <a:xfrm>
            <a:off x="5401329" y="3789040"/>
            <a:ext cx="983902" cy="1416351"/>
            <a:chOff x="2058348" y="2325399"/>
            <a:chExt cx="657544" cy="685563"/>
          </a:xfrm>
        </p:grpSpPr>
        <p:sp>
          <p:nvSpPr>
            <p:cNvPr id="172" name="Rectangle 171"/>
            <p:cNvSpPr/>
            <p:nvPr/>
          </p:nvSpPr>
          <p:spPr bwMode="auto">
            <a:xfrm>
              <a:off x="2058348" y="2602648"/>
              <a:ext cx="657544" cy="40831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100" dirty="0" smtClean="0">
                <a:latin typeface="Arial" charset="0"/>
                <a:ea typeface="ＭＳ Ｐゴシック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 smtClean="0">
                  <a:latin typeface="Arial" charset="0"/>
                  <a:ea typeface="ＭＳ Ｐゴシック" pitchFamily="34" charset="-128"/>
                </a:rPr>
                <a:t>Modèle TLM IP</a:t>
              </a:r>
              <a:endParaRPr lang="fr-FR" sz="1100" dirty="0"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173" name="Straight Connector 172"/>
            <p:cNvCxnSpPr/>
            <p:nvPr/>
          </p:nvCxnSpPr>
          <p:spPr bwMode="auto">
            <a:xfrm rot="5400000">
              <a:off x="2239510" y="2464023"/>
              <a:ext cx="277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" name="Rectangle 173"/>
            <p:cNvSpPr/>
            <p:nvPr/>
          </p:nvSpPr>
          <p:spPr bwMode="auto">
            <a:xfrm>
              <a:off x="2310663" y="2533335"/>
              <a:ext cx="134943" cy="69312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180366" y="2637304"/>
              <a:ext cx="468054" cy="10396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59" name="Rectangle 158"/>
          <p:cNvSpPr/>
          <p:nvPr/>
        </p:nvSpPr>
        <p:spPr bwMode="auto">
          <a:xfrm>
            <a:off x="6559213" y="2072679"/>
            <a:ext cx="1026346" cy="997919"/>
          </a:xfrm>
          <a:prstGeom prst="rect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Modèle de Processeur</a:t>
            </a:r>
          </a:p>
        </p:txBody>
      </p:sp>
      <p:cxnSp>
        <p:nvCxnSpPr>
          <p:cNvPr id="160" name="Straight Connector 159"/>
          <p:cNvCxnSpPr>
            <a:stCxn id="161" idx="2"/>
          </p:cNvCxnSpPr>
          <p:nvPr/>
        </p:nvCxnSpPr>
        <p:spPr bwMode="auto">
          <a:xfrm>
            <a:off x="7114492" y="3213793"/>
            <a:ext cx="0" cy="143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Rectangle 160"/>
          <p:cNvSpPr/>
          <p:nvPr/>
        </p:nvSpPr>
        <p:spPr bwMode="auto">
          <a:xfrm>
            <a:off x="7013532" y="3070597"/>
            <a:ext cx="201919" cy="143196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2" name="Rectangle 161"/>
          <p:cNvSpPr/>
          <p:nvPr/>
        </p:nvSpPr>
        <p:spPr bwMode="auto">
          <a:xfrm rot="16200000">
            <a:off x="6365781" y="2425286"/>
            <a:ext cx="286393" cy="100960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5137287" y="3375755"/>
            <a:ext cx="2515080" cy="379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Modèle de bus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6601657" y="3755057"/>
            <a:ext cx="983902" cy="1450334"/>
            <a:chOff x="2058348" y="2325399"/>
            <a:chExt cx="657544" cy="687819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2058348" y="2602648"/>
              <a:ext cx="657544" cy="4105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Modèle mémoire</a:t>
              </a: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 rot="5400000">
              <a:off x="2239510" y="2464023"/>
              <a:ext cx="277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Rectangle 170"/>
            <p:cNvSpPr/>
            <p:nvPr/>
          </p:nvSpPr>
          <p:spPr bwMode="auto">
            <a:xfrm>
              <a:off x="2310663" y="2533335"/>
              <a:ext cx="134943" cy="69312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Vérification fonctionnelle de bloc matériel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457200" y="1124744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400" indent="-1778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1700" indent="-1778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Blip>
                <a:blip r:embed="rId2"/>
              </a:buBlip>
            </a:pPr>
            <a:r>
              <a:rPr lang="en-US" dirty="0" err="1" smtClean="0"/>
              <a:t>Anticiper</a:t>
            </a:r>
            <a:r>
              <a:rPr lang="en-US" dirty="0" smtClean="0"/>
              <a:t> la </a:t>
            </a:r>
            <a:r>
              <a:rPr lang="en-US" dirty="0" err="1" smtClean="0"/>
              <a:t>mise</a:t>
            </a:r>
            <a:r>
              <a:rPr lang="en-US" dirty="0" smtClean="0"/>
              <a:t> au point de </a:t>
            </a:r>
            <a:r>
              <a:rPr lang="en-US" dirty="0" err="1" smtClean="0"/>
              <a:t>l’environnement</a:t>
            </a:r>
            <a:r>
              <a:rPr lang="en-US" dirty="0" smtClean="0"/>
              <a:t> de test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3923928" y="2800364"/>
            <a:ext cx="1213359" cy="765043"/>
            <a:chOff x="1952227" y="4692752"/>
            <a:chExt cx="1213359" cy="765043"/>
          </a:xfrm>
        </p:grpSpPr>
        <p:sp>
          <p:nvSpPr>
            <p:cNvPr id="101" name="Can 100"/>
            <p:cNvSpPr/>
            <p:nvPr/>
          </p:nvSpPr>
          <p:spPr>
            <a:xfrm>
              <a:off x="1952227" y="4692752"/>
              <a:ext cx="906576" cy="55662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Stimuli</a:t>
              </a:r>
              <a:endParaRPr lang="fr-FR" dirty="0"/>
            </a:p>
          </p:txBody>
        </p:sp>
        <p:cxnSp>
          <p:nvCxnSpPr>
            <p:cNvPr id="102" name="Curved Connector 101"/>
            <p:cNvCxnSpPr>
              <a:stCxn id="101" idx="4"/>
              <a:endCxn id="167" idx="1"/>
            </p:cNvCxnSpPr>
            <p:nvPr/>
          </p:nvCxnSpPr>
          <p:spPr>
            <a:xfrm>
              <a:off x="2858803" y="4971066"/>
              <a:ext cx="306783" cy="486729"/>
            </a:xfrm>
            <a:prstGeom prst="curved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585560" y="1463079"/>
            <a:ext cx="1189592" cy="1108560"/>
            <a:chOff x="6909839" y="3503112"/>
            <a:chExt cx="1189592" cy="1108560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831" y="3503112"/>
              <a:ext cx="609600" cy="609600"/>
            </a:xfrm>
            <a:prstGeom prst="rect">
              <a:avLst/>
            </a:prstGeom>
          </p:spPr>
        </p:pic>
        <p:cxnSp>
          <p:nvCxnSpPr>
            <p:cNvPr id="105" name="Curved Connector 104"/>
            <p:cNvCxnSpPr>
              <a:stCxn id="104" idx="1"/>
              <a:endCxn id="159" idx="3"/>
            </p:cNvCxnSpPr>
            <p:nvPr/>
          </p:nvCxnSpPr>
          <p:spPr>
            <a:xfrm rot="10800000" flipV="1">
              <a:off x="6909839" y="3807912"/>
              <a:ext cx="579993" cy="803760"/>
            </a:xfrm>
            <a:prstGeom prst="curvedConnector3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7652367" y="2546646"/>
            <a:ext cx="1293333" cy="1018761"/>
            <a:chOff x="7004295" y="2690662"/>
            <a:chExt cx="1293333" cy="1018761"/>
          </a:xfrm>
        </p:grpSpPr>
        <p:cxnSp>
          <p:nvCxnSpPr>
            <p:cNvPr id="108" name="Curved Connector 107"/>
            <p:cNvCxnSpPr>
              <a:stCxn id="167" idx="3"/>
              <a:endCxn id="110" idx="1"/>
            </p:cNvCxnSpPr>
            <p:nvPr/>
          </p:nvCxnSpPr>
          <p:spPr>
            <a:xfrm flipV="1">
              <a:off x="7004295" y="3095835"/>
              <a:ext cx="513185" cy="613588"/>
            </a:xfrm>
            <a:prstGeom prst="curvedConnector3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7517480" y="2690662"/>
              <a:ext cx="780148" cy="810346"/>
              <a:chOff x="4961136" y="6005347"/>
              <a:chExt cx="780148" cy="810346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1136" y="6005347"/>
                <a:ext cx="780148" cy="810346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4967984" y="6075868"/>
                <a:ext cx="7731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</a:t>
                </a:r>
                <a:r>
                  <a:rPr lang="fr-FR" sz="14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race1</a:t>
                </a:r>
                <a:endParaRPr lang="fr-FR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7652367" y="3565407"/>
            <a:ext cx="1295740" cy="868020"/>
            <a:chOff x="7004295" y="3709423"/>
            <a:chExt cx="1295740" cy="868020"/>
          </a:xfrm>
        </p:grpSpPr>
        <p:cxnSp>
          <p:nvCxnSpPr>
            <p:cNvPr id="113" name="Curved Connector 112"/>
            <p:cNvCxnSpPr>
              <a:stCxn id="167" idx="3"/>
              <a:endCxn id="115" idx="1"/>
            </p:cNvCxnSpPr>
            <p:nvPr/>
          </p:nvCxnSpPr>
          <p:spPr>
            <a:xfrm>
              <a:off x="7004295" y="3709423"/>
              <a:ext cx="520033" cy="509823"/>
            </a:xfrm>
            <a:prstGeom prst="curvedConnector3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/>
            <p:cNvGrpSpPr/>
            <p:nvPr/>
          </p:nvGrpSpPr>
          <p:grpSpPr>
            <a:xfrm>
              <a:off x="7524328" y="3861049"/>
              <a:ext cx="775707" cy="716394"/>
              <a:chOff x="4973105" y="5337623"/>
              <a:chExt cx="775707" cy="716394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3105" y="5337623"/>
                <a:ext cx="775707" cy="716394"/>
              </a:xfrm>
              <a:prstGeom prst="rect">
                <a:avLst/>
              </a:prstGeom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4973105" y="5481638"/>
                <a:ext cx="7731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</a:t>
                </a:r>
                <a:r>
                  <a:rPr lang="fr-FR" sz="14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race2</a:t>
                </a:r>
                <a:endParaRPr lang="fr-FR" sz="14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179" name="Group 178"/>
          <p:cNvGrpSpPr/>
          <p:nvPr/>
        </p:nvGrpSpPr>
        <p:grpSpPr>
          <a:xfrm>
            <a:off x="5403513" y="4075432"/>
            <a:ext cx="1040671" cy="1129959"/>
            <a:chOff x="5585191" y="4869096"/>
            <a:chExt cx="898484" cy="789426"/>
          </a:xfrm>
        </p:grpSpPr>
        <p:grpSp>
          <p:nvGrpSpPr>
            <p:cNvPr id="180" name="Group 179"/>
            <p:cNvGrpSpPr/>
            <p:nvPr/>
          </p:nvGrpSpPr>
          <p:grpSpPr>
            <a:xfrm>
              <a:off x="5675492" y="4869096"/>
              <a:ext cx="655591" cy="216088"/>
              <a:chOff x="6595104" y="1844824"/>
              <a:chExt cx="1371599" cy="288032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6595104" y="184482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6747504" y="184482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6899907" y="184482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7052305" y="184482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7204704" y="184482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7357110" y="184482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7509511" y="184482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7661902" y="184482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7814303" y="184482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7966703" y="184482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1" name="Rectangle 180"/>
            <p:cNvSpPr/>
            <p:nvPr/>
          </p:nvSpPr>
          <p:spPr>
            <a:xfrm>
              <a:off x="5585191" y="5060876"/>
              <a:ext cx="898484" cy="597646"/>
            </a:xfrm>
            <a:prstGeom prst="rect">
              <a:avLst/>
            </a:prstGeom>
            <a:solidFill>
              <a:srgbClr val="CCFF33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IP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RTL </a:t>
              </a: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392308" y="3755056"/>
            <a:ext cx="1035409" cy="381799"/>
            <a:chOff x="4618599" y="4449336"/>
            <a:chExt cx="898485" cy="419824"/>
          </a:xfrm>
        </p:grpSpPr>
        <p:sp>
          <p:nvSpPr>
            <p:cNvPr id="193" name="Rectangle 192"/>
            <p:cNvSpPr/>
            <p:nvPr/>
          </p:nvSpPr>
          <p:spPr>
            <a:xfrm>
              <a:off x="4618599" y="4653136"/>
              <a:ext cx="898485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/>
                <a:t>Transacteur</a:t>
              </a:r>
              <a:endParaRPr lang="fr-FR" sz="1200" dirty="0"/>
            </a:p>
          </p:txBody>
        </p:sp>
        <p:cxnSp>
          <p:nvCxnSpPr>
            <p:cNvPr id="194" name="Straight Connector 193"/>
            <p:cNvCxnSpPr/>
            <p:nvPr/>
          </p:nvCxnSpPr>
          <p:spPr bwMode="auto">
            <a:xfrm>
              <a:off x="5067841" y="4449336"/>
              <a:ext cx="1" cy="131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Rectangle 194"/>
            <p:cNvSpPr/>
            <p:nvPr/>
          </p:nvSpPr>
          <p:spPr bwMode="auto">
            <a:xfrm>
              <a:off x="4986172" y="4552072"/>
              <a:ext cx="163339" cy="101064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50598" y="3182352"/>
            <a:ext cx="685898" cy="646331"/>
            <a:chOff x="8172400" y="3326368"/>
            <a:chExt cx="685898" cy="646331"/>
          </a:xfrm>
        </p:grpSpPr>
        <p:sp>
          <p:nvSpPr>
            <p:cNvPr id="106" name="Equal 105"/>
            <p:cNvSpPr/>
            <p:nvPr/>
          </p:nvSpPr>
          <p:spPr>
            <a:xfrm>
              <a:off x="8172400" y="3468643"/>
              <a:ext cx="328375" cy="315896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460432" y="3326368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 smtClean="0"/>
                <a:t>?</a:t>
              </a:r>
              <a:endParaRPr lang="fr-FR" sz="36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81067" y="1979548"/>
            <a:ext cx="71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Test.c</a:t>
            </a:r>
            <a:endParaRPr lang="fr-FR" dirty="0"/>
          </a:p>
        </p:txBody>
      </p:sp>
      <p:sp>
        <p:nvSpPr>
          <p:cNvPr id="197" name="TextBox 196"/>
          <p:cNvSpPr txBox="1"/>
          <p:nvPr/>
        </p:nvSpPr>
        <p:spPr>
          <a:xfrm>
            <a:off x="62986" y="1951672"/>
            <a:ext cx="41546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fr-FR" dirty="0" smtClean="0"/>
              <a:t>Modèle de </a:t>
            </a:r>
            <a:r>
              <a:rPr lang="fr-FR" b="1" dirty="0" smtClean="0"/>
              <a:t>référence</a:t>
            </a:r>
          </a:p>
          <a:p>
            <a:pPr marL="742950" lvl="1" indent="-285750">
              <a:buBlip>
                <a:blip r:embed="rId6"/>
              </a:buBlip>
            </a:pPr>
            <a:r>
              <a:rPr lang="fr-FR" dirty="0" smtClean="0"/>
              <a:t>Fonctionnalité</a:t>
            </a:r>
          </a:p>
          <a:p>
            <a:pPr marL="742950" lvl="1" indent="-285750">
              <a:buBlip>
                <a:blip r:embed="rId6"/>
              </a:buBlip>
            </a:pPr>
            <a:r>
              <a:rPr lang="fr-FR" dirty="0" smtClean="0"/>
              <a:t>Registres</a:t>
            </a:r>
          </a:p>
          <a:p>
            <a:pPr marL="742950" lvl="1" indent="-285750">
              <a:buBlip>
                <a:blip r:embed="rId6"/>
              </a:buBlip>
            </a:pPr>
            <a:r>
              <a:rPr lang="fr-FR" dirty="0" smtClean="0"/>
              <a:t>Interfaces  de communication</a:t>
            </a:r>
          </a:p>
          <a:p>
            <a:pPr marL="285750" indent="-285750">
              <a:buBlip>
                <a:blip r:embed="rId6"/>
              </a:buBlip>
            </a:pPr>
            <a:endParaRPr lang="fr-FR" dirty="0" smtClean="0"/>
          </a:p>
          <a:p>
            <a:pPr marL="285750" indent="-285750">
              <a:buBlip>
                <a:blip r:embed="rId6"/>
              </a:buBlip>
            </a:pPr>
            <a:r>
              <a:rPr lang="fr-FR" dirty="0" smtClean="0"/>
              <a:t>Désambiguïsation de la spécification</a:t>
            </a:r>
          </a:p>
          <a:p>
            <a:pPr marL="285750" indent="-285750">
              <a:buBlip>
                <a:blip r:embed="rId6"/>
              </a:buBlip>
            </a:pPr>
            <a:endParaRPr lang="fr-FR" dirty="0"/>
          </a:p>
          <a:p>
            <a:pPr marL="285750" indent="-285750">
              <a:buBlip>
                <a:blip r:embed="rId6"/>
              </a:buBlip>
            </a:pPr>
            <a:r>
              <a:rPr lang="fr-FR" dirty="0" smtClean="0"/>
              <a:t>Modèle disponible avant le RTL</a:t>
            </a:r>
          </a:p>
          <a:p>
            <a:pPr marL="285750" indent="-285750">
              <a:buBlip>
                <a:blip r:embed="rId6"/>
              </a:buBlip>
            </a:pPr>
            <a:endParaRPr lang="fr-FR" dirty="0" smtClean="0"/>
          </a:p>
          <a:p>
            <a:pPr marL="285750" indent="-285750">
              <a:buBlip>
                <a:blip r:embed="rId6"/>
              </a:buBlip>
            </a:pPr>
            <a:r>
              <a:rPr lang="fr-FR" dirty="0" smtClean="0"/>
              <a:t>Mise au point des tests</a:t>
            </a:r>
          </a:p>
          <a:p>
            <a:pPr marL="285750" indent="-285750">
              <a:buBlip>
                <a:blip r:embed="rId6"/>
              </a:buBlip>
            </a:pPr>
            <a:endParaRPr lang="fr-FR" dirty="0" smtClean="0"/>
          </a:p>
          <a:p>
            <a:pPr marL="285750" indent="-285750">
              <a:buBlip>
                <a:blip r:embed="rId6"/>
              </a:buBlip>
            </a:pPr>
            <a:r>
              <a:rPr lang="fr-FR" dirty="0" smtClean="0"/>
              <a:t>Réutilisabilité des modèles et des tests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0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Développement</a:t>
            </a:r>
            <a:r>
              <a:rPr lang="en-US" dirty="0" smtClean="0"/>
              <a:t> et </a:t>
            </a:r>
            <a:r>
              <a:rPr lang="en-US" dirty="0" err="1" smtClean="0"/>
              <a:t>intégration</a:t>
            </a:r>
            <a:r>
              <a:rPr lang="en-US" dirty="0" smtClean="0"/>
              <a:t> </a:t>
            </a:r>
            <a:r>
              <a:rPr lang="en-US" dirty="0" err="1" smtClean="0"/>
              <a:t>logiciel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209" name="Group 208"/>
          <p:cNvGrpSpPr/>
          <p:nvPr/>
        </p:nvGrpSpPr>
        <p:grpSpPr>
          <a:xfrm>
            <a:off x="3851920" y="2132856"/>
            <a:ext cx="5208958" cy="3672408"/>
            <a:chOff x="3551697" y="2132856"/>
            <a:chExt cx="5208958" cy="3672408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3551697" y="2132856"/>
              <a:ext cx="4392488" cy="3672408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1" name="Can 100"/>
            <p:cNvSpPr/>
            <p:nvPr/>
          </p:nvSpPr>
          <p:spPr bwMode="auto">
            <a:xfrm>
              <a:off x="8028384" y="3861048"/>
              <a:ext cx="732271" cy="773139"/>
            </a:xfrm>
            <a:prstGeom prst="can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Carte adresses</a:t>
              </a:r>
              <a:r>
                <a:rPr kumimoji="0" lang="fr-FR" sz="1050" b="0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 Système</a:t>
              </a:r>
              <a:endParaRPr kumimoji="0" lang="fr-FR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102" name="Elbow Connector 101"/>
            <p:cNvCxnSpPr>
              <a:endCxn id="101" idx="2"/>
            </p:cNvCxnSpPr>
            <p:nvPr/>
          </p:nvCxnSpPr>
          <p:spPr bwMode="auto">
            <a:xfrm>
              <a:off x="7596336" y="4198349"/>
              <a:ext cx="432048" cy="4926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9" name="Group 178"/>
            <p:cNvGrpSpPr/>
            <p:nvPr/>
          </p:nvGrpSpPr>
          <p:grpSpPr>
            <a:xfrm>
              <a:off x="7812360" y="4676396"/>
              <a:ext cx="792088" cy="1030854"/>
              <a:chOff x="6285780" y="4910847"/>
              <a:chExt cx="792088" cy="1030854"/>
            </a:xfrm>
          </p:grpSpPr>
          <p:sp>
            <p:nvSpPr>
              <p:cNvPr id="104" name="Chevron 103"/>
              <p:cNvSpPr/>
              <p:nvPr/>
            </p:nvSpPr>
            <p:spPr bwMode="auto">
              <a:xfrm>
                <a:off x="6509009" y="5320157"/>
                <a:ext cx="223231" cy="193285"/>
              </a:xfrm>
              <a:prstGeom prst="chevr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5" name="Chevron 104"/>
              <p:cNvSpPr/>
              <p:nvPr/>
            </p:nvSpPr>
            <p:spPr bwMode="auto">
              <a:xfrm>
                <a:off x="6285780" y="5320157"/>
                <a:ext cx="223231" cy="193285"/>
              </a:xfrm>
              <a:prstGeom prst="chevr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6" name="Chevron 105"/>
              <p:cNvSpPr/>
              <p:nvPr/>
            </p:nvSpPr>
            <p:spPr bwMode="auto">
              <a:xfrm flipH="1">
                <a:off x="6509009" y="5642299"/>
                <a:ext cx="223231" cy="193285"/>
              </a:xfrm>
              <a:prstGeom prst="chevr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7" name="Chevron 106"/>
              <p:cNvSpPr/>
              <p:nvPr/>
            </p:nvSpPr>
            <p:spPr bwMode="auto">
              <a:xfrm flipH="1">
                <a:off x="6285780" y="5642299"/>
                <a:ext cx="223231" cy="193285"/>
              </a:xfrm>
              <a:prstGeom prst="chevr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6787982" y="4910847"/>
                <a:ext cx="289886" cy="10308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  <a:scene3d>
                  <a:camera prst="orthographicFront">
                    <a:rot lat="0" lon="0" rev="5400000"/>
                  </a:camera>
                  <a:lightRig rig="threePt" dir="t"/>
                </a:scene3d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rPr>
                  <a:t>I/O  Device</a:t>
                </a: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3716573" y="2220026"/>
              <a:ext cx="1623956" cy="1785038"/>
              <a:chOff x="1475657" y="1988840"/>
              <a:chExt cx="1623956" cy="1785038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1475657" y="1988840"/>
                <a:ext cx="1623956" cy="14628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120" name="Straight Connector 119"/>
              <p:cNvCxnSpPr>
                <a:stCxn id="121" idx="2"/>
              </p:cNvCxnSpPr>
              <p:nvPr/>
            </p:nvCxnSpPr>
            <p:spPr bwMode="auto">
              <a:xfrm>
                <a:off x="2357036" y="3580594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1" name="Rectangle 120"/>
              <p:cNvSpPr/>
              <p:nvPr/>
            </p:nvSpPr>
            <p:spPr bwMode="auto">
              <a:xfrm>
                <a:off x="2267744" y="3451738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123" name="Straight Connector 122"/>
              <p:cNvCxnSpPr>
                <a:stCxn id="124" idx="2"/>
              </p:cNvCxnSpPr>
              <p:nvPr/>
            </p:nvCxnSpPr>
            <p:spPr bwMode="auto">
              <a:xfrm>
                <a:off x="2624913" y="3580594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4" name="Rectangle 123"/>
              <p:cNvSpPr/>
              <p:nvPr/>
            </p:nvSpPr>
            <p:spPr bwMode="auto">
              <a:xfrm>
                <a:off x="2535621" y="3451738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2195736" y="2060848"/>
                <a:ext cx="717085" cy="617753"/>
                <a:chOff x="2123728" y="2266598"/>
                <a:chExt cx="717085" cy="617753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2267744" y="2266598"/>
                  <a:ext cx="573069" cy="617753"/>
                  <a:chOff x="2685294" y="299689"/>
                  <a:chExt cx="917021" cy="1481850"/>
                </a:xfrm>
              </p:grpSpPr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2743240" y="299689"/>
                    <a:ext cx="859075" cy="966423"/>
                  </a:xfrm>
                  <a:prstGeom prst="rect">
                    <a:avLst/>
                  </a:prstGeom>
                  <a:solidFill>
                    <a:srgbClr val="CC00CC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cxnSp>
                <p:nvCxnSpPr>
                  <p:cNvPr id="150" name="Straight Connector 149"/>
                  <p:cNvCxnSpPr>
                    <a:stCxn id="151" idx="2"/>
                  </p:cNvCxnSpPr>
                  <p:nvPr/>
                </p:nvCxnSpPr>
                <p:spPr bwMode="auto">
                  <a:xfrm flipH="1">
                    <a:off x="3234351" y="1397615"/>
                    <a:ext cx="1139" cy="38392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146198" y="1268760"/>
                    <a:ext cx="178583" cy="128855"/>
                  </a:xfrm>
                  <a:prstGeom prst="rect">
                    <a:avLst/>
                  </a:prstGeom>
                  <a:solidFill>
                    <a:srgbClr val="FF66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 bwMode="auto">
                  <a:xfrm rot="16200000">
                    <a:off x="2601084" y="749796"/>
                    <a:ext cx="257712" cy="89292"/>
                  </a:xfrm>
                  <a:prstGeom prst="rect">
                    <a:avLst/>
                  </a:prstGeom>
                  <a:solidFill>
                    <a:srgbClr val="FF66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</p:grpSp>
            <p:cxnSp>
              <p:nvCxnSpPr>
                <p:cNvPr id="153" name="Straight Connector 152"/>
                <p:cNvCxnSpPr/>
                <p:nvPr/>
              </p:nvCxnSpPr>
              <p:spPr bwMode="auto">
                <a:xfrm rot="5400000" flipH="1">
                  <a:off x="2203397" y="2412515"/>
                  <a:ext cx="712" cy="160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4" name="Rectangle 153"/>
              <p:cNvSpPr/>
              <p:nvPr/>
            </p:nvSpPr>
            <p:spPr bwMode="auto">
              <a:xfrm>
                <a:off x="1645636" y="2636912"/>
                <a:ext cx="1281542" cy="13264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2411760" y="2780928"/>
                <a:ext cx="446460" cy="602179"/>
                <a:chOff x="2058348" y="2325399"/>
                <a:chExt cx="657544" cy="797089"/>
              </a:xfrm>
            </p:grpSpPr>
            <p:sp>
              <p:nvSpPr>
                <p:cNvPr id="156" name="Rectangle 155"/>
                <p:cNvSpPr/>
                <p:nvPr/>
              </p:nvSpPr>
              <p:spPr bwMode="auto">
                <a:xfrm>
                  <a:off x="2058348" y="2602648"/>
                  <a:ext cx="657544" cy="5198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 bwMode="auto">
                <a:xfrm rot="5400000">
                  <a:off x="2239510" y="2464023"/>
                  <a:ext cx="2772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8" name="Rectangle 157"/>
                <p:cNvSpPr/>
                <p:nvPr/>
              </p:nvSpPr>
              <p:spPr bwMode="auto">
                <a:xfrm>
                  <a:off x="2310663" y="2533335"/>
                  <a:ext cx="134943" cy="69312"/>
                </a:xfrm>
                <a:prstGeom prst="rect">
                  <a:avLst/>
                </a:prstGeom>
                <a:solidFill>
                  <a:srgbClr val="FF66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1645636" y="2769560"/>
                <a:ext cx="563588" cy="601549"/>
                <a:chOff x="2058348" y="2325399"/>
                <a:chExt cx="657544" cy="797089"/>
              </a:xfrm>
            </p:grpSpPr>
            <p:sp>
              <p:nvSpPr>
                <p:cNvPr id="161" name="Rectangle 160"/>
                <p:cNvSpPr/>
                <p:nvPr/>
              </p:nvSpPr>
              <p:spPr bwMode="auto">
                <a:xfrm>
                  <a:off x="2058348" y="2602648"/>
                  <a:ext cx="657544" cy="5198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00" dirty="0">
                    <a:latin typeface="Arial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162" name="Straight Connector 161"/>
                <p:cNvCxnSpPr/>
                <p:nvPr/>
              </p:nvCxnSpPr>
              <p:spPr bwMode="auto">
                <a:xfrm rot="5400000">
                  <a:off x="2239510" y="2464023"/>
                  <a:ext cx="2772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3" name="Rectangle 162"/>
                <p:cNvSpPr/>
                <p:nvPr/>
              </p:nvSpPr>
              <p:spPr bwMode="auto">
                <a:xfrm>
                  <a:off x="2310663" y="2533335"/>
                  <a:ext cx="134943" cy="69312"/>
                </a:xfrm>
                <a:prstGeom prst="rect">
                  <a:avLst/>
                </a:prstGeom>
                <a:solidFill>
                  <a:srgbClr val="FF66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2180366" y="2637304"/>
                  <a:ext cx="468054" cy="103968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 flipV="1">
                <a:off x="1619672" y="2035363"/>
                <a:ext cx="563588" cy="601549"/>
                <a:chOff x="2058348" y="2325399"/>
                <a:chExt cx="657544" cy="797089"/>
              </a:xfrm>
            </p:grpSpPr>
            <p:sp>
              <p:nvSpPr>
                <p:cNvPr id="166" name="Rectangle 165"/>
                <p:cNvSpPr/>
                <p:nvPr/>
              </p:nvSpPr>
              <p:spPr bwMode="auto">
                <a:xfrm>
                  <a:off x="2058348" y="2602648"/>
                  <a:ext cx="657544" cy="5198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00" dirty="0">
                    <a:latin typeface="Arial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167" name="Straight Connector 166"/>
                <p:cNvCxnSpPr/>
                <p:nvPr/>
              </p:nvCxnSpPr>
              <p:spPr bwMode="auto">
                <a:xfrm rot="5400000">
                  <a:off x="2239510" y="2464023"/>
                  <a:ext cx="2772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8" name="Rectangle 167"/>
                <p:cNvSpPr/>
                <p:nvPr/>
              </p:nvSpPr>
              <p:spPr bwMode="auto">
                <a:xfrm>
                  <a:off x="2310663" y="2533335"/>
                  <a:ext cx="134943" cy="69312"/>
                </a:xfrm>
                <a:prstGeom prst="rect">
                  <a:avLst/>
                </a:prstGeom>
                <a:solidFill>
                  <a:srgbClr val="FF66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2180366" y="2637304"/>
                  <a:ext cx="468054" cy="103968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</p:grpSp>
        <p:cxnSp>
          <p:nvCxnSpPr>
            <p:cNvPr id="178" name="Straight Connector 177"/>
            <p:cNvCxnSpPr>
              <a:stCxn id="176" idx="2"/>
              <a:endCxn id="131" idx="0"/>
            </p:cNvCxnSpPr>
            <p:nvPr/>
          </p:nvCxnSpPr>
          <p:spPr>
            <a:xfrm>
              <a:off x="6470161" y="3204434"/>
              <a:ext cx="1745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763642" y="5089495"/>
              <a:ext cx="1745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>
              <a:off x="5510670" y="2764731"/>
              <a:ext cx="959491" cy="1232755"/>
              <a:chOff x="3269754" y="2533545"/>
              <a:chExt cx="959491" cy="1232755"/>
            </a:xfrm>
          </p:grpSpPr>
          <p:sp>
            <p:nvSpPr>
              <p:cNvPr id="171" name="Rectangle 170"/>
              <p:cNvSpPr/>
              <p:nvPr/>
            </p:nvSpPr>
            <p:spPr bwMode="auto">
              <a:xfrm>
                <a:off x="3269754" y="2533545"/>
                <a:ext cx="870198" cy="89545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smtClean="0">
                    <a:latin typeface="Arial" charset="0"/>
                    <a:ea typeface="ＭＳ Ｐゴシック" pitchFamily="34" charset="-128"/>
                  </a:rPr>
                  <a:t>Modèle TLM IP</a:t>
                </a:r>
                <a:endParaRPr lang="fr-FR" sz="1200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3601328" y="3429000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3431233" y="3152335"/>
                <a:ext cx="619426" cy="19328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 rot="16200000">
                <a:off x="4055742" y="2928602"/>
                <a:ext cx="257713" cy="89293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707904" y="3573016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3" name="Group 202"/>
            <p:cNvGrpSpPr/>
            <p:nvPr/>
          </p:nvGrpSpPr>
          <p:grpSpPr>
            <a:xfrm>
              <a:off x="6644677" y="2764731"/>
              <a:ext cx="1071293" cy="1232755"/>
              <a:chOff x="4403761" y="2533545"/>
              <a:chExt cx="1071293" cy="1232755"/>
            </a:xfrm>
          </p:grpSpPr>
          <p:sp>
            <p:nvSpPr>
              <p:cNvPr id="128" name="Rectangle 127"/>
              <p:cNvSpPr/>
              <p:nvPr/>
            </p:nvSpPr>
            <p:spPr bwMode="auto">
              <a:xfrm>
                <a:off x="4492839" y="2533545"/>
                <a:ext cx="982215" cy="895456"/>
              </a:xfrm>
              <a:prstGeom prst="rect">
                <a:avLst/>
              </a:prstGeom>
              <a:solidFill>
                <a:srgbClr val="CC00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pitchFamily="34" charset="-128"/>
                  </a:rPr>
                  <a:t>Modèle de Processeur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4894654" y="3429000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 rot="16200000">
                <a:off x="4319551" y="2928602"/>
                <a:ext cx="257713" cy="89293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194" name="Straight Connector 193"/>
              <p:cNvCxnSpPr/>
              <p:nvPr/>
            </p:nvCxnSpPr>
            <p:spPr bwMode="auto">
              <a:xfrm>
                <a:off x="5004048" y="3573016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2" name="Rectangle 131"/>
            <p:cNvSpPr/>
            <p:nvPr/>
          </p:nvSpPr>
          <p:spPr bwMode="auto">
            <a:xfrm>
              <a:off x="3691690" y="4718574"/>
              <a:ext cx="982215" cy="966423"/>
            </a:xfrm>
            <a:prstGeom prst="rect">
              <a:avLst/>
            </a:prstGeom>
            <a:solidFill>
              <a:srgbClr val="CC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Modèle de Processeur</a:t>
              </a:r>
              <a:endParaRPr lang="fr-FR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4093062" y="4589718"/>
              <a:ext cx="178584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 rot="16200000">
              <a:off x="4590139" y="5063797"/>
              <a:ext cx="257713" cy="89293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 bwMode="auto">
            <a:xfrm>
              <a:off x="4187578" y="4392155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Rectangle 140"/>
            <p:cNvSpPr/>
            <p:nvPr/>
          </p:nvSpPr>
          <p:spPr bwMode="auto">
            <a:xfrm>
              <a:off x="5051674" y="4718574"/>
              <a:ext cx="870198" cy="9664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smtClean="0">
                  <a:latin typeface="Arial" charset="0"/>
                  <a:ea typeface="ＭＳ Ｐゴシック" pitchFamily="34" charset="-128"/>
                </a:rPr>
                <a:t>Modèle TLM IP</a:t>
              </a:r>
              <a:endParaRPr lang="fr-FR" sz="12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5385589" y="4589715"/>
              <a:ext cx="178584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5213153" y="4783002"/>
              <a:ext cx="619426" cy="19328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 rot="16200000">
              <a:off x="4878171" y="5060008"/>
              <a:ext cx="257713" cy="89293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 bwMode="auto">
            <a:xfrm>
              <a:off x="5483722" y="4392155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Rectangle 137"/>
            <p:cNvSpPr/>
            <p:nvPr/>
          </p:nvSpPr>
          <p:spPr bwMode="auto">
            <a:xfrm>
              <a:off x="6089910" y="4740827"/>
              <a:ext cx="870198" cy="9664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Modèle mémoire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6423825" y="4611968"/>
              <a:ext cx="178584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197" name="Straight Connector 196"/>
            <p:cNvCxnSpPr/>
            <p:nvPr/>
          </p:nvCxnSpPr>
          <p:spPr bwMode="auto">
            <a:xfrm>
              <a:off x="6521958" y="4392155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" name="Rectangle 144"/>
            <p:cNvSpPr/>
            <p:nvPr/>
          </p:nvSpPr>
          <p:spPr bwMode="auto">
            <a:xfrm>
              <a:off x="7098022" y="4718574"/>
              <a:ext cx="714338" cy="96642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E/S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386054" y="4589715"/>
              <a:ext cx="178585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198" name="Straight Connector 197"/>
            <p:cNvCxnSpPr/>
            <p:nvPr/>
          </p:nvCxnSpPr>
          <p:spPr bwMode="auto">
            <a:xfrm>
              <a:off x="7458062" y="4392155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Rectangle 135"/>
            <p:cNvSpPr/>
            <p:nvPr/>
          </p:nvSpPr>
          <p:spPr bwMode="auto">
            <a:xfrm>
              <a:off x="3691690" y="4015393"/>
              <a:ext cx="4120670" cy="402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Modèle de bus</a:t>
              </a:r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62986" y="2194986"/>
            <a:ext cx="41144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 dirty="0" smtClean="0"/>
              <a:t>Modèles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dirty="0" smtClean="0"/>
              <a:t>Fonctionnalité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dirty="0" smtClean="0"/>
              <a:t>Registres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dirty="0" smtClean="0"/>
              <a:t>Interfaces  de communication</a:t>
            </a:r>
          </a:p>
          <a:p>
            <a:pPr marL="285750" indent="-285750">
              <a:buBlip>
                <a:blip r:embed="rId2"/>
              </a:buBlip>
            </a:pPr>
            <a:endParaRPr lang="fr-FR" dirty="0" smtClean="0"/>
          </a:p>
          <a:p>
            <a:pPr marL="285750" indent="-285750">
              <a:buBlip>
                <a:blip r:embed="rId2"/>
              </a:buBlip>
            </a:pPr>
            <a:r>
              <a:rPr lang="fr-FR" dirty="0" err="1" smtClean="0"/>
              <a:t>Debug</a:t>
            </a:r>
            <a:r>
              <a:rPr lang="fr-FR" dirty="0" smtClean="0"/>
              <a:t> interactif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dirty="0" smtClean="0"/>
              <a:t>Vitesse d’exécution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dirty="0" smtClean="0"/>
              <a:t>Observabilité</a:t>
            </a:r>
          </a:p>
          <a:p>
            <a:pPr marL="285750" indent="-285750">
              <a:buBlip>
                <a:blip r:embed="rId2"/>
              </a:buBlip>
            </a:pPr>
            <a:endParaRPr lang="fr-FR" dirty="0"/>
          </a:p>
          <a:p>
            <a:pPr marL="285750" indent="-285750">
              <a:buBlip>
                <a:blip r:embed="rId2"/>
              </a:buBlip>
            </a:pPr>
            <a:r>
              <a:rPr lang="fr-FR" dirty="0" smtClean="0"/>
              <a:t>Représentativité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dirty="0" smtClean="0"/>
              <a:t>Pas de modification du logiciel</a:t>
            </a:r>
            <a:br>
              <a:rPr lang="fr-FR" dirty="0" smtClean="0"/>
            </a:br>
            <a:r>
              <a:rPr lang="fr-FR" dirty="0" smtClean="0"/>
              <a:t>sur le silicium </a:t>
            </a:r>
          </a:p>
          <a:p>
            <a:pPr marL="285750" indent="-285750">
              <a:buBlip>
                <a:blip r:embed="rId2"/>
              </a:buBlip>
            </a:pPr>
            <a:endParaRPr lang="fr-FR" dirty="0" smtClean="0"/>
          </a:p>
          <a:p>
            <a:pPr marL="285750" indent="-285750">
              <a:buBlip>
                <a:blip r:embed="rId2"/>
              </a:buBlip>
            </a:pPr>
            <a:r>
              <a:rPr lang="fr-FR" dirty="0" smtClean="0"/>
              <a:t>Réutilisation des modèles de référence</a:t>
            </a:r>
            <a:endParaRPr lang="fr-FR" dirty="0"/>
          </a:p>
        </p:txBody>
      </p:sp>
      <p:pic>
        <p:nvPicPr>
          <p:cNvPr id="211" name="Picture 2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52" y="1463079"/>
            <a:ext cx="609600" cy="609600"/>
          </a:xfrm>
          <a:prstGeom prst="rect">
            <a:avLst/>
          </a:prstGeom>
        </p:spPr>
      </p:pic>
      <p:cxnSp>
        <p:nvCxnSpPr>
          <p:cNvPr id="213" name="Curved Connector 212"/>
          <p:cNvCxnSpPr>
            <a:stCxn id="211" idx="1"/>
            <a:endCxn id="128" idx="0"/>
          </p:cNvCxnSpPr>
          <p:nvPr/>
        </p:nvCxnSpPr>
        <p:spPr>
          <a:xfrm rot="10800000" flipV="1">
            <a:off x="7525086" y="1767879"/>
            <a:ext cx="640466" cy="996852"/>
          </a:xfrm>
          <a:prstGeom prst="curvedConnector2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68" y="1196752"/>
            <a:ext cx="609600" cy="609600"/>
          </a:xfrm>
          <a:prstGeom prst="rect">
            <a:avLst/>
          </a:prstGeom>
        </p:spPr>
      </p:pic>
      <p:cxnSp>
        <p:nvCxnSpPr>
          <p:cNvPr id="216" name="Curved Connector 215"/>
          <p:cNvCxnSpPr>
            <a:stCxn id="214" idx="1"/>
            <a:endCxn id="149" idx="0"/>
          </p:cNvCxnSpPr>
          <p:nvPr/>
        </p:nvCxnSpPr>
        <p:spPr>
          <a:xfrm rot="10800000" flipV="1">
            <a:off x="5185532" y="1501552"/>
            <a:ext cx="289036" cy="790482"/>
          </a:xfrm>
          <a:prstGeom prst="curvedConnector2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8" name="Picture 2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24" y="6021288"/>
            <a:ext cx="609600" cy="609600"/>
          </a:xfrm>
          <a:prstGeom prst="rect">
            <a:avLst/>
          </a:prstGeom>
        </p:spPr>
      </p:pic>
      <p:cxnSp>
        <p:nvCxnSpPr>
          <p:cNvPr id="219" name="Curved Connector 218"/>
          <p:cNvCxnSpPr>
            <a:stCxn id="218" idx="1"/>
            <a:endCxn id="132" idx="2"/>
          </p:cNvCxnSpPr>
          <p:nvPr/>
        </p:nvCxnSpPr>
        <p:spPr>
          <a:xfrm rot="10800000">
            <a:off x="4483022" y="5684998"/>
            <a:ext cx="268503" cy="641091"/>
          </a:xfrm>
          <a:prstGeom prst="curvedConnector2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945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Modèles et niveaux d’abstraction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24" name="Group 23"/>
          <p:cNvGrpSpPr/>
          <p:nvPr/>
        </p:nvGrpSpPr>
        <p:grpSpPr>
          <a:xfrm>
            <a:off x="2434178" y="6312703"/>
            <a:ext cx="451054" cy="356657"/>
            <a:chOff x="2339752" y="5060630"/>
            <a:chExt cx="925660" cy="733184"/>
          </a:xfrm>
        </p:grpSpPr>
        <p:grpSp>
          <p:nvGrpSpPr>
            <p:cNvPr id="9" name="Group 8"/>
            <p:cNvGrpSpPr/>
            <p:nvPr/>
          </p:nvGrpSpPr>
          <p:grpSpPr>
            <a:xfrm>
              <a:off x="2339752" y="5193196"/>
              <a:ext cx="432048" cy="432048"/>
              <a:chOff x="2339752" y="5229200"/>
              <a:chExt cx="432048" cy="432048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339752" y="5445224"/>
                <a:ext cx="4320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2555776" y="5445224"/>
                <a:ext cx="43204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2617339" y="5085181"/>
              <a:ext cx="648073" cy="64807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843261" y="5409219"/>
              <a:ext cx="337140" cy="22912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8" idx="7"/>
            </p:cNvCxnSpPr>
            <p:nvPr/>
          </p:nvCxnSpPr>
          <p:spPr>
            <a:xfrm flipV="1">
              <a:off x="2833363" y="5180093"/>
              <a:ext cx="337141" cy="2291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5"/>
            </p:cNvCxnSpPr>
            <p:nvPr/>
          </p:nvCxnSpPr>
          <p:spPr>
            <a:xfrm>
              <a:off x="3170502" y="5638348"/>
              <a:ext cx="0" cy="15546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8" idx="7"/>
            </p:cNvCxnSpPr>
            <p:nvPr/>
          </p:nvCxnSpPr>
          <p:spPr>
            <a:xfrm>
              <a:off x="3170502" y="5060630"/>
              <a:ext cx="0" cy="1194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755576" y="6259462"/>
            <a:ext cx="11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Transistor</a:t>
            </a:r>
            <a:endParaRPr lang="fr-FR" b="1" dirty="0"/>
          </a:p>
        </p:txBody>
      </p:sp>
      <p:grpSp>
        <p:nvGrpSpPr>
          <p:cNvPr id="86" name="Group 85"/>
          <p:cNvGrpSpPr/>
          <p:nvPr/>
        </p:nvGrpSpPr>
        <p:grpSpPr>
          <a:xfrm>
            <a:off x="733158" y="5579948"/>
            <a:ext cx="3550810" cy="369332"/>
            <a:chOff x="733158" y="5408320"/>
            <a:chExt cx="3550810" cy="369332"/>
          </a:xfrm>
        </p:grpSpPr>
        <p:grpSp>
          <p:nvGrpSpPr>
            <p:cNvPr id="80" name="Group 79"/>
            <p:cNvGrpSpPr/>
            <p:nvPr/>
          </p:nvGrpSpPr>
          <p:grpSpPr>
            <a:xfrm>
              <a:off x="2555991" y="5489369"/>
              <a:ext cx="1727977" cy="243887"/>
              <a:chOff x="2544353" y="5548518"/>
              <a:chExt cx="1727977" cy="24388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544353" y="5548518"/>
                <a:ext cx="515479" cy="243887"/>
                <a:chOff x="3131840" y="4653136"/>
                <a:chExt cx="1044116" cy="360040"/>
              </a:xfrm>
            </p:grpSpPr>
            <p:sp>
              <p:nvSpPr>
                <p:cNvPr id="29" name="Flowchart: Delay 28"/>
                <p:cNvSpPr/>
                <p:nvPr/>
              </p:nvSpPr>
              <p:spPr>
                <a:xfrm>
                  <a:off x="3491880" y="4653136"/>
                  <a:ext cx="324036" cy="360040"/>
                </a:xfrm>
                <a:prstGeom prst="flowChartDelay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3131840" y="4756956"/>
                  <a:ext cx="1044116" cy="152400"/>
                  <a:chOff x="3131840" y="4725144"/>
                  <a:chExt cx="1044116" cy="15240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3131840" y="4725144"/>
                    <a:ext cx="36004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3131840" y="4877544"/>
                    <a:ext cx="36004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3815916" y="4801344"/>
                    <a:ext cx="36004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" name="Group 39"/>
              <p:cNvGrpSpPr/>
              <p:nvPr/>
            </p:nvGrpSpPr>
            <p:grpSpPr>
              <a:xfrm>
                <a:off x="3107313" y="5548518"/>
                <a:ext cx="462523" cy="243887"/>
                <a:chOff x="4644008" y="4653136"/>
                <a:chExt cx="1044116" cy="36004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4644008" y="4757086"/>
                  <a:ext cx="1044116" cy="152400"/>
                  <a:chOff x="3131840" y="4725144"/>
                  <a:chExt cx="1044116" cy="15240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3131840" y="4725144"/>
                    <a:ext cx="36004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3131840" y="4877544"/>
                    <a:ext cx="36004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3815916" y="4801344"/>
                    <a:ext cx="36004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Flowchart: Stored Data 38"/>
                <p:cNvSpPr/>
                <p:nvPr/>
              </p:nvSpPr>
              <p:spPr>
                <a:xfrm flipH="1">
                  <a:off x="4932040" y="4653136"/>
                  <a:ext cx="396044" cy="360040"/>
                </a:xfrm>
                <a:prstGeom prst="flowChartOnlineStorag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3707904" y="5548518"/>
                <a:ext cx="564426" cy="219796"/>
                <a:chOff x="5724128" y="4725145"/>
                <a:chExt cx="1296144" cy="32403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724128" y="4887162"/>
                  <a:ext cx="36004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660232" y="4887162"/>
                  <a:ext cx="36004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Flowchart: Merge 46"/>
                <p:cNvSpPr/>
                <p:nvPr/>
              </p:nvSpPr>
              <p:spPr>
                <a:xfrm rot="16200000">
                  <a:off x="6114521" y="4706095"/>
                  <a:ext cx="324036" cy="362136"/>
                </a:xfrm>
                <a:prstGeom prst="flowChartMerg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Flowchart: Connector 47"/>
                <p:cNvSpPr/>
                <p:nvPr/>
              </p:nvSpPr>
              <p:spPr>
                <a:xfrm>
                  <a:off x="6468910" y="4797152"/>
                  <a:ext cx="180020" cy="180020"/>
                </a:xfrm>
                <a:prstGeom prst="flowChartConnector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733158" y="5408320"/>
              <a:ext cx="146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Porte logique</a:t>
              </a:r>
              <a:endParaRPr lang="fr-FR" b="1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33158" y="980728"/>
            <a:ext cx="155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Algorithmique</a:t>
            </a:r>
            <a:endParaRPr lang="fr-FR" b="1" dirty="0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54" y="4005064"/>
            <a:ext cx="41338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97634" y="3784560"/>
            <a:ext cx="4980688" cy="652552"/>
            <a:chOff x="97634" y="3784560"/>
            <a:chExt cx="4980688" cy="652552"/>
          </a:xfrm>
        </p:grpSpPr>
        <p:sp>
          <p:nvSpPr>
            <p:cNvPr id="55" name="TextBox 54"/>
            <p:cNvSpPr txBox="1"/>
            <p:nvPr/>
          </p:nvSpPr>
          <p:spPr>
            <a:xfrm>
              <a:off x="733158" y="3790781"/>
              <a:ext cx="43451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Cycle </a:t>
              </a:r>
              <a:r>
                <a:rPr lang="fr-FR" b="1" dirty="0" err="1" smtClean="0"/>
                <a:t>accurate</a:t>
              </a:r>
              <a:endParaRPr lang="fr-FR" dirty="0" smtClean="0"/>
            </a:p>
            <a:p>
              <a:r>
                <a:rPr lang="fr-FR" dirty="0" smtClean="0"/>
                <a:t>modèle de </a:t>
              </a:r>
              <a:r>
                <a:rPr lang="fr-FR" dirty="0" err="1" smtClean="0"/>
                <a:t>micro-architecture</a:t>
              </a:r>
              <a:r>
                <a:rPr lang="fr-FR" dirty="0" smtClean="0"/>
                <a:t>, cycle à cycle</a:t>
              </a:r>
              <a:endParaRPr lang="fr-FR" dirty="0"/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161305" y="3720889"/>
              <a:ext cx="580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 smtClean="0"/>
                <a:t>C, </a:t>
              </a:r>
            </a:p>
            <a:p>
              <a:pPr algn="ctr"/>
              <a:r>
                <a:rPr lang="fr-FR" sz="2000" b="1" dirty="0" smtClean="0"/>
                <a:t>C++</a:t>
              </a:r>
              <a:endParaRPr lang="fr-FR" sz="2000" b="1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7634" y="4529782"/>
            <a:ext cx="4894832" cy="987450"/>
            <a:chOff x="97634" y="4313758"/>
            <a:chExt cx="4894832" cy="987450"/>
          </a:xfrm>
        </p:grpSpPr>
        <p:sp>
          <p:nvSpPr>
            <p:cNvPr id="53" name="TextBox 52"/>
            <p:cNvSpPr txBox="1"/>
            <p:nvPr/>
          </p:nvSpPr>
          <p:spPr>
            <a:xfrm>
              <a:off x="733158" y="4496205"/>
              <a:ext cx="42593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Transfert de registre </a:t>
              </a:r>
              <a:r>
                <a:rPr lang="fr-FR" dirty="0" smtClean="0"/>
                <a:t>(RTL) </a:t>
              </a:r>
            </a:p>
            <a:p>
              <a:r>
                <a:rPr lang="fr-FR" dirty="0" smtClean="0"/>
                <a:t>logique combinatoire et registres ; horloges</a:t>
              </a:r>
              <a:endParaRPr lang="fr-FR" dirty="0"/>
            </a:p>
          </p:txBody>
        </p:sp>
        <p:sp>
          <p:nvSpPr>
            <p:cNvPr id="83" name="TextBox 82"/>
            <p:cNvSpPr txBox="1"/>
            <p:nvPr/>
          </p:nvSpPr>
          <p:spPr>
            <a:xfrm rot="16200000">
              <a:off x="-42148" y="4453540"/>
              <a:ext cx="9874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 smtClean="0"/>
                <a:t>VHDL,</a:t>
              </a:r>
              <a:br>
                <a:rPr lang="fr-FR" sz="2000" b="1" dirty="0" smtClean="0"/>
              </a:br>
              <a:r>
                <a:rPr lang="fr-FR" sz="2000" b="1" dirty="0" smtClean="0"/>
                <a:t> </a:t>
              </a:r>
              <a:r>
                <a:rPr lang="fr-FR" sz="2000" b="1" dirty="0" err="1" smtClean="0"/>
                <a:t>Verilog</a:t>
              </a:r>
              <a:endParaRPr lang="fr-FR" sz="2000" b="1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084168" y="5620598"/>
            <a:ext cx="2520280" cy="288032"/>
            <a:chOff x="1781690" y="4005064"/>
            <a:chExt cx="2520280" cy="288032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907704" y="4005064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159732" y="4005064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411760" y="4005064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663788" y="4005064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915816" y="4005064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167844" y="4005064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419872" y="4005064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671900" y="4005064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923928" y="4005064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175956" y="4005064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907704" y="4005064"/>
              <a:ext cx="2520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411760" y="4005064"/>
              <a:ext cx="2520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159732" y="4293096"/>
              <a:ext cx="2520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63788" y="4293096"/>
              <a:ext cx="2520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915816" y="4005064"/>
              <a:ext cx="2520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419872" y="4005064"/>
              <a:ext cx="2520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67844" y="4293096"/>
              <a:ext cx="2520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671900" y="4293096"/>
              <a:ext cx="2520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23928" y="4005064"/>
              <a:ext cx="2520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175956" y="4293096"/>
              <a:ext cx="1260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781690" y="4293096"/>
              <a:ext cx="1260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236133" y="1230018"/>
            <a:ext cx="8728355" cy="2615061"/>
            <a:chOff x="236133" y="1230018"/>
            <a:chExt cx="8728355" cy="2615061"/>
          </a:xfrm>
        </p:grpSpPr>
        <p:sp>
          <p:nvSpPr>
            <p:cNvPr id="116" name="Rectangle 115"/>
            <p:cNvSpPr/>
            <p:nvPr/>
          </p:nvSpPr>
          <p:spPr>
            <a:xfrm>
              <a:off x="733158" y="1523527"/>
              <a:ext cx="8231330" cy="23215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158" y="1759860"/>
              <a:ext cx="45047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Transactionnel, faible couplage temporel</a:t>
              </a:r>
              <a:r>
                <a:rPr lang="fr-FR" dirty="0" smtClean="0"/>
                <a:t/>
              </a:r>
              <a:br>
                <a:rPr lang="fr-FR" dirty="0" smtClean="0"/>
              </a:br>
              <a:r>
                <a:rPr lang="fr-FR" dirty="0" smtClean="0"/>
                <a:t>modèle d’architecture avec un temps imprécis</a:t>
              </a:r>
              <a:endParaRPr lang="fr-FR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3158" y="2671975"/>
              <a:ext cx="4320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Transactionnel, fort couplage temporel</a:t>
              </a:r>
              <a:endParaRPr lang="fr-FR" dirty="0" smtClean="0"/>
            </a:p>
            <a:p>
              <a:r>
                <a:rPr lang="fr-FR" dirty="0" smtClean="0"/>
                <a:t>modèle d’architecture avec un temps précis </a:t>
              </a:r>
              <a:endParaRPr lang="fr-FR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886400" y="2708920"/>
              <a:ext cx="2934072" cy="1136159"/>
              <a:chOff x="1901174" y="2601778"/>
              <a:chExt cx="2934072" cy="113615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901174" y="2601778"/>
                <a:ext cx="1853952" cy="523220"/>
                <a:chOff x="1901174" y="2601778"/>
                <a:chExt cx="1853952" cy="52322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901174" y="2636911"/>
                  <a:ext cx="1349896" cy="48808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1901174" y="2601778"/>
                  <a:ext cx="185395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400" dirty="0" err="1"/>
                    <a:t>Opcode</a:t>
                  </a:r>
                  <a:r>
                    <a:rPr lang="fr-FR" sz="1400" dirty="0"/>
                    <a:t> = Read</a:t>
                  </a:r>
                </a:p>
                <a:p>
                  <a:r>
                    <a:rPr lang="fr-FR" sz="1400" dirty="0" err="1"/>
                    <a:t>Addr</a:t>
                  </a:r>
                  <a:r>
                    <a:rPr lang="fr-FR" sz="1400" dirty="0"/>
                    <a:t> =  0x42</a:t>
                  </a: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323078" y="3177842"/>
                <a:ext cx="1512168" cy="560095"/>
                <a:chOff x="3323078" y="3177842"/>
                <a:chExt cx="1512168" cy="560095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3323078" y="3177842"/>
                  <a:ext cx="1512168" cy="48808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3369668" y="3214717"/>
                  <a:ext cx="119552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/>
                    <a:t>Data= 0xCAFE</a:t>
                  </a:r>
                </a:p>
                <a:p>
                  <a:r>
                    <a:rPr lang="fr-FR" sz="1400" dirty="0" err="1"/>
                    <a:t>Status</a:t>
                  </a:r>
                  <a:r>
                    <a:rPr lang="fr-FR" sz="1400" dirty="0"/>
                    <a:t>= </a:t>
                  </a:r>
                  <a:r>
                    <a:rPr lang="fr-FR" sz="1400" dirty="0" smtClean="0"/>
                    <a:t>OK</a:t>
                  </a:r>
                  <a:endParaRPr lang="fr-FR" sz="1400" dirty="0"/>
                </a:p>
              </p:txBody>
            </p:sp>
          </p:grpSp>
        </p:grpSp>
        <p:sp>
          <p:nvSpPr>
            <p:cNvPr id="81" name="TextBox 80"/>
            <p:cNvSpPr txBox="1"/>
            <p:nvPr/>
          </p:nvSpPr>
          <p:spPr>
            <a:xfrm rot="16200000">
              <a:off x="-390289" y="2401935"/>
              <a:ext cx="16529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/>
                <a:t>SystemC</a:t>
              </a:r>
              <a:r>
                <a:rPr lang="fr-FR" sz="2000" b="1" dirty="0" smtClean="0"/>
                <a:t>/TLM</a:t>
              </a:r>
              <a:endParaRPr lang="fr-FR" sz="2000" b="1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673924" y="1230018"/>
              <a:ext cx="3146548" cy="1371971"/>
              <a:chOff x="5673924" y="1230018"/>
              <a:chExt cx="3146548" cy="137197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5886400" y="1668992"/>
                <a:ext cx="2934072" cy="932997"/>
                <a:chOff x="1896302" y="1772815"/>
                <a:chExt cx="2865838" cy="1200329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896302" y="1772815"/>
                  <a:ext cx="2865838" cy="120032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2094354" y="1772816"/>
                  <a:ext cx="1256211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err="1" smtClean="0"/>
                    <a:t>Opcode</a:t>
                  </a:r>
                  <a:r>
                    <a:rPr lang="fr-FR" sz="1400" dirty="0" smtClean="0"/>
                    <a:t> = Read</a:t>
                  </a:r>
                </a:p>
                <a:p>
                  <a:r>
                    <a:rPr lang="fr-FR" sz="1400" dirty="0" err="1"/>
                    <a:t>Addr</a:t>
                  </a:r>
                  <a:r>
                    <a:rPr lang="fr-FR" sz="1400" dirty="0"/>
                    <a:t> = </a:t>
                  </a:r>
                  <a:r>
                    <a:rPr lang="fr-FR" sz="1400" dirty="0" smtClean="0"/>
                    <a:t> 0x42</a:t>
                  </a:r>
                  <a:endParaRPr lang="fr-FR" sz="1400" dirty="0"/>
                </a:p>
                <a:p>
                  <a:r>
                    <a:rPr lang="fr-FR" sz="1400" dirty="0" smtClean="0"/>
                    <a:t>Data= 0xCAFE</a:t>
                  </a:r>
                </a:p>
                <a:p>
                  <a:r>
                    <a:rPr lang="fr-FR" sz="1400" dirty="0" err="1" smtClean="0"/>
                    <a:t>Status</a:t>
                  </a:r>
                  <a:r>
                    <a:rPr lang="fr-FR" sz="1400" dirty="0" smtClean="0"/>
                    <a:t>= OK</a:t>
                  </a:r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6690481" y="1230018"/>
                <a:ext cx="1241109" cy="398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transaction</a:t>
                </a:r>
                <a:endParaRPr lang="fr-FR" dirty="0"/>
              </a:p>
            </p:txBody>
          </p:sp>
          <p:cxnSp>
            <p:nvCxnSpPr>
              <p:cNvPr id="118" name="Straight Arrow Connector 117"/>
              <p:cNvCxnSpPr>
                <a:stCxn id="88" idx="3"/>
              </p:cNvCxnSpPr>
              <p:nvPr/>
            </p:nvCxnSpPr>
            <p:spPr>
              <a:xfrm>
                <a:off x="7931590" y="1429409"/>
                <a:ext cx="888882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 flipH="1">
                <a:off x="5673924" y="1412776"/>
                <a:ext cx="986308" cy="1663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122157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Synchroniser</a:t>
            </a:r>
            <a:r>
              <a:rPr lang="en-US" dirty="0" smtClean="0">
                <a:latin typeface="Arial" charset="0"/>
                <a:cs typeface="Arial" charset="0"/>
              </a:rPr>
              <a:t> les </a:t>
            </a:r>
            <a:r>
              <a:rPr lang="en-US" dirty="0" err="1" smtClean="0">
                <a:latin typeface="Arial" charset="0"/>
                <a:cs typeface="Arial" charset="0"/>
              </a:rPr>
              <a:t>modèles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8538" y="677863"/>
            <a:ext cx="544512" cy="198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08E777-A664-4825-974B-222F5391ED95}" type="slidenum">
              <a:rPr lang="en-US" sz="1200" smtClean="0">
                <a:solidFill>
                  <a:schemeClr val="bg1"/>
                </a:solidFill>
                <a:cs typeface="Arial" charset="0"/>
              </a:rPr>
              <a:pPr/>
              <a:t>13</a:t>
            </a:fld>
            <a:endParaRPr lang="en-US" sz="1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196752"/>
            <a:ext cx="352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SystemC</a:t>
            </a:r>
            <a:r>
              <a:rPr lang="fr-FR" i="1" dirty="0" smtClean="0"/>
              <a:t> : Ordonnanceur coopératif</a:t>
            </a:r>
            <a:endParaRPr lang="fr-FR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1628800"/>
            <a:ext cx="411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TLM : Pas d’horloges pour se synchroniser</a:t>
            </a:r>
            <a:endParaRPr lang="fr-FR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2348880"/>
            <a:ext cx="43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 b="1" dirty="0" smtClean="0"/>
              <a:t>Quand rendre la main à l’ordonnanceur ?</a:t>
            </a:r>
            <a:endParaRPr lang="fr-FR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467544" y="980728"/>
            <a:ext cx="4104456" cy="648072"/>
            <a:chOff x="539552" y="1628800"/>
            <a:chExt cx="4104456" cy="648072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1043608" y="2029490"/>
              <a:ext cx="3600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1475656" y="1772816"/>
              <a:ext cx="45719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844824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P1</a:t>
              </a:r>
              <a:endParaRPr lang="fr-F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9504" y="1628800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Wait</a:t>
              </a:r>
              <a:r>
                <a:rPr lang="fr-FR" dirty="0" smtClean="0"/>
                <a:t> (10)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98089" y="1772816"/>
              <a:ext cx="45719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7544" y="192612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P2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2889221" y="980728"/>
            <a:ext cx="103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Wait</a:t>
            </a:r>
            <a:r>
              <a:rPr lang="fr-FR" dirty="0" smtClean="0"/>
              <a:t> (</a:t>
            </a:r>
            <a:r>
              <a:rPr lang="fr-FR" dirty="0" err="1" smtClean="0"/>
              <a:t>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238249" y="1124744"/>
            <a:ext cx="4571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3376788" y="1619508"/>
            <a:ext cx="40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ev</a:t>
            </a:r>
            <a:endParaRPr lang="fr-FR" dirty="0"/>
          </a:p>
        </p:txBody>
      </p:sp>
      <p:cxnSp>
        <p:nvCxnSpPr>
          <p:cNvPr id="23" name="Curved Connector 22"/>
          <p:cNvCxnSpPr>
            <a:stCxn id="21" idx="3"/>
            <a:endCxn id="19" idx="1"/>
          </p:cNvCxnSpPr>
          <p:nvPr/>
        </p:nvCxnSpPr>
        <p:spPr>
          <a:xfrm flipV="1">
            <a:off x="3779912" y="1376772"/>
            <a:ext cx="458337" cy="427402"/>
          </a:xfrm>
          <a:prstGeom prst="curvedConnector3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47" name="Group 35846"/>
          <p:cNvGrpSpPr/>
          <p:nvPr/>
        </p:nvGrpSpPr>
        <p:grpSpPr>
          <a:xfrm>
            <a:off x="4644008" y="2996952"/>
            <a:ext cx="4392488" cy="3672408"/>
            <a:chOff x="4644008" y="2996952"/>
            <a:chExt cx="4392488" cy="367240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644008" y="2996952"/>
              <a:ext cx="4392488" cy="3672408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1" name="Can 30"/>
            <p:cNvSpPr/>
            <p:nvPr/>
          </p:nvSpPr>
          <p:spPr bwMode="auto">
            <a:xfrm>
              <a:off x="8265519" y="5496349"/>
              <a:ext cx="732271" cy="773139"/>
            </a:xfrm>
            <a:prstGeom prst="can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Carte adresses</a:t>
              </a:r>
              <a:r>
                <a:rPr kumimoji="0" lang="fr-FR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 Système</a:t>
              </a:r>
              <a:endPara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32" name="Elbow Connector 31"/>
            <p:cNvCxnSpPr>
              <a:stCxn id="54" idx="3"/>
              <a:endCxn id="31" idx="1"/>
            </p:cNvCxnSpPr>
            <p:nvPr/>
          </p:nvCxnSpPr>
          <p:spPr bwMode="auto">
            <a:xfrm flipH="1">
              <a:off x="8631655" y="5080873"/>
              <a:ext cx="273016" cy="415476"/>
            </a:xfrm>
            <a:prstGeom prst="bentConnector4">
              <a:avLst>
                <a:gd name="adj1" fmla="val -20932"/>
                <a:gd name="adj2" fmla="val 7423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4" name="Group 33"/>
            <p:cNvGrpSpPr/>
            <p:nvPr/>
          </p:nvGrpSpPr>
          <p:grpSpPr>
            <a:xfrm>
              <a:off x="4808884" y="3084122"/>
              <a:ext cx="1623956" cy="1785038"/>
              <a:chOff x="1475657" y="1988840"/>
              <a:chExt cx="1623956" cy="1785038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1475657" y="1988840"/>
                <a:ext cx="1623956" cy="14628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65" name="Straight Connector 64"/>
              <p:cNvCxnSpPr>
                <a:stCxn id="66" idx="2"/>
              </p:cNvCxnSpPr>
              <p:nvPr/>
            </p:nvCxnSpPr>
            <p:spPr bwMode="auto">
              <a:xfrm>
                <a:off x="2357036" y="3580594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Rectangle 65"/>
              <p:cNvSpPr/>
              <p:nvPr/>
            </p:nvSpPr>
            <p:spPr bwMode="auto">
              <a:xfrm>
                <a:off x="2267744" y="3451738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67" name="Straight Connector 66"/>
              <p:cNvCxnSpPr>
                <a:stCxn id="68" idx="2"/>
              </p:cNvCxnSpPr>
              <p:nvPr/>
            </p:nvCxnSpPr>
            <p:spPr bwMode="auto">
              <a:xfrm>
                <a:off x="2624913" y="3580594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Rectangle 67"/>
              <p:cNvSpPr/>
              <p:nvPr/>
            </p:nvSpPr>
            <p:spPr bwMode="auto">
              <a:xfrm>
                <a:off x="2535621" y="3451738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195736" y="2060848"/>
                <a:ext cx="717085" cy="617753"/>
                <a:chOff x="2123728" y="2266598"/>
                <a:chExt cx="717085" cy="617753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2267744" y="2266598"/>
                  <a:ext cx="573069" cy="617753"/>
                  <a:chOff x="2685294" y="299689"/>
                  <a:chExt cx="917021" cy="1481850"/>
                </a:xfrm>
              </p:grpSpPr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2743240" y="299689"/>
                    <a:ext cx="859075" cy="966423"/>
                  </a:xfrm>
                  <a:prstGeom prst="rect">
                    <a:avLst/>
                  </a:prstGeom>
                  <a:solidFill>
                    <a:srgbClr val="CC00CC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cxnSp>
                <p:nvCxnSpPr>
                  <p:cNvPr id="88" name="Straight Connector 87"/>
                  <p:cNvCxnSpPr>
                    <a:stCxn id="89" idx="2"/>
                  </p:cNvCxnSpPr>
                  <p:nvPr/>
                </p:nvCxnSpPr>
                <p:spPr bwMode="auto">
                  <a:xfrm flipH="1">
                    <a:off x="3234351" y="1397615"/>
                    <a:ext cx="1139" cy="38392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146198" y="1268760"/>
                    <a:ext cx="178583" cy="128855"/>
                  </a:xfrm>
                  <a:prstGeom prst="rect">
                    <a:avLst/>
                  </a:prstGeom>
                  <a:solidFill>
                    <a:srgbClr val="FF66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 rot="16200000">
                    <a:off x="2601084" y="749796"/>
                    <a:ext cx="257712" cy="89292"/>
                  </a:xfrm>
                  <a:prstGeom prst="rect">
                    <a:avLst/>
                  </a:prstGeom>
                  <a:solidFill>
                    <a:srgbClr val="FF66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</p:grpSp>
            <p:cxnSp>
              <p:nvCxnSpPr>
                <p:cNvPr id="86" name="Straight Connector 85"/>
                <p:cNvCxnSpPr/>
                <p:nvPr/>
              </p:nvCxnSpPr>
              <p:spPr bwMode="auto">
                <a:xfrm rot="5400000" flipH="1">
                  <a:off x="2203397" y="2412515"/>
                  <a:ext cx="712" cy="160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Rectangle 69"/>
              <p:cNvSpPr/>
              <p:nvPr/>
            </p:nvSpPr>
            <p:spPr bwMode="auto">
              <a:xfrm>
                <a:off x="1645636" y="2636912"/>
                <a:ext cx="1281542" cy="13264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2411760" y="2780928"/>
                <a:ext cx="446460" cy="602179"/>
                <a:chOff x="2058348" y="2325399"/>
                <a:chExt cx="657544" cy="797089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2058348" y="2602648"/>
                  <a:ext cx="657544" cy="5198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 bwMode="auto">
                <a:xfrm rot="5400000">
                  <a:off x="2239510" y="2464023"/>
                  <a:ext cx="2772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4" name="Rectangle 83"/>
                <p:cNvSpPr/>
                <p:nvPr/>
              </p:nvSpPr>
              <p:spPr bwMode="auto">
                <a:xfrm>
                  <a:off x="2310663" y="2533335"/>
                  <a:ext cx="134943" cy="69312"/>
                </a:xfrm>
                <a:prstGeom prst="rect">
                  <a:avLst/>
                </a:prstGeom>
                <a:solidFill>
                  <a:srgbClr val="FF66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1645636" y="2769560"/>
                <a:ext cx="563588" cy="601549"/>
                <a:chOff x="2058348" y="2325399"/>
                <a:chExt cx="657544" cy="797089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2058348" y="2602648"/>
                  <a:ext cx="657544" cy="5198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00" dirty="0">
                    <a:latin typeface="Arial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2239510" y="2464023"/>
                  <a:ext cx="2772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0" name="Rectangle 79"/>
                <p:cNvSpPr/>
                <p:nvPr/>
              </p:nvSpPr>
              <p:spPr bwMode="auto">
                <a:xfrm>
                  <a:off x="2310663" y="2533335"/>
                  <a:ext cx="134943" cy="69312"/>
                </a:xfrm>
                <a:prstGeom prst="rect">
                  <a:avLst/>
                </a:prstGeom>
                <a:solidFill>
                  <a:srgbClr val="FF66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2180366" y="2637304"/>
                  <a:ext cx="468054" cy="103968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 flipV="1">
                <a:off x="1619672" y="2035363"/>
                <a:ext cx="563588" cy="601549"/>
                <a:chOff x="2058348" y="2325399"/>
                <a:chExt cx="657544" cy="797089"/>
              </a:xfrm>
            </p:grpSpPr>
            <p:sp>
              <p:nvSpPr>
                <p:cNvPr id="74" name="Rectangle 73"/>
                <p:cNvSpPr/>
                <p:nvPr/>
              </p:nvSpPr>
              <p:spPr bwMode="auto">
                <a:xfrm>
                  <a:off x="2058348" y="2602648"/>
                  <a:ext cx="657544" cy="5198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00" dirty="0">
                    <a:latin typeface="Arial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 bwMode="auto">
                <a:xfrm rot="5400000">
                  <a:off x="2239510" y="2464023"/>
                  <a:ext cx="2772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6" name="Rectangle 75"/>
                <p:cNvSpPr/>
                <p:nvPr/>
              </p:nvSpPr>
              <p:spPr bwMode="auto">
                <a:xfrm>
                  <a:off x="2310663" y="2533335"/>
                  <a:ext cx="134943" cy="69312"/>
                </a:xfrm>
                <a:prstGeom prst="rect">
                  <a:avLst/>
                </a:prstGeom>
                <a:solidFill>
                  <a:srgbClr val="FF66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2180366" y="2637304"/>
                  <a:ext cx="468054" cy="103968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</p:grpSp>
        <p:cxnSp>
          <p:nvCxnSpPr>
            <p:cNvPr id="35" name="Straight Connector 34"/>
            <p:cNvCxnSpPr>
              <a:stCxn id="62" idx="2"/>
              <a:endCxn id="57" idx="0"/>
            </p:cNvCxnSpPr>
            <p:nvPr/>
          </p:nvCxnSpPr>
          <p:spPr>
            <a:xfrm>
              <a:off x="7562472" y="4068530"/>
              <a:ext cx="3462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855953" y="5953591"/>
              <a:ext cx="1745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6602981" y="3628827"/>
              <a:ext cx="959491" cy="1232755"/>
              <a:chOff x="3269754" y="2533545"/>
              <a:chExt cx="959491" cy="1232755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3269754" y="2533545"/>
                <a:ext cx="870198" cy="89545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smtClean="0">
                    <a:latin typeface="Arial" charset="0"/>
                    <a:ea typeface="ＭＳ Ｐゴシック" pitchFamily="34" charset="-128"/>
                  </a:rPr>
                  <a:t>Modèle TLM IP</a:t>
                </a:r>
                <a:endParaRPr lang="fr-FR" sz="1200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3601328" y="3429000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431233" y="3152335"/>
                <a:ext cx="619426" cy="19328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 rot="16200000">
                <a:off x="4055742" y="2928602"/>
                <a:ext cx="257713" cy="89293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 bwMode="auto">
              <a:xfrm>
                <a:off x="3707904" y="3573016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" name="Group 37"/>
            <p:cNvGrpSpPr/>
            <p:nvPr/>
          </p:nvGrpSpPr>
          <p:grpSpPr>
            <a:xfrm>
              <a:off x="7908750" y="3628827"/>
              <a:ext cx="1071293" cy="1232755"/>
              <a:chOff x="4403761" y="2533545"/>
              <a:chExt cx="1071293" cy="1232755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4492839" y="2533545"/>
                <a:ext cx="982215" cy="895456"/>
              </a:xfrm>
              <a:prstGeom prst="rect">
                <a:avLst/>
              </a:prstGeom>
              <a:solidFill>
                <a:srgbClr val="CC00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pitchFamily="34" charset="-128"/>
                  </a:rPr>
                  <a:t>Modèle de Processeur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4894654" y="3429000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 rot="16200000">
                <a:off x="4319551" y="2928602"/>
                <a:ext cx="257713" cy="89293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>
                <a:off x="5004048" y="3573016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9" name="Rectangle 38"/>
            <p:cNvSpPr/>
            <p:nvPr/>
          </p:nvSpPr>
          <p:spPr bwMode="auto">
            <a:xfrm>
              <a:off x="4784001" y="5582670"/>
              <a:ext cx="982215" cy="966423"/>
            </a:xfrm>
            <a:prstGeom prst="rect">
              <a:avLst/>
            </a:prstGeom>
            <a:solidFill>
              <a:srgbClr val="CC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Modèle de Processeur</a:t>
              </a:r>
              <a:endParaRPr lang="fr-FR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185373" y="5453814"/>
              <a:ext cx="178584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16200000">
              <a:off x="5682450" y="5927893"/>
              <a:ext cx="257713" cy="89293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5279889" y="5256251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6143985" y="5582670"/>
              <a:ext cx="870198" cy="9664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smtClean="0">
                  <a:latin typeface="Arial" charset="0"/>
                  <a:ea typeface="ＭＳ Ｐゴシック" pitchFamily="34" charset="-128"/>
                </a:rPr>
                <a:t>Modèle TLM IP</a:t>
              </a:r>
              <a:endParaRPr lang="fr-FR" sz="12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477900" y="5453811"/>
              <a:ext cx="178584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305464" y="5647098"/>
              <a:ext cx="619426" cy="19328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 rot="16200000">
              <a:off x="5970482" y="5924104"/>
              <a:ext cx="257713" cy="89293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6576033" y="5256251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7182221" y="5604923"/>
              <a:ext cx="870198" cy="9664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Modèle mémoire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516136" y="5476064"/>
              <a:ext cx="178584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7614269" y="5256251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/>
            <p:cNvSpPr/>
            <p:nvPr/>
          </p:nvSpPr>
          <p:spPr bwMode="auto">
            <a:xfrm>
              <a:off x="4784001" y="4879489"/>
              <a:ext cx="4120670" cy="402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Modèle de bus</a:t>
              </a:r>
            </a:p>
          </p:txBody>
        </p:sp>
      </p:grpSp>
      <p:sp>
        <p:nvSpPr>
          <p:cNvPr id="26" name="5-Point Star 25"/>
          <p:cNvSpPr/>
          <p:nvPr/>
        </p:nvSpPr>
        <p:spPr>
          <a:xfrm>
            <a:off x="6468590" y="5576861"/>
            <a:ext cx="360040" cy="30041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5-Point Star 102"/>
          <p:cNvSpPr/>
          <p:nvPr/>
        </p:nvSpPr>
        <p:spPr>
          <a:xfrm>
            <a:off x="7404694" y="6224933"/>
            <a:ext cx="360040" cy="30041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5-Point Star 104"/>
          <p:cNvSpPr/>
          <p:nvPr/>
        </p:nvSpPr>
        <p:spPr>
          <a:xfrm>
            <a:off x="5076056" y="3272605"/>
            <a:ext cx="360040" cy="30041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5-Point Star 105"/>
          <p:cNvSpPr/>
          <p:nvPr/>
        </p:nvSpPr>
        <p:spPr>
          <a:xfrm>
            <a:off x="7548710" y="3933056"/>
            <a:ext cx="360040" cy="30041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 27"/>
          <p:cNvGrpSpPr/>
          <p:nvPr/>
        </p:nvGrpSpPr>
        <p:grpSpPr>
          <a:xfrm>
            <a:off x="971600" y="1772816"/>
            <a:ext cx="3600400" cy="504056"/>
            <a:chOff x="971600" y="1849470"/>
            <a:chExt cx="3600400" cy="50405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71600" y="2110790"/>
              <a:ext cx="3600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403648" y="1849470"/>
              <a:ext cx="45719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933993" y="1849470"/>
              <a:ext cx="45719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366041" y="1849470"/>
              <a:ext cx="45719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840" name="TextBox 35839"/>
          <p:cNvSpPr txBox="1"/>
          <p:nvPr/>
        </p:nvSpPr>
        <p:spPr>
          <a:xfrm>
            <a:off x="-34962" y="3319824"/>
            <a:ext cx="44778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fr-FR" dirty="0" smtClean="0"/>
              <a:t>Synchronisations explicites</a:t>
            </a:r>
          </a:p>
          <a:p>
            <a:pPr marL="742950" lvl="1" indent="-285750">
              <a:buBlip>
                <a:blip r:embed="rId3"/>
              </a:buBlip>
            </a:pPr>
            <a:r>
              <a:rPr lang="fr-FR" dirty="0" smtClean="0"/>
              <a:t>Nécessaires pour la fonctionnalité</a:t>
            </a:r>
          </a:p>
          <a:p>
            <a:pPr marL="742950" lvl="1" indent="-285750">
              <a:buBlip>
                <a:blip r:embed="rId3"/>
              </a:buBlip>
            </a:pPr>
            <a:r>
              <a:rPr lang="fr-FR" dirty="0" smtClean="0"/>
              <a:t>Actions qui impactent les autres blocs</a:t>
            </a:r>
          </a:p>
          <a:p>
            <a:pPr marL="742950" lvl="1" indent="-285750">
              <a:buBlip>
                <a:blip r:embed="rId3"/>
              </a:buBlip>
            </a:pPr>
            <a:r>
              <a:rPr lang="fr-FR" dirty="0" smtClean="0"/>
              <a:t>Registres de contrôle, </a:t>
            </a:r>
            <a:r>
              <a:rPr lang="fr-FR" dirty="0" err="1" smtClean="0"/>
              <a:t>status</a:t>
            </a:r>
            <a:endParaRPr lang="fr-FR" dirty="0" smtClean="0"/>
          </a:p>
          <a:p>
            <a:pPr marL="742950" lvl="1" indent="-285750">
              <a:buBlip>
                <a:blip r:embed="rId3"/>
              </a:buBlip>
            </a:pPr>
            <a:r>
              <a:rPr lang="fr-FR" dirty="0" smtClean="0"/>
              <a:t>Adresses pour synchro inter </a:t>
            </a:r>
            <a:r>
              <a:rPr lang="fr-FR" dirty="0" err="1" smtClean="0"/>
              <a:t>cpu</a:t>
            </a:r>
            <a:r>
              <a:rPr lang="fr-FR" dirty="0" smtClean="0"/>
              <a:t> </a:t>
            </a:r>
          </a:p>
          <a:p>
            <a:pPr marL="742950" lvl="1" indent="-285750">
              <a:buBlip>
                <a:blip r:embed="rId3"/>
              </a:buBlip>
            </a:pPr>
            <a:r>
              <a:rPr lang="fr-FR" dirty="0" smtClean="0"/>
              <a:t>Génération d’interruptions</a:t>
            </a:r>
          </a:p>
          <a:p>
            <a:pPr marL="742950" lvl="1" indent="-285750">
              <a:buBlip>
                <a:blip r:embed="rId3"/>
              </a:buBlip>
            </a:pPr>
            <a:endParaRPr lang="fr-FR" dirty="0"/>
          </a:p>
          <a:p>
            <a:pPr marL="285750" indent="-285750">
              <a:buBlip>
                <a:blip r:embed="rId3"/>
              </a:buBlip>
            </a:pPr>
            <a:r>
              <a:rPr lang="fr-FR" dirty="0" smtClean="0"/>
              <a:t>Réduire le nombre de synchronisations </a:t>
            </a:r>
            <a:br>
              <a:rPr lang="fr-FR" dirty="0" smtClean="0"/>
            </a:br>
            <a:r>
              <a:rPr lang="fr-FR" dirty="0" smtClean="0"/>
              <a:t>au strict minimum</a:t>
            </a:r>
            <a:endParaRPr lang="fr-FR" dirty="0"/>
          </a:p>
        </p:txBody>
      </p:sp>
      <p:sp>
        <p:nvSpPr>
          <p:cNvPr id="1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7744" y="678629"/>
            <a:ext cx="544994" cy="198000"/>
          </a:xfrm>
        </p:spPr>
        <p:txBody>
          <a:bodyPr/>
          <a:lstStyle/>
          <a:p>
            <a:fld id="{5B31B9E4-8E4D-4C86-BFD7-412B282B373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619500" y="2761313"/>
            <a:ext cx="14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Synchronize</a:t>
            </a:r>
            <a:r>
              <a:rPr lang="fr-FR" dirty="0" smtClean="0">
                <a:solidFill>
                  <a:srgbClr val="FF0000"/>
                </a:solidFill>
              </a:rPr>
              <a:t>()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2" name="Curved Connector 11"/>
          <p:cNvCxnSpPr>
            <a:stCxn id="9" idx="3"/>
            <a:endCxn id="105" idx="1"/>
          </p:cNvCxnSpPr>
          <p:nvPr/>
        </p:nvCxnSpPr>
        <p:spPr>
          <a:xfrm>
            <a:off x="4068423" y="2945979"/>
            <a:ext cx="1007633" cy="441372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8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3" grpId="0" animBg="1"/>
      <p:bldP spid="105" grpId="0" animBg="1"/>
      <p:bldP spid="106" grpId="0" animBg="1"/>
      <p:bldP spid="35840" grpId="0" uiExpand="1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197514" y="2483603"/>
            <a:ext cx="6282698" cy="2123727"/>
            <a:chOff x="197514" y="2483603"/>
            <a:chExt cx="6282698" cy="2123727"/>
          </a:xfrm>
        </p:grpSpPr>
        <p:grpSp>
          <p:nvGrpSpPr>
            <p:cNvPr id="37" name="Group 36"/>
            <p:cNvGrpSpPr/>
            <p:nvPr/>
          </p:nvGrpSpPr>
          <p:grpSpPr>
            <a:xfrm>
              <a:off x="5868144" y="3059668"/>
              <a:ext cx="612068" cy="1296144"/>
              <a:chOff x="395536" y="1844824"/>
              <a:chExt cx="1224136" cy="129614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95536" y="1844824"/>
                <a:ext cx="1224136" cy="129614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611560" y="20608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11560" y="22132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11560" y="23656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11560" y="25180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11560" y="26704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11560" y="28228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11560" y="29752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97514" y="2483603"/>
              <a:ext cx="612068" cy="2123727"/>
              <a:chOff x="395536" y="1844823"/>
              <a:chExt cx="1224136" cy="212372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95536" y="1844823"/>
                <a:ext cx="1224136" cy="21237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611560" y="20608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11560" y="2350891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11560" y="2640934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11560" y="2930977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11560" y="3221020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1560" y="3511063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11560" y="380110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2969822" y="2852028"/>
              <a:ext cx="612068" cy="1296144"/>
              <a:chOff x="395536" y="1844824"/>
              <a:chExt cx="1224136" cy="129614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95536" y="1844824"/>
                <a:ext cx="1224136" cy="129614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611560" y="20608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11560" y="22132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11560" y="23656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1560" y="25180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11560" y="26704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11560" y="28228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11560" y="297524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temps dans les prototype virtuels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3257523" y="2510129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33CC33"/>
                </a:solidFill>
              </a:rPr>
              <a:t>Annotate_timing</a:t>
            </a:r>
            <a:r>
              <a:rPr lang="fr-FR" sz="1600" b="1" dirty="0" smtClean="0">
                <a:solidFill>
                  <a:srgbClr val="33CC33"/>
                </a:solidFill>
              </a:rPr>
              <a:t> (20, 30);</a:t>
            </a:r>
            <a:endParaRPr lang="fr-FR" sz="1600" b="1" dirty="0">
              <a:solidFill>
                <a:srgbClr val="33CC3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31840" y="312420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608" y="305966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reeform 29"/>
          <p:cNvSpPr/>
          <p:nvPr/>
        </p:nvSpPr>
        <p:spPr>
          <a:xfrm>
            <a:off x="1096327" y="3169038"/>
            <a:ext cx="4627801" cy="400832"/>
          </a:xfrm>
          <a:custGeom>
            <a:avLst/>
            <a:gdLst>
              <a:gd name="connsiteX0" fmla="*/ 162839 w 5185992"/>
              <a:gd name="connsiteY0" fmla="*/ 0 h 400832"/>
              <a:gd name="connsiteX1" fmla="*/ 5185776 w 5185992"/>
              <a:gd name="connsiteY1" fmla="*/ 288098 h 400832"/>
              <a:gd name="connsiteX2" fmla="*/ 0 w 5185992"/>
              <a:gd name="connsiteY2" fmla="*/ 400832 h 4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5992" h="400832">
                <a:moveTo>
                  <a:pt x="162839" y="0"/>
                </a:moveTo>
                <a:cubicBezTo>
                  <a:pt x="2687877" y="110646"/>
                  <a:pt x="5212916" y="221293"/>
                  <a:pt x="5185776" y="288098"/>
                </a:cubicBezTo>
                <a:cubicBezTo>
                  <a:pt x="5158636" y="354903"/>
                  <a:pt x="2579318" y="377867"/>
                  <a:pt x="0" y="40083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/>
          <p:cNvSpPr txBox="1"/>
          <p:nvPr/>
        </p:nvSpPr>
        <p:spPr>
          <a:xfrm>
            <a:off x="852899" y="2462222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33CC33"/>
                </a:solidFill>
              </a:rPr>
              <a:t>Annotate_timing</a:t>
            </a:r>
            <a:r>
              <a:rPr lang="fr-FR" sz="1600" b="1" dirty="0" smtClean="0">
                <a:solidFill>
                  <a:srgbClr val="33CC33"/>
                </a:solidFill>
              </a:rPr>
              <a:t> (50, 70);</a:t>
            </a:r>
            <a:endParaRPr lang="fr-FR" sz="1600" b="1" dirty="0">
              <a:solidFill>
                <a:srgbClr val="33CC33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11770" y="3500100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33CC33"/>
                </a:solidFill>
              </a:rPr>
              <a:t>Annotate_timing</a:t>
            </a:r>
            <a:r>
              <a:rPr lang="fr-FR" sz="1600" b="1" dirty="0" smtClean="0">
                <a:solidFill>
                  <a:srgbClr val="33CC33"/>
                </a:solidFill>
              </a:rPr>
              <a:t> (30, 40);</a:t>
            </a:r>
            <a:endParaRPr lang="fr-FR" sz="1600" b="1" dirty="0">
              <a:solidFill>
                <a:srgbClr val="33CC33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002597" y="3851756"/>
            <a:ext cx="2167692" cy="338554"/>
            <a:chOff x="6002597" y="3212976"/>
            <a:chExt cx="2167692" cy="338554"/>
          </a:xfrm>
        </p:grpSpPr>
        <p:sp>
          <p:nvSpPr>
            <p:cNvPr id="31" name="5-Point Star 30"/>
            <p:cNvSpPr/>
            <p:nvPr/>
          </p:nvSpPr>
          <p:spPr>
            <a:xfrm>
              <a:off x="6002597" y="3251119"/>
              <a:ext cx="360040" cy="300411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78113" y="3212976"/>
              <a:ext cx="1392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FF0000"/>
                  </a:solidFill>
                </a:rPr>
                <a:t>Synchronize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();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36512" y="4283804"/>
            <a:ext cx="6696744" cy="692859"/>
            <a:chOff x="-36512" y="4283804"/>
            <a:chExt cx="6696744" cy="692859"/>
          </a:xfrm>
        </p:grpSpPr>
        <p:sp>
          <p:nvSpPr>
            <p:cNvPr id="48" name="TextBox 47"/>
            <p:cNvSpPr txBox="1"/>
            <p:nvPr/>
          </p:nvSpPr>
          <p:spPr>
            <a:xfrm>
              <a:off x="-36512" y="4607331"/>
              <a:ext cx="1047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Initiateur</a:t>
              </a:r>
              <a:endParaRPr lang="fr-FR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61900" y="4422665"/>
              <a:ext cx="1398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Périphérique</a:t>
              </a:r>
              <a:endParaRPr lang="fr-FR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2591" y="4283804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Bus</a:t>
              </a:r>
              <a:endParaRPr lang="fr-FR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115616" y="3738956"/>
            <a:ext cx="4627801" cy="400832"/>
          </a:xfrm>
          <a:custGeom>
            <a:avLst/>
            <a:gdLst>
              <a:gd name="connsiteX0" fmla="*/ 162839 w 5185992"/>
              <a:gd name="connsiteY0" fmla="*/ 0 h 400832"/>
              <a:gd name="connsiteX1" fmla="*/ 5185776 w 5185992"/>
              <a:gd name="connsiteY1" fmla="*/ 288098 h 400832"/>
              <a:gd name="connsiteX2" fmla="*/ 0 w 5185992"/>
              <a:gd name="connsiteY2" fmla="*/ 400832 h 4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5992" h="400832">
                <a:moveTo>
                  <a:pt x="162839" y="0"/>
                </a:moveTo>
                <a:cubicBezTo>
                  <a:pt x="2687877" y="110646"/>
                  <a:pt x="5212916" y="221293"/>
                  <a:pt x="5185776" y="288098"/>
                </a:cubicBezTo>
                <a:cubicBezTo>
                  <a:pt x="5158636" y="354903"/>
                  <a:pt x="2579318" y="377867"/>
                  <a:pt x="0" y="40083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4106578" y="3711104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extBox 63"/>
          <p:cNvSpPr txBox="1"/>
          <p:nvPr/>
        </p:nvSpPr>
        <p:spPr>
          <a:xfrm>
            <a:off x="560184" y="1202194"/>
            <a:ext cx="709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 i="1" dirty="0" smtClean="0"/>
              <a:t>Exécution </a:t>
            </a:r>
            <a:r>
              <a:rPr lang="fr-FR" i="1" dirty="0"/>
              <a:t>en temps nul ? Peu </a:t>
            </a:r>
            <a:r>
              <a:rPr lang="fr-FR" i="1" dirty="0" smtClean="0"/>
              <a:t>réaliste pour modéliser </a:t>
            </a:r>
            <a:r>
              <a:rPr lang="fr-FR" i="1" dirty="0"/>
              <a:t>les </a:t>
            </a:r>
            <a:r>
              <a:rPr lang="fr-FR" i="1" dirty="0" err="1" smtClean="0"/>
              <a:t>timers</a:t>
            </a:r>
            <a:endParaRPr lang="fr-FR" i="1" dirty="0" smtClean="0"/>
          </a:p>
          <a:p>
            <a:pPr marL="285750" indent="-285750">
              <a:buBlip>
                <a:blip r:embed="rId3"/>
              </a:buBlip>
            </a:pPr>
            <a:r>
              <a:rPr lang="fr-FR" i="1" dirty="0" smtClean="0"/>
              <a:t>Faible </a:t>
            </a:r>
            <a:r>
              <a:rPr lang="fr-FR" i="1" smtClean="0"/>
              <a:t>couplage </a:t>
            </a:r>
            <a:r>
              <a:rPr lang="fr-FR" i="1" smtClean="0"/>
              <a:t>temporel : </a:t>
            </a:r>
            <a:r>
              <a:rPr lang="fr-FR" i="1" dirty="0" smtClean="0"/>
              <a:t>Cumuler des annotations de temps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i="1" dirty="0"/>
          </a:p>
          <a:p>
            <a:endParaRPr lang="fr-FR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1079612" y="5229200"/>
            <a:ext cx="709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b="1" i="1" dirty="0" smtClean="0"/>
              <a:t>Cumul borné par les points de synchronisation</a:t>
            </a:r>
          </a:p>
          <a:p>
            <a:pPr marL="285750" indent="-285750">
              <a:buBlip>
                <a:blip r:embed="rId4"/>
              </a:buBlip>
            </a:pPr>
            <a:r>
              <a:rPr lang="fr-FR" b="1" i="1" dirty="0" smtClean="0"/>
              <a:t>Raisonner sur des intervalles, pas sur des valeurs absolues</a:t>
            </a:r>
          </a:p>
          <a:p>
            <a:pPr marL="285750" indent="-285750">
              <a:buBlip>
                <a:blip r:embed="rId4"/>
              </a:buBlip>
            </a:pPr>
            <a:endParaRPr lang="fr-FR" b="1" i="1" dirty="0"/>
          </a:p>
          <a:p>
            <a:pPr marL="285750" indent="-285750">
              <a:buBlip>
                <a:blip r:embed="rId4"/>
              </a:buBlip>
            </a:pPr>
            <a:endParaRPr lang="fr-FR" b="1" i="1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5952619" y="3372852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7973" y="343647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866746" y="421179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Up Arrow Callout 74"/>
          <p:cNvSpPr/>
          <p:nvPr/>
        </p:nvSpPr>
        <p:spPr>
          <a:xfrm>
            <a:off x="6660232" y="4190092"/>
            <a:ext cx="2333190" cy="834479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Purger le cumul </a:t>
            </a:r>
            <a:r>
              <a:rPr lang="fr-FR" b="1" dirty="0" smtClean="0">
                <a:solidFill>
                  <a:srgbClr val="FF0000"/>
                </a:solidFill>
              </a:rPr>
              <a:t>puis</a:t>
            </a: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rendre la </a:t>
            </a:r>
            <a:r>
              <a:rPr lang="fr-FR" b="1" dirty="0" smtClean="0">
                <a:solidFill>
                  <a:srgbClr val="FF0000"/>
                </a:solidFill>
              </a:rPr>
              <a:t>main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524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animBg="1"/>
      <p:bldP spid="27" grpId="1" animBg="1"/>
      <p:bldP spid="7" grpId="0" animBg="1"/>
      <p:bldP spid="7" grpId="1" animBg="1"/>
      <p:bldP spid="30" grpId="0" animBg="1"/>
      <p:bldP spid="35" grpId="0"/>
      <p:bldP spid="46" grpId="0"/>
      <p:bldP spid="62" grpId="0" animBg="1"/>
      <p:bldP spid="63" grpId="0" animBg="1"/>
      <p:bldP spid="63" grpId="1" animBg="1"/>
      <p:bldP spid="65" grpId="0"/>
      <p:bldP spid="69" grpId="0" animBg="1"/>
      <p:bldP spid="69" grpId="1" animBg="1"/>
      <p:bldP spid="70" grpId="0" animBg="1"/>
      <p:bldP spid="72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Déploiement</a:t>
            </a:r>
            <a:r>
              <a:rPr lang="en-US" dirty="0" smtClean="0"/>
              <a:t> </a:t>
            </a:r>
            <a:r>
              <a:rPr lang="en-US" dirty="0" err="1" smtClean="0"/>
              <a:t>industriel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427984" y="1124744"/>
            <a:ext cx="4536504" cy="5490304"/>
          </a:xfrm>
        </p:spPr>
        <p:txBody>
          <a:bodyPr>
            <a:normAutofit/>
          </a:bodyPr>
          <a:lstStyle/>
          <a:p>
            <a:r>
              <a:rPr lang="fr-FR" dirty="0"/>
              <a:t>K</a:t>
            </a:r>
            <a:r>
              <a:rPr lang="fr-FR" dirty="0" smtClean="0"/>
              <a:t>it de modélisation</a:t>
            </a:r>
          </a:p>
          <a:p>
            <a:pPr lvl="1"/>
            <a:r>
              <a:rPr lang="fr-FR" dirty="0" smtClean="0"/>
              <a:t>Primitives de modélisation</a:t>
            </a:r>
          </a:p>
          <a:p>
            <a:pPr lvl="1"/>
            <a:r>
              <a:rPr lang="fr-FR" dirty="0" smtClean="0"/>
              <a:t>Protocoles de communication</a:t>
            </a:r>
          </a:p>
          <a:p>
            <a:pPr lvl="1"/>
            <a:r>
              <a:rPr lang="fr-FR" dirty="0" smtClean="0"/>
              <a:t>Expertise et recommandations</a:t>
            </a:r>
          </a:p>
          <a:p>
            <a:r>
              <a:rPr lang="fr-FR" dirty="0" smtClean="0"/>
              <a:t>Bibliothèque de modèles génériques</a:t>
            </a:r>
          </a:p>
          <a:p>
            <a:r>
              <a:rPr lang="fr-FR" dirty="0" smtClean="0"/>
              <a:t>Déploiement sur les groupes produits</a:t>
            </a:r>
          </a:p>
          <a:p>
            <a:pPr lvl="1"/>
            <a:r>
              <a:rPr lang="fr-FR" dirty="0" smtClean="0"/>
              <a:t>Depuis 2005</a:t>
            </a:r>
          </a:p>
          <a:p>
            <a:pPr lvl="1"/>
            <a:r>
              <a:rPr lang="fr-FR" dirty="0" smtClean="0"/>
              <a:t>Nombreux prototypes virtuels développés</a:t>
            </a:r>
          </a:p>
          <a:p>
            <a:pPr lvl="1"/>
            <a:r>
              <a:rPr lang="fr-FR" dirty="0" smtClean="0"/>
              <a:t>Grand nombre d’utilisateurs</a:t>
            </a:r>
          </a:p>
          <a:p>
            <a:r>
              <a:rPr lang="fr-FR" dirty="0" smtClean="0"/>
              <a:t>Expertise reconnue et contribution aux standards</a:t>
            </a:r>
          </a:p>
          <a:p>
            <a:pPr lvl="1"/>
            <a:r>
              <a:rPr lang="fr-FR" dirty="0" smtClean="0"/>
              <a:t>Donation de propositions de standards</a:t>
            </a:r>
          </a:p>
          <a:p>
            <a:pPr lvl="1"/>
            <a:r>
              <a:rPr lang="fr-FR" dirty="0" smtClean="0"/>
              <a:t>Participation active à  la standardisation</a:t>
            </a:r>
          </a:p>
          <a:p>
            <a:pPr lvl="1"/>
            <a:r>
              <a:rPr lang="fr-FR" dirty="0" smtClean="0"/>
              <a:t>OSCI TLM1 et TLM2, IEEE 1666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24D8DF9-BC2E-4D26-8754-C49B753CE352}" type="slidenum">
              <a:rPr lang="en-US" sz="1050" smtClean="0"/>
              <a:pPr>
                <a:defRPr/>
              </a:pPr>
              <a:t>15</a:t>
            </a:fld>
            <a:endParaRPr lang="en-US" sz="1100"/>
          </a:p>
        </p:txBody>
      </p:sp>
      <p:sp>
        <p:nvSpPr>
          <p:cNvPr id="18" name="Rectangle 17"/>
          <p:cNvSpPr/>
          <p:nvPr/>
        </p:nvSpPr>
        <p:spPr bwMode="auto">
          <a:xfrm>
            <a:off x="522667" y="1251064"/>
            <a:ext cx="2901277" cy="1975392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Can 5"/>
          <p:cNvSpPr/>
          <p:nvPr/>
        </p:nvSpPr>
        <p:spPr bwMode="auto">
          <a:xfrm>
            <a:off x="3693829" y="1909527"/>
            <a:ext cx="662145" cy="589152"/>
          </a:xfrm>
          <a:prstGeom prst="can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Carte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adresses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système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8" name="Elbow Connector 7"/>
          <p:cNvCxnSpPr>
            <a:stCxn id="5" idx="3"/>
            <a:endCxn id="6" idx="2"/>
          </p:cNvCxnSpPr>
          <p:nvPr/>
        </p:nvCxnSpPr>
        <p:spPr bwMode="auto">
          <a:xfrm>
            <a:off x="3347864" y="2204103"/>
            <a:ext cx="345965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23874" y="1285719"/>
            <a:ext cx="742187" cy="5198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Modèle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 TLM IP</a:t>
            </a:r>
          </a:p>
        </p:txBody>
      </p:sp>
      <p:sp>
        <p:nvSpPr>
          <p:cNvPr id="13" name="Chevron 12"/>
          <p:cNvSpPr/>
          <p:nvPr/>
        </p:nvSpPr>
        <p:spPr bwMode="auto">
          <a:xfrm>
            <a:off x="387723" y="2810584"/>
            <a:ext cx="168679" cy="103968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Chevron 13"/>
          <p:cNvSpPr/>
          <p:nvPr/>
        </p:nvSpPr>
        <p:spPr bwMode="auto">
          <a:xfrm>
            <a:off x="219045" y="2810584"/>
            <a:ext cx="168679" cy="103968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Chevron 14"/>
          <p:cNvSpPr/>
          <p:nvPr/>
        </p:nvSpPr>
        <p:spPr bwMode="auto">
          <a:xfrm flipH="1">
            <a:off x="387723" y="2983864"/>
            <a:ext cx="168679" cy="103968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Chevron 15"/>
          <p:cNvSpPr/>
          <p:nvPr/>
        </p:nvSpPr>
        <p:spPr bwMode="auto">
          <a:xfrm flipH="1">
            <a:off x="219045" y="2983864"/>
            <a:ext cx="168679" cy="103968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2464023"/>
            <a:ext cx="219045" cy="762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I/O  Device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771800" y="2465024"/>
            <a:ext cx="593345" cy="2945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err="1" smtClean="0"/>
              <a:t>Ligne</a:t>
            </a:r>
            <a:r>
              <a:rPr lang="en-US" sz="700" dirty="0" smtClean="0"/>
              <a:t> de </a:t>
            </a:r>
            <a:r>
              <a:rPr lang="en-US" sz="700" dirty="0" err="1" smtClean="0"/>
              <a:t>commande</a:t>
            </a:r>
            <a:endParaRPr lang="en-US" sz="7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771800" y="2780928"/>
            <a:ext cx="593344" cy="3292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err="1" smtClean="0">
                <a:ea typeface="ＭＳ Ｐゴシック" pitchFamily="34" charset="-128"/>
              </a:rPr>
              <a:t>Gestion</a:t>
            </a:r>
            <a:r>
              <a:rPr lang="en-US" sz="700" dirty="0" smtClean="0">
                <a:ea typeface="ＭＳ Ｐゴシック" pitchFamily="34" charset="-128"/>
              </a:rPr>
              <a:t>. </a:t>
            </a:r>
            <a:r>
              <a:rPr lang="en-US" sz="700" dirty="0" err="1" smtClean="0">
                <a:ea typeface="ＭＳ Ｐゴシック" pitchFamily="34" charset="-128"/>
              </a:rPr>
              <a:t>Config</a:t>
            </a:r>
            <a:r>
              <a:rPr lang="en-US" sz="700" dirty="0" smtClean="0">
                <a:ea typeface="ＭＳ Ｐゴシック" pitchFamily="34" charset="-128"/>
              </a:rPr>
              <a:t>.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3693830" y="2550663"/>
            <a:ext cx="662145" cy="589152"/>
          </a:xfrm>
          <a:prstGeom prst="can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Paramètres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 IP</a:t>
            </a:r>
          </a:p>
        </p:txBody>
      </p:sp>
      <p:cxnSp>
        <p:nvCxnSpPr>
          <p:cNvPr id="25" name="Elbow Connector 24"/>
          <p:cNvCxnSpPr>
            <a:stCxn id="21" idx="3"/>
            <a:endCxn id="23" idx="2"/>
          </p:cNvCxnSpPr>
          <p:nvPr/>
        </p:nvCxnSpPr>
        <p:spPr bwMode="auto">
          <a:xfrm flipV="1">
            <a:off x="3365144" y="2845239"/>
            <a:ext cx="328686" cy="1003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9" idx="2"/>
          </p:cNvCxnSpPr>
          <p:nvPr/>
        </p:nvCxnSpPr>
        <p:spPr bwMode="auto">
          <a:xfrm rot="5400000">
            <a:off x="856343" y="1944183"/>
            <a:ext cx="277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927496" y="1805559"/>
            <a:ext cx="134943" cy="69312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7611" y="2323623"/>
            <a:ext cx="539772" cy="797089"/>
            <a:chOff x="657611" y="2325399"/>
            <a:chExt cx="539772" cy="79708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57611" y="2602648"/>
              <a:ext cx="539772" cy="5198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I/O</a:t>
              </a: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rot="5400000">
              <a:off x="856343" y="2464023"/>
              <a:ext cx="277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927496" y="2533335"/>
              <a:ext cx="134943" cy="69312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 bwMode="auto">
          <a:xfrm rot="5400000">
            <a:off x="1058758" y="1944183"/>
            <a:ext cx="277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1129911" y="1805559"/>
            <a:ext cx="134943" cy="69312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 rot="16200000">
            <a:off x="1330485" y="1494575"/>
            <a:ext cx="138624" cy="67472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50" name="Straight Connector 49"/>
          <p:cNvCxnSpPr>
            <a:stCxn id="45" idx="2"/>
          </p:cNvCxnSpPr>
          <p:nvPr/>
        </p:nvCxnSpPr>
        <p:spPr bwMode="auto">
          <a:xfrm>
            <a:off x="1433533" y="1528311"/>
            <a:ext cx="4723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1305052" y="2323623"/>
            <a:ext cx="657544" cy="797089"/>
            <a:chOff x="2058348" y="2325399"/>
            <a:chExt cx="657544" cy="79708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058348" y="2602648"/>
              <a:ext cx="657544" cy="5198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IP TLM</a:t>
              </a:r>
              <a:b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</a:b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Model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rot="5400000">
              <a:off x="2239510" y="2464023"/>
              <a:ext cx="277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41"/>
            <p:cNvSpPr/>
            <p:nvPr/>
          </p:nvSpPr>
          <p:spPr bwMode="auto">
            <a:xfrm>
              <a:off x="2310663" y="2533335"/>
              <a:ext cx="134943" cy="69312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180366" y="2637304"/>
              <a:ext cx="468054" cy="10396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1619672" y="1311662"/>
            <a:ext cx="775760" cy="519840"/>
          </a:xfrm>
          <a:prstGeom prst="rect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Modèle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 de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processeur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907704" y="1831502"/>
            <a:ext cx="134943" cy="69312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 rot="16200000">
            <a:off x="1512088" y="1509847"/>
            <a:ext cx="138624" cy="67472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558598" y="1314092"/>
            <a:ext cx="806547" cy="519840"/>
          </a:xfrm>
          <a:prstGeom prst="rect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Modèle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 de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processeur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2915816" y="1833932"/>
            <a:ext cx="0" cy="277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2843808" y="1833932"/>
            <a:ext cx="134943" cy="69312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" name="Rectangle 74"/>
          <p:cNvSpPr/>
          <p:nvPr/>
        </p:nvSpPr>
        <p:spPr bwMode="auto">
          <a:xfrm rot="16200000">
            <a:off x="2448192" y="1512277"/>
            <a:ext cx="138624" cy="67472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4" name="Straight Connector 23"/>
          <p:cNvCxnSpPr>
            <a:stCxn id="28" idx="2"/>
            <a:endCxn id="65" idx="0"/>
          </p:cNvCxnSpPr>
          <p:nvPr/>
        </p:nvCxnSpPr>
        <p:spPr>
          <a:xfrm>
            <a:off x="1983241" y="1040814"/>
            <a:ext cx="24311" cy="270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1" idx="2"/>
            <a:endCxn id="72" idx="0"/>
          </p:cNvCxnSpPr>
          <p:nvPr/>
        </p:nvCxnSpPr>
        <p:spPr>
          <a:xfrm flipH="1">
            <a:off x="2961872" y="1125181"/>
            <a:ext cx="11" cy="188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606593" y="2082807"/>
            <a:ext cx="2741271" cy="2425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Modèle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 de bus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070265" y="2323623"/>
            <a:ext cx="657544" cy="797089"/>
            <a:chOff x="2058348" y="2325399"/>
            <a:chExt cx="657544" cy="797089"/>
          </a:xfrm>
        </p:grpSpPr>
        <p:sp>
          <p:nvSpPr>
            <p:cNvPr id="81" name="Rectangle 80"/>
            <p:cNvSpPr/>
            <p:nvPr/>
          </p:nvSpPr>
          <p:spPr bwMode="auto">
            <a:xfrm>
              <a:off x="2058348" y="2602648"/>
              <a:ext cx="657544" cy="5198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Modèle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err="1" smtClean="0">
                  <a:latin typeface="Arial" charset="0"/>
                  <a:ea typeface="ＭＳ Ｐゴシック" pitchFamily="34" charset="-128"/>
                </a:rPr>
                <a:t>Mémoire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 rot="5400000">
              <a:off x="2239510" y="2464023"/>
              <a:ext cx="277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2310663" y="2533335"/>
              <a:ext cx="134943" cy="69312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9384" y="2198211"/>
            <a:ext cx="3504444" cy="4399141"/>
            <a:chOff x="431125" y="2199224"/>
            <a:chExt cx="3504444" cy="4399141"/>
          </a:xfrm>
        </p:grpSpPr>
        <p:grpSp>
          <p:nvGrpSpPr>
            <p:cNvPr id="58" name="Group 57"/>
            <p:cNvGrpSpPr/>
            <p:nvPr/>
          </p:nvGrpSpPr>
          <p:grpSpPr>
            <a:xfrm>
              <a:off x="1141332" y="4240475"/>
              <a:ext cx="2794237" cy="2357890"/>
              <a:chOff x="2909986" y="1268760"/>
              <a:chExt cx="6395698" cy="4378939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2909986" y="1268760"/>
                <a:ext cx="6395698" cy="437893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088579" y="1988839"/>
                <a:ext cx="3229213" cy="756086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latin typeface="Arial" charset="0"/>
                    <a:ea typeface="ＭＳ Ｐゴシック" pitchFamily="34" charset="-128"/>
                  </a:rPr>
                  <a:t>Banc  de </a:t>
                </a:r>
                <a:r>
                  <a:rPr lang="en-US" sz="1000" dirty="0" err="1" smtClean="0">
                    <a:latin typeface="Arial" charset="0"/>
                    <a:ea typeface="ＭＳ Ｐゴシック" pitchFamily="34" charset="-128"/>
                  </a:rPr>
                  <a:t>registres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351064" y="1268760"/>
                <a:ext cx="2589088" cy="401187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rPr>
                  <a:t>Interface bus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588224" y="2060848"/>
                <a:ext cx="2341300" cy="360041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rPr>
                  <a:t>Reset</a:t>
                </a:r>
              </a:p>
            </p:txBody>
          </p:sp>
          <p:sp>
            <p:nvSpPr>
              <p:cNvPr id="69" name="Rounded Rectangle 68"/>
              <p:cNvSpPr/>
              <p:nvPr/>
            </p:nvSpPr>
            <p:spPr bwMode="auto">
              <a:xfrm>
                <a:off x="3059833" y="3071867"/>
                <a:ext cx="2736305" cy="2192920"/>
              </a:xfrm>
              <a:prstGeom prst="roundRect">
                <a:avLst/>
              </a:prstGeom>
              <a:solidFill>
                <a:srgbClr val="9966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pitchFamily="34" charset="-128"/>
                  </a:rPr>
                  <a:t>Comportement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6544735" y="4149081"/>
                <a:ext cx="2760949" cy="576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rPr>
                  <a:t>Messaging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6588224" y="4863600"/>
                <a:ext cx="1872208" cy="6686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err="1" smtClean="0">
                    <a:ea typeface="ＭＳ Ｐゴシック" pitchFamily="34" charset="-128"/>
                  </a:rPr>
                  <a:t>Paramètres</a:t>
                </a:r>
                <a:r>
                  <a:rPr lang="en-US" sz="1000" dirty="0" smtClean="0">
                    <a:ea typeface="ＭＳ Ｐゴシック" pitchFamily="34" charset="-128"/>
                  </a:rPr>
                  <a:t> </a:t>
                </a:r>
                <a:r>
                  <a:rPr lang="en-US" sz="1000" dirty="0" err="1" smtClean="0">
                    <a:ea typeface="ＭＳ Ｐゴシック" pitchFamily="34" charset="-128"/>
                  </a:rPr>
                  <a:t>modèle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6588224" y="2564905"/>
                <a:ext cx="2341302" cy="360041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rPr>
                  <a:t>Interruption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6588224" y="3068959"/>
                <a:ext cx="2341302" cy="360041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rPr>
                  <a:t>Frequence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25" y="2199224"/>
              <a:ext cx="2438400" cy="24384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96343"/>
            <a:ext cx="871154" cy="5444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01" y="165390"/>
            <a:ext cx="771963" cy="959791"/>
          </a:xfrm>
          <a:prstGeom prst="rect">
            <a:avLst/>
          </a:prstGeom>
        </p:spPr>
      </p:pic>
      <p:cxnSp>
        <p:nvCxnSpPr>
          <p:cNvPr id="161" name="Straight Connector 160"/>
          <p:cNvCxnSpPr>
            <a:stCxn id="67" idx="2"/>
            <a:endCxn id="5" idx="0"/>
          </p:cNvCxnSpPr>
          <p:nvPr/>
        </p:nvCxnSpPr>
        <p:spPr bwMode="auto">
          <a:xfrm>
            <a:off x="1975176" y="1900814"/>
            <a:ext cx="2053" cy="1819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3" name="Group 162"/>
          <p:cNvGrpSpPr/>
          <p:nvPr/>
        </p:nvGrpSpPr>
        <p:grpSpPr>
          <a:xfrm>
            <a:off x="107504" y="44624"/>
            <a:ext cx="1449863" cy="1432077"/>
            <a:chOff x="6812794" y="868972"/>
            <a:chExt cx="1791654" cy="1728192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794" y="868972"/>
              <a:ext cx="1791654" cy="1728192"/>
            </a:xfrm>
            <a:prstGeom prst="rect">
              <a:avLst/>
            </a:prstGeom>
            <a:scene3d>
              <a:camera prst="orthographicFront">
                <a:rot lat="2367903" lon="19617125" rev="19812367"/>
              </a:camera>
              <a:lightRig rig="threePt" dir="t"/>
            </a:scene3d>
          </p:spPr>
        </p:pic>
        <p:grpSp>
          <p:nvGrpSpPr>
            <p:cNvPr id="165" name="Group 164"/>
            <p:cNvGrpSpPr/>
            <p:nvPr/>
          </p:nvGrpSpPr>
          <p:grpSpPr>
            <a:xfrm>
              <a:off x="6951665" y="927609"/>
              <a:ext cx="1487766" cy="1198090"/>
              <a:chOff x="6951665" y="927609"/>
              <a:chExt cx="1487766" cy="1198090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7468520" y="1409494"/>
                <a:ext cx="205536" cy="165668"/>
                <a:chOff x="3847075" y="2930084"/>
                <a:chExt cx="701482" cy="574179"/>
              </a:xfrm>
            </p:grpSpPr>
            <p:sp>
              <p:nvSpPr>
                <p:cNvPr id="237" name="Cube 236"/>
                <p:cNvSpPr/>
                <p:nvPr/>
              </p:nvSpPr>
              <p:spPr>
                <a:xfrm>
                  <a:off x="3847075" y="3206170"/>
                  <a:ext cx="551148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>
                <a:xfrm>
                  <a:off x="3956837" y="2930084"/>
                  <a:ext cx="591720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6951665" y="1452498"/>
                <a:ext cx="323973" cy="188967"/>
                <a:chOff x="2083082" y="3079131"/>
                <a:chExt cx="1105699" cy="654928"/>
              </a:xfrm>
            </p:grpSpPr>
            <p:grpSp>
              <p:nvGrpSpPr>
                <p:cNvPr id="231" name="Group 230"/>
                <p:cNvGrpSpPr/>
                <p:nvPr/>
              </p:nvGrpSpPr>
              <p:grpSpPr>
                <a:xfrm>
                  <a:off x="2083082" y="3317051"/>
                  <a:ext cx="597565" cy="417008"/>
                  <a:chOff x="4876800" y="2869704"/>
                  <a:chExt cx="1016496" cy="512440"/>
                </a:xfrm>
              </p:grpSpPr>
              <p:sp>
                <p:nvSpPr>
                  <p:cNvPr id="235" name="Cube 234"/>
                  <p:cNvSpPr/>
                  <p:nvPr/>
                </p:nvSpPr>
                <p:spPr>
                  <a:xfrm>
                    <a:off x="4876800" y="2869704"/>
                    <a:ext cx="864096" cy="360040"/>
                  </a:xfrm>
                  <a:prstGeom prst="cub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6" name="Cube 235"/>
                  <p:cNvSpPr/>
                  <p:nvPr/>
                </p:nvSpPr>
                <p:spPr>
                  <a:xfrm>
                    <a:off x="5029200" y="3022104"/>
                    <a:ext cx="864096" cy="360040"/>
                  </a:xfrm>
                  <a:prstGeom prst="cub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32" name="Group 231"/>
                <p:cNvGrpSpPr/>
                <p:nvPr/>
              </p:nvGrpSpPr>
              <p:grpSpPr>
                <a:xfrm>
                  <a:off x="2612889" y="3079131"/>
                  <a:ext cx="575892" cy="347507"/>
                  <a:chOff x="5508104" y="2537284"/>
                  <a:chExt cx="1016496" cy="512440"/>
                </a:xfrm>
              </p:grpSpPr>
              <p:sp>
                <p:nvSpPr>
                  <p:cNvPr id="233" name="Cube 232"/>
                  <p:cNvSpPr/>
                  <p:nvPr/>
                </p:nvSpPr>
                <p:spPr>
                  <a:xfrm>
                    <a:off x="5508104" y="2537284"/>
                    <a:ext cx="864096" cy="360040"/>
                  </a:xfrm>
                  <a:prstGeom prst="cub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4" name="Cube 233"/>
                  <p:cNvSpPr/>
                  <p:nvPr/>
                </p:nvSpPr>
                <p:spPr>
                  <a:xfrm>
                    <a:off x="5660504" y="2689684"/>
                    <a:ext cx="864096" cy="360040"/>
                  </a:xfrm>
                  <a:prstGeom prst="cub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8" name="Group 167"/>
              <p:cNvGrpSpPr/>
              <p:nvPr/>
            </p:nvGrpSpPr>
            <p:grpSpPr>
              <a:xfrm>
                <a:off x="7146047" y="1570835"/>
                <a:ext cx="496531" cy="381310"/>
                <a:chOff x="2746497" y="3489269"/>
                <a:chExt cx="1694629" cy="1321561"/>
              </a:xfrm>
            </p:grpSpPr>
            <p:sp>
              <p:nvSpPr>
                <p:cNvPr id="223" name="Cube 222"/>
                <p:cNvSpPr/>
                <p:nvPr/>
              </p:nvSpPr>
              <p:spPr>
                <a:xfrm>
                  <a:off x="3647582" y="4115816"/>
                  <a:ext cx="431660" cy="347507"/>
                </a:xfrm>
                <a:prstGeom prst="cube">
                  <a:avLst/>
                </a:prstGeom>
                <a:solidFill>
                  <a:srgbClr val="CC00CC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4" name="Cube 223"/>
                <p:cNvSpPr/>
                <p:nvPr/>
              </p:nvSpPr>
              <p:spPr>
                <a:xfrm>
                  <a:off x="3803164" y="4463323"/>
                  <a:ext cx="637962" cy="347507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5" name="Group 224"/>
                <p:cNvGrpSpPr/>
                <p:nvPr/>
              </p:nvGrpSpPr>
              <p:grpSpPr>
                <a:xfrm>
                  <a:off x="2746497" y="3489269"/>
                  <a:ext cx="1694629" cy="590762"/>
                  <a:chOff x="2077798" y="1484784"/>
                  <a:chExt cx="2059202" cy="720080"/>
                </a:xfrm>
              </p:grpSpPr>
              <p:sp>
                <p:nvSpPr>
                  <p:cNvPr id="226" name="Cube 225"/>
                  <p:cNvSpPr/>
                  <p:nvPr/>
                </p:nvSpPr>
                <p:spPr>
                  <a:xfrm>
                    <a:off x="2699792" y="1484784"/>
                    <a:ext cx="787896" cy="360040"/>
                  </a:xfrm>
                  <a:prstGeom prst="cube">
                    <a:avLst/>
                  </a:prstGeom>
                  <a:solidFill>
                    <a:srgbClr val="CC0099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7" name="Cube 226"/>
                  <p:cNvSpPr/>
                  <p:nvPr/>
                </p:nvSpPr>
                <p:spPr>
                  <a:xfrm>
                    <a:off x="3131840" y="1844824"/>
                    <a:ext cx="501919" cy="360040"/>
                  </a:xfrm>
                  <a:prstGeom prst="cub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8" name="Cube 227"/>
                  <p:cNvSpPr/>
                  <p:nvPr/>
                </p:nvSpPr>
                <p:spPr>
                  <a:xfrm>
                    <a:off x="3491880" y="1484784"/>
                    <a:ext cx="645120" cy="360040"/>
                  </a:xfrm>
                  <a:prstGeom prst="cub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9" name="Cube 228"/>
                  <p:cNvSpPr/>
                  <p:nvPr/>
                </p:nvSpPr>
                <p:spPr>
                  <a:xfrm>
                    <a:off x="2443613" y="1844824"/>
                    <a:ext cx="688227" cy="360040"/>
                  </a:xfrm>
                  <a:prstGeom prst="cub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Cube 229"/>
                  <p:cNvSpPr/>
                  <p:nvPr/>
                </p:nvSpPr>
                <p:spPr>
                  <a:xfrm>
                    <a:off x="2077798" y="1484784"/>
                    <a:ext cx="621994" cy="360040"/>
                  </a:xfrm>
                  <a:prstGeom prst="cub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9" name="Group 168"/>
              <p:cNvGrpSpPr/>
              <p:nvPr/>
            </p:nvGrpSpPr>
            <p:grpSpPr>
              <a:xfrm>
                <a:off x="7578698" y="1751185"/>
                <a:ext cx="496531" cy="170453"/>
                <a:chOff x="2077798" y="1484784"/>
                <a:chExt cx="2059202" cy="720080"/>
              </a:xfrm>
            </p:grpSpPr>
            <p:sp>
              <p:nvSpPr>
                <p:cNvPr id="218" name="Cube 217"/>
                <p:cNvSpPr/>
                <p:nvPr/>
              </p:nvSpPr>
              <p:spPr>
                <a:xfrm>
                  <a:off x="2699792" y="1484784"/>
                  <a:ext cx="787896" cy="360040"/>
                </a:xfrm>
                <a:prstGeom prst="cube">
                  <a:avLst/>
                </a:prstGeom>
                <a:solidFill>
                  <a:srgbClr val="CC0099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Cube 218"/>
                <p:cNvSpPr/>
                <p:nvPr/>
              </p:nvSpPr>
              <p:spPr>
                <a:xfrm>
                  <a:off x="3131840" y="1844824"/>
                  <a:ext cx="501919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0" name="Cube 219"/>
                <p:cNvSpPr/>
                <p:nvPr/>
              </p:nvSpPr>
              <p:spPr>
                <a:xfrm>
                  <a:off x="3491880" y="1484784"/>
                  <a:ext cx="645120" cy="360040"/>
                </a:xfrm>
                <a:prstGeom prst="cub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Cube 220"/>
                <p:cNvSpPr/>
                <p:nvPr/>
              </p:nvSpPr>
              <p:spPr>
                <a:xfrm>
                  <a:off x="2443613" y="1844824"/>
                  <a:ext cx="688227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Cube 221"/>
                <p:cNvSpPr/>
                <p:nvPr/>
              </p:nvSpPr>
              <p:spPr>
                <a:xfrm>
                  <a:off x="2077798" y="1484784"/>
                  <a:ext cx="621994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8049141" y="1609508"/>
                <a:ext cx="217554" cy="183561"/>
                <a:chOff x="5828703" y="3623303"/>
                <a:chExt cx="742499" cy="636194"/>
              </a:xfrm>
            </p:grpSpPr>
            <p:sp>
              <p:nvSpPr>
                <p:cNvPr id="216" name="Cube 215"/>
                <p:cNvSpPr/>
                <p:nvPr/>
              </p:nvSpPr>
              <p:spPr>
                <a:xfrm>
                  <a:off x="5828703" y="3623303"/>
                  <a:ext cx="658280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Cube 216"/>
                <p:cNvSpPr/>
                <p:nvPr/>
              </p:nvSpPr>
              <p:spPr>
                <a:xfrm>
                  <a:off x="5919925" y="3961404"/>
                  <a:ext cx="651277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7622018" y="1380613"/>
                <a:ext cx="422589" cy="374598"/>
                <a:chOff x="4370955" y="2829988"/>
                <a:chExt cx="1442272" cy="1298298"/>
              </a:xfrm>
            </p:grpSpPr>
            <p:sp>
              <p:nvSpPr>
                <p:cNvPr id="190" name="Cube 189"/>
                <p:cNvSpPr/>
                <p:nvPr/>
              </p:nvSpPr>
              <p:spPr>
                <a:xfrm>
                  <a:off x="4455584" y="3182278"/>
                  <a:ext cx="614837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Cube 190"/>
                <p:cNvSpPr/>
                <p:nvPr/>
              </p:nvSpPr>
              <p:spPr>
                <a:xfrm>
                  <a:off x="5034159" y="3562955"/>
                  <a:ext cx="620595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>
                <a:xfrm>
                  <a:off x="5099926" y="3830193"/>
                  <a:ext cx="629948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Cube 192"/>
                <p:cNvSpPr/>
                <p:nvPr/>
              </p:nvSpPr>
              <p:spPr>
                <a:xfrm>
                  <a:off x="4465715" y="3490947"/>
                  <a:ext cx="517460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Cube 193"/>
                <p:cNvSpPr/>
                <p:nvPr/>
              </p:nvSpPr>
              <p:spPr>
                <a:xfrm>
                  <a:off x="4370955" y="3750493"/>
                  <a:ext cx="568281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5" name="Group 194"/>
                <p:cNvGrpSpPr/>
                <p:nvPr/>
              </p:nvGrpSpPr>
              <p:grpSpPr>
                <a:xfrm>
                  <a:off x="4548557" y="2829988"/>
                  <a:ext cx="1264670" cy="764017"/>
                  <a:chOff x="4548557" y="2829988"/>
                  <a:chExt cx="1264670" cy="764017"/>
                </a:xfrm>
              </p:grpSpPr>
              <p:sp>
                <p:nvSpPr>
                  <p:cNvPr id="196" name="Cube 195"/>
                  <p:cNvSpPr/>
                  <p:nvPr/>
                </p:nvSpPr>
                <p:spPr>
                  <a:xfrm>
                    <a:off x="4548557" y="2829988"/>
                    <a:ext cx="696906" cy="376182"/>
                  </a:xfrm>
                  <a:prstGeom prst="cub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4550401" y="2941588"/>
                    <a:ext cx="346609" cy="222249"/>
                    <a:chOff x="2077798" y="1484784"/>
                    <a:chExt cx="2059202" cy="720080"/>
                  </a:xfrm>
                </p:grpSpPr>
                <p:sp>
                  <p:nvSpPr>
                    <p:cNvPr id="211" name="Cube 210"/>
                    <p:cNvSpPr/>
                    <p:nvPr/>
                  </p:nvSpPr>
                  <p:spPr>
                    <a:xfrm>
                      <a:off x="2699792" y="1484784"/>
                      <a:ext cx="787896" cy="360040"/>
                    </a:xfrm>
                    <a:prstGeom prst="cub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b="1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fr-FR" sz="1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Cube 211"/>
                    <p:cNvSpPr/>
                    <p:nvPr/>
                  </p:nvSpPr>
                  <p:spPr>
                    <a:xfrm>
                      <a:off x="3131840" y="1844824"/>
                      <a:ext cx="501919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ITC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3" name="Cube 212"/>
                    <p:cNvSpPr/>
                    <p:nvPr/>
                  </p:nvSpPr>
                  <p:spPr>
                    <a:xfrm>
                      <a:off x="3491880" y="1484784"/>
                      <a:ext cx="645120" cy="360040"/>
                    </a:xfrm>
                    <a:prstGeom prst="cube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MMU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4" name="Cube 213"/>
                    <p:cNvSpPr/>
                    <p:nvPr/>
                  </p:nvSpPr>
                  <p:spPr>
                    <a:xfrm>
                      <a:off x="2443613" y="1844824"/>
                      <a:ext cx="688227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TIMER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5" name="Cube 214"/>
                    <p:cNvSpPr/>
                    <p:nvPr/>
                  </p:nvSpPr>
                  <p:spPr>
                    <a:xfrm>
                      <a:off x="2077798" y="1484784"/>
                      <a:ext cx="621994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UART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98" name="Cube 197"/>
                  <p:cNvSpPr/>
                  <p:nvPr/>
                </p:nvSpPr>
                <p:spPr>
                  <a:xfrm>
                    <a:off x="4928687" y="2964895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9" name="Cube 198"/>
                  <p:cNvSpPr/>
                  <p:nvPr/>
                </p:nvSpPr>
                <p:spPr>
                  <a:xfrm>
                    <a:off x="4970158" y="3016901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0" name="Cube 199"/>
                  <p:cNvSpPr/>
                  <p:nvPr/>
                </p:nvSpPr>
                <p:spPr>
                  <a:xfrm>
                    <a:off x="5007738" y="3068908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Cube 200"/>
                  <p:cNvSpPr/>
                  <p:nvPr/>
                </p:nvSpPr>
                <p:spPr>
                  <a:xfrm>
                    <a:off x="5116321" y="3217823"/>
                    <a:ext cx="696906" cy="376182"/>
                  </a:xfrm>
                  <a:prstGeom prst="cub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02" name="Group 201"/>
                  <p:cNvGrpSpPr/>
                  <p:nvPr/>
                </p:nvGrpSpPr>
                <p:grpSpPr>
                  <a:xfrm>
                    <a:off x="5118165" y="3329423"/>
                    <a:ext cx="346609" cy="222249"/>
                    <a:chOff x="2077798" y="1484784"/>
                    <a:chExt cx="2059202" cy="720080"/>
                  </a:xfrm>
                </p:grpSpPr>
                <p:sp>
                  <p:nvSpPr>
                    <p:cNvPr id="206" name="Cube 205"/>
                    <p:cNvSpPr/>
                    <p:nvPr/>
                  </p:nvSpPr>
                  <p:spPr>
                    <a:xfrm>
                      <a:off x="2699792" y="1484784"/>
                      <a:ext cx="787896" cy="360040"/>
                    </a:xfrm>
                    <a:prstGeom prst="cub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b="1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fr-FR" sz="1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Cube 206"/>
                    <p:cNvSpPr/>
                    <p:nvPr/>
                  </p:nvSpPr>
                  <p:spPr>
                    <a:xfrm>
                      <a:off x="3131840" y="1844824"/>
                      <a:ext cx="501919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ITC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8" name="Cube 207"/>
                    <p:cNvSpPr/>
                    <p:nvPr/>
                  </p:nvSpPr>
                  <p:spPr>
                    <a:xfrm>
                      <a:off x="3491880" y="1484784"/>
                      <a:ext cx="645120" cy="360040"/>
                    </a:xfrm>
                    <a:prstGeom prst="cube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MMU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9" name="Cube 208"/>
                    <p:cNvSpPr/>
                    <p:nvPr/>
                  </p:nvSpPr>
                  <p:spPr>
                    <a:xfrm>
                      <a:off x="2443613" y="1844824"/>
                      <a:ext cx="688227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TIMER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0" name="Cube 209"/>
                    <p:cNvSpPr/>
                    <p:nvPr/>
                  </p:nvSpPr>
                  <p:spPr>
                    <a:xfrm>
                      <a:off x="2077798" y="1484784"/>
                      <a:ext cx="621994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UART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03" name="Cube 202"/>
                  <p:cNvSpPr/>
                  <p:nvPr/>
                </p:nvSpPr>
                <p:spPr>
                  <a:xfrm>
                    <a:off x="5496451" y="3352730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Cube 203"/>
                  <p:cNvSpPr/>
                  <p:nvPr/>
                </p:nvSpPr>
                <p:spPr>
                  <a:xfrm>
                    <a:off x="5537922" y="3404736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5" name="Cube 204"/>
                  <p:cNvSpPr/>
                  <p:nvPr/>
                </p:nvSpPr>
                <p:spPr>
                  <a:xfrm>
                    <a:off x="5575502" y="3456743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up 171"/>
              <p:cNvGrpSpPr/>
              <p:nvPr/>
            </p:nvGrpSpPr>
            <p:grpSpPr>
              <a:xfrm>
                <a:off x="7066668" y="1158693"/>
                <a:ext cx="1372763" cy="509247"/>
                <a:chOff x="2475580" y="2060848"/>
                <a:chExt cx="4685159" cy="1764970"/>
              </a:xfrm>
            </p:grpSpPr>
            <p:sp>
              <p:nvSpPr>
                <p:cNvPr id="181" name="Cube 180"/>
                <p:cNvSpPr/>
                <p:nvPr/>
              </p:nvSpPr>
              <p:spPr>
                <a:xfrm>
                  <a:off x="5076056" y="2636912"/>
                  <a:ext cx="561050" cy="347507"/>
                </a:xfrm>
                <a:prstGeom prst="cub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Cube 181"/>
                <p:cNvSpPr/>
                <p:nvPr/>
              </p:nvSpPr>
              <p:spPr>
                <a:xfrm>
                  <a:off x="6122570" y="3212976"/>
                  <a:ext cx="537662" cy="347507"/>
                </a:xfrm>
                <a:prstGeom prst="cub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Cube 182"/>
                <p:cNvSpPr/>
                <p:nvPr/>
              </p:nvSpPr>
              <p:spPr>
                <a:xfrm>
                  <a:off x="6630352" y="3478311"/>
                  <a:ext cx="530387" cy="347507"/>
                </a:xfrm>
                <a:prstGeom prst="cub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Cube 183"/>
                <p:cNvSpPr/>
                <p:nvPr/>
              </p:nvSpPr>
              <p:spPr>
                <a:xfrm>
                  <a:off x="5616030" y="2924944"/>
                  <a:ext cx="540146" cy="347507"/>
                </a:xfrm>
                <a:prstGeom prst="cub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Cube 184"/>
                <p:cNvSpPr/>
                <p:nvPr/>
              </p:nvSpPr>
              <p:spPr>
                <a:xfrm>
                  <a:off x="3069846" y="2919107"/>
                  <a:ext cx="637895" cy="347507"/>
                </a:xfrm>
                <a:prstGeom prst="cub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>
                <a:xfrm>
                  <a:off x="3724916" y="2678190"/>
                  <a:ext cx="572362" cy="347507"/>
                </a:xfrm>
                <a:prstGeom prst="cub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Cube 186"/>
                <p:cNvSpPr/>
                <p:nvPr/>
              </p:nvSpPr>
              <p:spPr>
                <a:xfrm>
                  <a:off x="4345703" y="2484340"/>
                  <a:ext cx="532547" cy="347507"/>
                </a:xfrm>
                <a:prstGeom prst="cub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738045" flipH="1">
                  <a:off x="2437749" y="2440010"/>
                  <a:ext cx="667618" cy="591955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586708" y="2060848"/>
                  <a:ext cx="553244" cy="553244"/>
                </a:xfrm>
                <a:prstGeom prst="rect">
                  <a:avLst/>
                </a:prstGeom>
              </p:spPr>
            </p:pic>
          </p:grpSp>
          <p:cxnSp>
            <p:nvCxnSpPr>
              <p:cNvPr id="173" name="Curved Connector 172"/>
              <p:cNvCxnSpPr>
                <a:stCxn id="180" idx="3"/>
                <a:endCxn id="226" idx="0"/>
              </p:cNvCxnSpPr>
              <p:nvPr/>
            </p:nvCxnSpPr>
            <p:spPr>
              <a:xfrm>
                <a:off x="7295487" y="1153676"/>
                <a:ext cx="106185" cy="417159"/>
              </a:xfrm>
              <a:prstGeom prst="curvedConnector2">
                <a:avLst/>
              </a:prstGeom>
              <a:ln w="28575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urved Connector 173"/>
              <p:cNvCxnSpPr>
                <a:stCxn id="179" idx="2"/>
                <a:endCxn id="211" idx="1"/>
              </p:cNvCxnSpPr>
              <p:nvPr/>
            </p:nvCxnSpPr>
            <p:spPr>
              <a:xfrm rot="16200000" flipH="1">
                <a:off x="7502372" y="1202507"/>
                <a:ext cx="303317" cy="133325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urved Connector 174"/>
              <p:cNvCxnSpPr>
                <a:stCxn id="178" idx="2"/>
                <a:endCxn id="206" idx="1"/>
              </p:cNvCxnSpPr>
              <p:nvPr/>
            </p:nvCxnSpPr>
            <p:spPr>
              <a:xfrm rot="5400000">
                <a:off x="7849432" y="1250082"/>
                <a:ext cx="320267" cy="245031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urved Connector 175"/>
              <p:cNvCxnSpPr>
                <a:stCxn id="177" idx="1"/>
                <a:endCxn id="218" idx="4"/>
              </p:cNvCxnSpPr>
              <p:nvPr/>
            </p:nvCxnSpPr>
            <p:spPr>
              <a:xfrm rot="10800000">
                <a:off x="7897355" y="1804452"/>
                <a:ext cx="336748" cy="226296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4103" y="1935796"/>
                <a:ext cx="189903" cy="189903"/>
              </a:xfrm>
              <a:prstGeom prst="rect">
                <a:avLst/>
              </a:prstGeom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7128" y="1022561"/>
                <a:ext cx="189903" cy="189903"/>
              </a:xfrm>
              <a:prstGeom prst="rect">
                <a:avLst/>
              </a:prstGeom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2416" y="927609"/>
                <a:ext cx="189903" cy="189903"/>
              </a:xfrm>
              <a:prstGeom prst="rect">
                <a:avLst/>
              </a:prstGeom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5584" y="1058724"/>
                <a:ext cx="189903" cy="1899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480312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Emergence de nouveaux besoins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9488" y="677863"/>
            <a:ext cx="544512" cy="198437"/>
          </a:xfrm>
        </p:spPr>
        <p:txBody>
          <a:bodyPr/>
          <a:lstStyle/>
          <a:p>
            <a:fld id="{5B31B9E4-8E4D-4C86-BFD7-412B282B373B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4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Modéliser horloges et alimentation</a:t>
            </a:r>
            <a:endParaRPr lang="fr-FR" dirty="0"/>
          </a:p>
        </p:txBody>
      </p:sp>
      <p:sp>
        <p:nvSpPr>
          <p:cNvPr id="77" name="Content Placeholder 76"/>
          <p:cNvSpPr>
            <a:spLocks noGrp="1"/>
          </p:cNvSpPr>
          <p:nvPr>
            <p:ph sz="half" idx="1"/>
          </p:nvPr>
        </p:nvSpPr>
        <p:spPr>
          <a:xfrm>
            <a:off x="323528" y="2054068"/>
            <a:ext cx="4038600" cy="4072095"/>
          </a:xfrm>
        </p:spPr>
        <p:txBody>
          <a:bodyPr/>
          <a:lstStyle/>
          <a:p>
            <a:r>
              <a:rPr lang="fr-FR" dirty="0" smtClean="0"/>
              <a:t>Fréquences de fonctionnement</a:t>
            </a:r>
          </a:p>
          <a:p>
            <a:endParaRPr lang="fr-FR" dirty="0" smtClean="0"/>
          </a:p>
          <a:p>
            <a:r>
              <a:rPr lang="fr-FR" dirty="0" smtClean="0"/>
              <a:t>Domaines d’alimentation</a:t>
            </a:r>
          </a:p>
          <a:p>
            <a:pPr lvl="1"/>
            <a:endParaRPr lang="fr-FR" dirty="0"/>
          </a:p>
          <a:p>
            <a:r>
              <a:rPr lang="fr-FR" dirty="0" smtClean="0"/>
              <a:t>Validation du logiciel </a:t>
            </a:r>
          </a:p>
          <a:p>
            <a:pPr lvl="1"/>
            <a:r>
              <a:rPr lang="fr-FR" dirty="0" smtClean="0"/>
              <a:t>Modes fonctionnels</a:t>
            </a:r>
          </a:p>
          <a:p>
            <a:pPr lvl="1"/>
            <a:r>
              <a:rPr lang="fr-FR" dirty="0" smtClean="0"/>
              <a:t>Points de fonctionnement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27538" y="2054068"/>
            <a:ext cx="5208958" cy="3672408"/>
            <a:chOff x="3551697" y="2132856"/>
            <a:chExt cx="5208958" cy="3672408"/>
          </a:xfrm>
        </p:grpSpPr>
        <p:sp>
          <p:nvSpPr>
            <p:cNvPr id="7" name="Rectangle 6"/>
            <p:cNvSpPr/>
            <p:nvPr/>
          </p:nvSpPr>
          <p:spPr bwMode="auto">
            <a:xfrm>
              <a:off x="3551697" y="2132856"/>
              <a:ext cx="4392488" cy="3672408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Can 7"/>
            <p:cNvSpPr/>
            <p:nvPr/>
          </p:nvSpPr>
          <p:spPr bwMode="auto">
            <a:xfrm>
              <a:off x="8028384" y="3861048"/>
              <a:ext cx="732271" cy="773139"/>
            </a:xfrm>
            <a:prstGeom prst="can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Carte adresses</a:t>
              </a:r>
              <a:r>
                <a:rPr kumimoji="0" lang="fr-FR" sz="1050" b="0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 Système</a:t>
              </a:r>
              <a:endParaRPr kumimoji="0" lang="fr-FR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9" name="Elbow Connector 8"/>
            <p:cNvCxnSpPr>
              <a:endCxn id="8" idx="2"/>
            </p:cNvCxnSpPr>
            <p:nvPr/>
          </p:nvCxnSpPr>
          <p:spPr bwMode="auto">
            <a:xfrm>
              <a:off x="7596336" y="4198349"/>
              <a:ext cx="432048" cy="4926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7812360" y="4676396"/>
              <a:ext cx="792088" cy="1030854"/>
              <a:chOff x="6285780" y="4910847"/>
              <a:chExt cx="792088" cy="1030854"/>
            </a:xfrm>
          </p:grpSpPr>
          <p:sp>
            <p:nvSpPr>
              <p:cNvPr id="68" name="Chevron 67"/>
              <p:cNvSpPr/>
              <p:nvPr/>
            </p:nvSpPr>
            <p:spPr bwMode="auto">
              <a:xfrm>
                <a:off x="6509009" y="5320157"/>
                <a:ext cx="223231" cy="193285"/>
              </a:xfrm>
              <a:prstGeom prst="chevr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9" name="Chevron 68"/>
              <p:cNvSpPr/>
              <p:nvPr/>
            </p:nvSpPr>
            <p:spPr bwMode="auto">
              <a:xfrm>
                <a:off x="6285780" y="5320157"/>
                <a:ext cx="223231" cy="193285"/>
              </a:xfrm>
              <a:prstGeom prst="chevr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70" name="Chevron 69"/>
              <p:cNvSpPr/>
              <p:nvPr/>
            </p:nvSpPr>
            <p:spPr bwMode="auto">
              <a:xfrm flipH="1">
                <a:off x="6509009" y="5642299"/>
                <a:ext cx="223231" cy="193285"/>
              </a:xfrm>
              <a:prstGeom prst="chevr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71" name="Chevron 70"/>
              <p:cNvSpPr/>
              <p:nvPr/>
            </p:nvSpPr>
            <p:spPr bwMode="auto">
              <a:xfrm flipH="1">
                <a:off x="6285780" y="5642299"/>
                <a:ext cx="223231" cy="193285"/>
              </a:xfrm>
              <a:prstGeom prst="chevr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6787982" y="4910847"/>
                <a:ext cx="289886" cy="10308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  <a:scene3d>
                  <a:camera prst="orthographicFront">
                    <a:rot lat="0" lon="0" rev="5400000"/>
                  </a:camera>
                  <a:lightRig rig="threePt" dir="t"/>
                </a:scene3d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rPr>
                  <a:t>I/O  Device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716573" y="2220026"/>
              <a:ext cx="1623956" cy="1785038"/>
              <a:chOff x="1475657" y="1988840"/>
              <a:chExt cx="1623956" cy="1785038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1475657" y="1988840"/>
                <a:ext cx="1623956" cy="14628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42" name="Straight Connector 41"/>
              <p:cNvCxnSpPr>
                <a:stCxn id="43" idx="2"/>
              </p:cNvCxnSpPr>
              <p:nvPr/>
            </p:nvCxnSpPr>
            <p:spPr bwMode="auto">
              <a:xfrm>
                <a:off x="2357036" y="3580594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3" name="Rectangle 42"/>
              <p:cNvSpPr/>
              <p:nvPr/>
            </p:nvSpPr>
            <p:spPr bwMode="auto">
              <a:xfrm>
                <a:off x="2267744" y="3451738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44" name="Straight Connector 43"/>
              <p:cNvCxnSpPr>
                <a:stCxn id="45" idx="2"/>
              </p:cNvCxnSpPr>
              <p:nvPr/>
            </p:nvCxnSpPr>
            <p:spPr bwMode="auto">
              <a:xfrm>
                <a:off x="2624913" y="3580594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" name="Rectangle 44"/>
              <p:cNvSpPr/>
              <p:nvPr/>
            </p:nvSpPr>
            <p:spPr bwMode="auto">
              <a:xfrm>
                <a:off x="2535621" y="3451738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195736" y="2060848"/>
                <a:ext cx="717085" cy="617753"/>
                <a:chOff x="2123728" y="2266598"/>
                <a:chExt cx="717085" cy="617753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2267744" y="2266598"/>
                  <a:ext cx="573069" cy="617753"/>
                  <a:chOff x="2685294" y="299689"/>
                  <a:chExt cx="917021" cy="1481850"/>
                </a:xfrm>
              </p:grpSpPr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2743240" y="299689"/>
                    <a:ext cx="859075" cy="966423"/>
                  </a:xfrm>
                  <a:prstGeom prst="rect">
                    <a:avLst/>
                  </a:prstGeom>
                  <a:solidFill>
                    <a:srgbClr val="CC00CC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cxnSp>
                <p:nvCxnSpPr>
                  <p:cNvPr id="65" name="Straight Connector 64"/>
                  <p:cNvCxnSpPr>
                    <a:stCxn id="66" idx="2"/>
                  </p:cNvCxnSpPr>
                  <p:nvPr/>
                </p:nvCxnSpPr>
                <p:spPr bwMode="auto">
                  <a:xfrm flipH="1">
                    <a:off x="3234351" y="1397615"/>
                    <a:ext cx="1139" cy="38392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3146198" y="1268760"/>
                    <a:ext cx="178583" cy="128855"/>
                  </a:xfrm>
                  <a:prstGeom prst="rect">
                    <a:avLst/>
                  </a:prstGeom>
                  <a:solidFill>
                    <a:srgbClr val="FF66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 bwMode="auto">
                  <a:xfrm rot="16200000">
                    <a:off x="2601084" y="749796"/>
                    <a:ext cx="257712" cy="89292"/>
                  </a:xfrm>
                  <a:prstGeom prst="rect">
                    <a:avLst/>
                  </a:prstGeom>
                  <a:solidFill>
                    <a:srgbClr val="FF6699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</p:grpSp>
            <p:cxnSp>
              <p:nvCxnSpPr>
                <p:cNvPr id="63" name="Straight Connector 62"/>
                <p:cNvCxnSpPr/>
                <p:nvPr/>
              </p:nvCxnSpPr>
              <p:spPr bwMode="auto">
                <a:xfrm rot="5400000" flipH="1">
                  <a:off x="2203397" y="2412515"/>
                  <a:ext cx="712" cy="1600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7" name="Rectangle 46"/>
              <p:cNvSpPr/>
              <p:nvPr/>
            </p:nvSpPr>
            <p:spPr bwMode="auto">
              <a:xfrm>
                <a:off x="1645636" y="2636912"/>
                <a:ext cx="1281542" cy="13264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2411760" y="2780928"/>
                <a:ext cx="446460" cy="602179"/>
                <a:chOff x="2058348" y="2325399"/>
                <a:chExt cx="657544" cy="797089"/>
              </a:xfrm>
            </p:grpSpPr>
            <p:sp>
              <p:nvSpPr>
                <p:cNvPr id="59" name="Rectangle 58"/>
                <p:cNvSpPr/>
                <p:nvPr/>
              </p:nvSpPr>
              <p:spPr bwMode="auto">
                <a:xfrm>
                  <a:off x="2058348" y="2602648"/>
                  <a:ext cx="657544" cy="5198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2239510" y="2464023"/>
                  <a:ext cx="2772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1" name="Rectangle 60"/>
                <p:cNvSpPr/>
                <p:nvPr/>
              </p:nvSpPr>
              <p:spPr bwMode="auto">
                <a:xfrm>
                  <a:off x="2310663" y="2533335"/>
                  <a:ext cx="134943" cy="69312"/>
                </a:xfrm>
                <a:prstGeom prst="rect">
                  <a:avLst/>
                </a:prstGeom>
                <a:solidFill>
                  <a:srgbClr val="FF66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1645636" y="2769560"/>
                <a:ext cx="563588" cy="601549"/>
                <a:chOff x="2058348" y="2325399"/>
                <a:chExt cx="657544" cy="797089"/>
              </a:xfrm>
            </p:grpSpPr>
            <p:sp>
              <p:nvSpPr>
                <p:cNvPr id="55" name="Rectangle 54"/>
                <p:cNvSpPr/>
                <p:nvPr/>
              </p:nvSpPr>
              <p:spPr bwMode="auto">
                <a:xfrm>
                  <a:off x="2058348" y="2602648"/>
                  <a:ext cx="657544" cy="5198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00" dirty="0">
                    <a:latin typeface="Arial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 bwMode="auto">
                <a:xfrm rot="5400000">
                  <a:off x="2239510" y="2464023"/>
                  <a:ext cx="2772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7" name="Rectangle 56"/>
                <p:cNvSpPr/>
                <p:nvPr/>
              </p:nvSpPr>
              <p:spPr bwMode="auto">
                <a:xfrm>
                  <a:off x="2310663" y="2533335"/>
                  <a:ext cx="134943" cy="69312"/>
                </a:xfrm>
                <a:prstGeom prst="rect">
                  <a:avLst/>
                </a:prstGeom>
                <a:solidFill>
                  <a:srgbClr val="FF66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2180366" y="2637304"/>
                  <a:ext cx="468054" cy="103968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 flipV="1">
                <a:off x="1619672" y="2035363"/>
                <a:ext cx="563588" cy="601549"/>
                <a:chOff x="2058348" y="2325399"/>
                <a:chExt cx="657544" cy="797089"/>
              </a:xfrm>
            </p:grpSpPr>
            <p:sp>
              <p:nvSpPr>
                <p:cNvPr id="51" name="Rectangle 50"/>
                <p:cNvSpPr/>
                <p:nvPr/>
              </p:nvSpPr>
              <p:spPr bwMode="auto">
                <a:xfrm>
                  <a:off x="2058348" y="2602648"/>
                  <a:ext cx="657544" cy="5198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00" dirty="0">
                    <a:latin typeface="Arial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 bwMode="auto">
                <a:xfrm rot="5400000">
                  <a:off x="2239510" y="2464023"/>
                  <a:ext cx="2772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3" name="Rectangle 52"/>
                <p:cNvSpPr/>
                <p:nvPr/>
              </p:nvSpPr>
              <p:spPr bwMode="auto">
                <a:xfrm>
                  <a:off x="2310663" y="2533335"/>
                  <a:ext cx="134943" cy="69312"/>
                </a:xfrm>
                <a:prstGeom prst="rect">
                  <a:avLst/>
                </a:prstGeom>
                <a:solidFill>
                  <a:srgbClr val="FF66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2180366" y="2637304"/>
                  <a:ext cx="468054" cy="103968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</p:grpSp>
        <p:cxnSp>
          <p:nvCxnSpPr>
            <p:cNvPr id="12" name="Straight Connector 11"/>
            <p:cNvCxnSpPr>
              <a:stCxn id="39" idx="2"/>
              <a:endCxn id="34" idx="0"/>
            </p:cNvCxnSpPr>
            <p:nvPr/>
          </p:nvCxnSpPr>
          <p:spPr>
            <a:xfrm>
              <a:off x="6470161" y="3204434"/>
              <a:ext cx="1745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63642" y="5089495"/>
              <a:ext cx="1745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5510670" y="2764731"/>
              <a:ext cx="959491" cy="1232755"/>
              <a:chOff x="3269754" y="2533545"/>
              <a:chExt cx="959491" cy="1232755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3269754" y="2533545"/>
                <a:ext cx="870198" cy="89545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smtClean="0">
                    <a:latin typeface="Arial" charset="0"/>
                    <a:ea typeface="ＭＳ Ｐゴシック" pitchFamily="34" charset="-128"/>
                  </a:rPr>
                  <a:t>Modèle TLM IP</a:t>
                </a:r>
                <a:endParaRPr lang="fr-FR" sz="1200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601328" y="3429000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431233" y="3152335"/>
                <a:ext cx="619426" cy="19328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 rot="16200000">
                <a:off x="4055742" y="2928602"/>
                <a:ext cx="257713" cy="89293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3707904" y="3573016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14"/>
            <p:cNvGrpSpPr/>
            <p:nvPr/>
          </p:nvGrpSpPr>
          <p:grpSpPr>
            <a:xfrm>
              <a:off x="6644677" y="2764731"/>
              <a:ext cx="1071293" cy="1232755"/>
              <a:chOff x="4403761" y="2533545"/>
              <a:chExt cx="1071293" cy="1232755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4492839" y="2533545"/>
                <a:ext cx="982215" cy="895456"/>
              </a:xfrm>
              <a:prstGeom prst="rect">
                <a:avLst/>
              </a:prstGeom>
              <a:solidFill>
                <a:srgbClr val="CC00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pitchFamily="34" charset="-128"/>
                  </a:rPr>
                  <a:t>Modèle de Processeur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894654" y="3429000"/>
                <a:ext cx="178584" cy="128856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 rot="16200000">
                <a:off x="4319551" y="2928602"/>
                <a:ext cx="257713" cy="89293"/>
              </a:xfrm>
              <a:prstGeom prst="rect">
                <a:avLst/>
              </a:prstGeom>
              <a:solidFill>
                <a:srgbClr val="FF66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5004048" y="3573016"/>
                <a:ext cx="0" cy="193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Rectangle 15"/>
            <p:cNvSpPr/>
            <p:nvPr/>
          </p:nvSpPr>
          <p:spPr bwMode="auto">
            <a:xfrm>
              <a:off x="3691690" y="4718574"/>
              <a:ext cx="982215" cy="966423"/>
            </a:xfrm>
            <a:prstGeom prst="rect">
              <a:avLst/>
            </a:prstGeom>
            <a:solidFill>
              <a:srgbClr val="CC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Modèle de Processeur</a:t>
              </a:r>
              <a:endParaRPr lang="fr-FR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093062" y="4589718"/>
              <a:ext cx="178584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16200000">
              <a:off x="4590139" y="5063797"/>
              <a:ext cx="257713" cy="89293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4187578" y="4392155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 bwMode="auto">
            <a:xfrm>
              <a:off x="5051674" y="4718574"/>
              <a:ext cx="870198" cy="9664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smtClean="0">
                  <a:latin typeface="Arial" charset="0"/>
                  <a:ea typeface="ＭＳ Ｐゴシック" pitchFamily="34" charset="-128"/>
                </a:rPr>
                <a:t>Modèle TLM IP</a:t>
              </a:r>
              <a:endParaRPr lang="fr-FR" sz="12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385589" y="4589715"/>
              <a:ext cx="178584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213153" y="4783002"/>
              <a:ext cx="619426" cy="19328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16200000">
              <a:off x="4878171" y="5060008"/>
              <a:ext cx="257713" cy="89293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483722" y="4392155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6089910" y="4740827"/>
              <a:ext cx="870198" cy="9664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Modèle mémoire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423825" y="4611968"/>
              <a:ext cx="178584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6521958" y="4392155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7098022" y="4718574"/>
              <a:ext cx="714338" cy="96642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E/S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386054" y="4589715"/>
              <a:ext cx="178585" cy="128856"/>
            </a:xfrm>
            <a:prstGeom prst="rect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7458062" y="4392155"/>
              <a:ext cx="0" cy="193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3691690" y="4015393"/>
              <a:ext cx="4120670" cy="402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Modèle de bus</a:t>
              </a:r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 rot="16200000">
            <a:off x="4118150" y="5855470"/>
            <a:ext cx="475651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>
            <a:off x="5414294" y="5827066"/>
            <a:ext cx="475651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>
            <a:off x="6494414" y="5827066"/>
            <a:ext cx="475651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6200000">
            <a:off x="7430518" y="5827066"/>
            <a:ext cx="475651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V="1">
            <a:off x="4550199" y="1895030"/>
            <a:ext cx="475651" cy="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987596" y="1657206"/>
            <a:ext cx="0" cy="10233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355748" y="1628800"/>
            <a:ext cx="0" cy="10233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>
            <a:off x="4478190" y="5855470"/>
            <a:ext cx="4756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>
            <a:off x="5774334" y="5827066"/>
            <a:ext cx="4756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6200000">
            <a:off x="6782446" y="5827066"/>
            <a:ext cx="4756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6200000">
            <a:off x="7718550" y="5827066"/>
            <a:ext cx="4756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 flipV="1">
            <a:off x="4838231" y="1895030"/>
            <a:ext cx="4756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300192" y="1657206"/>
            <a:ext cx="0" cy="10233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7740352" y="1628800"/>
            <a:ext cx="0" cy="10233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572000" y="126876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F1</a:t>
            </a:r>
            <a:endParaRPr lang="fr-FR" dirty="0"/>
          </a:p>
        </p:txBody>
      </p:sp>
      <p:sp>
        <p:nvSpPr>
          <p:cNvPr id="98" name="TextBox 97"/>
          <p:cNvSpPr txBox="1"/>
          <p:nvPr/>
        </p:nvSpPr>
        <p:spPr>
          <a:xfrm>
            <a:off x="5796136" y="126876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F2</a:t>
            </a:r>
            <a:endParaRPr lang="fr-FR" dirty="0"/>
          </a:p>
        </p:txBody>
      </p:sp>
      <p:sp>
        <p:nvSpPr>
          <p:cNvPr id="99" name="TextBox 98"/>
          <p:cNvSpPr txBox="1"/>
          <p:nvPr/>
        </p:nvSpPr>
        <p:spPr>
          <a:xfrm>
            <a:off x="7164288" y="126876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F2</a:t>
            </a:r>
            <a:endParaRPr lang="fr-FR" dirty="0"/>
          </a:p>
        </p:txBody>
      </p:sp>
      <p:sp>
        <p:nvSpPr>
          <p:cNvPr id="100" name="TextBox 99"/>
          <p:cNvSpPr txBox="1"/>
          <p:nvPr/>
        </p:nvSpPr>
        <p:spPr>
          <a:xfrm>
            <a:off x="7476884" y="608400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F3</a:t>
            </a:r>
            <a:endParaRPr lang="fr-FR" dirty="0"/>
          </a:p>
        </p:txBody>
      </p:sp>
      <p:sp>
        <p:nvSpPr>
          <p:cNvPr id="101" name="TextBox 100"/>
          <p:cNvSpPr txBox="1"/>
          <p:nvPr/>
        </p:nvSpPr>
        <p:spPr>
          <a:xfrm>
            <a:off x="6516216" y="609329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F2</a:t>
            </a:r>
            <a:endParaRPr lang="fr-FR" dirty="0"/>
          </a:p>
        </p:txBody>
      </p:sp>
      <p:sp>
        <p:nvSpPr>
          <p:cNvPr id="102" name="TextBox 101"/>
          <p:cNvSpPr txBox="1"/>
          <p:nvPr/>
        </p:nvSpPr>
        <p:spPr>
          <a:xfrm>
            <a:off x="5460660" y="609329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F1</a:t>
            </a:r>
            <a:endParaRPr lang="fr-FR" dirty="0"/>
          </a:p>
        </p:txBody>
      </p:sp>
      <p:sp>
        <p:nvSpPr>
          <p:cNvPr id="103" name="TextBox 102"/>
          <p:cNvSpPr txBox="1"/>
          <p:nvPr/>
        </p:nvSpPr>
        <p:spPr>
          <a:xfrm>
            <a:off x="4164516" y="609329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F2</a:t>
            </a:r>
            <a:endParaRPr lang="fr-FR" dirty="0"/>
          </a:p>
        </p:txBody>
      </p:sp>
      <p:sp>
        <p:nvSpPr>
          <p:cNvPr id="104" name="TextBox 103"/>
          <p:cNvSpPr txBox="1"/>
          <p:nvPr/>
        </p:nvSpPr>
        <p:spPr>
          <a:xfrm>
            <a:off x="4524556" y="609329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V1</a:t>
            </a:r>
            <a:endParaRPr lang="fr-FR" dirty="0"/>
          </a:p>
        </p:txBody>
      </p:sp>
      <p:sp>
        <p:nvSpPr>
          <p:cNvPr id="105" name="TextBox 104"/>
          <p:cNvSpPr txBox="1"/>
          <p:nvPr/>
        </p:nvSpPr>
        <p:spPr>
          <a:xfrm>
            <a:off x="5796136" y="609329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V2</a:t>
            </a:r>
            <a:endParaRPr lang="fr-FR" dirty="0"/>
          </a:p>
        </p:txBody>
      </p:sp>
      <p:sp>
        <p:nvSpPr>
          <p:cNvPr id="106" name="TextBox 105"/>
          <p:cNvSpPr txBox="1"/>
          <p:nvPr/>
        </p:nvSpPr>
        <p:spPr>
          <a:xfrm>
            <a:off x="4932040" y="126876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V1</a:t>
            </a:r>
            <a:endParaRPr lang="fr-FR" dirty="0"/>
          </a:p>
        </p:txBody>
      </p:sp>
      <p:sp>
        <p:nvSpPr>
          <p:cNvPr id="107" name="TextBox 106"/>
          <p:cNvSpPr txBox="1"/>
          <p:nvPr/>
        </p:nvSpPr>
        <p:spPr>
          <a:xfrm>
            <a:off x="6156176" y="126876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V1</a:t>
            </a:r>
            <a:endParaRPr lang="fr-FR" dirty="0"/>
          </a:p>
        </p:txBody>
      </p:sp>
      <p:sp>
        <p:nvSpPr>
          <p:cNvPr id="108" name="TextBox 107"/>
          <p:cNvSpPr txBox="1"/>
          <p:nvPr/>
        </p:nvSpPr>
        <p:spPr>
          <a:xfrm>
            <a:off x="7523244" y="126876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V1</a:t>
            </a:r>
            <a:endParaRPr lang="fr-FR" dirty="0"/>
          </a:p>
        </p:txBody>
      </p:sp>
      <p:sp>
        <p:nvSpPr>
          <p:cNvPr id="109" name="TextBox 108"/>
          <p:cNvSpPr txBox="1"/>
          <p:nvPr/>
        </p:nvSpPr>
        <p:spPr>
          <a:xfrm>
            <a:off x="6803164" y="609329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V2</a:t>
            </a:r>
            <a:endParaRPr lang="fr-FR" dirty="0"/>
          </a:p>
        </p:txBody>
      </p:sp>
      <p:sp>
        <p:nvSpPr>
          <p:cNvPr id="110" name="TextBox 109"/>
          <p:cNvSpPr txBox="1"/>
          <p:nvPr/>
        </p:nvSpPr>
        <p:spPr>
          <a:xfrm>
            <a:off x="7739268" y="609329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V2</a:t>
            </a:r>
            <a:endParaRPr lang="fr-FR" dirty="0"/>
          </a:p>
        </p:txBody>
      </p:sp>
      <p:sp>
        <p:nvSpPr>
          <p:cNvPr id="1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7744" y="678629"/>
            <a:ext cx="544994" cy="198000"/>
          </a:xfrm>
        </p:spPr>
        <p:txBody>
          <a:bodyPr/>
          <a:lstStyle/>
          <a:p>
            <a:fld id="{5B31B9E4-8E4D-4C86-BFD7-412B282B373B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1087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44624"/>
            <a:ext cx="828092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Interdépendance fonctionnel/extra-fonctionnel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172400" y="6372036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</a:t>
            </a:r>
            <a:r>
              <a:rPr lang="fr-FR" dirty="0" smtClean="0"/>
              <a:t>emps</a:t>
            </a:r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1163782" y="2306782"/>
            <a:ext cx="7772400" cy="3408218"/>
          </a:xfrm>
          <a:custGeom>
            <a:avLst/>
            <a:gdLst>
              <a:gd name="connsiteX0" fmla="*/ 0 w 7772400"/>
              <a:gd name="connsiteY0" fmla="*/ 0 h 3408218"/>
              <a:gd name="connsiteX1" fmla="*/ 1226127 w 7772400"/>
              <a:gd name="connsiteY1" fmla="*/ 581891 h 3408218"/>
              <a:gd name="connsiteX2" fmla="*/ 2576945 w 7772400"/>
              <a:gd name="connsiteY2" fmla="*/ 1683327 h 3408218"/>
              <a:gd name="connsiteX3" fmla="*/ 3221182 w 7772400"/>
              <a:gd name="connsiteY3" fmla="*/ 2306782 h 3408218"/>
              <a:gd name="connsiteX4" fmla="*/ 4239491 w 7772400"/>
              <a:gd name="connsiteY4" fmla="*/ 2452254 h 3408218"/>
              <a:gd name="connsiteX5" fmla="*/ 4613563 w 7772400"/>
              <a:gd name="connsiteY5" fmla="*/ 2867891 h 3408218"/>
              <a:gd name="connsiteX6" fmla="*/ 5735782 w 7772400"/>
              <a:gd name="connsiteY6" fmla="*/ 2909454 h 3408218"/>
              <a:gd name="connsiteX7" fmla="*/ 6774873 w 7772400"/>
              <a:gd name="connsiteY7" fmla="*/ 3262745 h 3408218"/>
              <a:gd name="connsiteX8" fmla="*/ 7772400 w 7772400"/>
              <a:gd name="connsiteY8" fmla="*/ 3408218 h 34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2400" h="3408218">
                <a:moveTo>
                  <a:pt x="0" y="0"/>
                </a:moveTo>
                <a:cubicBezTo>
                  <a:pt x="398318" y="150668"/>
                  <a:pt x="796636" y="301337"/>
                  <a:pt x="1226127" y="581891"/>
                </a:cubicBezTo>
                <a:cubicBezTo>
                  <a:pt x="1655618" y="862446"/>
                  <a:pt x="2244436" y="1395845"/>
                  <a:pt x="2576945" y="1683327"/>
                </a:cubicBezTo>
                <a:cubicBezTo>
                  <a:pt x="2909454" y="1970809"/>
                  <a:pt x="2944091" y="2178628"/>
                  <a:pt x="3221182" y="2306782"/>
                </a:cubicBezTo>
                <a:cubicBezTo>
                  <a:pt x="3498273" y="2434937"/>
                  <a:pt x="4007428" y="2358736"/>
                  <a:pt x="4239491" y="2452254"/>
                </a:cubicBezTo>
                <a:cubicBezTo>
                  <a:pt x="4471554" y="2545772"/>
                  <a:pt x="4364181" y="2791691"/>
                  <a:pt x="4613563" y="2867891"/>
                </a:cubicBezTo>
                <a:cubicBezTo>
                  <a:pt x="4862945" y="2944091"/>
                  <a:pt x="5375564" y="2843645"/>
                  <a:pt x="5735782" y="2909454"/>
                </a:cubicBezTo>
                <a:cubicBezTo>
                  <a:pt x="6096000" y="2975263"/>
                  <a:pt x="6435437" y="3179618"/>
                  <a:pt x="6774873" y="3262745"/>
                </a:cubicBezTo>
                <a:cubicBezTo>
                  <a:pt x="7114309" y="3345872"/>
                  <a:pt x="7443354" y="3377045"/>
                  <a:pt x="7772400" y="34082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9592" y="6300028"/>
            <a:ext cx="79208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99592" y="2267580"/>
            <a:ext cx="0" cy="4032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1340768"/>
            <a:ext cx="1197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Niveau de 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batterie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507232" cy="507232"/>
          </a:xfrm>
          <a:prstGeom prst="rect">
            <a:avLst/>
          </a:prstGeom>
        </p:spPr>
      </p:pic>
      <p:sp>
        <p:nvSpPr>
          <p:cNvPr id="64" name="Slide Number Placeholder 2"/>
          <p:cNvSpPr txBox="1">
            <a:spLocks/>
          </p:cNvSpPr>
          <p:nvPr/>
        </p:nvSpPr>
        <p:spPr>
          <a:xfrm>
            <a:off x="8617744" y="678629"/>
            <a:ext cx="544994" cy="19800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1B9E4-8E4D-4C86-BFD7-412B282B373B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3" name="Freeform 22"/>
          <p:cNvSpPr/>
          <p:nvPr/>
        </p:nvSpPr>
        <p:spPr>
          <a:xfrm>
            <a:off x="1619672" y="4405753"/>
            <a:ext cx="7424382" cy="1736843"/>
          </a:xfrm>
          <a:custGeom>
            <a:avLst/>
            <a:gdLst>
              <a:gd name="connsiteX0" fmla="*/ 0 w 7424382"/>
              <a:gd name="connsiteY0" fmla="*/ 1823828 h 1823828"/>
              <a:gd name="connsiteX1" fmla="*/ 1323833 w 7424382"/>
              <a:gd name="connsiteY1" fmla="*/ 1045906 h 1823828"/>
              <a:gd name="connsiteX2" fmla="*/ 3152633 w 7424382"/>
              <a:gd name="connsiteY2" fmla="*/ 1182383 h 1823828"/>
              <a:gd name="connsiteX3" fmla="*/ 4367284 w 7424382"/>
              <a:gd name="connsiteY3" fmla="*/ 882132 h 1823828"/>
              <a:gd name="connsiteX4" fmla="*/ 5008729 w 7424382"/>
              <a:gd name="connsiteY4" fmla="*/ 145153 h 1823828"/>
              <a:gd name="connsiteX5" fmla="*/ 5431809 w 7424382"/>
              <a:gd name="connsiteY5" fmla="*/ 49619 h 1823828"/>
              <a:gd name="connsiteX6" fmla="*/ 5936777 w 7424382"/>
              <a:gd name="connsiteY6" fmla="*/ 732007 h 1823828"/>
              <a:gd name="connsiteX7" fmla="*/ 6714699 w 7424382"/>
              <a:gd name="connsiteY7" fmla="*/ 145153 h 1823828"/>
              <a:gd name="connsiteX8" fmla="*/ 7424382 w 7424382"/>
              <a:gd name="connsiteY8" fmla="*/ 568234 h 182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4382" h="1823828">
                <a:moveTo>
                  <a:pt x="0" y="1823828"/>
                </a:moveTo>
                <a:cubicBezTo>
                  <a:pt x="399197" y="1488320"/>
                  <a:pt x="798394" y="1152813"/>
                  <a:pt x="1323833" y="1045906"/>
                </a:cubicBezTo>
                <a:cubicBezTo>
                  <a:pt x="1849272" y="938999"/>
                  <a:pt x="2645391" y="1209679"/>
                  <a:pt x="3152633" y="1182383"/>
                </a:cubicBezTo>
                <a:cubicBezTo>
                  <a:pt x="3659875" y="1155087"/>
                  <a:pt x="4057935" y="1055004"/>
                  <a:pt x="4367284" y="882132"/>
                </a:cubicBezTo>
                <a:cubicBezTo>
                  <a:pt x="4676633" y="709260"/>
                  <a:pt x="4831308" y="283905"/>
                  <a:pt x="5008729" y="145153"/>
                </a:cubicBezTo>
                <a:cubicBezTo>
                  <a:pt x="5186150" y="6401"/>
                  <a:pt x="5277134" y="-48190"/>
                  <a:pt x="5431809" y="49619"/>
                </a:cubicBezTo>
                <a:cubicBezTo>
                  <a:pt x="5586484" y="147428"/>
                  <a:pt x="5722962" y="716085"/>
                  <a:pt x="5936777" y="732007"/>
                </a:cubicBezTo>
                <a:cubicBezTo>
                  <a:pt x="6150592" y="747929"/>
                  <a:pt x="6466765" y="172448"/>
                  <a:pt x="6714699" y="145153"/>
                </a:cubicBezTo>
                <a:cubicBezTo>
                  <a:pt x="6962633" y="117858"/>
                  <a:pt x="7193507" y="343046"/>
                  <a:pt x="7424382" y="56823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7701580" y="1619508"/>
            <a:ext cx="1406924" cy="4689812"/>
            <a:chOff x="7701580" y="1619508"/>
            <a:chExt cx="1406924" cy="4689812"/>
          </a:xfrm>
        </p:grpSpPr>
        <p:sp>
          <p:nvSpPr>
            <p:cNvPr id="18" name="TextBox 17"/>
            <p:cNvSpPr txBox="1"/>
            <p:nvPr/>
          </p:nvSpPr>
          <p:spPr>
            <a:xfrm>
              <a:off x="7701580" y="1619508"/>
              <a:ext cx="1406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Température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8460432" y="2276872"/>
              <a:ext cx="0" cy="403244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/>
          <p:nvPr/>
        </p:nvSpPr>
        <p:spPr>
          <a:xfrm>
            <a:off x="5200046" y="2732899"/>
            <a:ext cx="1624055" cy="9159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 du logiciel de contrôle</a:t>
            </a:r>
            <a:endParaRPr lang="en-US" dirty="0"/>
          </a:p>
        </p:txBody>
      </p:sp>
      <p:cxnSp>
        <p:nvCxnSpPr>
          <p:cNvPr id="6" name="Straight Arrow Connector 5"/>
          <p:cNvCxnSpPr>
            <a:stCxn id="36" idx="2"/>
            <a:endCxn id="33" idx="3"/>
          </p:cNvCxnSpPr>
          <p:nvPr/>
        </p:nvCxnSpPr>
        <p:spPr>
          <a:xfrm flipH="1">
            <a:off x="4384964" y="3648889"/>
            <a:ext cx="1627110" cy="9646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2"/>
            <a:endCxn id="33" idx="5"/>
          </p:cNvCxnSpPr>
          <p:nvPr/>
        </p:nvCxnSpPr>
        <p:spPr>
          <a:xfrm flipH="1">
            <a:off x="5777345" y="3648889"/>
            <a:ext cx="234729" cy="15257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2"/>
          </p:cNvCxnSpPr>
          <p:nvPr/>
        </p:nvCxnSpPr>
        <p:spPr>
          <a:xfrm>
            <a:off x="6012074" y="3648889"/>
            <a:ext cx="812027" cy="7568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6" idx="2"/>
            <a:endCxn id="23" idx="7"/>
          </p:cNvCxnSpPr>
          <p:nvPr/>
        </p:nvCxnSpPr>
        <p:spPr>
          <a:xfrm>
            <a:off x="6012074" y="3648889"/>
            <a:ext cx="2322297" cy="895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164252" y="2331133"/>
            <a:ext cx="7003003" cy="3820285"/>
          </a:xfrm>
          <a:custGeom>
            <a:avLst/>
            <a:gdLst>
              <a:gd name="connsiteX0" fmla="*/ 41093 w 7003003"/>
              <a:gd name="connsiteY0" fmla="*/ 37994 h 3820285"/>
              <a:gd name="connsiteX1" fmla="*/ 103439 w 7003003"/>
              <a:gd name="connsiteY1" fmla="*/ 37994 h 3820285"/>
              <a:gd name="connsiteX2" fmla="*/ 934712 w 7003003"/>
              <a:gd name="connsiteY2" fmla="*/ 432849 h 3820285"/>
              <a:gd name="connsiteX3" fmla="*/ 2077712 w 7003003"/>
              <a:gd name="connsiteY3" fmla="*/ 1201776 h 3820285"/>
              <a:gd name="connsiteX4" fmla="*/ 2992112 w 7003003"/>
              <a:gd name="connsiteY4" fmla="*/ 2095394 h 3820285"/>
              <a:gd name="connsiteX5" fmla="*/ 4322148 w 7003003"/>
              <a:gd name="connsiteY5" fmla="*/ 3259176 h 3820285"/>
              <a:gd name="connsiteX6" fmla="*/ 7003003 w 7003003"/>
              <a:gd name="connsiteY6" fmla="*/ 3820285 h 382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003" h="3820285">
                <a:moveTo>
                  <a:pt x="41093" y="37994"/>
                </a:moveTo>
                <a:cubicBezTo>
                  <a:pt x="-2202" y="5089"/>
                  <a:pt x="-45497" y="-27815"/>
                  <a:pt x="103439" y="37994"/>
                </a:cubicBezTo>
                <a:cubicBezTo>
                  <a:pt x="252375" y="103803"/>
                  <a:pt x="605667" y="238885"/>
                  <a:pt x="934712" y="432849"/>
                </a:cubicBezTo>
                <a:cubicBezTo>
                  <a:pt x="1263757" y="626813"/>
                  <a:pt x="1734812" y="924685"/>
                  <a:pt x="2077712" y="1201776"/>
                </a:cubicBezTo>
                <a:cubicBezTo>
                  <a:pt x="2420612" y="1478867"/>
                  <a:pt x="2618039" y="1752494"/>
                  <a:pt x="2992112" y="2095394"/>
                </a:cubicBezTo>
                <a:cubicBezTo>
                  <a:pt x="3366185" y="2438294"/>
                  <a:pt x="3653666" y="2971694"/>
                  <a:pt x="4322148" y="3259176"/>
                </a:cubicBezTo>
                <a:cubicBezTo>
                  <a:pt x="4990630" y="3546658"/>
                  <a:pt x="5996816" y="3683471"/>
                  <a:pt x="7003003" y="382028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5" name="Group 4104"/>
          <p:cNvGrpSpPr/>
          <p:nvPr/>
        </p:nvGrpSpPr>
        <p:grpSpPr>
          <a:xfrm>
            <a:off x="35496" y="4221088"/>
            <a:ext cx="8136904" cy="369332"/>
            <a:chOff x="35496" y="4221088"/>
            <a:chExt cx="8136904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99592" y="4437112"/>
              <a:ext cx="7272808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5496" y="422108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Seuil T1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1651628" y="1948146"/>
            <a:ext cx="7096836" cy="4217158"/>
          </a:xfrm>
          <a:custGeom>
            <a:avLst/>
            <a:gdLst>
              <a:gd name="connsiteX0" fmla="*/ 0 w 7096836"/>
              <a:gd name="connsiteY0" fmla="*/ 4217158 h 4217158"/>
              <a:gd name="connsiteX1" fmla="*/ 1255594 w 7096836"/>
              <a:gd name="connsiteY1" fmla="*/ 3452883 h 4217158"/>
              <a:gd name="connsiteX2" fmla="*/ 2988860 w 7096836"/>
              <a:gd name="connsiteY2" fmla="*/ 3575713 h 4217158"/>
              <a:gd name="connsiteX3" fmla="*/ 4258102 w 7096836"/>
              <a:gd name="connsiteY3" fmla="*/ 3302758 h 4217158"/>
              <a:gd name="connsiteX4" fmla="*/ 5076968 w 7096836"/>
              <a:gd name="connsiteY4" fmla="*/ 2565779 h 4217158"/>
              <a:gd name="connsiteX5" fmla="*/ 6387153 w 7096836"/>
              <a:gd name="connsiteY5" fmla="*/ 1883391 h 4217158"/>
              <a:gd name="connsiteX6" fmla="*/ 7096836 w 7096836"/>
              <a:gd name="connsiteY6" fmla="*/ 0 h 42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6836" h="4217158">
                <a:moveTo>
                  <a:pt x="0" y="4217158"/>
                </a:moveTo>
                <a:cubicBezTo>
                  <a:pt x="378725" y="3888474"/>
                  <a:pt x="757451" y="3559790"/>
                  <a:pt x="1255594" y="3452883"/>
                </a:cubicBezTo>
                <a:cubicBezTo>
                  <a:pt x="1753737" y="3345976"/>
                  <a:pt x="2488442" y="3600734"/>
                  <a:pt x="2988860" y="3575713"/>
                </a:cubicBezTo>
                <a:cubicBezTo>
                  <a:pt x="3489278" y="3550692"/>
                  <a:pt x="3910084" y="3471080"/>
                  <a:pt x="4258102" y="3302758"/>
                </a:cubicBezTo>
                <a:cubicBezTo>
                  <a:pt x="4606120" y="3134436"/>
                  <a:pt x="4722126" y="2802340"/>
                  <a:pt x="5076968" y="2565779"/>
                </a:cubicBezTo>
                <a:cubicBezTo>
                  <a:pt x="5431810" y="2329218"/>
                  <a:pt x="6050508" y="2311021"/>
                  <a:pt x="6387153" y="1883391"/>
                </a:cubicBezTo>
                <a:cubicBezTo>
                  <a:pt x="6723798" y="1455761"/>
                  <a:pt x="6910317" y="727880"/>
                  <a:pt x="709683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4" name="Group 4103"/>
          <p:cNvGrpSpPr/>
          <p:nvPr/>
        </p:nvGrpSpPr>
        <p:grpSpPr>
          <a:xfrm>
            <a:off x="35496" y="4427820"/>
            <a:ext cx="8136904" cy="882680"/>
            <a:chOff x="35496" y="4427820"/>
            <a:chExt cx="8136904" cy="882680"/>
          </a:xfrm>
        </p:grpSpPr>
        <p:grpSp>
          <p:nvGrpSpPr>
            <p:cNvPr id="50" name="Group 49"/>
            <p:cNvGrpSpPr/>
            <p:nvPr/>
          </p:nvGrpSpPr>
          <p:grpSpPr>
            <a:xfrm>
              <a:off x="35496" y="4941168"/>
              <a:ext cx="8136904" cy="369332"/>
              <a:chOff x="35496" y="4941168"/>
              <a:chExt cx="8136904" cy="36933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899592" y="5158362"/>
                <a:ext cx="7272808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35496" y="4941168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B050"/>
                    </a:solidFill>
                  </a:rPr>
                  <a:t>Seuil B2</a:t>
                </a:r>
                <a:endParaRPr lang="fr-FR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103" name="Group 4102"/>
            <p:cNvGrpSpPr/>
            <p:nvPr/>
          </p:nvGrpSpPr>
          <p:grpSpPr>
            <a:xfrm>
              <a:off x="43141" y="4427820"/>
              <a:ext cx="8129259" cy="369332"/>
              <a:chOff x="43141" y="4427820"/>
              <a:chExt cx="8129259" cy="369332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899592" y="4643844"/>
                <a:ext cx="7272808" cy="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43141" y="4427820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B050"/>
                    </a:solidFill>
                  </a:rPr>
                  <a:t>Seuil B1</a:t>
                </a:r>
                <a:endParaRPr lang="fr-FR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4114" name="Group 4113"/>
          <p:cNvGrpSpPr/>
          <p:nvPr/>
        </p:nvGrpSpPr>
        <p:grpSpPr>
          <a:xfrm>
            <a:off x="3635896" y="1700808"/>
            <a:ext cx="3642340" cy="490728"/>
            <a:chOff x="3635896" y="1700808"/>
            <a:chExt cx="3642340" cy="490728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1700808"/>
              <a:ext cx="490728" cy="490728"/>
            </a:xfrm>
            <a:prstGeom prst="rect">
              <a:avLst/>
            </a:prstGeom>
          </p:spPr>
        </p:pic>
        <p:sp>
          <p:nvSpPr>
            <p:cNvPr id="4111" name="TextBox 4110"/>
            <p:cNvSpPr txBox="1"/>
            <p:nvPr/>
          </p:nvSpPr>
          <p:spPr>
            <a:xfrm>
              <a:off x="4220348" y="1734918"/>
              <a:ext cx="3057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Gestion thermique dynamique</a:t>
              </a:r>
              <a:endParaRPr lang="fr-FR" dirty="0"/>
            </a:p>
          </p:txBody>
        </p:sp>
      </p:grpSp>
      <p:sp>
        <p:nvSpPr>
          <p:cNvPr id="4112" name="TextBox 4111"/>
          <p:cNvSpPr txBox="1"/>
          <p:nvPr/>
        </p:nvSpPr>
        <p:spPr>
          <a:xfrm>
            <a:off x="4220348" y="1331135"/>
            <a:ext cx="411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Gestion </a:t>
            </a:r>
            <a:r>
              <a:rPr lang="fr-FR" dirty="0" smtClean="0"/>
              <a:t>dynamique de la consommation</a:t>
            </a:r>
            <a:endParaRPr lang="fr-FR" dirty="0"/>
          </a:p>
        </p:txBody>
      </p:sp>
      <p:sp>
        <p:nvSpPr>
          <p:cNvPr id="84" name="TextBox 83"/>
          <p:cNvSpPr txBox="1"/>
          <p:nvPr/>
        </p:nvSpPr>
        <p:spPr>
          <a:xfrm>
            <a:off x="4220348" y="927352"/>
            <a:ext cx="311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Gestion de la qualité de service</a:t>
            </a:r>
            <a:endParaRPr lang="fr-FR" dirty="0"/>
          </a:p>
        </p:txBody>
      </p:sp>
      <p:sp>
        <p:nvSpPr>
          <p:cNvPr id="85" name="TextBox 84"/>
          <p:cNvSpPr txBox="1"/>
          <p:nvPr/>
        </p:nvSpPr>
        <p:spPr>
          <a:xfrm>
            <a:off x="2123728" y="2138700"/>
            <a:ext cx="6366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fr-FR" sz="2000" b="1" i="1" dirty="0" smtClean="0"/>
              <a:t>Couplage prototype virtuel/modèle extra-fonctionnel 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441953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23" grpId="0" animBg="1"/>
      <p:bldP spid="36" grpId="0" animBg="1"/>
      <p:bldP spid="57" grpId="0" animBg="1"/>
      <p:bldP spid="57" grpId="1" animBg="1"/>
      <p:bldP spid="65" grpId="0" animBg="1"/>
      <p:bldP spid="65" grpId="1" animBg="1"/>
      <p:bldP spid="4112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Evolution des flots de conception</a:t>
            </a:r>
          </a:p>
          <a:p>
            <a:pPr lvl="1"/>
            <a:r>
              <a:rPr lang="fr-FR" dirty="0" smtClean="0"/>
              <a:t>Approche de modélisation transactionnelle</a:t>
            </a:r>
          </a:p>
          <a:p>
            <a:r>
              <a:rPr lang="fr-FR" dirty="0" smtClean="0"/>
              <a:t>Déploiement industriel effectif 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etour d’expérience depuis 2005</a:t>
            </a:r>
          </a:p>
          <a:p>
            <a:pPr lvl="1"/>
            <a:r>
              <a:rPr lang="fr-FR" dirty="0" smtClean="0"/>
              <a:t>Intégré aux projets de </a:t>
            </a:r>
            <a:r>
              <a:rPr lang="fr-FR" dirty="0" err="1" smtClean="0"/>
              <a:t>SoC</a:t>
            </a:r>
            <a:r>
              <a:rPr lang="fr-FR" dirty="0" smtClean="0"/>
              <a:t> complexes</a:t>
            </a:r>
          </a:p>
          <a:p>
            <a:r>
              <a:rPr lang="fr-FR" dirty="0" smtClean="0"/>
              <a:t>Coopération académie/industrie à STMicroelectronics depuis 10 ans</a:t>
            </a:r>
          </a:p>
          <a:p>
            <a:pPr lvl="1"/>
            <a:r>
              <a:rPr lang="fr-FR" dirty="0" smtClean="0"/>
              <a:t>Avec l’écosystème français : ANR, Pôles de compétitivité, …</a:t>
            </a:r>
          </a:p>
          <a:p>
            <a:pPr lvl="1"/>
            <a:r>
              <a:rPr lang="fr-FR" dirty="0" smtClean="0"/>
              <a:t>Avec l’écosystème européen : MEDEA, CATRENE, …</a:t>
            </a:r>
          </a:p>
          <a:p>
            <a:r>
              <a:rPr lang="fr-FR" dirty="0" smtClean="0"/>
              <a:t>Emergence de nouveaux besoins</a:t>
            </a:r>
          </a:p>
          <a:p>
            <a:pPr lvl="1"/>
            <a:r>
              <a:rPr lang="fr-FR" dirty="0" smtClean="0"/>
              <a:t>Accélération des simulations</a:t>
            </a:r>
          </a:p>
          <a:p>
            <a:pPr lvl="1"/>
            <a:r>
              <a:rPr lang="fr-FR" dirty="0" smtClean="0"/>
              <a:t>Modélisation des interactions fonctionnel/extra-fonctionnel</a:t>
            </a:r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270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87556"/>
            <a:ext cx="800614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Prototypage virtuel de système sur puce pour une simulation rapide et </a:t>
            </a:r>
            <a:r>
              <a:rPr lang="fr-FR" dirty="0" smtClean="0"/>
              <a:t>fidèle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02496"/>
            <a:ext cx="6562532" cy="1752600"/>
          </a:xfrm>
        </p:spPr>
        <p:txBody>
          <a:bodyPr>
            <a:normAutofit/>
          </a:bodyPr>
          <a:lstStyle/>
          <a:p>
            <a:r>
              <a:rPr lang="fr-FR" sz="1600" dirty="0" smtClean="0"/>
              <a:t>Séminaire Collège de France, 29 Janvier 2014</a:t>
            </a:r>
          </a:p>
          <a:p>
            <a:r>
              <a:rPr lang="fr-FR" sz="1600" b="1" dirty="0" smtClean="0"/>
              <a:t>Laurent Maillet-</a:t>
            </a:r>
            <a:r>
              <a:rPr lang="fr-FR" sz="1600" b="1" dirty="0" err="1" smtClean="0"/>
              <a:t>Contoz</a:t>
            </a:r>
            <a:endParaRPr lang="fr-FR" b="1" dirty="0" smtClean="0"/>
          </a:p>
          <a:p>
            <a:r>
              <a:rPr lang="fr-FR" dirty="0" smtClean="0"/>
              <a:t>System Design Solutions – System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endParaRPr lang="fr-FR" dirty="0" smtClean="0"/>
          </a:p>
          <a:p>
            <a:r>
              <a:rPr lang="fr-FR" dirty="0" smtClean="0"/>
              <a:t>laurent.maillet-contoz@st.com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9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fr-FR" dirty="0" smtClean="0"/>
              <a:t>Contexte industriel</a:t>
            </a:r>
          </a:p>
          <a:p>
            <a:endParaRPr lang="fr-FR" dirty="0"/>
          </a:p>
          <a:p>
            <a:r>
              <a:rPr lang="fr-FR" dirty="0" smtClean="0"/>
              <a:t>Prototypage virtuel de système sur puce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Emergence de nouveaux besoins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766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 de produit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" y="1124744"/>
            <a:ext cx="44346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4008" y="980728"/>
            <a:ext cx="4499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b="1" dirty="0"/>
              <a:t>ARM</a:t>
            </a:r>
            <a:r>
              <a:rPr lang="fr-FR" sz="1600" b="1" baseline="30000" dirty="0"/>
              <a:t>®</a:t>
            </a:r>
            <a:r>
              <a:rPr lang="fr-FR" sz="1600" b="1" dirty="0"/>
              <a:t> Cortex™-A53 and Cortex™-</a:t>
            </a:r>
            <a:r>
              <a:rPr lang="fr-FR" sz="1600" b="1" dirty="0" smtClean="0"/>
              <a:t>A57: processeur 64-bit</a:t>
            </a:r>
            <a:endParaRPr lang="fr-FR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smtClean="0"/>
              <a:t>Haute </a:t>
            </a:r>
            <a:r>
              <a:rPr lang="fr-FR" sz="1600" b="1" dirty="0"/>
              <a:t>performance and </a:t>
            </a:r>
            <a:r>
              <a:rPr lang="fr-FR" sz="1600" b="1" dirty="0" smtClean="0"/>
              <a:t>fiabilité</a:t>
            </a:r>
            <a:endParaRPr lang="fr-FR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smtClean="0"/>
              <a:t>Efficacité énergétique exceptionnelle</a:t>
            </a:r>
            <a:endParaRPr lang="fr-FR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/>
              <a:t>Codage</a:t>
            </a:r>
            <a:r>
              <a:rPr lang="en-US" sz="1600" b="1" dirty="0" smtClean="0"/>
              <a:t> video 10-bit ultra </a:t>
            </a:r>
            <a:r>
              <a:rPr lang="en-US" sz="1600" b="1" dirty="0" err="1" smtClean="0"/>
              <a:t>efficace</a:t>
            </a:r>
            <a:r>
              <a:rPr lang="en-US" sz="1600" b="1" dirty="0" smtClean="0"/>
              <a:t> (HEVC)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/>
              <a:t>Ultra </a:t>
            </a:r>
            <a:r>
              <a:rPr lang="fr-FR" sz="1600" b="1" dirty="0" smtClean="0"/>
              <a:t>Haute Définition à 60 </a:t>
            </a:r>
            <a:r>
              <a:rPr lang="fr-FR" sz="1600" b="1" dirty="0"/>
              <a:t>frames </a:t>
            </a:r>
            <a:r>
              <a:rPr lang="fr-FR" sz="1600" b="1" dirty="0" smtClean="0"/>
              <a:t>par seconde</a:t>
            </a:r>
            <a:endParaRPr lang="fr-FR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smtClean="0"/>
              <a:t>Systèmes domestiques connectés ultra-haute bande passante (par ex 8 flux HD)</a:t>
            </a:r>
            <a:endParaRPr lang="fr-FR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smtClean="0"/>
              <a:t>HDCP 2.2 (sécurité)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HDMI </a:t>
            </a:r>
            <a:r>
              <a:rPr lang="en-US" sz="1600" b="1" dirty="0"/>
              <a:t>2.0: 6 </a:t>
            </a:r>
            <a:r>
              <a:rPr lang="en-US" sz="1600" b="1" dirty="0" err="1"/>
              <a:t>GBps</a:t>
            </a:r>
            <a:r>
              <a:rPr lang="en-US" sz="1600" b="1" dirty="0"/>
              <a:t> / </a:t>
            </a:r>
            <a:r>
              <a:rPr lang="en-US" sz="1600" b="1" dirty="0" smtClean="0"/>
              <a:t>canal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/>
              <a:t>DisplayPort</a:t>
            </a:r>
            <a:r>
              <a:rPr lang="en-US" sz="1600" b="1" dirty="0" smtClean="0"/>
              <a:t> 1.2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/>
              <a:t>Linux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/>
              <a:t>OpenGL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/>
              <a:t>Video4Linux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 err="1" smtClean="0"/>
              <a:t>Gstreamer</a:t>
            </a:r>
            <a:endParaRPr lang="en-US" sz="16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i="1" dirty="0" smtClean="0"/>
              <a:t>Advanced </a:t>
            </a:r>
            <a:r>
              <a:rPr lang="fr-FR" sz="1600" b="1" i="1" dirty="0"/>
              <a:t>Linux Sound </a:t>
            </a:r>
            <a:r>
              <a:rPr lang="fr-FR" sz="1600" b="1" i="1" dirty="0" smtClean="0"/>
              <a:t>Architecture </a:t>
            </a:r>
            <a:r>
              <a:rPr lang="en-US" sz="1600" b="1" i="1" dirty="0" smtClean="0"/>
              <a:t>(</a:t>
            </a:r>
            <a:r>
              <a:rPr lang="en-US" sz="1600" b="1" i="1" dirty="0" err="1" smtClean="0"/>
              <a:t>Alsa</a:t>
            </a:r>
            <a:r>
              <a:rPr lang="en-US" sz="1600" b="1" i="1" dirty="0" smtClean="0"/>
              <a:t>)</a:t>
            </a:r>
            <a:endParaRPr lang="en-US" sz="16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 err="1" smtClean="0"/>
              <a:t>Pilotes</a:t>
            </a:r>
            <a:r>
              <a:rPr lang="en-US" sz="1600" b="1" i="1" dirty="0" smtClean="0"/>
              <a:t> bas </a:t>
            </a:r>
            <a:r>
              <a:rPr lang="en-US" sz="1600" b="1" i="1" dirty="0" err="1" smtClean="0"/>
              <a:t>niveau</a:t>
            </a:r>
            <a:endParaRPr lang="en-US" sz="16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 err="1" smtClean="0"/>
              <a:t>Logiciel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enfoui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dans</a:t>
            </a:r>
            <a:r>
              <a:rPr lang="en-US" sz="1600" b="1" i="1" dirty="0" smtClean="0"/>
              <a:t> les sous-</a:t>
            </a:r>
            <a:r>
              <a:rPr lang="en-US" sz="1600" b="1" i="1" dirty="0" err="1" smtClean="0"/>
              <a:t>systèmes</a:t>
            </a:r>
            <a:endParaRPr lang="en-US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2849605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produits à développer : </a:t>
            </a:r>
            <a:br>
              <a:rPr lang="fr-FR" dirty="0" smtClean="0"/>
            </a:br>
            <a:r>
              <a:rPr lang="fr-FR" dirty="0" smtClean="0"/>
              <a:t>des systèmes sur puce complexes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23" y="1056722"/>
            <a:ext cx="6114808" cy="5989639"/>
          </a:xfrm>
          <a:prstGeom prst="rect">
            <a:avLst/>
          </a:prstGeom>
          <a:scene3d>
            <a:camera prst="orthographicFront">
              <a:rot lat="2367903" lon="19617125" rev="19812367"/>
            </a:camera>
            <a:lightRig rig="threePt" dir="t"/>
          </a:scene3d>
        </p:spPr>
      </p:pic>
      <p:grpSp>
        <p:nvGrpSpPr>
          <p:cNvPr id="9" name="Group 8"/>
          <p:cNvGrpSpPr/>
          <p:nvPr/>
        </p:nvGrpSpPr>
        <p:grpSpPr>
          <a:xfrm>
            <a:off x="2083082" y="3079131"/>
            <a:ext cx="1105699" cy="654928"/>
            <a:chOff x="2083082" y="3079131"/>
            <a:chExt cx="1105699" cy="654928"/>
          </a:xfrm>
        </p:grpSpPr>
        <p:grpSp>
          <p:nvGrpSpPr>
            <p:cNvPr id="54" name="Group 53"/>
            <p:cNvGrpSpPr/>
            <p:nvPr/>
          </p:nvGrpSpPr>
          <p:grpSpPr>
            <a:xfrm>
              <a:off x="2083082" y="3317051"/>
              <a:ext cx="597565" cy="417008"/>
              <a:chOff x="4876800" y="2869704"/>
              <a:chExt cx="1016496" cy="512440"/>
            </a:xfrm>
          </p:grpSpPr>
          <p:sp>
            <p:nvSpPr>
              <p:cNvPr id="52" name="Cube 51"/>
              <p:cNvSpPr/>
              <p:nvPr/>
            </p:nvSpPr>
            <p:spPr>
              <a:xfrm>
                <a:off x="4876800" y="2869704"/>
                <a:ext cx="864096" cy="360040"/>
              </a:xfrm>
              <a:prstGeom prst="cube">
                <a:avLst/>
              </a:prstGeom>
              <a:solidFill>
                <a:srgbClr val="00FF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DAC</a:t>
                </a:r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5029200" y="3022104"/>
                <a:ext cx="864096" cy="360040"/>
              </a:xfrm>
              <a:prstGeom prst="cube">
                <a:avLst/>
              </a:prstGeom>
              <a:solidFill>
                <a:srgbClr val="00FF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DAC</a:t>
                </a:r>
                <a:endParaRPr lang="fr-FR" sz="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612889" y="3079131"/>
              <a:ext cx="575892" cy="347507"/>
              <a:chOff x="5508104" y="2537284"/>
              <a:chExt cx="1016496" cy="512440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5508104" y="2537284"/>
                <a:ext cx="864096" cy="360040"/>
              </a:xfrm>
              <a:prstGeom prst="cube">
                <a:avLst/>
              </a:prstGeom>
              <a:solidFill>
                <a:srgbClr val="33CC3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ADC</a:t>
                </a:r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5660504" y="2689684"/>
                <a:ext cx="864096" cy="360040"/>
              </a:xfrm>
              <a:prstGeom prst="cube">
                <a:avLst/>
              </a:prstGeom>
              <a:solidFill>
                <a:srgbClr val="33CC33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ADC</a:t>
                </a:r>
                <a:endParaRPr lang="fr-FR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746497" y="3489269"/>
            <a:ext cx="1694629" cy="1321561"/>
            <a:chOff x="2746497" y="3489269"/>
            <a:chExt cx="1694629" cy="1321561"/>
          </a:xfrm>
        </p:grpSpPr>
        <p:sp>
          <p:nvSpPr>
            <p:cNvPr id="43" name="Cube 42"/>
            <p:cNvSpPr/>
            <p:nvPr/>
          </p:nvSpPr>
          <p:spPr>
            <a:xfrm>
              <a:off x="3647582" y="4115816"/>
              <a:ext cx="431660" cy="347507"/>
            </a:xfrm>
            <a:prstGeom prst="cube">
              <a:avLst/>
            </a:prstGeom>
            <a:solidFill>
              <a:srgbClr val="CC00CC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GPU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44" name="Cube 43"/>
            <p:cNvSpPr/>
            <p:nvPr/>
          </p:nvSpPr>
          <p:spPr>
            <a:xfrm>
              <a:off x="3803164" y="4463323"/>
              <a:ext cx="637962" cy="347507"/>
            </a:xfrm>
            <a:prstGeom prst="cube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MEM CTLR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746497" y="3489269"/>
              <a:ext cx="1694629" cy="590762"/>
              <a:chOff x="2077798" y="1484784"/>
              <a:chExt cx="2059202" cy="720080"/>
            </a:xfrm>
          </p:grpSpPr>
          <p:sp>
            <p:nvSpPr>
              <p:cNvPr id="70" name="Cube 69"/>
              <p:cNvSpPr/>
              <p:nvPr/>
            </p:nvSpPr>
            <p:spPr>
              <a:xfrm>
                <a:off x="2699792" y="1484784"/>
                <a:ext cx="787896" cy="360040"/>
              </a:xfrm>
              <a:prstGeom prst="cube">
                <a:avLst/>
              </a:prstGeom>
              <a:solidFill>
                <a:srgbClr val="CC0099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b="1" dirty="0" smtClean="0">
                    <a:solidFill>
                      <a:schemeClr val="tx1"/>
                    </a:solidFill>
                  </a:rPr>
                  <a:t>CPU CORE</a:t>
                </a:r>
                <a:endParaRPr lang="fr-FR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ube 70"/>
              <p:cNvSpPr/>
              <p:nvPr/>
            </p:nvSpPr>
            <p:spPr>
              <a:xfrm>
                <a:off x="3131840" y="1844824"/>
                <a:ext cx="501919" cy="360040"/>
              </a:xfrm>
              <a:prstGeom prst="cub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ITC</a:t>
                </a:r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Cube 71"/>
              <p:cNvSpPr/>
              <p:nvPr/>
            </p:nvSpPr>
            <p:spPr>
              <a:xfrm>
                <a:off x="3491880" y="1484784"/>
                <a:ext cx="645120" cy="360040"/>
              </a:xfrm>
              <a:prstGeom prst="cub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MMU</a:t>
                </a:r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Cube 72"/>
              <p:cNvSpPr/>
              <p:nvPr/>
            </p:nvSpPr>
            <p:spPr>
              <a:xfrm>
                <a:off x="2443613" y="1844824"/>
                <a:ext cx="688227" cy="360040"/>
              </a:xfrm>
              <a:prstGeom prst="cub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TIMER</a:t>
                </a:r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Cube 73"/>
              <p:cNvSpPr/>
              <p:nvPr/>
            </p:nvSpPr>
            <p:spPr>
              <a:xfrm>
                <a:off x="2077798" y="1484784"/>
                <a:ext cx="621994" cy="360040"/>
              </a:xfrm>
              <a:prstGeom prst="cub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UART</a:t>
                </a:r>
                <a:endParaRPr lang="fr-FR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223106" y="4114331"/>
            <a:ext cx="1694629" cy="590762"/>
            <a:chOff x="2077798" y="1484784"/>
            <a:chExt cx="2059202" cy="720080"/>
          </a:xfrm>
        </p:grpSpPr>
        <p:sp>
          <p:nvSpPr>
            <p:cNvPr id="82" name="Cube 81"/>
            <p:cNvSpPr/>
            <p:nvPr/>
          </p:nvSpPr>
          <p:spPr>
            <a:xfrm>
              <a:off x="2699792" y="1484784"/>
              <a:ext cx="787896" cy="360040"/>
            </a:xfrm>
            <a:prstGeom prst="cube">
              <a:avLst/>
            </a:prstGeom>
            <a:solidFill>
              <a:srgbClr val="CC0099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b="1" dirty="0" smtClean="0">
                  <a:solidFill>
                    <a:schemeClr val="tx1"/>
                  </a:solidFill>
                </a:rPr>
                <a:t>CPU CORE</a:t>
              </a:r>
              <a:endParaRPr lang="fr-FR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>
              <a:off x="3131840" y="1844824"/>
              <a:ext cx="501919" cy="360040"/>
            </a:xfrm>
            <a:prstGeom prst="cub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ITC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84" name="Cube 83"/>
            <p:cNvSpPr/>
            <p:nvPr/>
          </p:nvSpPr>
          <p:spPr>
            <a:xfrm>
              <a:off x="3491880" y="1484784"/>
              <a:ext cx="645120" cy="360040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MMU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85" name="Cube 84"/>
            <p:cNvSpPr/>
            <p:nvPr/>
          </p:nvSpPr>
          <p:spPr>
            <a:xfrm>
              <a:off x="2443613" y="1844824"/>
              <a:ext cx="688227" cy="360040"/>
            </a:xfrm>
            <a:prstGeom prst="cub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TIMER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86" name="Cube 85"/>
            <p:cNvSpPr/>
            <p:nvPr/>
          </p:nvSpPr>
          <p:spPr>
            <a:xfrm>
              <a:off x="2077798" y="1484784"/>
              <a:ext cx="621994" cy="360040"/>
            </a:xfrm>
            <a:prstGeom prst="cub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UART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28703" y="3623303"/>
            <a:ext cx="742499" cy="636194"/>
            <a:chOff x="5828703" y="3623303"/>
            <a:chExt cx="742499" cy="636194"/>
          </a:xfrm>
        </p:grpSpPr>
        <p:sp>
          <p:nvSpPr>
            <p:cNvPr id="41" name="Cube 40"/>
            <p:cNvSpPr/>
            <p:nvPr/>
          </p:nvSpPr>
          <p:spPr>
            <a:xfrm>
              <a:off x="5828703" y="3623303"/>
              <a:ext cx="658280" cy="298093"/>
            </a:xfrm>
            <a:prstGeom prst="cube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Capteur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87" name="Cube 86"/>
            <p:cNvSpPr/>
            <p:nvPr/>
          </p:nvSpPr>
          <p:spPr>
            <a:xfrm>
              <a:off x="5919925" y="3961404"/>
              <a:ext cx="651277" cy="298093"/>
            </a:xfrm>
            <a:prstGeom prst="cube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Capteur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53057" y="5229200"/>
            <a:ext cx="187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Multi-processeurs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953057" y="5629890"/>
            <a:ext cx="270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Nombreuses interfaces E/S</a:t>
            </a:r>
            <a:endParaRPr lang="fr-FR" dirty="0"/>
          </a:p>
        </p:txBody>
      </p:sp>
      <p:sp>
        <p:nvSpPr>
          <p:cNvPr id="29" name="TextBox 28"/>
          <p:cNvSpPr txBox="1"/>
          <p:nvPr/>
        </p:nvSpPr>
        <p:spPr>
          <a:xfrm>
            <a:off x="5652120" y="5229200"/>
            <a:ext cx="243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Accélérateurs matériels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01" name="TextBox 100"/>
          <p:cNvSpPr txBox="1"/>
          <p:nvPr/>
        </p:nvSpPr>
        <p:spPr>
          <a:xfrm>
            <a:off x="953057" y="6030580"/>
            <a:ext cx="3402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Nombreux </a:t>
            </a:r>
            <a:r>
              <a:rPr lang="fr-FR" dirty="0"/>
              <a:t>a</a:t>
            </a:r>
            <a:r>
              <a:rPr lang="fr-FR" dirty="0" smtClean="0"/>
              <a:t>rbres d’horloges</a:t>
            </a:r>
          </a:p>
          <a:p>
            <a:r>
              <a:rPr lang="fr-FR" dirty="0" smtClean="0"/>
              <a:t>Plusieurs domaines d’alimentation</a:t>
            </a:r>
            <a:endParaRPr lang="fr-FR" dirty="0"/>
          </a:p>
        </p:txBody>
      </p:sp>
      <p:sp>
        <p:nvSpPr>
          <p:cNvPr id="102" name="TextBox 101"/>
          <p:cNvSpPr txBox="1"/>
          <p:nvPr/>
        </p:nvSpPr>
        <p:spPr>
          <a:xfrm>
            <a:off x="5729874" y="5733256"/>
            <a:ext cx="10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Capteurs</a:t>
            </a:r>
            <a:endParaRPr lang="fr-FR" dirty="0"/>
          </a:p>
        </p:txBody>
      </p:sp>
      <p:grpSp>
        <p:nvGrpSpPr>
          <p:cNvPr id="80" name="Group 79"/>
          <p:cNvGrpSpPr/>
          <p:nvPr/>
        </p:nvGrpSpPr>
        <p:grpSpPr>
          <a:xfrm>
            <a:off x="2388989" y="2060848"/>
            <a:ext cx="4771750" cy="1764970"/>
            <a:chOff x="2388989" y="2060848"/>
            <a:chExt cx="4771750" cy="1764970"/>
          </a:xfrm>
        </p:grpSpPr>
        <p:sp>
          <p:nvSpPr>
            <p:cNvPr id="15" name="Cube 14"/>
            <p:cNvSpPr/>
            <p:nvPr/>
          </p:nvSpPr>
          <p:spPr>
            <a:xfrm>
              <a:off x="5076056" y="2636912"/>
              <a:ext cx="561050" cy="347507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SPI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6122570" y="3212976"/>
              <a:ext cx="537662" cy="347507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I2C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6630352" y="3478311"/>
              <a:ext cx="530387" cy="347507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LIN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5616030" y="2924944"/>
              <a:ext cx="540146" cy="347507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CAN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14" name="Cube 13"/>
            <p:cNvSpPr/>
            <p:nvPr/>
          </p:nvSpPr>
          <p:spPr>
            <a:xfrm>
              <a:off x="3850714" y="2614738"/>
              <a:ext cx="572362" cy="347507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USB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3195644" y="2855655"/>
              <a:ext cx="637895" cy="347507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Ethernet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4471501" y="2420888"/>
              <a:ext cx="532547" cy="347507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WIFI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045" flipH="1">
              <a:off x="2351158" y="2342021"/>
              <a:ext cx="667618" cy="59195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86708" y="2060848"/>
              <a:ext cx="553244" cy="553244"/>
            </a:xfrm>
            <a:prstGeom prst="rect">
              <a:avLst/>
            </a:prstGeom>
          </p:spPr>
        </p:pic>
      </p:grpSp>
      <p:sp>
        <p:nvSpPr>
          <p:cNvPr id="118" name="TextBox 117"/>
          <p:cNvSpPr txBox="1"/>
          <p:nvPr/>
        </p:nvSpPr>
        <p:spPr>
          <a:xfrm>
            <a:off x="5692294" y="6297755"/>
            <a:ext cx="19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Logiciel embarqué</a:t>
            </a:r>
            <a:endParaRPr lang="fr-FR" dirty="0"/>
          </a:p>
        </p:txBody>
      </p:sp>
      <p:grpSp>
        <p:nvGrpSpPr>
          <p:cNvPr id="30" name="Group 29"/>
          <p:cNvGrpSpPr/>
          <p:nvPr/>
        </p:nvGrpSpPr>
        <p:grpSpPr>
          <a:xfrm>
            <a:off x="2765046" y="1323965"/>
            <a:ext cx="4331538" cy="3976735"/>
            <a:chOff x="2765046" y="1323965"/>
            <a:chExt cx="4331538" cy="3976735"/>
          </a:xfrm>
        </p:grpSpPr>
        <p:cxnSp>
          <p:nvCxnSpPr>
            <p:cNvPr id="59" name="Curved Connector 58"/>
            <p:cNvCxnSpPr>
              <a:stCxn id="120" idx="2"/>
              <a:endCxn id="70" idx="0"/>
            </p:cNvCxnSpPr>
            <p:nvPr/>
          </p:nvCxnSpPr>
          <p:spPr>
            <a:xfrm rot="16200000" flipH="1">
              <a:off x="2630460" y="2500234"/>
              <a:ext cx="1428421" cy="54964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9" idx="2"/>
              <a:endCxn id="92" idx="1"/>
            </p:cNvCxnSpPr>
            <p:nvPr/>
          </p:nvCxnSpPr>
          <p:spPr>
            <a:xfrm rot="16200000" flipH="1">
              <a:off x="3969808" y="2231662"/>
              <a:ext cx="1035804" cy="43960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urved Connector 115"/>
            <p:cNvCxnSpPr>
              <a:stCxn id="121" idx="2"/>
              <a:endCxn id="110" idx="1"/>
            </p:cNvCxnSpPr>
            <p:nvPr/>
          </p:nvCxnSpPr>
          <p:spPr>
            <a:xfrm rot="5400000">
              <a:off x="5108968" y="2446680"/>
              <a:ext cx="1076835" cy="744212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/>
            <p:cNvCxnSpPr>
              <a:stCxn id="122" idx="1"/>
              <a:endCxn id="82" idx="4"/>
            </p:cNvCxnSpPr>
            <p:nvPr/>
          </p:nvCxnSpPr>
          <p:spPr>
            <a:xfrm rot="10800000">
              <a:off x="5309536" y="4298944"/>
              <a:ext cx="1177448" cy="696956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106" y="1323965"/>
              <a:ext cx="609600" cy="60960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046" y="1451248"/>
              <a:ext cx="609600" cy="609600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691" y="1670769"/>
              <a:ext cx="609600" cy="609600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984" y="4691100"/>
              <a:ext cx="609600" cy="6096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847075" y="2930084"/>
            <a:ext cx="701482" cy="574179"/>
            <a:chOff x="3847075" y="2930084"/>
            <a:chExt cx="701482" cy="574179"/>
          </a:xfrm>
        </p:grpSpPr>
        <p:sp>
          <p:nvSpPr>
            <p:cNvPr id="32" name="Cube 31"/>
            <p:cNvSpPr/>
            <p:nvPr/>
          </p:nvSpPr>
          <p:spPr>
            <a:xfrm>
              <a:off x="3956837" y="2930084"/>
              <a:ext cx="591720" cy="298093"/>
            </a:xfrm>
            <a:prstGeom prst="cube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PRCMU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3847075" y="3206170"/>
              <a:ext cx="551148" cy="298093"/>
            </a:xfrm>
            <a:prstGeom prst="cube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PWM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70955" y="2829988"/>
            <a:ext cx="1442272" cy="1298298"/>
            <a:chOff x="4370955" y="2829988"/>
            <a:chExt cx="1442272" cy="1298298"/>
          </a:xfrm>
        </p:grpSpPr>
        <p:sp>
          <p:nvSpPr>
            <p:cNvPr id="23" name="Cube 22"/>
            <p:cNvSpPr/>
            <p:nvPr/>
          </p:nvSpPr>
          <p:spPr>
            <a:xfrm>
              <a:off x="4455584" y="3182278"/>
              <a:ext cx="614837" cy="298093"/>
            </a:xfrm>
            <a:prstGeom prst="cube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DOCSIS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40" name="Cube 39"/>
            <p:cNvSpPr/>
            <p:nvPr/>
          </p:nvSpPr>
          <p:spPr>
            <a:xfrm>
              <a:off x="5034159" y="3562955"/>
              <a:ext cx="620595" cy="298093"/>
            </a:xfrm>
            <a:prstGeom prst="cube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Compo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88" name="Cube 87"/>
            <p:cNvSpPr/>
            <p:nvPr/>
          </p:nvSpPr>
          <p:spPr>
            <a:xfrm>
              <a:off x="5099926" y="3830193"/>
              <a:ext cx="629948" cy="298093"/>
            </a:xfrm>
            <a:prstGeom prst="cube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DISPLAY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>
              <a:off x="4465715" y="3490947"/>
              <a:ext cx="517460" cy="298093"/>
            </a:xfrm>
            <a:prstGeom prst="cube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Audio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4370955" y="3750493"/>
              <a:ext cx="568281" cy="298093"/>
            </a:xfrm>
            <a:prstGeom prst="cube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H.265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548557" y="2829988"/>
              <a:ext cx="1264670" cy="764017"/>
              <a:chOff x="4548557" y="2829988"/>
              <a:chExt cx="1264670" cy="764017"/>
            </a:xfrm>
          </p:grpSpPr>
          <p:sp>
            <p:nvSpPr>
              <p:cNvPr id="90" name="Cube 89"/>
              <p:cNvSpPr/>
              <p:nvPr/>
            </p:nvSpPr>
            <p:spPr>
              <a:xfrm>
                <a:off x="4548557" y="2829988"/>
                <a:ext cx="696906" cy="37618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4550401" y="2941588"/>
                <a:ext cx="346609" cy="222249"/>
                <a:chOff x="2077798" y="1484784"/>
                <a:chExt cx="2059202" cy="720080"/>
              </a:xfrm>
            </p:grpSpPr>
            <p:sp>
              <p:nvSpPr>
                <p:cNvPr id="92" name="Cube 91"/>
                <p:cNvSpPr/>
                <p:nvPr/>
              </p:nvSpPr>
              <p:spPr>
                <a:xfrm>
                  <a:off x="2699792" y="1484784"/>
                  <a:ext cx="787896" cy="360040"/>
                </a:xfrm>
                <a:prstGeom prst="cube">
                  <a:avLst/>
                </a:prstGeom>
                <a:solidFill>
                  <a:srgbClr val="CC0099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" b="1" dirty="0" smtClean="0">
                      <a:solidFill>
                        <a:schemeClr val="tx1"/>
                      </a:solidFill>
                    </a:rPr>
                    <a:t>CORE</a:t>
                  </a:r>
                  <a:endParaRPr lang="fr-FR" sz="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Cube 92"/>
                <p:cNvSpPr/>
                <p:nvPr/>
              </p:nvSpPr>
              <p:spPr>
                <a:xfrm>
                  <a:off x="3131840" y="1844824"/>
                  <a:ext cx="501919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" dirty="0" smtClean="0">
                      <a:solidFill>
                        <a:schemeClr val="tx1"/>
                      </a:solidFill>
                    </a:rPr>
                    <a:t>ITC</a:t>
                  </a:r>
                  <a:endParaRPr lang="fr-FR" sz="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Cube 93"/>
                <p:cNvSpPr/>
                <p:nvPr/>
              </p:nvSpPr>
              <p:spPr>
                <a:xfrm>
                  <a:off x="3491880" y="1484784"/>
                  <a:ext cx="645120" cy="360040"/>
                </a:xfrm>
                <a:prstGeom prst="cub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" dirty="0" smtClean="0">
                      <a:solidFill>
                        <a:schemeClr val="tx1"/>
                      </a:solidFill>
                    </a:rPr>
                    <a:t>MMU</a:t>
                  </a:r>
                  <a:endParaRPr lang="fr-FR" sz="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Cube 94"/>
                <p:cNvSpPr/>
                <p:nvPr/>
              </p:nvSpPr>
              <p:spPr>
                <a:xfrm>
                  <a:off x="2443613" y="1844824"/>
                  <a:ext cx="688227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" dirty="0" smtClean="0">
                      <a:solidFill>
                        <a:schemeClr val="tx1"/>
                      </a:solidFill>
                    </a:rPr>
                    <a:t>TIMER</a:t>
                  </a:r>
                  <a:endParaRPr lang="fr-FR" sz="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Cube 95"/>
                <p:cNvSpPr/>
                <p:nvPr/>
              </p:nvSpPr>
              <p:spPr>
                <a:xfrm>
                  <a:off x="2077798" y="1484784"/>
                  <a:ext cx="621994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" dirty="0" smtClean="0">
                      <a:solidFill>
                        <a:schemeClr val="tx1"/>
                      </a:solidFill>
                    </a:rPr>
                    <a:t>UART</a:t>
                  </a:r>
                  <a:endParaRPr lang="fr-FR" sz="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7" name="Cube 96"/>
              <p:cNvSpPr/>
              <p:nvPr/>
            </p:nvSpPr>
            <p:spPr>
              <a:xfrm>
                <a:off x="4928687" y="2964895"/>
                <a:ext cx="154372" cy="104013"/>
              </a:xfrm>
              <a:prstGeom prst="cube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Cube 97"/>
              <p:cNvSpPr/>
              <p:nvPr/>
            </p:nvSpPr>
            <p:spPr>
              <a:xfrm>
                <a:off x="4970158" y="3016901"/>
                <a:ext cx="154372" cy="104013"/>
              </a:xfrm>
              <a:prstGeom prst="cube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Cube 98"/>
              <p:cNvSpPr/>
              <p:nvPr/>
            </p:nvSpPr>
            <p:spPr>
              <a:xfrm>
                <a:off x="5007738" y="3068908"/>
                <a:ext cx="154372" cy="104013"/>
              </a:xfrm>
              <a:prstGeom prst="cube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Cube 104"/>
              <p:cNvSpPr/>
              <p:nvPr/>
            </p:nvSpPr>
            <p:spPr>
              <a:xfrm>
                <a:off x="5116321" y="3217823"/>
                <a:ext cx="696906" cy="37618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118165" y="3329423"/>
                <a:ext cx="346609" cy="222249"/>
                <a:chOff x="2077798" y="1484784"/>
                <a:chExt cx="2059202" cy="720080"/>
              </a:xfrm>
            </p:grpSpPr>
            <p:sp>
              <p:nvSpPr>
                <p:cNvPr id="110" name="Cube 109"/>
                <p:cNvSpPr/>
                <p:nvPr/>
              </p:nvSpPr>
              <p:spPr>
                <a:xfrm>
                  <a:off x="2699792" y="1484784"/>
                  <a:ext cx="787896" cy="360040"/>
                </a:xfrm>
                <a:prstGeom prst="cube">
                  <a:avLst/>
                </a:prstGeom>
                <a:solidFill>
                  <a:srgbClr val="CC0099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" b="1" dirty="0" smtClean="0">
                      <a:solidFill>
                        <a:schemeClr val="tx1"/>
                      </a:solidFill>
                    </a:rPr>
                    <a:t>CORE</a:t>
                  </a:r>
                  <a:endParaRPr lang="fr-FR" sz="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Cube 110"/>
                <p:cNvSpPr/>
                <p:nvPr/>
              </p:nvSpPr>
              <p:spPr>
                <a:xfrm>
                  <a:off x="3131840" y="1844824"/>
                  <a:ext cx="501919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" dirty="0" smtClean="0">
                      <a:solidFill>
                        <a:schemeClr val="tx1"/>
                      </a:solidFill>
                    </a:rPr>
                    <a:t>ITC</a:t>
                  </a:r>
                  <a:endParaRPr lang="fr-FR" sz="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Cube 111"/>
                <p:cNvSpPr/>
                <p:nvPr/>
              </p:nvSpPr>
              <p:spPr>
                <a:xfrm>
                  <a:off x="3491880" y="1484784"/>
                  <a:ext cx="645120" cy="360040"/>
                </a:xfrm>
                <a:prstGeom prst="cub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" dirty="0" smtClean="0">
                      <a:solidFill>
                        <a:schemeClr val="tx1"/>
                      </a:solidFill>
                    </a:rPr>
                    <a:t>MMU</a:t>
                  </a:r>
                  <a:endParaRPr lang="fr-FR" sz="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Cube 112"/>
                <p:cNvSpPr/>
                <p:nvPr/>
              </p:nvSpPr>
              <p:spPr>
                <a:xfrm>
                  <a:off x="2443613" y="1844824"/>
                  <a:ext cx="688227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" dirty="0" smtClean="0">
                      <a:solidFill>
                        <a:schemeClr val="tx1"/>
                      </a:solidFill>
                    </a:rPr>
                    <a:t>TIMER</a:t>
                  </a:r>
                  <a:endParaRPr lang="fr-FR" sz="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Cube 113"/>
                <p:cNvSpPr/>
                <p:nvPr/>
              </p:nvSpPr>
              <p:spPr>
                <a:xfrm>
                  <a:off x="2077798" y="1484784"/>
                  <a:ext cx="621994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" dirty="0" smtClean="0">
                      <a:solidFill>
                        <a:schemeClr val="tx1"/>
                      </a:solidFill>
                    </a:rPr>
                    <a:t>UART</a:t>
                  </a:r>
                  <a:endParaRPr lang="fr-FR" sz="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7" name="Cube 106"/>
              <p:cNvSpPr/>
              <p:nvPr/>
            </p:nvSpPr>
            <p:spPr>
              <a:xfrm>
                <a:off x="5496451" y="3352730"/>
                <a:ext cx="154372" cy="104013"/>
              </a:xfrm>
              <a:prstGeom prst="cube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5537922" y="3404736"/>
                <a:ext cx="154372" cy="104013"/>
              </a:xfrm>
              <a:prstGeom prst="cube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575502" y="3456743"/>
                <a:ext cx="154372" cy="104013"/>
              </a:xfrm>
              <a:prstGeom prst="cube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94303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101" grpId="0"/>
      <p:bldP spid="102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Une complexité exponentielle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26" name="Group 25"/>
          <p:cNvGrpSpPr/>
          <p:nvPr/>
        </p:nvGrpSpPr>
        <p:grpSpPr>
          <a:xfrm>
            <a:off x="4860032" y="2062541"/>
            <a:ext cx="4283968" cy="4471931"/>
            <a:chOff x="4860032" y="2062541"/>
            <a:chExt cx="4283968" cy="4471931"/>
          </a:xfrm>
        </p:grpSpPr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3143425048"/>
                </p:ext>
              </p:extLst>
            </p:nvPr>
          </p:nvGraphicFramePr>
          <p:xfrm>
            <a:off x="4860032" y="2869460"/>
            <a:ext cx="4283968" cy="36650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6671208" y="2062541"/>
              <a:ext cx="1374811" cy="754565"/>
              <a:chOff x="5116321" y="3217823"/>
              <a:chExt cx="696906" cy="376182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5116321" y="3217823"/>
                <a:ext cx="696906" cy="37618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5222860" y="3329423"/>
                <a:ext cx="132620" cy="111125"/>
              </a:xfrm>
              <a:prstGeom prst="cube">
                <a:avLst/>
              </a:prstGeom>
              <a:solidFill>
                <a:srgbClr val="CC0099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" b="1" dirty="0" smtClean="0">
                    <a:solidFill>
                      <a:schemeClr val="tx1"/>
                    </a:solidFill>
                  </a:rPr>
                  <a:t>CORE</a:t>
                </a:r>
                <a:endParaRPr lang="fr-FR" sz="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5295583" y="3440548"/>
                <a:ext cx="84484" cy="111125"/>
              </a:xfrm>
              <a:prstGeom prst="cub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" dirty="0" smtClean="0">
                    <a:solidFill>
                      <a:schemeClr val="tx1"/>
                    </a:solidFill>
                  </a:rPr>
                  <a:t>ITC</a:t>
                </a:r>
                <a:endParaRPr lang="fr-FR" sz="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Cube 45"/>
              <p:cNvSpPr/>
              <p:nvPr/>
            </p:nvSpPr>
            <p:spPr>
              <a:xfrm>
                <a:off x="5356186" y="3329423"/>
                <a:ext cx="108588" cy="111125"/>
              </a:xfrm>
              <a:prstGeom prst="cub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" dirty="0" smtClean="0">
                    <a:solidFill>
                      <a:schemeClr val="tx1"/>
                    </a:solidFill>
                  </a:rPr>
                  <a:t>MMU</a:t>
                </a:r>
                <a:endParaRPr lang="fr-FR" sz="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5179740" y="3440548"/>
                <a:ext cx="115844" cy="111125"/>
              </a:xfrm>
              <a:prstGeom prst="cub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" dirty="0" smtClean="0">
                    <a:solidFill>
                      <a:schemeClr val="tx1"/>
                    </a:solidFill>
                  </a:rPr>
                  <a:t>TIMER</a:t>
                </a:r>
                <a:endParaRPr lang="fr-FR" sz="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5118165" y="3329423"/>
                <a:ext cx="104695" cy="111125"/>
              </a:xfrm>
              <a:prstGeom prst="cub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" dirty="0" smtClean="0">
                    <a:solidFill>
                      <a:schemeClr val="tx1"/>
                    </a:solidFill>
                  </a:rPr>
                  <a:t>UART</a:t>
                </a:r>
                <a:endParaRPr lang="fr-FR" sz="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5496451" y="3352730"/>
                <a:ext cx="154372" cy="104013"/>
              </a:xfrm>
              <a:prstGeom prst="cube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Cube 49"/>
              <p:cNvSpPr/>
              <p:nvPr/>
            </p:nvSpPr>
            <p:spPr>
              <a:xfrm>
                <a:off x="5537922" y="3404736"/>
                <a:ext cx="154372" cy="104013"/>
              </a:xfrm>
              <a:prstGeom prst="cube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Cube 50"/>
              <p:cNvSpPr/>
              <p:nvPr/>
            </p:nvSpPr>
            <p:spPr>
              <a:xfrm>
                <a:off x="5575502" y="3456743"/>
                <a:ext cx="154372" cy="104013"/>
              </a:xfrm>
              <a:prstGeom prst="cube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600000"/>
                </a:lightRig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827584" y="5517232"/>
            <a:ext cx="3518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fr-FR" sz="2000" b="1" dirty="0" smtClean="0"/>
              <a:t>De plus en plus de fonctions </a:t>
            </a:r>
          </a:p>
          <a:p>
            <a:pPr marL="285750" indent="-285750">
              <a:buBlip>
                <a:blip r:embed="rId3"/>
              </a:buBlip>
            </a:pPr>
            <a:r>
              <a:rPr lang="fr-FR" sz="2000" b="1" dirty="0" smtClean="0"/>
              <a:t>Intégration logiciel/matériel </a:t>
            </a:r>
          </a:p>
          <a:p>
            <a:pPr marL="285750" indent="-285750">
              <a:buBlip>
                <a:blip r:embed="rId3"/>
              </a:buBlip>
            </a:pPr>
            <a:r>
              <a:rPr lang="fr-FR" sz="2000" b="1" dirty="0" smtClean="0"/>
              <a:t>Fiabilité à maximiser</a:t>
            </a:r>
            <a:endParaRPr lang="fr-FR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80728"/>
            <a:ext cx="5148064" cy="4608512"/>
            <a:chOff x="0" y="980728"/>
            <a:chExt cx="5148064" cy="4608512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326941179"/>
                </p:ext>
              </p:extLst>
            </p:nvPr>
          </p:nvGraphicFramePr>
          <p:xfrm>
            <a:off x="0" y="980728"/>
            <a:ext cx="5148064" cy="460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241" y="1061169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133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5148064" y="2725037"/>
            <a:ext cx="1213905" cy="2504163"/>
          </a:xfrm>
          <a:prstGeom prst="rect">
            <a:avLst/>
          </a:prstGeom>
          <a:solidFill>
            <a:srgbClr val="39A9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7519815" y="2725037"/>
            <a:ext cx="1156641" cy="2504163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6372200" y="2725037"/>
            <a:ext cx="1132145" cy="2504163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concurrence exacerbée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8" name="TextBox 57"/>
          <p:cNvSpPr txBox="1"/>
          <p:nvPr/>
        </p:nvSpPr>
        <p:spPr>
          <a:xfrm>
            <a:off x="2123728" y="5509681"/>
            <a:ext cx="5063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000" b="1" dirty="0" smtClean="0"/>
              <a:t> Proposer le </a:t>
            </a:r>
            <a:r>
              <a:rPr lang="fr-FR" sz="2000" b="1" dirty="0"/>
              <a:t>bon </a:t>
            </a:r>
            <a:r>
              <a:rPr lang="fr-FR" sz="2000" b="1" dirty="0" smtClean="0"/>
              <a:t>produit</a:t>
            </a:r>
          </a:p>
          <a:p>
            <a:pPr>
              <a:buBlip>
                <a:blip r:embed="rId2"/>
              </a:buBlip>
            </a:pPr>
            <a:r>
              <a:rPr lang="fr-FR" sz="2000" b="1" dirty="0" smtClean="0"/>
              <a:t> Fournir toutes les fonctionnalités attendues</a:t>
            </a:r>
            <a:endParaRPr lang="fr-FR" sz="2000" b="1" dirty="0"/>
          </a:p>
          <a:p>
            <a:pPr>
              <a:buBlip>
                <a:blip r:embed="rId2"/>
              </a:buBlip>
            </a:pPr>
            <a:r>
              <a:rPr lang="fr-FR" sz="2000" b="1" dirty="0" smtClean="0"/>
              <a:t> Arriver au plus tôt sur le marché</a:t>
            </a:r>
            <a:endParaRPr lang="fr-FR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467544" y="1052736"/>
            <a:ext cx="390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Augmentation des coûts de conception</a:t>
            </a:r>
            <a:endParaRPr lang="fr-FR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308980" y="1856163"/>
            <a:ext cx="325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Impact du retard sur les revenus</a:t>
            </a:r>
            <a:endParaRPr lang="fr-FR" b="1" dirty="0"/>
          </a:p>
        </p:txBody>
      </p:sp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2137086055"/>
              </p:ext>
            </p:extLst>
          </p:nvPr>
        </p:nvGraphicFramePr>
        <p:xfrm>
          <a:off x="60732" y="1556792"/>
          <a:ext cx="4871308" cy="349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1904042656"/>
              </p:ext>
            </p:extLst>
          </p:nvPr>
        </p:nvGraphicFramePr>
        <p:xfrm>
          <a:off x="4556064" y="2221707"/>
          <a:ext cx="4530061" cy="358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82092" y="1454449"/>
            <a:ext cx="452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Obtenir des revenus pour supporter ces coûts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123498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58" grpId="0"/>
      <p:bldP spid="85" grpId="0"/>
      <p:bldP spid="87" grpId="0"/>
      <p:bldGraphic spid="59" grpId="0">
        <p:bldAsOne/>
      </p:bldGraphic>
      <p:bldGraphic spid="62" grpId="0" uiExpand="1">
        <p:bldSub>
          <a:bldChart bld="categoryEl"/>
        </p:bldSub>
      </p:bldGraphic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Prototypage virtuel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99488" y="677863"/>
            <a:ext cx="544512" cy="198437"/>
          </a:xfrm>
        </p:spPr>
        <p:txBody>
          <a:bodyPr/>
          <a:lstStyle/>
          <a:p>
            <a:fld id="{5B31B9E4-8E4D-4C86-BFD7-412B282B373B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1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652120" y="2764360"/>
            <a:ext cx="3465622" cy="432048"/>
            <a:chOff x="5652120" y="2780928"/>
            <a:chExt cx="3465622" cy="432048"/>
          </a:xfrm>
        </p:grpSpPr>
        <p:sp>
          <p:nvSpPr>
            <p:cNvPr id="145" name="Rectangle 144"/>
            <p:cNvSpPr/>
            <p:nvPr/>
          </p:nvSpPr>
          <p:spPr>
            <a:xfrm>
              <a:off x="5652120" y="2780928"/>
              <a:ext cx="1155207" cy="4320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bg1">
                      <a:lumMod val="50000"/>
                    </a:schemeClr>
                  </a:solidFill>
                </a:rPr>
                <a:t>Architecture</a:t>
              </a:r>
              <a:endParaRPr lang="fr-FR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807327" y="2780928"/>
              <a:ext cx="1155207" cy="4320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bg1">
                      <a:lumMod val="50000"/>
                    </a:schemeClr>
                  </a:solidFill>
                </a:rPr>
                <a:t>Codage</a:t>
              </a:r>
              <a:endParaRPr lang="fr-FR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962535" y="2780928"/>
              <a:ext cx="1155207" cy="4320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err="1" smtClean="0">
                  <a:solidFill>
                    <a:schemeClr val="bg1">
                      <a:lumMod val="50000"/>
                    </a:schemeClr>
                  </a:solidFill>
                </a:rPr>
                <a:t>Debug</a:t>
              </a:r>
              <a:endParaRPr lang="fr-FR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68732" y="2764360"/>
            <a:ext cx="3465622" cy="842610"/>
            <a:chOff x="5452708" y="5589240"/>
            <a:chExt cx="2957871" cy="842610"/>
          </a:xfrm>
        </p:grpSpPr>
        <p:grpSp>
          <p:nvGrpSpPr>
            <p:cNvPr id="36" name="Group 35"/>
            <p:cNvGrpSpPr/>
            <p:nvPr/>
          </p:nvGrpSpPr>
          <p:grpSpPr>
            <a:xfrm>
              <a:off x="5452708" y="5589240"/>
              <a:ext cx="2957871" cy="432048"/>
              <a:chOff x="5452708" y="5589240"/>
              <a:chExt cx="2957871" cy="43204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452708" y="5589240"/>
                <a:ext cx="985957" cy="4320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Architecture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438665" y="5589240"/>
                <a:ext cx="985957" cy="4320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</a:rPr>
                  <a:t>Codage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424622" y="5589240"/>
                <a:ext cx="985957" cy="4320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err="1" smtClean="0">
                    <a:solidFill>
                      <a:schemeClr val="bg1"/>
                    </a:solidFill>
                  </a:rPr>
                  <a:t>Debug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>
            <a:xfrm>
              <a:off x="5452709" y="6113040"/>
              <a:ext cx="2957870" cy="0"/>
            </a:xfrm>
            <a:prstGeom prst="straightConnector1">
              <a:avLst/>
            </a:prstGeom>
            <a:ln w="28575">
              <a:solidFill>
                <a:srgbClr val="CC009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888624" y="6093296"/>
              <a:ext cx="2086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i="1" dirty="0" smtClean="0">
                  <a:solidFill>
                    <a:schemeClr val="accent2"/>
                  </a:solidFill>
                  <a:latin typeface="Constantia" pitchFamily="18" charset="0"/>
                </a:rPr>
                <a:t>Développement logiciel</a:t>
              </a:r>
              <a:endParaRPr lang="fr-FR" sz="1600" b="1" i="1" dirty="0">
                <a:solidFill>
                  <a:schemeClr val="accent2"/>
                </a:solidFill>
                <a:latin typeface="Constantia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Evolution des flots de conception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9E4-8E4D-4C86-BFD7-412B282B373B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7504" y="2276872"/>
            <a:ext cx="5544616" cy="919536"/>
            <a:chOff x="539552" y="5101752"/>
            <a:chExt cx="4929785" cy="919536"/>
          </a:xfrm>
        </p:grpSpPr>
        <p:sp>
          <p:nvSpPr>
            <p:cNvPr id="44" name="Rectangle 43"/>
            <p:cNvSpPr/>
            <p:nvPr/>
          </p:nvSpPr>
          <p:spPr>
            <a:xfrm>
              <a:off x="539552" y="5589240"/>
              <a:ext cx="985957" cy="43204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Architecture</a:t>
              </a:r>
              <a:endParaRPr lang="fr-FR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25509" y="5589240"/>
              <a:ext cx="985957" cy="43204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Conception</a:t>
              </a:r>
              <a:endParaRPr lang="fr-FR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11466" y="5589240"/>
              <a:ext cx="985957" cy="43204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Vérification</a:t>
              </a:r>
              <a:endParaRPr lang="fr-FR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97423" y="5589240"/>
              <a:ext cx="985957" cy="43204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Silicium</a:t>
              </a:r>
              <a:endParaRPr lang="fr-FR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83380" y="5589240"/>
              <a:ext cx="985957" cy="43204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Carte</a:t>
              </a:r>
              <a:endParaRPr lang="fr-FR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39552" y="5461792"/>
              <a:ext cx="4929785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868407" y="5101752"/>
              <a:ext cx="2272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i="1" dirty="0" smtClean="0">
                  <a:solidFill>
                    <a:srgbClr val="00B0F0"/>
                  </a:solidFill>
                  <a:latin typeface="Constantia" pitchFamily="18" charset="0"/>
                </a:rPr>
                <a:t>Développement matériel</a:t>
              </a:r>
              <a:endParaRPr lang="fr-FR" sz="1600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552" y="1261022"/>
            <a:ext cx="1731248" cy="1087858"/>
            <a:chOff x="467544" y="940632"/>
            <a:chExt cx="1947272" cy="11350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985" y="940632"/>
              <a:ext cx="714389" cy="7517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7544" y="1706397"/>
              <a:ext cx="194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Spécification</a:t>
              </a:r>
              <a:endParaRPr lang="fr-FR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344816" y="3845504"/>
            <a:ext cx="1691680" cy="1239680"/>
            <a:chOff x="7452320" y="4204520"/>
            <a:chExt cx="1691680" cy="1239680"/>
          </a:xfrm>
        </p:grpSpPr>
        <p:sp>
          <p:nvSpPr>
            <p:cNvPr id="49" name="Rectangle 48"/>
            <p:cNvSpPr/>
            <p:nvPr/>
          </p:nvSpPr>
          <p:spPr>
            <a:xfrm>
              <a:off x="7452320" y="4204520"/>
              <a:ext cx="1683882" cy="43204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Intégration/Validation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266" y="4769466"/>
              <a:ext cx="674734" cy="67473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062" y="4840451"/>
              <a:ext cx="710354" cy="53276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904966" y="1273918"/>
            <a:ext cx="3202647" cy="790568"/>
            <a:chOff x="3563260" y="2204864"/>
            <a:chExt cx="3202647" cy="790568"/>
          </a:xfrm>
        </p:grpSpPr>
        <p:grpSp>
          <p:nvGrpSpPr>
            <p:cNvPr id="7" name="Group 6"/>
            <p:cNvGrpSpPr/>
            <p:nvPr/>
          </p:nvGrpSpPr>
          <p:grpSpPr>
            <a:xfrm>
              <a:off x="5075783" y="2564904"/>
              <a:ext cx="1152401" cy="430528"/>
              <a:chOff x="3723706" y="1700808"/>
              <a:chExt cx="1404429" cy="50405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6684" y="1700808"/>
                <a:ext cx="504056" cy="50405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4079" y="1700808"/>
                <a:ext cx="504056" cy="50405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3706" y="1706347"/>
                <a:ext cx="492978" cy="49297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584074" y="2204864"/>
              <a:ext cx="3181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Fonctionnalité, sureté, sécurité</a:t>
              </a:r>
              <a:endParaRPr lang="fr-FR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63260" y="2594742"/>
              <a:ext cx="1481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Performances</a:t>
              </a:r>
              <a:endParaRPr lang="fr-FR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53" y="1212464"/>
            <a:ext cx="803720" cy="8037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14" y="1207124"/>
            <a:ext cx="772842" cy="77284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696673" y="1204142"/>
            <a:ext cx="3410940" cy="100097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 27"/>
          <p:cNvGrpSpPr/>
          <p:nvPr/>
        </p:nvGrpSpPr>
        <p:grpSpPr>
          <a:xfrm>
            <a:off x="2850585" y="3103119"/>
            <a:ext cx="2385017" cy="1986355"/>
            <a:chOff x="3229022" y="3944237"/>
            <a:chExt cx="2359188" cy="2265149"/>
          </a:xfrm>
        </p:grpSpPr>
        <p:sp>
          <p:nvSpPr>
            <p:cNvPr id="146" name="Right Arrow 145"/>
            <p:cNvSpPr/>
            <p:nvPr/>
          </p:nvSpPr>
          <p:spPr>
            <a:xfrm rot="14154840">
              <a:off x="3178431" y="3994828"/>
              <a:ext cx="659285" cy="558104"/>
            </a:xfrm>
            <a:prstGeom prst="rightArrow">
              <a:avLst/>
            </a:prstGeom>
            <a:solidFill>
              <a:srgbClr val="33CC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ight Arrow 146"/>
            <p:cNvSpPr/>
            <p:nvPr/>
          </p:nvSpPr>
          <p:spPr>
            <a:xfrm rot="21399870">
              <a:off x="5019803" y="4583025"/>
              <a:ext cx="568407" cy="558104"/>
            </a:xfrm>
            <a:prstGeom prst="rightArrow">
              <a:avLst/>
            </a:prstGeom>
            <a:solidFill>
              <a:srgbClr val="33CC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Right Arrow 147"/>
            <p:cNvSpPr/>
            <p:nvPr/>
          </p:nvSpPr>
          <p:spPr>
            <a:xfrm rot="14236459" flipH="1">
              <a:off x="4455686" y="5636356"/>
              <a:ext cx="587957" cy="558104"/>
            </a:xfrm>
            <a:prstGeom prst="rightArrow">
              <a:avLst/>
            </a:prstGeom>
            <a:solidFill>
              <a:srgbClr val="33CC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Oval 61"/>
            <p:cNvSpPr/>
            <p:nvPr/>
          </p:nvSpPr>
          <p:spPr>
            <a:xfrm>
              <a:off x="3491880" y="4225378"/>
              <a:ext cx="1598814" cy="151216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  <a:softEdge rad="635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Prototype virtuel</a:t>
              </a:r>
              <a:endParaRPr lang="fr-FR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70717" y="5805264"/>
            <a:ext cx="5685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10"/>
              </a:buBlip>
            </a:pPr>
            <a:r>
              <a:rPr lang="fr-FR" sz="2000" b="1" dirty="0" smtClean="0"/>
              <a:t>Validation en avance de phase avec des modèles</a:t>
            </a:r>
          </a:p>
          <a:p>
            <a:pPr marL="285750" indent="-285750">
              <a:buBlip>
                <a:blip r:embed="rId10"/>
              </a:buBlip>
            </a:pPr>
            <a:r>
              <a:rPr lang="fr-FR" sz="2000" b="1" dirty="0" smtClean="0"/>
              <a:t>Interactions logiciel/matériel</a:t>
            </a:r>
          </a:p>
          <a:p>
            <a:pPr marL="285750" indent="-285750">
              <a:buBlip>
                <a:blip r:embed="rId10"/>
              </a:buBlip>
            </a:pPr>
            <a:r>
              <a:rPr lang="fr-FR" sz="2000" b="1" dirty="0" smtClean="0"/>
              <a:t>Référence commune aux différents métiers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2200" y="5229200"/>
            <a:ext cx="2771800" cy="585356"/>
            <a:chOff x="6372200" y="5229200"/>
            <a:chExt cx="2771800" cy="585356"/>
          </a:xfrm>
        </p:grpSpPr>
        <p:sp>
          <p:nvSpPr>
            <p:cNvPr id="3" name="Left-Right Arrow 2"/>
            <p:cNvSpPr/>
            <p:nvPr/>
          </p:nvSpPr>
          <p:spPr>
            <a:xfrm>
              <a:off x="6372200" y="5229200"/>
              <a:ext cx="2771800" cy="216024"/>
            </a:xfrm>
            <a:prstGeom prst="left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21037" y="5445224"/>
              <a:ext cx="1401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Temps gagné</a:t>
              </a:r>
              <a:endParaRPr lang="fr-FR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23728" y="2636912"/>
            <a:ext cx="7056784" cy="1800200"/>
            <a:chOff x="2123728" y="2636912"/>
            <a:chExt cx="7056784" cy="1800200"/>
          </a:xfrm>
        </p:grpSpPr>
        <p:sp>
          <p:nvSpPr>
            <p:cNvPr id="17" name="Oval 16"/>
            <p:cNvSpPr/>
            <p:nvPr/>
          </p:nvSpPr>
          <p:spPr>
            <a:xfrm>
              <a:off x="2123728" y="2636912"/>
              <a:ext cx="1522050" cy="7127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Oval 150"/>
            <p:cNvSpPr/>
            <p:nvPr/>
          </p:nvSpPr>
          <p:spPr>
            <a:xfrm>
              <a:off x="7658462" y="2636912"/>
              <a:ext cx="1522050" cy="7127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Oval 151"/>
            <p:cNvSpPr/>
            <p:nvPr/>
          </p:nvSpPr>
          <p:spPr>
            <a:xfrm>
              <a:off x="7452320" y="3724367"/>
              <a:ext cx="1522050" cy="7127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12794" y="868972"/>
            <a:ext cx="1791654" cy="1728192"/>
            <a:chOff x="6812794" y="868972"/>
            <a:chExt cx="1791654" cy="172819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794" y="868972"/>
              <a:ext cx="1791654" cy="1728192"/>
            </a:xfrm>
            <a:prstGeom prst="rect">
              <a:avLst/>
            </a:prstGeom>
            <a:scene3d>
              <a:camera prst="orthographicFront">
                <a:rot lat="2367903" lon="19617125" rev="19812367"/>
              </a:camera>
              <a:lightRig rig="threePt" dir="t"/>
            </a:scene3d>
          </p:spPr>
        </p:pic>
        <p:grpSp>
          <p:nvGrpSpPr>
            <p:cNvPr id="23" name="Group 22"/>
            <p:cNvGrpSpPr/>
            <p:nvPr/>
          </p:nvGrpSpPr>
          <p:grpSpPr>
            <a:xfrm>
              <a:off x="6951665" y="927609"/>
              <a:ext cx="1487766" cy="1198090"/>
              <a:chOff x="6951665" y="927609"/>
              <a:chExt cx="1487766" cy="119809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7468520" y="1409494"/>
                <a:ext cx="205536" cy="165668"/>
                <a:chOff x="3847075" y="2930084"/>
                <a:chExt cx="701482" cy="574179"/>
              </a:xfrm>
            </p:grpSpPr>
            <p:sp>
              <p:nvSpPr>
                <p:cNvPr id="143" name="Cube 142"/>
                <p:cNvSpPr/>
                <p:nvPr/>
              </p:nvSpPr>
              <p:spPr>
                <a:xfrm>
                  <a:off x="3847075" y="3206170"/>
                  <a:ext cx="551148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Cube 143"/>
                <p:cNvSpPr/>
                <p:nvPr/>
              </p:nvSpPr>
              <p:spPr>
                <a:xfrm>
                  <a:off x="3956837" y="2930084"/>
                  <a:ext cx="591720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6951665" y="1452498"/>
                <a:ext cx="323973" cy="188967"/>
                <a:chOff x="2083082" y="3079131"/>
                <a:chExt cx="1105699" cy="654928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083082" y="3317051"/>
                  <a:ext cx="597565" cy="417008"/>
                  <a:chOff x="4876800" y="2869704"/>
                  <a:chExt cx="1016496" cy="512440"/>
                </a:xfrm>
              </p:grpSpPr>
              <p:sp>
                <p:nvSpPr>
                  <p:cNvPr id="141" name="Cube 140"/>
                  <p:cNvSpPr/>
                  <p:nvPr/>
                </p:nvSpPr>
                <p:spPr>
                  <a:xfrm>
                    <a:off x="4876800" y="2869704"/>
                    <a:ext cx="864096" cy="360040"/>
                  </a:xfrm>
                  <a:prstGeom prst="cub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2" name="Cube 141"/>
                  <p:cNvSpPr/>
                  <p:nvPr/>
                </p:nvSpPr>
                <p:spPr>
                  <a:xfrm>
                    <a:off x="5029200" y="3022104"/>
                    <a:ext cx="864096" cy="360040"/>
                  </a:xfrm>
                  <a:prstGeom prst="cube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2612889" y="3079131"/>
                  <a:ext cx="575892" cy="347507"/>
                  <a:chOff x="5508104" y="2537284"/>
                  <a:chExt cx="1016496" cy="512440"/>
                </a:xfrm>
              </p:grpSpPr>
              <p:sp>
                <p:nvSpPr>
                  <p:cNvPr id="139" name="Cube 138"/>
                  <p:cNvSpPr/>
                  <p:nvPr/>
                </p:nvSpPr>
                <p:spPr>
                  <a:xfrm>
                    <a:off x="5508104" y="2537284"/>
                    <a:ext cx="864096" cy="360040"/>
                  </a:xfrm>
                  <a:prstGeom prst="cub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0" name="Cube 139"/>
                  <p:cNvSpPr/>
                  <p:nvPr/>
                </p:nvSpPr>
                <p:spPr>
                  <a:xfrm>
                    <a:off x="5660504" y="2689684"/>
                    <a:ext cx="864096" cy="360040"/>
                  </a:xfrm>
                  <a:prstGeom prst="cub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/>
              <p:cNvGrpSpPr/>
              <p:nvPr/>
            </p:nvGrpSpPr>
            <p:grpSpPr>
              <a:xfrm>
                <a:off x="7146047" y="1570835"/>
                <a:ext cx="496531" cy="381310"/>
                <a:chOff x="2746497" y="3489269"/>
                <a:chExt cx="1694629" cy="1321561"/>
              </a:xfrm>
            </p:grpSpPr>
            <p:sp>
              <p:nvSpPr>
                <p:cNvPr id="129" name="Cube 128"/>
                <p:cNvSpPr/>
                <p:nvPr/>
              </p:nvSpPr>
              <p:spPr>
                <a:xfrm>
                  <a:off x="3647582" y="4115816"/>
                  <a:ext cx="431660" cy="347507"/>
                </a:xfrm>
                <a:prstGeom prst="cube">
                  <a:avLst/>
                </a:prstGeom>
                <a:solidFill>
                  <a:srgbClr val="CC00CC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Cube 129"/>
                <p:cNvSpPr/>
                <p:nvPr/>
              </p:nvSpPr>
              <p:spPr>
                <a:xfrm>
                  <a:off x="3803164" y="4463323"/>
                  <a:ext cx="637962" cy="347507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1" name="Group 130"/>
                <p:cNvGrpSpPr/>
                <p:nvPr/>
              </p:nvGrpSpPr>
              <p:grpSpPr>
                <a:xfrm>
                  <a:off x="2746497" y="3489269"/>
                  <a:ext cx="1694629" cy="590762"/>
                  <a:chOff x="2077798" y="1484784"/>
                  <a:chExt cx="2059202" cy="720080"/>
                </a:xfrm>
              </p:grpSpPr>
              <p:sp>
                <p:nvSpPr>
                  <p:cNvPr id="132" name="Cube 131"/>
                  <p:cNvSpPr/>
                  <p:nvPr/>
                </p:nvSpPr>
                <p:spPr>
                  <a:xfrm>
                    <a:off x="2699792" y="1484784"/>
                    <a:ext cx="787896" cy="360040"/>
                  </a:xfrm>
                  <a:prstGeom prst="cube">
                    <a:avLst/>
                  </a:prstGeom>
                  <a:solidFill>
                    <a:srgbClr val="CC0099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Cube 132"/>
                  <p:cNvSpPr/>
                  <p:nvPr/>
                </p:nvSpPr>
                <p:spPr>
                  <a:xfrm>
                    <a:off x="3131840" y="1844824"/>
                    <a:ext cx="501919" cy="360040"/>
                  </a:xfrm>
                  <a:prstGeom prst="cub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Cube 133"/>
                  <p:cNvSpPr/>
                  <p:nvPr/>
                </p:nvSpPr>
                <p:spPr>
                  <a:xfrm>
                    <a:off x="3491880" y="1484784"/>
                    <a:ext cx="645120" cy="360040"/>
                  </a:xfrm>
                  <a:prstGeom prst="cub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Cube 134"/>
                  <p:cNvSpPr/>
                  <p:nvPr/>
                </p:nvSpPr>
                <p:spPr>
                  <a:xfrm>
                    <a:off x="2443613" y="1844824"/>
                    <a:ext cx="688227" cy="360040"/>
                  </a:xfrm>
                  <a:prstGeom prst="cub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Cube 135"/>
                  <p:cNvSpPr/>
                  <p:nvPr/>
                </p:nvSpPr>
                <p:spPr>
                  <a:xfrm>
                    <a:off x="2077798" y="1484784"/>
                    <a:ext cx="621994" cy="360040"/>
                  </a:xfrm>
                  <a:prstGeom prst="cub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4" name="Group 63"/>
              <p:cNvGrpSpPr/>
              <p:nvPr/>
            </p:nvGrpSpPr>
            <p:grpSpPr>
              <a:xfrm>
                <a:off x="7578698" y="1751185"/>
                <a:ext cx="496531" cy="170453"/>
                <a:chOff x="2077798" y="1484784"/>
                <a:chExt cx="2059202" cy="720080"/>
              </a:xfrm>
            </p:grpSpPr>
            <p:sp>
              <p:nvSpPr>
                <p:cNvPr id="124" name="Cube 123"/>
                <p:cNvSpPr/>
                <p:nvPr/>
              </p:nvSpPr>
              <p:spPr>
                <a:xfrm>
                  <a:off x="2699792" y="1484784"/>
                  <a:ext cx="787896" cy="360040"/>
                </a:xfrm>
                <a:prstGeom prst="cube">
                  <a:avLst/>
                </a:prstGeom>
                <a:solidFill>
                  <a:srgbClr val="CC0099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Cube 124"/>
                <p:cNvSpPr/>
                <p:nvPr/>
              </p:nvSpPr>
              <p:spPr>
                <a:xfrm>
                  <a:off x="3131840" y="1844824"/>
                  <a:ext cx="501919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Cube 125"/>
                <p:cNvSpPr/>
                <p:nvPr/>
              </p:nvSpPr>
              <p:spPr>
                <a:xfrm>
                  <a:off x="3491880" y="1484784"/>
                  <a:ext cx="645120" cy="360040"/>
                </a:xfrm>
                <a:prstGeom prst="cub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Cube 126"/>
                <p:cNvSpPr/>
                <p:nvPr/>
              </p:nvSpPr>
              <p:spPr>
                <a:xfrm>
                  <a:off x="2443613" y="1844824"/>
                  <a:ext cx="688227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Cube 127"/>
                <p:cNvSpPr/>
                <p:nvPr/>
              </p:nvSpPr>
              <p:spPr>
                <a:xfrm>
                  <a:off x="2077798" y="1484784"/>
                  <a:ext cx="621994" cy="360040"/>
                </a:xfrm>
                <a:prstGeom prst="cub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8049141" y="1609508"/>
                <a:ext cx="217554" cy="183561"/>
                <a:chOff x="5828703" y="3623303"/>
                <a:chExt cx="742499" cy="636194"/>
              </a:xfrm>
            </p:grpSpPr>
            <p:sp>
              <p:nvSpPr>
                <p:cNvPr id="122" name="Cube 121"/>
                <p:cNvSpPr/>
                <p:nvPr/>
              </p:nvSpPr>
              <p:spPr>
                <a:xfrm>
                  <a:off x="5828703" y="3623303"/>
                  <a:ext cx="658280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Cube 122"/>
                <p:cNvSpPr/>
                <p:nvPr/>
              </p:nvSpPr>
              <p:spPr>
                <a:xfrm>
                  <a:off x="5919925" y="3961404"/>
                  <a:ext cx="651277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7622018" y="1380613"/>
                <a:ext cx="422589" cy="374598"/>
                <a:chOff x="4370955" y="2829988"/>
                <a:chExt cx="1442272" cy="1298298"/>
              </a:xfrm>
            </p:grpSpPr>
            <p:sp>
              <p:nvSpPr>
                <p:cNvPr id="88" name="Cube 87"/>
                <p:cNvSpPr/>
                <p:nvPr/>
              </p:nvSpPr>
              <p:spPr>
                <a:xfrm>
                  <a:off x="4455584" y="3182278"/>
                  <a:ext cx="614837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Cube 88"/>
                <p:cNvSpPr/>
                <p:nvPr/>
              </p:nvSpPr>
              <p:spPr>
                <a:xfrm>
                  <a:off x="5034159" y="3562955"/>
                  <a:ext cx="620595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Cube 89"/>
                <p:cNvSpPr/>
                <p:nvPr/>
              </p:nvSpPr>
              <p:spPr>
                <a:xfrm>
                  <a:off x="5099926" y="3830193"/>
                  <a:ext cx="629948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Cube 90"/>
                <p:cNvSpPr/>
                <p:nvPr/>
              </p:nvSpPr>
              <p:spPr>
                <a:xfrm>
                  <a:off x="4465715" y="3490947"/>
                  <a:ext cx="517460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Cube 91"/>
                <p:cNvSpPr/>
                <p:nvPr/>
              </p:nvSpPr>
              <p:spPr>
                <a:xfrm>
                  <a:off x="4370955" y="3750493"/>
                  <a:ext cx="568281" cy="298093"/>
                </a:xfrm>
                <a:prstGeom prst="cube">
                  <a:avLst/>
                </a:prstGeom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4548557" y="2829988"/>
                  <a:ext cx="1264670" cy="764017"/>
                  <a:chOff x="4548557" y="2829988"/>
                  <a:chExt cx="1264670" cy="764017"/>
                </a:xfrm>
              </p:grpSpPr>
              <p:sp>
                <p:nvSpPr>
                  <p:cNvPr id="94" name="Cube 93"/>
                  <p:cNvSpPr/>
                  <p:nvPr/>
                </p:nvSpPr>
                <p:spPr>
                  <a:xfrm>
                    <a:off x="4548557" y="2829988"/>
                    <a:ext cx="696906" cy="376182"/>
                  </a:xfrm>
                  <a:prstGeom prst="cub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4550401" y="2941588"/>
                    <a:ext cx="346609" cy="222249"/>
                    <a:chOff x="2077798" y="1484784"/>
                    <a:chExt cx="2059202" cy="720080"/>
                  </a:xfrm>
                </p:grpSpPr>
                <p:sp>
                  <p:nvSpPr>
                    <p:cNvPr id="117" name="Cube 116"/>
                    <p:cNvSpPr/>
                    <p:nvPr/>
                  </p:nvSpPr>
                  <p:spPr>
                    <a:xfrm>
                      <a:off x="2699792" y="1484784"/>
                      <a:ext cx="787896" cy="360040"/>
                    </a:xfrm>
                    <a:prstGeom prst="cub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b="1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fr-FR" sz="1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8" name="Cube 117"/>
                    <p:cNvSpPr/>
                    <p:nvPr/>
                  </p:nvSpPr>
                  <p:spPr>
                    <a:xfrm>
                      <a:off x="3131840" y="1844824"/>
                      <a:ext cx="501919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ITC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9" name="Cube 118"/>
                    <p:cNvSpPr/>
                    <p:nvPr/>
                  </p:nvSpPr>
                  <p:spPr>
                    <a:xfrm>
                      <a:off x="3491880" y="1484784"/>
                      <a:ext cx="645120" cy="360040"/>
                    </a:xfrm>
                    <a:prstGeom prst="cube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MMU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0" name="Cube 119"/>
                    <p:cNvSpPr/>
                    <p:nvPr/>
                  </p:nvSpPr>
                  <p:spPr>
                    <a:xfrm>
                      <a:off x="2443613" y="1844824"/>
                      <a:ext cx="688227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TIMER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1" name="Cube 120"/>
                    <p:cNvSpPr/>
                    <p:nvPr/>
                  </p:nvSpPr>
                  <p:spPr>
                    <a:xfrm>
                      <a:off x="2077798" y="1484784"/>
                      <a:ext cx="621994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UART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6" name="Cube 95"/>
                  <p:cNvSpPr/>
                  <p:nvPr/>
                </p:nvSpPr>
                <p:spPr>
                  <a:xfrm>
                    <a:off x="4928687" y="2964895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Cube 96"/>
                  <p:cNvSpPr/>
                  <p:nvPr/>
                </p:nvSpPr>
                <p:spPr>
                  <a:xfrm>
                    <a:off x="4970158" y="3016901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Cube 97"/>
                  <p:cNvSpPr/>
                  <p:nvPr/>
                </p:nvSpPr>
                <p:spPr>
                  <a:xfrm>
                    <a:off x="5007738" y="3068908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Cube 99"/>
                  <p:cNvSpPr/>
                  <p:nvPr/>
                </p:nvSpPr>
                <p:spPr>
                  <a:xfrm>
                    <a:off x="5116321" y="3217823"/>
                    <a:ext cx="696906" cy="376182"/>
                  </a:xfrm>
                  <a:prstGeom prst="cub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02" name="Group 101"/>
                  <p:cNvGrpSpPr/>
                  <p:nvPr/>
                </p:nvGrpSpPr>
                <p:grpSpPr>
                  <a:xfrm>
                    <a:off x="5118165" y="3329423"/>
                    <a:ext cx="346609" cy="222249"/>
                    <a:chOff x="2077798" y="1484784"/>
                    <a:chExt cx="2059202" cy="720080"/>
                  </a:xfrm>
                </p:grpSpPr>
                <p:sp>
                  <p:nvSpPr>
                    <p:cNvPr id="110" name="Cube 109"/>
                    <p:cNvSpPr/>
                    <p:nvPr/>
                  </p:nvSpPr>
                  <p:spPr>
                    <a:xfrm>
                      <a:off x="2699792" y="1484784"/>
                      <a:ext cx="787896" cy="360040"/>
                    </a:xfrm>
                    <a:prstGeom prst="cub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b="1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fr-FR" sz="1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2" name="Cube 111"/>
                    <p:cNvSpPr/>
                    <p:nvPr/>
                  </p:nvSpPr>
                  <p:spPr>
                    <a:xfrm>
                      <a:off x="3131840" y="1844824"/>
                      <a:ext cx="501919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ITC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4" name="Cube 113"/>
                    <p:cNvSpPr/>
                    <p:nvPr/>
                  </p:nvSpPr>
                  <p:spPr>
                    <a:xfrm>
                      <a:off x="3491880" y="1484784"/>
                      <a:ext cx="645120" cy="360040"/>
                    </a:xfrm>
                    <a:prstGeom prst="cube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MMU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5" name="Cube 114"/>
                    <p:cNvSpPr/>
                    <p:nvPr/>
                  </p:nvSpPr>
                  <p:spPr>
                    <a:xfrm>
                      <a:off x="2443613" y="1844824"/>
                      <a:ext cx="688227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TIMER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6" name="Cube 115"/>
                    <p:cNvSpPr/>
                    <p:nvPr/>
                  </p:nvSpPr>
                  <p:spPr>
                    <a:xfrm>
                      <a:off x="2077798" y="1484784"/>
                      <a:ext cx="621994" cy="360040"/>
                    </a:xfrm>
                    <a:prstGeom prst="cub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600000"/>
                      </a:lightRig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sz="100" dirty="0" smtClean="0">
                          <a:solidFill>
                            <a:schemeClr val="tx1"/>
                          </a:solidFill>
                        </a:rPr>
                        <a:t>UART</a:t>
                      </a:r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5" name="Cube 104"/>
                  <p:cNvSpPr/>
                  <p:nvPr/>
                </p:nvSpPr>
                <p:spPr>
                  <a:xfrm>
                    <a:off x="5496451" y="3352730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Cube 106"/>
                  <p:cNvSpPr/>
                  <p:nvPr/>
                </p:nvSpPr>
                <p:spPr>
                  <a:xfrm>
                    <a:off x="5537922" y="3404736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Cube 108"/>
                  <p:cNvSpPr/>
                  <p:nvPr/>
                </p:nvSpPr>
                <p:spPr>
                  <a:xfrm>
                    <a:off x="5575502" y="3456743"/>
                    <a:ext cx="154372" cy="104013"/>
                  </a:xfrm>
                  <a:prstGeom prst="cube">
                    <a:avLst/>
                  </a:prstGeom>
                  <a:ln>
                    <a:noFill/>
                  </a:ln>
                  <a:scene3d>
                    <a:camera prst="orthographicFront"/>
                    <a:lightRig rig="threePt" dir="t">
                      <a:rot lat="0" lon="0" rev="600000"/>
                    </a:lightRig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7" name="Group 66"/>
              <p:cNvGrpSpPr/>
              <p:nvPr/>
            </p:nvGrpSpPr>
            <p:grpSpPr>
              <a:xfrm>
                <a:off x="7066668" y="1158693"/>
                <a:ext cx="1372763" cy="509247"/>
                <a:chOff x="2475580" y="2060848"/>
                <a:chExt cx="4685159" cy="1764970"/>
              </a:xfrm>
            </p:grpSpPr>
            <p:sp>
              <p:nvSpPr>
                <p:cNvPr id="77" name="Cube 76"/>
                <p:cNvSpPr/>
                <p:nvPr/>
              </p:nvSpPr>
              <p:spPr>
                <a:xfrm>
                  <a:off x="5076056" y="2636912"/>
                  <a:ext cx="561050" cy="347507"/>
                </a:xfrm>
                <a:prstGeom prst="cub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Cube 77"/>
                <p:cNvSpPr/>
                <p:nvPr/>
              </p:nvSpPr>
              <p:spPr>
                <a:xfrm>
                  <a:off x="6122570" y="3212976"/>
                  <a:ext cx="537662" cy="347507"/>
                </a:xfrm>
                <a:prstGeom prst="cub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Cube 78"/>
                <p:cNvSpPr/>
                <p:nvPr/>
              </p:nvSpPr>
              <p:spPr>
                <a:xfrm>
                  <a:off x="6630352" y="3478311"/>
                  <a:ext cx="530387" cy="347507"/>
                </a:xfrm>
                <a:prstGeom prst="cub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Cube 79"/>
                <p:cNvSpPr/>
                <p:nvPr/>
              </p:nvSpPr>
              <p:spPr>
                <a:xfrm>
                  <a:off x="5616030" y="2924944"/>
                  <a:ext cx="540146" cy="347507"/>
                </a:xfrm>
                <a:prstGeom prst="cub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Cube 80"/>
                <p:cNvSpPr/>
                <p:nvPr/>
              </p:nvSpPr>
              <p:spPr>
                <a:xfrm>
                  <a:off x="3069846" y="2919107"/>
                  <a:ext cx="637895" cy="347507"/>
                </a:xfrm>
                <a:prstGeom prst="cub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Cube 81"/>
                <p:cNvSpPr/>
                <p:nvPr/>
              </p:nvSpPr>
              <p:spPr>
                <a:xfrm>
                  <a:off x="3724916" y="2678190"/>
                  <a:ext cx="572362" cy="347507"/>
                </a:xfrm>
                <a:prstGeom prst="cub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Cube 82"/>
                <p:cNvSpPr/>
                <p:nvPr/>
              </p:nvSpPr>
              <p:spPr>
                <a:xfrm>
                  <a:off x="4345703" y="2484340"/>
                  <a:ext cx="532547" cy="347507"/>
                </a:xfrm>
                <a:prstGeom prst="cub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600000"/>
                  </a:lightRig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6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738045" flipH="1">
                  <a:off x="2437749" y="2440010"/>
                  <a:ext cx="667618" cy="591955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586708" y="2060848"/>
                  <a:ext cx="553244" cy="553244"/>
                </a:xfrm>
                <a:prstGeom prst="rect">
                  <a:avLst/>
                </a:prstGeom>
              </p:spPr>
            </p:pic>
          </p:grpSp>
          <p:cxnSp>
            <p:nvCxnSpPr>
              <p:cNvPr id="73" name="Curved Connector 72"/>
              <p:cNvCxnSpPr>
                <a:stCxn id="156" idx="3"/>
                <a:endCxn id="132" idx="0"/>
              </p:cNvCxnSpPr>
              <p:nvPr/>
            </p:nvCxnSpPr>
            <p:spPr>
              <a:xfrm>
                <a:off x="7295487" y="1153676"/>
                <a:ext cx="106185" cy="417159"/>
              </a:xfrm>
              <a:prstGeom prst="curvedConnector2">
                <a:avLst/>
              </a:prstGeom>
              <a:ln w="28575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urved Connector 73"/>
              <p:cNvCxnSpPr>
                <a:stCxn id="155" idx="2"/>
                <a:endCxn id="117" idx="1"/>
              </p:cNvCxnSpPr>
              <p:nvPr/>
            </p:nvCxnSpPr>
            <p:spPr>
              <a:xfrm rot="16200000" flipH="1">
                <a:off x="7502372" y="1202507"/>
                <a:ext cx="303317" cy="133325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urved Connector 74"/>
              <p:cNvCxnSpPr>
                <a:stCxn id="154" idx="2"/>
                <a:endCxn id="110" idx="1"/>
              </p:cNvCxnSpPr>
              <p:nvPr/>
            </p:nvCxnSpPr>
            <p:spPr>
              <a:xfrm rot="5400000">
                <a:off x="7849432" y="1250082"/>
                <a:ext cx="320267" cy="245031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urved Connector 75"/>
              <p:cNvCxnSpPr>
                <a:stCxn id="153" idx="1"/>
                <a:endCxn id="124" idx="4"/>
              </p:cNvCxnSpPr>
              <p:nvPr/>
            </p:nvCxnSpPr>
            <p:spPr>
              <a:xfrm rot="10800000">
                <a:off x="7897355" y="1804452"/>
                <a:ext cx="336748" cy="226296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4103" y="1935796"/>
                <a:ext cx="189903" cy="189903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7128" y="1022561"/>
                <a:ext cx="189903" cy="189903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2416" y="927609"/>
                <a:ext cx="189903" cy="189903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5584" y="1058724"/>
                <a:ext cx="189903" cy="1899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08509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9417E-6 L 5E-6 0.33973 L -0.30521 0.33973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69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5 0.0007 L -0.21458 0.00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PVER" val="᥉᥄᥆"/>
  <p:tag name="RANDOM" val="22"/>
  <p:tag name="CLINAME" val="ᥫᦄᥙᦂ᥷ᦉᦉ᥿᥼᥿᥻᥺!ᥩᥪᤶᥟᦄᦊ᥻ᦈᦄ᥷ᦂ!ᥫᦄᥙᦂ᥷ᦉᦉ᥿᥼᥿᥻᥺"/>
  <p:tag name="DATETIME" val="᥇᥅᥈᥆᥅᥈᥆᥇᥈ᤶᤶ᥈᥈ᥐ᥊᥈ᥦᥣᤶ᤾ᥝᥣᥪ᥁᥇ᥐ᥆᤿!᥇᥅᥈᥆᥅᥈᥆᥇᥈ᤶᤶ᥈᥈ᥐ᥊᥈ᥦᥣᤶ᤾ᥝᥣᥪ᥁᥇ᥐ᥆᤿!᥇᥅᥈᥆᥅᥈᥆᥇᥈ᤶᤶ᥈᥈ᥐ᥊᥊ᥦᥣᤶ᤾ᥝᥣᥪ᥁᥇ᥐ᥆᤿"/>
  <p:tag name="DONEBY" val="ᥩᥪᥲᥨᦅ᥸᥿ᦄᤶᥤᥥᥛᥢᥩ!ᥩᥪᥲᥨᦅ᥸᥿ᦄᤶᥤᥥᥛᥢᥩ!ᥩᥪᥲᥨᦅ᥸᥿ᦄᤶᥤᥥᥛᥢᥩ"/>
  <p:tag name="IPADDRESS" val="ᥝᥬᥗᥢᥪ᥉᥆᥌᥊᥊!ᥝᥬᥗᥢᥪ᥉᥆᥌᥊᥊!ᥝᥬᥗᥢᥪ᥉᥆᥌᥊᥊"/>
  <p:tag name="CHECKSUM" val="᥊᥊᥏᥉!᥊᥉᥇᥇!᥊᥊᥏᥋"/>
</p:tagLst>
</file>

<file path=ppt/theme/theme1.xml><?xml version="1.0" encoding="utf-8"?>
<a:theme xmlns:a="http://schemas.openxmlformats.org/drawingml/2006/main" name="Thème Office">
  <a:themeElements>
    <a:clrScheme name="Microelectronic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9A9DC"/>
      </a:accent1>
      <a:accent2>
        <a:srgbClr val="D4007A"/>
      </a:accent2>
      <a:accent3>
        <a:srgbClr val="9C9E9F"/>
      </a:accent3>
      <a:accent4>
        <a:srgbClr val="002152"/>
      </a:accent4>
      <a:accent5>
        <a:srgbClr val="BBCC00"/>
      </a:accent5>
      <a:accent6>
        <a:srgbClr val="13235B"/>
      </a:accent6>
      <a:hlink>
        <a:srgbClr val="580D58"/>
      </a:hlink>
      <a:folHlink>
        <a:srgbClr val="003D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 Document" ma:contentTypeID="0x01010039668769A69D98409B120A8F0C997A13006469CDBDC7B3BC4FAF61061C4437EE72" ma:contentTypeVersion="66" ma:contentTypeDescription="" ma:contentTypeScope="" ma:versionID="a6d4e43b59c614140245a312d6daa1af">
  <xsd:schema xmlns:xsd="http://www.w3.org/2001/XMLSchema" xmlns:xs="http://www.w3.org/2001/XMLSchema" xmlns:p="http://schemas.microsoft.com/office/2006/metadata/properties" xmlns:ns1="http://schemas.microsoft.com/sharepoint/v3" xmlns:ns2="6582ad93-4aeb-4902-a4d4-27512afa6c03" targetNamespace="http://schemas.microsoft.com/office/2006/metadata/properties" ma:root="true" ma:fieldsID="8351f5f5b1f2eafbf351f69e18e170e4" ns1:_="" ns2:_="">
    <xsd:import namespace="http://schemas.microsoft.com/sharepoint/v3"/>
    <xsd:import namespace="6582ad93-4aeb-4902-a4d4-27512afa6c03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Long_x0020_Description" minOccurs="0"/>
                <xsd:element ref="ns2:Doc_x0020_Date"/>
                <xsd:element ref="ns1:PublishingContact" minOccurs="0"/>
                <xsd:element ref="ns2:Classification" minOccurs="0"/>
                <xsd:element ref="ns1:Language" minOccurs="0"/>
                <xsd:element ref="ns2:TaxKeywordTaxHTField" minOccurs="0"/>
                <xsd:element ref="ns2:TopicsTaxHTField0" minOccurs="0"/>
                <xsd:element ref="ns2:ST_x0020_OrganizationTaxHTField0" minOccurs="0"/>
                <xsd:element ref="ns2:TaxCatchAll" minOccurs="0"/>
                <xsd:element ref="ns2:TaxCatchAllLabel" minOccurs="0"/>
                <xsd:element ref="ns2:ST_x0020_Loc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description="" ma:hidden="true" ma:internalName="RoutingRuleDescription" ma:readOnly="false">
      <xsd:simpleType>
        <xsd:restriction base="dms:Text">
          <xsd:maxLength value="255"/>
        </xsd:restriction>
      </xsd:simpleType>
    </xsd:element>
    <xsd:element name="PublishingContact" ma:index="9" nillable="true" ma:displayName="Contact" ma:description="The contact is the owner or author of this document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nguage" ma:index="11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2ad93-4aeb-4902-a4d4-27512afa6c03" elementFormDefault="qualified">
    <xsd:import namespace="http://schemas.microsoft.com/office/2006/documentManagement/types"/>
    <xsd:import namespace="http://schemas.microsoft.com/office/infopath/2007/PartnerControls"/>
    <xsd:element name="Long_x0020_Description" ma:index="3" nillable="true" ma:displayName="Long Description" ma:description="Limited to 255 characters" ma:internalName="Long_x0020_Description" ma:readOnly="false">
      <xsd:simpleType>
        <xsd:restriction base="dms:Note">
          <xsd:maxLength value="255"/>
        </xsd:restriction>
      </xsd:simpleType>
    </xsd:element>
    <xsd:element name="Doc_x0020_Date" ma:index="4" ma:displayName="Doc Date" ma:default="[today]" ma:description="The date the document was created, may be before it was added to the intranet – Publish date by source" ma:format="DateOnly" ma:internalName="Doc_x0020_Date" ma:readOnly="false">
      <xsd:simpleType>
        <xsd:restriction base="dms:DateTime"/>
      </xsd:simpleType>
    </xsd:element>
    <xsd:element name="Classification" ma:index="10" nillable="true" ma:displayName="Classification" ma:default="Public" ma:description="Defines the visibility of the document.&#10;Be careful, this property does not manage security, it’s just an indication." ma:format="Dropdown" ma:internalName="Classification" ma:readOnly="false">
      <xsd:simpleType>
        <xsd:restriction base="dms:Choice">
          <xsd:enumeration value="Public"/>
          <xsd:enumeration value="Internal"/>
          <xsd:enumeration value="Confidential"/>
          <xsd:enumeration value="Secret"/>
        </xsd:restriction>
      </xsd:simpleType>
    </xsd:element>
    <xsd:element name="TaxKeywordTaxHTField" ma:index="13" nillable="true" ma:taxonomy="true" ma:internalName="TaxKeywordTaxHTField" ma:taxonomyFieldName="TaxKeyword" ma:displayName="Fre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opicsTaxHTField0" ma:index="14" nillable="true" ma:taxonomy="true" ma:internalName="TopicsTaxHTField0" ma:taxonomyFieldName="Topics" ma:displayName="Topics" ma:readOnly="false" ma:default="" ma:fieldId="{610ffa5b-5a6a-4efc-b4be-eb3b14757419}" ma:taxonomyMulti="true" ma:sspId="a12e1b27-6b38-47db-a67e-1057ebfcf6e5" ma:termSetId="dda47d19-ea03-4cd0-8c67-bf9c4d977c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_x0020_OrganizationTaxHTField0" ma:index="17" nillable="true" ma:taxonomy="true" ma:internalName="ST_x0020_OrganizationTaxHTField0" ma:taxonomyFieldName="ST_x0020_Organization" ma:displayName="Organization" ma:readOnly="false" ma:default="" ma:fieldId="{472e535c-1c33-4ec5-bdee-a8a50b1efb43}" ma:sspId="a12e1b27-6b38-47db-a67e-1057ebfcf6e5" ma:termSetId="5fb73391-bc73-403d-835d-9528267d581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36bceff6-33bb-4733-a942-2cfb09fbfc9e}" ma:internalName="TaxCatchAll" ma:showField="CatchAllData" ma:web="6582ad93-4aeb-4902-a4d4-27512afa6c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2" nillable="true" ma:displayName="Taxonomy Catch All Column1" ma:hidden="true" ma:list="{36bceff6-33bb-4733-a942-2cfb09fbfc9e}" ma:internalName="TaxCatchAllLabel" ma:readOnly="true" ma:showField="CatchAllDataLabel" ma:web="6582ad93-4aeb-4902-a4d4-27512afa6c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_x0020_LocationTaxHTField0" ma:index="23" nillable="true" ma:taxonomy="true" ma:internalName="ST_x0020_LocationTaxHTField0" ma:taxonomyFieldName="ST_x0020_Location" ma:displayName="ST Location" ma:readOnly="false" ma:default="" ma:fieldId="{4e6b0feb-7548-4b75-854c-d9853709e867}" ma:sspId="a12e1b27-6b38-47db-a67e-1057ebfcf6e5" ma:termSetId="c2c89d8b-afae-42c7-94ac-5ea12218274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Page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ST_x0020_OrganizationTaxHTField0 xmlns="6582ad93-4aeb-4902-a4d4-27512afa6c03">
      <Terms xmlns="http://schemas.microsoft.com/office/infopath/2007/PartnerControls"/>
    </ST_x0020_OrganizationTaxHTField0>
    <ST_x0020_LocationTaxHTField0 xmlns="6582ad93-4aeb-4902-a4d4-27512afa6c03">
      <Terms xmlns="http://schemas.microsoft.com/office/infopath/2007/PartnerControls"/>
    </ST_x0020_LocationTaxHTField0>
    <Doc_x0020_Date xmlns="6582ad93-4aeb-4902-a4d4-27512afa6c03">2012-01-22T23:00:00+00:00</Doc_x0020_Date>
    <TaxKeywordTaxHTField xmlns="6582ad93-4aeb-4902-a4d4-27512afa6c03">
      <Terms xmlns="http://schemas.microsoft.com/office/infopath/2007/PartnerControls"/>
    </TaxKeywordTaxHTField>
    <RoutingRuleDescription xmlns="http://schemas.microsoft.com/sharepoint/v3" xsi:nil="true"/>
    <TopicsTaxHTField0 xmlns="6582ad93-4aeb-4902-a4d4-27512afa6c03">
      <Terms xmlns="http://schemas.microsoft.com/office/infopath/2007/PartnerControls"/>
    </TopicsTaxHTField0>
    <Long_x0020_Description xmlns="6582ad93-4aeb-4902-a4d4-27512afa6c03" xsi:nil="true"/>
    <PublishingContact xmlns="http://schemas.microsoft.com/sharepoint/v3">
      <UserInfo>
        <DisplayName/>
        <AccountId xsi:nil="true"/>
        <AccountType/>
      </UserInfo>
    </PublishingContact>
    <Classification xmlns="6582ad93-4aeb-4902-a4d4-27512afa6c03">Public</Classification>
    <TaxCatchAll xmlns="6582ad93-4aeb-4902-a4d4-27512afa6c03"/>
  </documentManagement>
</p:properties>
</file>

<file path=customXml/itemProps1.xml><?xml version="1.0" encoding="utf-8"?>
<ds:datastoreItem xmlns:ds="http://schemas.openxmlformats.org/officeDocument/2006/customXml" ds:itemID="{36F71316-D341-4963-8EC0-9F07290B6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582ad93-4aeb-4902-a4d4-27512afa6c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50DFB9-FEA3-4235-8393-836F80C961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2349A5-2681-4FF0-8C37-60F0FE0F11A1}">
  <ds:schemaRefs>
    <ds:schemaRef ds:uri="http://purl.org/dc/dcmitype/"/>
    <ds:schemaRef ds:uri="http://schemas.microsoft.com/sharepoint/v3"/>
    <ds:schemaRef ds:uri="http://schemas.microsoft.com/office/2006/metadata/properties"/>
    <ds:schemaRef ds:uri="http://purl.org/dc/elements/1.1/"/>
    <ds:schemaRef ds:uri="6582ad93-4aeb-4902-a4d4-27512afa6c0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37663</TotalTime>
  <Words>998</Words>
  <Application>Microsoft Office PowerPoint</Application>
  <PresentationFormat>On-screen Show (4:3)</PresentationFormat>
  <Paragraphs>383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Thème Office</vt:lpstr>
      <vt:lpstr>Prototypage virtuel de système sur puce pour une simulation rapide et fidèle</vt:lpstr>
      <vt:lpstr>Prototypage virtuel de système sur puce pour une simulation rapide et fidèle</vt:lpstr>
      <vt:lpstr>Plan</vt:lpstr>
      <vt:lpstr>Un exemple de produit</vt:lpstr>
      <vt:lpstr>Les produits à développer :  des systèmes sur puce complexes</vt:lpstr>
      <vt:lpstr>Une complexité exponentielle</vt:lpstr>
      <vt:lpstr>Une concurrence exacerbée</vt:lpstr>
      <vt:lpstr>Prototypage virtuel</vt:lpstr>
      <vt:lpstr>Evolution des flots de conception</vt:lpstr>
      <vt:lpstr>Vérification fonctionnelle de bloc matériel</vt:lpstr>
      <vt:lpstr>Développement et intégration logiciel</vt:lpstr>
      <vt:lpstr>Modèles et niveaux d’abstraction</vt:lpstr>
      <vt:lpstr>Synchroniser les modèles</vt:lpstr>
      <vt:lpstr>Le temps dans les prototype virtuels</vt:lpstr>
      <vt:lpstr>Déploiement industriel</vt:lpstr>
      <vt:lpstr>Emergence de nouveaux besoins</vt:lpstr>
      <vt:lpstr>Modéliser horloges et alimentation</vt:lpstr>
      <vt:lpstr>Interdépendance fonctionnel/extra-fonctionnel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Prototypage virtuel de systèmes sur puce</dc:title>
  <dc:creator>Laurent Maillet-Contoz</dc:creator>
  <cp:lastModifiedBy>L MAILLET-CONTOZ</cp:lastModifiedBy>
  <cp:revision>529</cp:revision>
  <dcterms:created xsi:type="dcterms:W3CDTF">2012-01-17T17:37:54Z</dcterms:created>
  <dcterms:modified xsi:type="dcterms:W3CDTF">2014-01-28T19:21:35Z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0x01010039668769A69D98409B120A8F0C997A13006469CDBDC7B3BC4FAF61061C4437EE72</vt:lpwstr>
  </property>
  <property fmtid="{D5CDD505-2E9C-101B-9397-08002B2CF9AE}" pid="3" name="TaxKeyword">
    <vt:lpwstr/>
  </property>
  <property fmtid="{D5CDD505-2E9C-101B-9397-08002B2CF9AE}" pid="4" name="Topics">
    <vt:lpwstr/>
  </property>
</Properties>
</file>