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74"/>
  </p:notesMasterIdLst>
  <p:handoutMasterIdLst>
    <p:handoutMasterId r:id="rId75"/>
  </p:handoutMasterIdLst>
  <p:sldIdLst>
    <p:sldId id="259" r:id="rId2"/>
    <p:sldId id="348" r:id="rId3"/>
    <p:sldId id="349" r:id="rId4"/>
    <p:sldId id="344" r:id="rId5"/>
    <p:sldId id="260" r:id="rId6"/>
    <p:sldId id="262" r:id="rId7"/>
    <p:sldId id="257" r:id="rId8"/>
    <p:sldId id="263" r:id="rId9"/>
    <p:sldId id="317" r:id="rId10"/>
    <p:sldId id="337" r:id="rId11"/>
    <p:sldId id="342" r:id="rId12"/>
    <p:sldId id="323" r:id="rId13"/>
    <p:sldId id="324" r:id="rId14"/>
    <p:sldId id="345" r:id="rId15"/>
    <p:sldId id="264" r:id="rId16"/>
    <p:sldId id="346" r:id="rId17"/>
    <p:sldId id="265" r:id="rId18"/>
    <p:sldId id="299" r:id="rId19"/>
    <p:sldId id="266" r:id="rId20"/>
    <p:sldId id="315" r:id="rId21"/>
    <p:sldId id="338" r:id="rId22"/>
    <p:sldId id="300" r:id="rId23"/>
    <p:sldId id="327" r:id="rId24"/>
    <p:sldId id="268" r:id="rId25"/>
    <p:sldId id="267" r:id="rId26"/>
    <p:sldId id="273" r:id="rId27"/>
    <p:sldId id="269" r:id="rId28"/>
    <p:sldId id="270" r:id="rId29"/>
    <p:sldId id="271" r:id="rId30"/>
    <p:sldId id="272" r:id="rId31"/>
    <p:sldId id="336" r:id="rId32"/>
    <p:sldId id="335" r:id="rId33"/>
    <p:sldId id="274" r:id="rId34"/>
    <p:sldId id="275" r:id="rId35"/>
    <p:sldId id="343" r:id="rId36"/>
    <p:sldId id="277" r:id="rId37"/>
    <p:sldId id="325" r:id="rId38"/>
    <p:sldId id="278" r:id="rId39"/>
    <p:sldId id="339" r:id="rId40"/>
    <p:sldId id="284" r:id="rId41"/>
    <p:sldId id="279" r:id="rId42"/>
    <p:sldId id="280" r:id="rId43"/>
    <p:sldId id="281" r:id="rId44"/>
    <p:sldId id="283" r:id="rId45"/>
    <p:sldId id="282" r:id="rId46"/>
    <p:sldId id="291" r:id="rId47"/>
    <p:sldId id="285" r:id="rId48"/>
    <p:sldId id="286" r:id="rId49"/>
    <p:sldId id="287" r:id="rId50"/>
    <p:sldId id="288" r:id="rId51"/>
    <p:sldId id="292" r:id="rId52"/>
    <p:sldId id="328" r:id="rId53"/>
    <p:sldId id="302" r:id="rId54"/>
    <p:sldId id="303" r:id="rId55"/>
    <p:sldId id="304" r:id="rId56"/>
    <p:sldId id="333" r:id="rId57"/>
    <p:sldId id="334" r:id="rId58"/>
    <p:sldId id="329" r:id="rId59"/>
    <p:sldId id="309" r:id="rId60"/>
    <p:sldId id="330" r:id="rId61"/>
    <p:sldId id="332" r:id="rId62"/>
    <p:sldId id="340" r:id="rId63"/>
    <p:sldId id="294" r:id="rId64"/>
    <p:sldId id="297" r:id="rId65"/>
    <p:sldId id="298" r:id="rId66"/>
    <p:sldId id="306" r:id="rId67"/>
    <p:sldId id="295" r:id="rId68"/>
    <p:sldId id="347" r:id="rId69"/>
    <p:sldId id="311" r:id="rId70"/>
    <p:sldId id="341" r:id="rId71"/>
    <p:sldId id="331" r:id="rId72"/>
    <p:sldId id="305" r:id="rId73"/>
  </p:sldIdLst>
  <p:sldSz cx="9144000" cy="6858000" type="screen4x3"/>
  <p:notesSz cx="6858000" cy="9144000"/>
  <p:custDataLst>
    <p:tags r:id="rId7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0806"/>
    <a:srgbClr val="E3A700"/>
    <a:srgbClr val="F8BA00"/>
    <a:srgbClr val="E9B413"/>
    <a:srgbClr val="0000D7"/>
    <a:srgbClr val="FFDDEA"/>
    <a:srgbClr val="DCDCFF"/>
    <a:srgbClr val="CCFFFF"/>
    <a:srgbClr val="FFC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1" autoAdjust="0"/>
    <p:restoredTop sz="92966" autoAdjust="0"/>
  </p:normalViewPr>
  <p:slideViewPr>
    <p:cSldViewPr>
      <p:cViewPr varScale="1">
        <p:scale>
          <a:sx n="147" d="100"/>
          <a:sy n="147" d="100"/>
        </p:scale>
        <p:origin x="-181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536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5" d="100"/>
        <a:sy n="85" d="100"/>
      </p:scale>
      <p:origin x="0" y="-2632"/>
    </p:cViewPr>
  </p:sorterViewPr>
  <p:notesViewPr>
    <p:cSldViewPr>
      <p:cViewPr varScale="1">
        <p:scale>
          <a:sx n="105" d="100"/>
          <a:sy n="105" d="100"/>
        </p:scale>
        <p:origin x="-307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tags" Target="tags/tag1.xml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5A2F2-4A70-460C-AE91-A4C1814663C6}" type="datetimeFigureOut">
              <a:rPr lang="fr-FR" smtClean="0"/>
              <a:pPr/>
              <a:t>08/03/18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3B57E-812C-4DF7-B53C-467ABE0CCE4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6489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E8F61-99A1-42B4-87D4-925306A6DB48}" type="datetimeFigureOut">
              <a:rPr lang="en-US" smtClean="0"/>
              <a:pPr/>
              <a:t>08/03/18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781E1-FF99-4333-8317-3144339AA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685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470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87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07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53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3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61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12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19200"/>
            <a:ext cx="8229600" cy="183742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>
              <a:spcBef>
                <a:spcPts val="600"/>
              </a:spcBef>
              <a:buFont typeface="Arial" pitchFamily="34" charset="0"/>
              <a:buChar char="•"/>
              <a:defRPr sz="2800"/>
            </a:lvl1pPr>
            <a:lvl2pPr marL="532800" indent="-288000">
              <a:spcBef>
                <a:spcPts val="0"/>
              </a:spcBef>
              <a:defRPr sz="2400"/>
            </a:lvl2pPr>
            <a:lvl3pPr marL="731520" indent="-201168">
              <a:spcBef>
                <a:spcPts val="0"/>
              </a:spcBef>
              <a:buFont typeface="Arial" pitchFamily="34" charset="0"/>
              <a:buChar char="–"/>
              <a:defRPr sz="2000" b="0">
                <a:solidFill>
                  <a:schemeClr val="tx2"/>
                </a:solidFill>
              </a:defRPr>
            </a:lvl3pPr>
            <a:lvl4pPr marL="1005840" indent="-201168">
              <a:spcBef>
                <a:spcPts val="0"/>
              </a:spcBef>
              <a:buFont typeface="Arial" pitchFamily="34" charset="0"/>
              <a:buChar char="–"/>
              <a:defRPr sz="1800"/>
            </a:lvl4pPr>
            <a:lvl5pPr marL="1280160" indent="-201168">
              <a:spcBef>
                <a:spcPts val="0"/>
              </a:spcBef>
              <a:buFont typeface="Arial" pitchFamily="34" charset="0"/>
              <a:buChar char="–"/>
              <a:defRPr sz="1800"/>
            </a:lvl5pPr>
          </a:lstStyle>
          <a:p>
            <a:pPr lvl="0"/>
            <a:r>
              <a:rPr lang="fr-FR" noProof="0" dirty="0"/>
              <a:t>First </a:t>
            </a:r>
            <a:r>
              <a:rPr lang="fr-FR" noProof="0" dirty="0" err="1"/>
              <a:t>level</a:t>
            </a:r>
            <a:endParaRPr lang="fr-FR" noProof="0" dirty="0"/>
          </a:p>
          <a:p>
            <a:pPr lvl="1"/>
            <a:r>
              <a:rPr lang="fr-FR" noProof="0" dirty="0"/>
              <a:t>Second </a:t>
            </a:r>
            <a:r>
              <a:rPr lang="fr-FR" noProof="0" dirty="0" err="1"/>
              <a:t>level</a:t>
            </a:r>
            <a:r>
              <a:rPr lang="fr-FR" noProof="0" dirty="0"/>
              <a:t> </a:t>
            </a:r>
          </a:p>
          <a:p>
            <a:pPr lvl="2"/>
            <a:r>
              <a:rPr lang="fr-FR" noProof="0" dirty="0" err="1"/>
              <a:t>Third</a:t>
            </a:r>
            <a:r>
              <a:rPr lang="fr-FR" noProof="0" dirty="0"/>
              <a:t> </a:t>
            </a:r>
            <a:r>
              <a:rPr lang="fr-FR" noProof="0" dirty="0" err="1"/>
              <a:t>level</a:t>
            </a:r>
            <a:endParaRPr lang="fr-FR" noProof="0" dirty="0"/>
          </a:p>
          <a:p>
            <a:pPr lvl="3"/>
            <a:r>
              <a:rPr lang="fr-FR" noProof="0" dirty="0" err="1"/>
              <a:t>Fourth</a:t>
            </a:r>
            <a:r>
              <a:rPr lang="fr-FR" noProof="0" dirty="0"/>
              <a:t> </a:t>
            </a:r>
            <a:r>
              <a:rPr lang="fr-FR" noProof="0" dirty="0" err="1"/>
              <a:t>level</a:t>
            </a:r>
            <a:endParaRPr lang="fr-FR" noProof="0" dirty="0"/>
          </a:p>
          <a:p>
            <a:pPr lvl="4"/>
            <a:r>
              <a:rPr lang="fr-FR" noProof="0" dirty="0" err="1"/>
              <a:t>Fifth</a:t>
            </a:r>
            <a:r>
              <a:rPr lang="fr-FR" noProof="0" dirty="0"/>
              <a:t> </a:t>
            </a:r>
            <a:r>
              <a:rPr lang="fr-FR" noProof="0" dirty="0" err="1"/>
              <a:t>level</a:t>
            </a:r>
            <a:endParaRPr lang="fr-FR" noProof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31/01/2018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G. Berry, Collège de France à Lille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/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31/01/2018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G. Berry, Collège de France à Lille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31/01/2018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D380794-AD05-45D1-BCEF-E41591C34CD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G. Berry, Collège de France à Lille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9217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 i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124200"/>
            <a:ext cx="6400800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Nom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139029" y="4408235"/>
            <a:ext cx="865943" cy="544765"/>
          </a:xfrm>
          <a:prstGeom prst="rect">
            <a:avLst/>
          </a:prstGeom>
        </p:spPr>
        <p:txBody>
          <a:bodyPr wrap="none">
            <a:spAutoFit/>
          </a:bodyPr>
          <a:lstStyle>
            <a:lvl1pPr marL="182880" marR="0" indent="-274320" algn="ctr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2800" baseline="0"/>
            </a:lvl1pPr>
          </a:lstStyle>
          <a:p>
            <a:pPr marL="182880" marR="0" lvl="0" indent="-274320" algn="ctr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Lieu</a:t>
            </a:r>
          </a:p>
        </p:txBody>
      </p:sp>
    </p:spTree>
    <p:extLst>
      <p:ext uri="{BB962C8B-B14F-4D97-AF65-F5344CB8AC3E}">
        <p14:creationId xmlns:p14="http://schemas.microsoft.com/office/powerpoint/2010/main" val="1918861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31/01/2018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G. Berry, Collège de France à Lille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267200" y="0"/>
            <a:ext cx="1066800" cy="1828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2" r:id="rId2"/>
    <p:sldLayoutId id="2147483679" r:id="rId3"/>
    <p:sldLayoutId id="2147483683" r:id="rId4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1" baseline="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9pPr>
    </p:titleStyle>
    <p:bodyStyle>
      <a:lvl1pPr marL="182880" indent="-27432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Char char="–"/>
        <a:defRPr sz="2000" baseline="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Font typeface="Arial" pitchFamily="34" charset="0"/>
        <a:buChar char="–"/>
        <a:defRPr sz="18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Font typeface="Arial" pitchFamily="34" charset="0"/>
        <a:buChar char="–"/>
        <a:defRPr sz="16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Font typeface="Arial" pitchFamily="34" charset="0"/>
        <a:buChar char="–"/>
        <a:defRPr sz="16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erard.berry@college-de-france.fr" TargetMode="External"/><Relationship Id="rId4" Type="http://schemas.openxmlformats.org/officeDocument/2006/relationships/hyperlink" Target="http://www-sop.inria.fr/members/Gerard.Berry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lege-de-france.fr/site/jose-alain-sahel/seminar-2016-02-17-11h30.htm" TargetMode="External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ollege-de-france.fr/site/jose-alain-sahel/index.htm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9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tif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tif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iste-editions.fr/products/du-photon-au-pixel-1" TargetMode="External"/><Relationship Id="rId4" Type="http://schemas.openxmlformats.org/officeDocument/2006/relationships/hyperlink" Target="http://www.academie-sciences.fr/fr/Seances-publiques/la-photographie.html" TargetMode="External"/><Relationship Id="rId5" Type="http://schemas.openxmlformats.org/officeDocument/2006/relationships/hyperlink" Target="http://public.weconext.eu/academie-sciences/2015-12-15/video_id_002/index.html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college-de-france.fr/site/gerard-berry/seminar-2008-03-21-11h10.htm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0" y="446807"/>
            <a:ext cx="9144000" cy="1470025"/>
          </a:xfrm>
        </p:spPr>
        <p:txBody>
          <a:bodyPr/>
          <a:lstStyle/>
          <a:p>
            <a:r>
              <a:rPr lang="fr-FR" sz="3600"/>
              <a:t>La </a:t>
            </a:r>
            <a:r>
              <a:rPr lang="fr-FR" sz="3600" dirty="0"/>
              <a:t>photographie </a:t>
            </a:r>
            <a:r>
              <a:rPr lang="fr-FR" sz="3600"/>
              <a:t>numérique, un </a:t>
            </a:r>
            <a:r>
              <a:rPr lang="fr-FR" sz="3600" dirty="0"/>
              <a:t>parfait exemple de la puissance de l’informatique</a:t>
            </a:r>
            <a:r>
              <a:rPr lang="fr-FR" sz="3600" dirty="0">
                <a:solidFill>
                  <a:schemeClr val="accent3"/>
                </a:solidFill>
              </a:rPr>
              <a:t/>
            </a:r>
            <a:br>
              <a:rPr lang="fr-FR" sz="3600" dirty="0">
                <a:solidFill>
                  <a:schemeClr val="accent3"/>
                </a:solidFill>
              </a:rPr>
            </a:br>
            <a:endParaRPr lang="fr-FR" sz="3600" dirty="0"/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1389348" y="2131200"/>
            <a:ext cx="6400800" cy="609600"/>
          </a:xfrm>
        </p:spPr>
        <p:txBody>
          <a:bodyPr/>
          <a:lstStyle/>
          <a:p>
            <a:r>
              <a:rPr lang="fr-FR" dirty="0"/>
              <a:t>Gérard Berry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586090" y="2996952"/>
            <a:ext cx="8007321" cy="226113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fr-FR" dirty="0"/>
              <a:t>Collège de France</a:t>
            </a:r>
          </a:p>
          <a:p>
            <a:pPr>
              <a:spcAft>
                <a:spcPts val="2000"/>
              </a:spcAft>
            </a:pPr>
            <a:r>
              <a:rPr lang="fr-FR" dirty="0"/>
              <a:t>Chaire Algorithmes, machines et langages</a:t>
            </a:r>
          </a:p>
          <a:p>
            <a:pPr>
              <a:spcBef>
                <a:spcPts val="800"/>
              </a:spcBef>
            </a:pPr>
            <a:r>
              <a:rPr lang="fr-FR" dirty="0">
                <a:solidFill>
                  <a:schemeClr val="accent4"/>
                </a:solidFill>
              </a:rPr>
              <a:t>Cours du 31 janvier 2018, </a:t>
            </a:r>
            <a:r>
              <a:rPr lang="fr-FR" dirty="0" err="1">
                <a:solidFill>
                  <a:schemeClr val="accent4"/>
                </a:solidFill>
              </a:rPr>
              <a:t>Inria</a:t>
            </a:r>
            <a:r>
              <a:rPr lang="fr-FR" dirty="0">
                <a:solidFill>
                  <a:schemeClr val="accent4"/>
                </a:solidFill>
              </a:rPr>
              <a:t> Lille Nord-Europe</a:t>
            </a:r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376813" y="4941168"/>
            <a:ext cx="6479658" cy="83099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fr-FR" sz="2400" i="1" dirty="0">
                <a:solidFill>
                  <a:srgbClr val="FF0000"/>
                </a:solidFill>
                <a:hlinkClick r:id="rId3"/>
              </a:rPr>
              <a:t>gerard.berry@college-de-france.fr</a:t>
            </a:r>
            <a:endParaRPr lang="fr-FR" sz="2400" i="1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fr-FR" sz="2400" i="1" dirty="0">
                <a:solidFill>
                  <a:srgbClr val="FF0000"/>
                </a:solidFill>
                <a:hlinkClick r:id="rId4"/>
              </a:rPr>
              <a:t>http://www-sop.inria.fr/members/Gerard.Berry</a:t>
            </a:r>
            <a:r>
              <a:rPr lang="fr-FR" sz="2400" i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61714"/>
            <a:ext cx="2133597" cy="679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www.inria.fr/var/inria/storage/images/medias/inria/images-corps/logo-inria-scientifique-couleur/404505-4-fre-FR/logo-inria-scientifique-couleur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6061714"/>
            <a:ext cx="1728192" cy="7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337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200329"/>
          </a:xfrm>
        </p:spPr>
        <p:txBody>
          <a:bodyPr/>
          <a:lstStyle/>
          <a:p>
            <a:r>
              <a:rPr lang="fr-FR" dirty="0"/>
              <a:t>Avec de jolis bugs : ici, que des cercles ronds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35" y="861413"/>
            <a:ext cx="7591330" cy="5693497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 bwMode="auto">
          <a:xfrm>
            <a:off x="1917814" y="1062847"/>
            <a:ext cx="5299628" cy="5299628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2739017" y="1883861"/>
            <a:ext cx="3657222" cy="3657600"/>
          </a:xfrm>
          <a:prstGeom prst="ellipse">
            <a:avLst/>
          </a:prstGeom>
          <a:solidFill>
            <a:srgbClr val="FF0000">
              <a:alpha val="6000"/>
            </a:srgbClr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3301935" y="2446837"/>
            <a:ext cx="2531387" cy="2531649"/>
          </a:xfrm>
          <a:prstGeom prst="ellipse">
            <a:avLst/>
          </a:prstGeom>
          <a:solidFill>
            <a:srgbClr val="FF0000">
              <a:alpha val="6000"/>
            </a:srgbClr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3704533" y="2850461"/>
            <a:ext cx="1726191" cy="1724400"/>
          </a:xfrm>
          <a:prstGeom prst="ellipse">
            <a:avLst/>
          </a:prstGeom>
          <a:solidFill>
            <a:srgbClr val="FF0000">
              <a:alpha val="6000"/>
            </a:srgbClr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3967121" y="3112092"/>
            <a:ext cx="1201015" cy="1201139"/>
          </a:xfrm>
          <a:prstGeom prst="ellipse">
            <a:avLst/>
          </a:prstGeom>
          <a:solidFill>
            <a:srgbClr val="FF0000">
              <a:alpha val="6000"/>
            </a:srgbClr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4201470" y="3346465"/>
            <a:ext cx="732316" cy="732392"/>
          </a:xfrm>
          <a:prstGeom prst="ellipse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E412EF95-9EC4-1F40-8E16-19B3D406748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1007589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200329"/>
          </a:xfrm>
        </p:spPr>
        <p:txBody>
          <a:bodyPr/>
          <a:lstStyle/>
          <a:p>
            <a:r>
              <a:rPr lang="fr-FR" dirty="0"/>
              <a:t>Avec de jolis bugs : ici, que des cercles ronds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35" y="861413"/>
            <a:ext cx="7591330" cy="5693497"/>
          </a:xfrm>
          <a:prstGeom prst="rect">
            <a:avLst/>
          </a:prstGeom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816C6B26-9E1A-F046-8334-45AB6545398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576520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Mais la photographie, c’est différent !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28600" y="6083942"/>
            <a:ext cx="8345554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Pas d’adaptation à la distance → 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flou d’arrière-plan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299" y="754481"/>
            <a:ext cx="3957402" cy="527653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04953" y="5216012"/>
            <a:ext cx="1688283" cy="609398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600" b="0" i="1" u="none" strike="noStrike" kern="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Photo G. Berry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600" i="1" kern="0" dirty="0">
                <a:solidFill>
                  <a:schemeClr val="bg1">
                    <a:lumMod val="50000"/>
                  </a:schemeClr>
                </a:solidFill>
              </a:rPr>
              <a:t>Bangalore, 2017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FBFFFE72-1EF7-1842-8F5E-A290AE47E65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503586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dirty="0"/>
              <a:t> </a:t>
            </a:r>
            <a:fld id="{BD380794-AD05-45D1-BCEF-E41591C34CDA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Mais la photographie, c’est différent !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23518" y="5003822"/>
            <a:ext cx="8563563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Pas d’adaptation à la lumière → </a:t>
            </a:r>
            <a:r>
              <a:rPr lang="fr-FR" sz="2800" kern="0" dirty="0">
                <a:solidFill>
                  <a:schemeClr val="tx2"/>
                </a:solidFill>
              </a:rPr>
              <a:t>balance des blancs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73728" y="5600156"/>
            <a:ext cx="7127272" cy="99719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La photographie est un trucage de la réalité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pour mieux la mettre en valeur !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913614"/>
            <a:ext cx="3009133" cy="401217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387" y="913614"/>
            <a:ext cx="3008213" cy="4010951"/>
          </a:xfrm>
          <a:prstGeom prst="rect">
            <a:avLst/>
          </a:prstGeom>
        </p:spPr>
      </p:pic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xmlns="" id="{21E770F6-8352-FE4D-BFBB-D440C844D27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944266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xmlns="" id="{D63BB3B8-8FC9-2744-969E-973F3EE35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3950312"/>
          </a:xfrm>
        </p:spPr>
        <p:txBody>
          <a:bodyPr/>
          <a:lstStyle/>
          <a:p>
            <a:r>
              <a:rPr lang="fr-FR" dirty="0"/>
              <a:t>Faire croire au cerveau qu’il voit une vraie scène, m</a:t>
            </a:r>
            <a:r>
              <a:rPr lang="en-US" dirty="0"/>
              <a:t>ême s’il ne</a:t>
            </a:r>
            <a:r>
              <a:rPr lang="fr-FR" dirty="0"/>
              <a:t> voit pas la photo comme une scène</a:t>
            </a:r>
          </a:p>
          <a:p>
            <a:r>
              <a:rPr lang="fr-FR" dirty="0"/>
              <a:t>Il faut des trucages visuels :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fr-FR" dirty="0">
                <a:solidFill>
                  <a:schemeClr val="tx1"/>
                </a:solidFill>
              </a:rPr>
              <a:t>correction de la</a:t>
            </a:r>
            <a:r>
              <a:rPr lang="fr-FR" dirty="0"/>
              <a:t> balance des blancs</a:t>
            </a:r>
          </a:p>
          <a:p>
            <a:pPr lvl="1">
              <a:spcAft>
                <a:spcPts val="300"/>
              </a:spcAft>
            </a:pPr>
            <a:r>
              <a:rPr lang="fr-FR" dirty="0">
                <a:solidFill>
                  <a:schemeClr val="tx1"/>
                </a:solidFill>
              </a:rPr>
              <a:t>lumière uniforme ⟹ </a:t>
            </a:r>
            <a:r>
              <a:rPr lang="fr-FR" dirty="0"/>
              <a:t>modification de sa dynamique</a:t>
            </a:r>
          </a:p>
          <a:p>
            <a:pPr lvl="1">
              <a:spcAft>
                <a:spcPts val="300"/>
              </a:spcAft>
            </a:pPr>
            <a:r>
              <a:rPr lang="fr-FR" dirty="0">
                <a:solidFill>
                  <a:schemeClr val="tx1"/>
                </a:solidFill>
              </a:rPr>
              <a:t>mis au point uniforme ⟹</a:t>
            </a:r>
            <a:r>
              <a:rPr lang="fr-FR" dirty="0"/>
              <a:t> flou d’arrière plan </a:t>
            </a:r>
            <a:r>
              <a:rPr lang="fr-FR" dirty="0">
                <a:solidFill>
                  <a:schemeClr val="tx1"/>
                </a:solidFill>
              </a:rPr>
              <a:t>pour détacher le sujet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profondeur de champ uniforme ⟹ </a:t>
            </a:r>
            <a:r>
              <a:rPr lang="fr-FR" dirty="0"/>
              <a:t>extension artificielle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/>
              <a:t>…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D62AD477-2F16-644A-BC1E-19BDCBAAC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6331"/>
          </a:xfrm>
        </p:spPr>
        <p:txBody>
          <a:bodyPr/>
          <a:lstStyle/>
          <a:p>
            <a:r>
              <a:rPr lang="fr-FR" dirty="0"/>
              <a:t>Photo numérique = trucage cyber-physique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05E8890-C74F-F24F-9B56-A16CB26D3620}"/>
              </a:ext>
            </a:extLst>
          </p:cNvPr>
          <p:cNvSpPr txBox="1"/>
          <p:nvPr/>
        </p:nvSpPr>
        <p:spPr>
          <a:xfrm>
            <a:off x="1058057" y="5157192"/>
            <a:ext cx="7027886" cy="99719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Mélange fin de physique et d’algorithmique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de plus en plus dominé par l’algorithmique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B67E1AAC-F534-E34A-BA81-64C6B1162208}"/>
              </a:ext>
            </a:extLst>
          </p:cNvPr>
          <p:cNvSpPr txBox="1">
            <a:spLocks/>
          </p:cNvSpPr>
          <p:nvPr/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31/01/2018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EFC4E63B-504A-184A-B3EE-AC379889FBA6}"/>
              </a:ext>
            </a:extLst>
          </p:cNvPr>
          <p:cNvSpPr txBox="1">
            <a:spLocks/>
          </p:cNvSpPr>
          <p:nvPr/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xmlns="" id="{DDF0282F-145F-6848-8BDF-1812131FCBE1}"/>
              </a:ext>
            </a:extLst>
          </p:cNvPr>
          <p:cNvSpPr txBox="1">
            <a:spLocks/>
          </p:cNvSpPr>
          <p:nvPr/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Berry, Collège de France à Lille</a:t>
            </a:r>
          </a:p>
        </p:txBody>
      </p:sp>
    </p:spTree>
    <p:extLst>
      <p:ext uri="{BB962C8B-B14F-4D97-AF65-F5344CB8AC3E}">
        <p14:creationId xmlns:p14="http://schemas.microsoft.com/office/powerpoint/2010/main" val="139972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Références</a:t>
            </a:r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60325" y="802085"/>
            <a:ext cx="9083675" cy="1474787"/>
          </a:xfrm>
          <a:prstGeom prst="rect">
            <a:avLst/>
          </a:prstGeom>
        </p:spPr>
        <p:txBody>
          <a:bodyPr/>
          <a:lstStyle>
            <a:lvl1pPr marL="182880" indent="-27432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800" kern="0" dirty="0"/>
              <a:t>Cours de José-Alain Sahel au Collège de France,</a:t>
            </a:r>
            <a:r>
              <a:rPr lang="fr-FR" kern="0" dirty="0"/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fr-FR" kern="0" dirty="0"/>
              <a:t>   </a:t>
            </a:r>
            <a:r>
              <a:rPr lang="fr-FR" kern="0" dirty="0">
                <a:solidFill>
                  <a:schemeClr val="tx2"/>
                </a:solidFill>
              </a:rPr>
              <a:t>Voir encore, la restauration visuelle en perspective</a:t>
            </a:r>
          </a:p>
          <a:p>
            <a:pPr marL="0" indent="0">
              <a:buFont typeface="Arial" pitchFamily="34" charset="0"/>
              <a:buNone/>
            </a:pPr>
            <a:r>
              <a:rPr lang="fr-FR" kern="0" dirty="0">
                <a:solidFill>
                  <a:schemeClr val="tx2"/>
                </a:solidFill>
              </a:rPr>
              <a:t>   </a:t>
            </a:r>
            <a:r>
              <a:rPr lang="fr-FR" kern="0" dirty="0">
                <a:solidFill>
                  <a:schemeClr val="tx2"/>
                </a:solidFill>
                <a:hlinkClick r:id="rId2"/>
              </a:rPr>
              <a:t>http://www.college-de-france.fr/site/jose-alain-sahel/index.htm</a:t>
            </a:r>
            <a:r>
              <a:rPr lang="fr-FR" kern="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68522" y="2204864"/>
            <a:ext cx="9083352" cy="139730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 dirty="0"/>
              <a:t>Séminaire de Botond Roska dans ce cours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tx2"/>
                </a:solidFill>
              </a:rPr>
              <a:t>   </a:t>
            </a:r>
            <a:r>
              <a:rPr lang="en-US" sz="2400" dirty="0">
                <a:solidFill>
                  <a:schemeClr val="tx2"/>
                </a:solidFill>
              </a:rPr>
              <a:t>The First Steps in Vision: Real and Imaginary Processes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400" kern="0" dirty="0">
                <a:solidFill>
                  <a:schemeClr val="tx2"/>
                </a:solidFill>
              </a:rPr>
              <a:t>   </a:t>
            </a:r>
            <a:r>
              <a:rPr lang="fr-FR" sz="1800" kern="0" dirty="0">
                <a:solidFill>
                  <a:schemeClr val="tx2"/>
                </a:solidFill>
                <a:hlinkClick r:id="rId3"/>
              </a:rPr>
              <a:t>http://www.college-de-france.fr/site/jose-alain-sahel/seminar-2016-02-17-11h30.htm</a:t>
            </a:r>
            <a:r>
              <a:rPr lang="fr-FR" sz="1800" kern="0" dirty="0">
                <a:solidFill>
                  <a:schemeClr val="tx2"/>
                </a:solidFill>
              </a:rPr>
              <a:t>  </a:t>
            </a:r>
          </a:p>
        </p:txBody>
      </p:sp>
      <p:pic>
        <p:nvPicPr>
          <p:cNvPr id="8" name="Picture 2" descr="otond Ros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847592"/>
            <a:ext cx="2618994" cy="202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3847592"/>
            <a:ext cx="1557660" cy="202186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365626" y="6045213"/>
            <a:ext cx="2497800" cy="48013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Jos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é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-Alain Sahel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253800" y="6045213"/>
            <a:ext cx="2119491" cy="48013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Botond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Roska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xmlns="" id="{DA30E6A1-741F-4242-BF46-EE79BA46DE1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517238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6EF5441F-39B8-7346-B849-8576783197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E5855384-C434-0C43-A643-CEC5803F99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3E511195-DAB4-C240-8AC0-59CB4F6F9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Agenda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E3B74561-C206-B84C-BCE0-26EC2BD79F87}"/>
              </a:ext>
            </a:extLst>
          </p:cNvPr>
          <p:cNvSpPr txBox="1">
            <a:spLocks/>
          </p:cNvSpPr>
          <p:nvPr/>
        </p:nvSpPr>
        <p:spPr>
          <a:xfrm>
            <a:off x="457200" y="1219200"/>
            <a:ext cx="8229600" cy="1074140"/>
          </a:xfrm>
          <a:prstGeom prst="rect">
            <a:avLst/>
          </a:prstGeom>
        </p:spPr>
        <p:txBody>
          <a:bodyPr/>
          <a:lstStyle>
            <a:lvl1pPr marL="182880" indent="-27432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fr-FR" kern="0">
                <a:solidFill>
                  <a:schemeClr val="bg1">
                    <a:lumMod val="75000"/>
                  </a:schemeClr>
                </a:solidFill>
              </a:rPr>
              <a:t>Comment voyons-nous le monde ?</a:t>
            </a:r>
          </a:p>
          <a:p>
            <a:pPr marL="514350" indent="-514350">
              <a:buFont typeface="+mj-lt"/>
              <a:buAutoNum type="arabicPeriod"/>
            </a:pPr>
            <a:r>
              <a:rPr lang="fr-FR" kern="0"/>
              <a:t>La capture de la lumière</a:t>
            </a:r>
            <a:endParaRPr lang="fr-FR" kern="0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784CE44E-F3E5-A545-8598-9507E689F26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2130935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pic>
        <p:nvPicPr>
          <p:cNvPr id="6" name="Picture 4" descr="ArchitecureDetectur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404664"/>
            <a:ext cx="6096000" cy="3733800"/>
          </a:xfrm>
          <a:prstGeom prst="rect">
            <a:avLst/>
          </a:prstGeom>
          <a:noFill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38038" y="1107679"/>
            <a:ext cx="236242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>
                <a:solidFill>
                  <a:schemeClr val="tx1"/>
                </a:solidFill>
              </a:rPr>
              <a:t>Micro- lentilles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2700338" y="1268264"/>
            <a:ext cx="360362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34777" y="1829594"/>
            <a:ext cx="231002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>
                <a:solidFill>
                  <a:schemeClr val="tx1"/>
                </a:solidFill>
                <a:latin typeface="+mj-lt"/>
              </a:rPr>
              <a:t>Filtres colorés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718342" y="2437089"/>
            <a:ext cx="2162237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P</a:t>
            </a:r>
            <a:r>
              <a:rPr lang="fr-FR" sz="2400">
                <a:solidFill>
                  <a:schemeClr val="tx1"/>
                </a:solidFill>
              </a:rPr>
              <a:t>hotosites</a:t>
            </a:r>
            <a:endParaRPr lang="fr-FR" sz="2400" dirty="0">
              <a:solidFill>
                <a:schemeClr val="tx1"/>
              </a:solidFill>
            </a:endParaRPr>
          </a:p>
          <a:p>
            <a:pPr algn="ctr"/>
            <a:r>
              <a:rPr lang="fr-FR" sz="2400" dirty="0"/>
              <a:t>(pixels ?)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421063" y="404664"/>
            <a:ext cx="3671887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>
                <a:solidFill>
                  <a:schemeClr val="tx1"/>
                </a:solidFill>
                <a:latin typeface="ITCAvaGarMM_300 LT 750 NO" charset="0"/>
              </a:rPr>
              <a:t>Sensor Array Architecture</a:t>
            </a: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H="1">
            <a:off x="2700338" y="2060427"/>
            <a:ext cx="360362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H="1">
            <a:off x="2700338" y="2852589"/>
            <a:ext cx="360362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5688013" y="3357414"/>
            <a:ext cx="3455987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>
                <a:solidFill>
                  <a:schemeClr val="tx1"/>
                </a:solidFill>
                <a:latin typeface="ITCAvaGarMM_300 LT 750 NO" charset="0"/>
              </a:rPr>
              <a:t>Vertical transmission path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5364163" y="3716189"/>
            <a:ext cx="3455987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chemeClr val="tx1"/>
                </a:solidFill>
                <a:latin typeface="ITCAvaGarMM_300 LT 750 NO" charset="0"/>
              </a:rPr>
              <a:t>Horizontal transmission </a:t>
            </a:r>
            <a:r>
              <a:rPr lang="fr-FR" sz="1600" dirty="0" err="1">
                <a:solidFill>
                  <a:schemeClr val="tx1"/>
                </a:solidFill>
                <a:latin typeface="ITCAvaGarMM_300 LT 750 NO" charset="0"/>
              </a:rPr>
              <a:t>path</a:t>
            </a:r>
            <a:endParaRPr lang="fr-FR" sz="1600" dirty="0">
              <a:solidFill>
                <a:schemeClr val="tx1"/>
              </a:solidFill>
              <a:latin typeface="ITCAvaGarMM_300 LT 750 NO" charset="0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163" y="3087693"/>
            <a:ext cx="3038476" cy="2171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 bwMode="auto">
          <a:xfrm>
            <a:off x="3421063" y="422111"/>
            <a:ext cx="3365515" cy="349266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2965773" y="4010160"/>
            <a:ext cx="2362424" cy="13849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/>
              <a:t>Matrice Bayer</a:t>
            </a:r>
          </a:p>
          <a:p>
            <a:pPr>
              <a:spcBef>
                <a:spcPct val="50000"/>
              </a:spcBef>
            </a:pPr>
            <a:r>
              <a:rPr lang="fr-FR" sz="2400" dirty="0"/>
              <a:t>(voir aussi Fuji, Sigma </a:t>
            </a:r>
            <a:r>
              <a:rPr lang="fr-FR" sz="2400" dirty="0" err="1"/>
              <a:t>Foveon</a:t>
            </a:r>
            <a:r>
              <a:rPr lang="fr-FR" sz="2400" dirty="0"/>
              <a:t>)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capteur photographique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079697" y="5565604"/>
            <a:ext cx="6984605" cy="99719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Capteur moderne : 1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—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50 méga-photosites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(astronomie : 30 giga-photosites !)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9" name="Espace réservé de la date 18">
            <a:extLst>
              <a:ext uri="{FF2B5EF4-FFF2-40B4-BE49-F238E27FC236}">
                <a16:creationId xmlns:a16="http://schemas.microsoft.com/office/drawing/2014/main" xmlns="" id="{54268552-05C5-A743-BAE3-E61D4E984E3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987139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Tailles de capteurs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24206" y="5133367"/>
            <a:ext cx="6040436" cy="1449628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Surface :  si 24x36=1,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                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APS-C ≈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½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lang="fr-FR" sz="2800" kern="0" dirty="0"/>
              <a:t>Micro 4/3 ≈ </a:t>
            </a:r>
            <a:r>
              <a:rPr lang="fr-FR" sz="2800" kern="0" dirty="0">
                <a:solidFill>
                  <a:schemeClr val="tx2"/>
                </a:solidFill>
              </a:rPr>
              <a:t>¼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bg1"/>
                </a:solidFill>
              </a:rPr>
              <a:t>Surface :   </a:t>
            </a:r>
            <a:r>
              <a:rPr lang="en-US" sz="2800" kern="0" dirty="0"/>
              <a:t>iPhone 7 = 18/864=</a:t>
            </a:r>
            <a:r>
              <a:rPr lang="en-US" sz="2800" kern="0" dirty="0">
                <a:solidFill>
                  <a:schemeClr val="tx2"/>
                </a:solidFill>
              </a:rPr>
              <a:t>1/50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65" y="1094549"/>
            <a:ext cx="7289800" cy="3822700"/>
          </a:xfrm>
          <a:prstGeom prst="rect">
            <a:avLst/>
          </a:prstGeom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7C93C5FD-DD04-5541-AEF0-8A3A9D23660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1346679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Courbes de réponse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123728" y="3950038"/>
            <a:ext cx="6264696" cy="1296144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3453" y="4941168"/>
            <a:ext cx="8828507" cy="1255728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Film = grande dynamique,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faibles / fortes lumières douces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bruit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Capteur </a:t>
            </a:r>
            <a:r>
              <a:rPr lang="en-US" sz="2400" kern="0" dirty="0"/>
              <a:t>=</a:t>
            </a:r>
            <a:r>
              <a:rPr lang="fr-FR" sz="2400" kern="0" dirty="0"/>
              <a:t> linéaire, </a:t>
            </a:r>
            <a:r>
              <a:rPr lang="fr-FR" sz="2400" kern="0" dirty="0">
                <a:solidFill>
                  <a:schemeClr val="accent2"/>
                </a:solidFill>
              </a:rPr>
              <a:t>meilleure définition</a:t>
            </a:r>
            <a:r>
              <a:rPr lang="fr-FR" sz="2400" kern="0" dirty="0"/>
              <a:t>, </a:t>
            </a:r>
            <a:r>
              <a:rPr lang="fr-FR" sz="2400" kern="0" dirty="0">
                <a:solidFill>
                  <a:schemeClr val="accent2"/>
                </a:solidFill>
              </a:rPr>
              <a:t>beaucoup moins de bruit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mais </a:t>
            </a:r>
            <a:r>
              <a:rPr lang="fr-FR" sz="2400" kern="0" dirty="0">
                <a:solidFill>
                  <a:schemeClr val="accent1"/>
                </a:solidFill>
              </a:rPr>
              <a:t>saturation brutale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7DD9378D-1399-734A-A539-11239FF906A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FB45BFE6-BFBD-1948-B4E2-C35F4F3089AF}"/>
              </a:ext>
            </a:extLst>
          </p:cNvPr>
          <p:cNvGrpSpPr/>
          <p:nvPr/>
        </p:nvGrpSpPr>
        <p:grpSpPr>
          <a:xfrm>
            <a:off x="-252536" y="1134295"/>
            <a:ext cx="9461272" cy="3431052"/>
            <a:chOff x="-252536" y="1134295"/>
            <a:chExt cx="9461272" cy="343105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0900" y="1134295"/>
              <a:ext cx="9144000" cy="2906817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  <p:sp>
          <p:nvSpPr>
            <p:cNvPr id="7" name="Rectangle 6"/>
            <p:cNvSpPr/>
            <p:nvPr/>
          </p:nvSpPr>
          <p:spPr bwMode="auto">
            <a:xfrm>
              <a:off x="-1016" y="2492896"/>
              <a:ext cx="216024" cy="129614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586144" y="4051937"/>
              <a:ext cx="3187091" cy="513410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capteur numérique</a:t>
              </a:r>
              <a:endPara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481672" y="4005373"/>
              <a:ext cx="2545890" cy="544765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film </a:t>
              </a: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argentique</a:t>
              </a:r>
            </a:p>
          </p:txBody>
        </p:sp>
        <p:sp>
          <p:nvSpPr>
            <p:cNvPr id="2" name="Rectangle à coins arrondis 1">
              <a:extLst>
                <a:ext uri="{FF2B5EF4-FFF2-40B4-BE49-F238E27FC236}">
                  <a16:creationId xmlns:a16="http://schemas.microsoft.com/office/drawing/2014/main" xmlns="" id="{5B930A11-6E59-8A46-B90A-A71768B2F3B9}"/>
                </a:ext>
              </a:extLst>
            </p:cNvPr>
            <p:cNvSpPr/>
            <p:nvPr/>
          </p:nvSpPr>
          <p:spPr bwMode="auto">
            <a:xfrm>
              <a:off x="-73024" y="2924944"/>
              <a:ext cx="135147" cy="1126993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à coins arrondis 14">
              <a:extLst>
                <a:ext uri="{FF2B5EF4-FFF2-40B4-BE49-F238E27FC236}">
                  <a16:creationId xmlns:a16="http://schemas.microsoft.com/office/drawing/2014/main" xmlns="" id="{AAA744A0-3EC0-DD4F-AEC2-7532B57C7AC9}"/>
                </a:ext>
              </a:extLst>
            </p:cNvPr>
            <p:cNvSpPr/>
            <p:nvPr/>
          </p:nvSpPr>
          <p:spPr bwMode="auto">
            <a:xfrm>
              <a:off x="-5451" y="1776302"/>
              <a:ext cx="220459" cy="1126993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BBBE6CEF-1D67-0C49-8DC5-62329A2E1E11}"/>
                </a:ext>
              </a:extLst>
            </p:cNvPr>
            <p:cNvSpPr/>
            <p:nvPr/>
          </p:nvSpPr>
          <p:spPr bwMode="auto">
            <a:xfrm>
              <a:off x="-252536" y="3789040"/>
              <a:ext cx="9461272" cy="32980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77C03978-948E-8944-9358-285DA8AB2D52}"/>
                </a:ext>
              </a:extLst>
            </p:cNvPr>
            <p:cNvSpPr/>
            <p:nvPr/>
          </p:nvSpPr>
          <p:spPr bwMode="auto">
            <a:xfrm>
              <a:off x="9012286" y="1147364"/>
              <a:ext cx="179512" cy="26547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07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6331"/>
          </a:xfrm>
        </p:spPr>
        <p:txBody>
          <a:bodyPr/>
          <a:lstStyle/>
          <a:p>
            <a:r>
              <a:rPr lang="fr-FR" dirty="0"/>
              <a:t>Sciences et industries, du 19</a:t>
            </a:r>
            <a:r>
              <a:rPr lang="fr-FR" baseline="30000" dirty="0"/>
              <a:t>e</a:t>
            </a:r>
            <a:r>
              <a:rPr lang="fr-FR" dirty="0"/>
              <a:t> au 21</a:t>
            </a:r>
            <a:r>
              <a:rPr lang="fr-FR" baseline="30000" dirty="0"/>
              <a:t>e</a:t>
            </a:r>
            <a:r>
              <a:rPr lang="fr-FR" dirty="0"/>
              <a:t> siècle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707904" y="1046112"/>
            <a:ext cx="1385316" cy="421077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wrap="none" tIns="0" bIns="0" rtlCol="0" anchor="ctr" anchorCtr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matière</a:t>
            </a:r>
          </a:p>
        </p:txBody>
      </p:sp>
      <p:cxnSp>
        <p:nvCxnSpPr>
          <p:cNvPr id="12" name="Connecteur droit avec flèche 11"/>
          <p:cNvCxnSpPr>
            <a:stCxn id="8" idx="0"/>
            <a:endCxn id="7" idx="2"/>
          </p:cNvCxnSpPr>
          <p:nvPr/>
        </p:nvCxnSpPr>
        <p:spPr bwMode="auto">
          <a:xfrm flipV="1">
            <a:off x="1665059" y="1467189"/>
            <a:ext cx="2735503" cy="312380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cteur droit avec flèche 12"/>
          <p:cNvCxnSpPr>
            <a:stCxn id="7" idx="2"/>
            <a:endCxn id="9" idx="0"/>
          </p:cNvCxnSpPr>
          <p:nvPr/>
        </p:nvCxnSpPr>
        <p:spPr bwMode="auto">
          <a:xfrm>
            <a:off x="4400562" y="1467189"/>
            <a:ext cx="2756938" cy="315429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necteur droit avec flèche 13"/>
          <p:cNvCxnSpPr>
            <a:stCxn id="8" idx="3"/>
            <a:endCxn id="9" idx="1"/>
          </p:cNvCxnSpPr>
          <p:nvPr/>
        </p:nvCxnSpPr>
        <p:spPr bwMode="auto">
          <a:xfrm>
            <a:off x="2358518" y="4801531"/>
            <a:ext cx="4216130" cy="3048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0" name="Groupe 29"/>
          <p:cNvGrpSpPr/>
          <p:nvPr/>
        </p:nvGrpSpPr>
        <p:grpSpPr>
          <a:xfrm>
            <a:off x="2233536" y="1467189"/>
            <a:ext cx="4422097" cy="3164772"/>
            <a:chOff x="2294724" y="1680002"/>
            <a:chExt cx="4279924" cy="3098443"/>
          </a:xfrm>
        </p:grpSpPr>
        <p:cxnSp>
          <p:nvCxnSpPr>
            <p:cNvPr id="24" name="Connecteur droit avec flèche 23"/>
            <p:cNvCxnSpPr>
              <a:stCxn id="7" idx="2"/>
              <a:endCxn id="10" idx="0"/>
            </p:cNvCxnSpPr>
            <p:nvPr/>
          </p:nvCxnSpPr>
          <p:spPr bwMode="auto">
            <a:xfrm>
              <a:off x="4392079" y="1680002"/>
              <a:ext cx="8482" cy="1781021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ZoneTexte 9"/>
            <p:cNvSpPr txBox="1"/>
            <p:nvPr/>
          </p:nvSpPr>
          <p:spPr>
            <a:xfrm>
              <a:off x="3449358" y="3461023"/>
              <a:ext cx="1902407" cy="412252"/>
            </a:xfrm>
            <a:prstGeom prst="rect">
              <a:avLst/>
            </a:prstGeom>
            <a:ln w="28575" cmpd="sng">
              <a:solidFill>
                <a:schemeClr val="accent3"/>
              </a:solidFill>
            </a:ln>
          </p:spPr>
          <p:txBody>
            <a:bodyPr wrap="none" tIns="0" bIns="0" rtlCol="0" anchor="ctr" anchorCtr="0">
              <a:spAutoFit/>
            </a:bodyPr>
            <a:lstStyle/>
            <a:p>
              <a:pPr algn="ctr"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i="0" u="none" strike="noStrike" kern="0" cap="none" spc="0" normalizeH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</a:rPr>
                <a:t>information</a:t>
              </a:r>
            </a:p>
          </p:txBody>
        </p:sp>
        <p:cxnSp>
          <p:nvCxnSpPr>
            <p:cNvPr id="21" name="Connecteur droit avec flèche 20"/>
            <p:cNvCxnSpPr>
              <a:stCxn id="10" idx="2"/>
            </p:cNvCxnSpPr>
            <p:nvPr/>
          </p:nvCxnSpPr>
          <p:spPr bwMode="auto">
            <a:xfrm flipH="1">
              <a:off x="2294724" y="3873275"/>
              <a:ext cx="2105837" cy="90517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Connecteur droit avec flèche 21"/>
            <p:cNvCxnSpPr>
              <a:stCxn id="10" idx="2"/>
            </p:cNvCxnSpPr>
            <p:nvPr/>
          </p:nvCxnSpPr>
          <p:spPr bwMode="auto">
            <a:xfrm>
              <a:off x="4400561" y="3873275"/>
              <a:ext cx="2174087" cy="905169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" name="ZoneTexte 5"/>
          <p:cNvSpPr txBox="1"/>
          <p:nvPr/>
        </p:nvSpPr>
        <p:spPr>
          <a:xfrm>
            <a:off x="179512" y="5445224"/>
            <a:ext cx="8784976" cy="912558"/>
          </a:xfrm>
          <a:prstGeom prst="rect">
            <a:avLst/>
          </a:prstGeom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6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L’information,</a:t>
            </a:r>
            <a:r>
              <a:rPr kumimoji="0" lang="fr-FR" sz="2600" b="0" i="0" u="none" strike="noStrike" kern="0" cap="none" spc="0" normalizeH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</a:t>
            </a:r>
            <a:r>
              <a:rPr kumimoji="0" lang="fr-FR" sz="26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ça ne pèse pas, ne sent pas, ne </a:t>
            </a:r>
            <a:r>
              <a:rPr lang="fr-FR" sz="2600" kern="0" dirty="0"/>
              <a:t>brûle pas,</a:t>
            </a:r>
          </a:p>
          <a:p>
            <a:pPr algn="ctr" fontAlgn="base">
              <a:spcAft>
                <a:spcPct val="0"/>
              </a:spcAft>
            </a:pPr>
            <a:r>
              <a:rPr kumimoji="0" lang="fr-FR" sz="26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mais se conserve, </a:t>
            </a:r>
            <a:r>
              <a:rPr lang="fr-FR" sz="2600" kern="0" dirty="0"/>
              <a:t>se </a:t>
            </a:r>
            <a:r>
              <a:rPr kumimoji="0" lang="fr-FR" sz="26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recopie et </a:t>
            </a:r>
            <a:r>
              <a:rPr lang="fr-FR" sz="2600" kern="0" dirty="0"/>
              <a:t>se transmet parfaitement </a:t>
            </a:r>
            <a:endParaRPr kumimoji="0" lang="fr-FR" sz="2600" b="0" i="0" u="none" strike="noStrike" kern="0" cap="none" spc="0" normalizeH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56015" y="3084966"/>
            <a:ext cx="184666" cy="54117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574648" y="4621481"/>
            <a:ext cx="1165704" cy="42107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none" tIns="0" bIns="0" rtlCol="0" anchor="ctr" anchorCtr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ondes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71600" y="4590992"/>
            <a:ext cx="1386918" cy="42107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none" tIns="0" bIns="0" rtlCol="0" anchor="ctr" anchorCtr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énergie</a:t>
            </a:r>
          </a:p>
        </p:txBody>
      </p:sp>
      <p:sp>
        <p:nvSpPr>
          <p:cNvPr id="19" name="Espace réservé du numéro de diapositive 2">
            <a:extLst>
              <a:ext uri="{FF2B5EF4-FFF2-40B4-BE49-F238E27FC236}">
                <a16:creationId xmlns:a16="http://schemas.microsoft.com/office/drawing/2014/main" xmlns="" id="{3BFC24AA-2E7E-614B-A6DC-44D510BF33E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xmlns="" id="{C5919A11-AF84-6643-9E82-B257186B1C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23" name="Espace réservé de la date 7">
            <a:extLst>
              <a:ext uri="{FF2B5EF4-FFF2-40B4-BE49-F238E27FC236}">
                <a16:creationId xmlns:a16="http://schemas.microsoft.com/office/drawing/2014/main" xmlns="" id="{FFF17342-3E29-D54C-8C8B-04AEF094347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</p:spPr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52797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trois réglages de la lumière entrante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4294967295"/>
          </p:nvPr>
        </p:nvSpPr>
        <p:spPr>
          <a:xfrm>
            <a:off x="0" y="836613"/>
            <a:ext cx="9067800" cy="4976812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Indice de lumination (IL ou EV) : doublement ou division par 2 de la lumière entrante</a:t>
            </a:r>
          </a:p>
          <a:p>
            <a:pPr>
              <a:spcBef>
                <a:spcPts val="800"/>
              </a:spcBef>
            </a:pPr>
            <a:r>
              <a:rPr lang="fr-FR" dirty="0">
                <a:solidFill>
                  <a:schemeClr val="accent3"/>
                </a:solidFill>
              </a:rPr>
              <a:t>Ouverture</a:t>
            </a:r>
            <a:r>
              <a:rPr lang="fr-FR" dirty="0"/>
              <a:t> (↓) : 1,4→ 2→ 2,8→ 4→5,6→8→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11→16 </a:t>
            </a:r>
          </a:p>
          <a:p>
            <a:pPr lvl="1"/>
            <a:r>
              <a:rPr lang="fr-FR" dirty="0"/>
              <a:t>impact croissant sur la profondeur de champ</a:t>
            </a:r>
          </a:p>
          <a:p>
            <a:pPr>
              <a:spcBef>
                <a:spcPts val="800"/>
              </a:spcBef>
            </a:pPr>
            <a:r>
              <a:rPr lang="fr-FR" dirty="0">
                <a:solidFill>
                  <a:schemeClr val="accent3"/>
                </a:solidFill>
              </a:rPr>
              <a:t>Vitesse</a:t>
            </a:r>
            <a:r>
              <a:rPr lang="fr-FR" dirty="0"/>
              <a:t> (↓)  : </a:t>
            </a:r>
            <a:r>
              <a:rPr lang="mr-IN" dirty="0"/>
              <a:t>…</a:t>
            </a:r>
            <a:r>
              <a:rPr lang="fr-FR" dirty="0"/>
              <a:t>→1/60→1/125→1/250→1/500→</a:t>
            </a:r>
            <a:r>
              <a:rPr lang="mr-IN" dirty="0"/>
              <a:t>…</a:t>
            </a:r>
            <a:r>
              <a:rPr lang="fr-FR" dirty="0"/>
              <a:t> →1/8</a:t>
            </a:r>
            <a:r>
              <a:rPr lang="fr-FR" sz="1000" dirty="0"/>
              <a:t> </a:t>
            </a:r>
            <a:r>
              <a:rPr lang="fr-FR" dirty="0"/>
              <a:t>000</a:t>
            </a:r>
          </a:p>
          <a:p>
            <a:pPr lvl="1"/>
            <a:r>
              <a:rPr lang="fr-FR" dirty="0"/>
              <a:t>vitesse élevée nécessaire pour les sujets mobiles</a:t>
            </a:r>
          </a:p>
          <a:p>
            <a:pPr>
              <a:spcBef>
                <a:spcPts val="800"/>
              </a:spcBef>
            </a:pPr>
            <a:r>
              <a:rPr lang="fr-FR" dirty="0">
                <a:solidFill>
                  <a:schemeClr val="accent3"/>
                </a:solidFill>
              </a:rPr>
              <a:t>Sensibilité</a:t>
            </a:r>
            <a:r>
              <a:rPr lang="fr-FR" dirty="0"/>
              <a:t> (ISO,↑) 100→200→400→800→</a:t>
            </a:r>
            <a:r>
              <a:rPr lang="en-US" dirty="0"/>
              <a:t>1600</a:t>
            </a:r>
            <a:r>
              <a:rPr lang="fr-FR" dirty="0"/>
              <a:t> →</a:t>
            </a:r>
            <a:r>
              <a:rPr lang="en-US" dirty="0"/>
              <a:t>3200 </a:t>
            </a:r>
            <a:r>
              <a:rPr lang="fr-FR" dirty="0"/>
              <a:t>→ </a:t>
            </a:r>
            <a:r>
              <a:rPr lang="en-US" dirty="0"/>
              <a:t>…</a:t>
            </a:r>
          </a:p>
          <a:p>
            <a:pPr lvl="1"/>
            <a:r>
              <a:rPr lang="fr-FR" dirty="0"/>
              <a:t>impact croissant sur le bruit</a:t>
            </a:r>
          </a:p>
          <a:p>
            <a:pPr lvl="1"/>
            <a:r>
              <a:rPr lang="fr-FR" dirty="0"/>
              <a:t>film argentique : composition du film (40-100-400</a:t>
            </a:r>
            <a:r>
              <a:rPr lang="fr-F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-800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capteur numérique : amplification analogique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88276" y="5024092"/>
            <a:ext cx="6367449" cy="99719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Trouver la bonne combinaison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est fondamental </a:t>
            </a:r>
            <a:r>
              <a:rPr lang="fr-FR" sz="2800" kern="0" dirty="0"/>
              <a:t>pour une bonne photo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1DAC79CA-5D56-6844-84C2-87C84C01B854}"/>
              </a:ext>
            </a:extLst>
          </p:cNvPr>
          <p:cNvSpPr txBox="1">
            <a:spLocks/>
          </p:cNvSpPr>
          <p:nvPr/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31/01/2018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8B53740A-D488-D24B-B37B-ECBD12D2133F}"/>
              </a:ext>
            </a:extLst>
          </p:cNvPr>
          <p:cNvSpPr txBox="1">
            <a:spLocks/>
          </p:cNvSpPr>
          <p:nvPr/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9F1E0E74-8B70-6344-AFE4-B8124D074E5A}"/>
              </a:ext>
            </a:extLst>
          </p:cNvPr>
          <p:cNvSpPr txBox="1">
            <a:spLocks/>
          </p:cNvSpPr>
          <p:nvPr/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Berry, Collège de France à Lille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xmlns="" id="{50651944-6220-0447-AE73-08E1014545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9AF134DD-ACFB-BE4D-9F89-BEEA09ACD13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14445FA-D63E-7342-A18A-E19128E7BEA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1011809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320361"/>
          </a:xfrm>
        </p:spPr>
        <p:txBody>
          <a:bodyPr/>
          <a:lstStyle/>
          <a:p>
            <a:r>
              <a:rPr lang="fr-FR" dirty="0"/>
              <a:t>Argentique : sensibilité définie </a:t>
            </a:r>
            <a:r>
              <a:rPr lang="fr-FR" dirty="0">
                <a:solidFill>
                  <a:schemeClr val="accent4"/>
                </a:solidFill>
              </a:rPr>
              <a:t>par le film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noir et blanc :</a:t>
            </a:r>
            <a:r>
              <a:rPr lang="fr-FR" dirty="0"/>
              <a:t> 50 → 800 ISO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couleur :</a:t>
            </a:r>
            <a:r>
              <a:rPr lang="fr-FR" dirty="0"/>
              <a:t> 50 → 400 ISO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200329"/>
          </a:xfrm>
        </p:spPr>
        <p:txBody>
          <a:bodyPr/>
          <a:lstStyle/>
          <a:p>
            <a:r>
              <a:rPr lang="fr-FR" dirty="0"/>
              <a:t>Un avantage décisif de la </a:t>
            </a:r>
            <a:r>
              <a:rPr lang="fr-FR"/>
              <a:t>photo numérique</a:t>
            </a:r>
          </a:p>
        </p:txBody>
      </p:sp>
      <p:sp>
        <p:nvSpPr>
          <p:cNvPr id="4" name="Espace réservé du contenu 1"/>
          <p:cNvSpPr txBox="1">
            <a:spLocks/>
          </p:cNvSpPr>
          <p:nvPr/>
        </p:nvSpPr>
        <p:spPr>
          <a:xfrm>
            <a:off x="457200" y="2780928"/>
            <a:ext cx="8686800" cy="9325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2800" indent="-2880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 dirty="0"/>
              <a:t>Numérique : sensibilité définie </a:t>
            </a:r>
            <a:r>
              <a:rPr lang="fr-FR" kern="0" dirty="0">
                <a:solidFill>
                  <a:schemeClr val="accent3"/>
                </a:solidFill>
              </a:rPr>
              <a:t>pour chaque image</a:t>
            </a:r>
          </a:p>
          <a:p>
            <a:pPr lvl="1"/>
            <a:r>
              <a:rPr lang="fr-FR" kern="0" dirty="0">
                <a:solidFill>
                  <a:schemeClr val="tx1"/>
                </a:solidFill>
              </a:rPr>
              <a:t>routine :</a:t>
            </a:r>
            <a:r>
              <a:rPr lang="fr-FR" kern="0" dirty="0"/>
              <a:t> 100 à 3200</a:t>
            </a:r>
            <a:r>
              <a:rPr lang="fr-FR" kern="0" dirty="0">
                <a:solidFill>
                  <a:schemeClr val="tx1"/>
                </a:solidFill>
              </a:rPr>
              <a:t>, spécial</a:t>
            </a:r>
            <a:r>
              <a:rPr lang="fr-FR" kern="0" dirty="0"/>
              <a:t> 6400, 12800 </a:t>
            </a:r>
            <a:r>
              <a:rPr lang="fr-FR" kern="0" dirty="0">
                <a:solidFill>
                  <a:schemeClr val="tx1"/>
                </a:solidFill>
              </a:rPr>
              <a:t>ou plus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19687" y="4149080"/>
            <a:ext cx="8704627" cy="1449628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La sensibilité devient un paramètre comme les autres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On peut la mettre en </a:t>
            </a:r>
            <a:r>
              <a:rPr lang="fr-FR" sz="2800" kern="0" dirty="0">
                <a:solidFill>
                  <a:schemeClr val="accent3"/>
                </a:solidFill>
              </a:rPr>
              <a:t>mode automatique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Et, en basse lumière,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plus besoin de flash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!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3EE150C5-ACB0-314D-A1F0-3E281490975A}"/>
              </a:ext>
            </a:extLst>
          </p:cNvPr>
          <p:cNvSpPr txBox="1">
            <a:spLocks/>
          </p:cNvSpPr>
          <p:nvPr/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31/01/2018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2949392F-2C8A-7A4B-8701-ED69049655B6}"/>
              </a:ext>
            </a:extLst>
          </p:cNvPr>
          <p:cNvSpPr txBox="1">
            <a:spLocks/>
          </p:cNvSpPr>
          <p:nvPr/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064CE1CF-2AE7-C64A-94A0-C177C5DE9F7B}"/>
              </a:ext>
            </a:extLst>
          </p:cNvPr>
          <p:cNvSpPr txBox="1">
            <a:spLocks/>
          </p:cNvSpPr>
          <p:nvPr/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Berry, Collège de France à Lille</a:t>
            </a:r>
          </a:p>
        </p:txBody>
      </p:sp>
    </p:spTree>
    <p:extLst>
      <p:ext uri="{BB962C8B-B14F-4D97-AF65-F5344CB8AC3E}">
        <p14:creationId xmlns:p14="http://schemas.microsoft.com/office/powerpoint/2010/main" val="166106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96183" y="980728"/>
            <a:ext cx="8751634" cy="1449628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sng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Question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: comment fait un téléphone pour produire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de belles photos </a:t>
            </a:r>
            <a:r>
              <a:rPr lang="fr-FR" sz="2800" kern="0" dirty="0"/>
              <a:t>avec des </a:t>
            </a:r>
            <a:r>
              <a:rPr lang="fr-FR" sz="2800" kern="0" dirty="0" err="1"/>
              <a:t>photosites</a:t>
            </a:r>
            <a:r>
              <a:rPr lang="fr-FR" sz="2800" kern="0" dirty="0"/>
              <a:t> </a:t>
            </a:r>
            <a:r>
              <a:rPr lang="fr-FR" sz="2800" kern="0" dirty="0">
                <a:solidFill>
                  <a:schemeClr val="accent1"/>
                </a:solidFill>
              </a:rPr>
              <a:t>des dizaines de fois plus petits</a:t>
            </a:r>
            <a:r>
              <a:rPr lang="fr-FR" sz="2800" kern="0" dirty="0"/>
              <a:t> que ceux d’un appareil standard ?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67544" y="3046950"/>
            <a:ext cx="7782900" cy="1449628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sng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Réponse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: avec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d’excellents algorithmes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et un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usage intensif de la </a:t>
            </a:r>
            <a:r>
              <a:rPr lang="fr-FR" sz="2800" kern="0" dirty="0">
                <a:solidFill>
                  <a:schemeClr val="tx2"/>
                </a:solidFill>
              </a:rPr>
              <a:t>fusion d’images multiples</a:t>
            </a:r>
            <a:r>
              <a:rPr lang="mr-IN" sz="2800" kern="0" dirty="0"/>
              <a:t>…</a:t>
            </a:r>
            <a:endParaRPr lang="en-US" sz="2800" kern="0" dirty="0"/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Utilisés aussi par les appareils modernes !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B4E80AA1-392F-2D41-B13F-3174C5AF42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163116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60351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Comment voyons-nous le monde ?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La capture de la lumière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Le développement numérique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A64040-1AA3-C048-96F1-47057C487660}"/>
              </a:ext>
            </a:extLst>
          </p:cNvPr>
          <p:cNvSpPr txBox="1">
            <a:spLocks/>
          </p:cNvSpPr>
          <p:nvPr/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31/01/2018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08CC13C-52D4-CA4D-803B-A1C44502AE07}"/>
              </a:ext>
            </a:extLst>
          </p:cNvPr>
          <p:cNvSpPr txBox="1">
            <a:spLocks/>
          </p:cNvSpPr>
          <p:nvPr/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F0A8C3E6-F472-394A-AD53-F71261F195B4}"/>
              </a:ext>
            </a:extLst>
          </p:cNvPr>
          <p:cNvSpPr txBox="1">
            <a:spLocks/>
          </p:cNvSpPr>
          <p:nvPr/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Berry, Collège de France à Lille</a:t>
            </a:r>
          </a:p>
        </p:txBody>
      </p:sp>
    </p:spTree>
    <p:extLst>
      <p:ext uri="{BB962C8B-B14F-4D97-AF65-F5344CB8AC3E}">
        <p14:creationId xmlns:p14="http://schemas.microsoft.com/office/powerpoint/2010/main" val="1893524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779770"/>
          </a:xfrm>
        </p:spPr>
        <p:txBody>
          <a:bodyPr/>
          <a:lstStyle/>
          <a:p>
            <a:r>
              <a:rPr lang="fr-FR" dirty="0" err="1"/>
              <a:t>Dématriçage</a:t>
            </a:r>
            <a:r>
              <a:rPr lang="fr-FR" dirty="0"/>
              <a:t> (</a:t>
            </a:r>
            <a:r>
              <a:rPr lang="fr-FR" dirty="0" err="1"/>
              <a:t>dérawtisation</a:t>
            </a:r>
            <a:r>
              <a:rPr lang="fr-FR" dirty="0"/>
              <a:t>)</a:t>
            </a:r>
          </a:p>
          <a:p>
            <a:r>
              <a:rPr lang="fr-FR" dirty="0"/>
              <a:t>Lumière et contraste</a:t>
            </a:r>
          </a:p>
          <a:p>
            <a:r>
              <a:rPr lang="fr-FR" dirty="0"/>
              <a:t>Balance des blancs</a:t>
            </a:r>
          </a:p>
          <a:p>
            <a:r>
              <a:rPr lang="fr-FR" dirty="0"/>
              <a:t>Rendu des couleurs</a:t>
            </a:r>
          </a:p>
          <a:p>
            <a:r>
              <a:rPr lang="fr-FR" dirty="0"/>
              <a:t>Netteté (micro-contraste)</a:t>
            </a:r>
          </a:p>
          <a:p>
            <a:r>
              <a:rPr lang="fr-FR" dirty="0"/>
              <a:t>Réduction du bruit</a:t>
            </a:r>
          </a:p>
          <a:p>
            <a:r>
              <a:rPr lang="fr-FR" dirty="0"/>
              <a:t>Suppression du vignettage et des distorsions</a:t>
            </a:r>
          </a:p>
          <a:p>
            <a:r>
              <a:rPr lang="fr-FR" dirty="0"/>
              <a:t>Rétablissement de la perspective</a:t>
            </a:r>
          </a:p>
          <a:p>
            <a:r>
              <a:rPr lang="fr-FR" dirty="0"/>
              <a:t>Et beaucoup d’améliorations par </a:t>
            </a:r>
            <a:r>
              <a:rPr lang="fr-FR" dirty="0">
                <a:solidFill>
                  <a:schemeClr val="accent3"/>
                </a:solidFill>
              </a:rPr>
              <a:t>fusion d’images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Etapes du développement algorithmique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8542FC-79EF-784C-BD31-B994AD3BC24B}"/>
              </a:ext>
            </a:extLst>
          </p:cNvPr>
          <p:cNvSpPr txBox="1">
            <a:spLocks/>
          </p:cNvSpPr>
          <p:nvPr/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31/01/2018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EF9E07B-9E7C-A042-AFFB-09D68CB8783A}"/>
              </a:ext>
            </a:extLst>
          </p:cNvPr>
          <p:cNvSpPr txBox="1">
            <a:spLocks/>
          </p:cNvSpPr>
          <p:nvPr/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25CE8BCE-66FD-BF49-A9DC-7D3E5E74ABCE}"/>
              </a:ext>
            </a:extLst>
          </p:cNvPr>
          <p:cNvSpPr txBox="1">
            <a:spLocks/>
          </p:cNvSpPr>
          <p:nvPr/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Berry, Collège de France à Lille</a:t>
            </a:r>
          </a:p>
        </p:txBody>
      </p:sp>
    </p:spTree>
    <p:extLst>
      <p:ext uri="{BB962C8B-B14F-4D97-AF65-F5344CB8AC3E}">
        <p14:creationId xmlns:p14="http://schemas.microsoft.com/office/powerpoint/2010/main" val="214285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/>
              <a:t>L’image crue (</a:t>
            </a:r>
            <a:r>
              <a:rPr lang="fr-FR" dirty="0" err="1"/>
              <a:t>raw</a:t>
            </a:r>
            <a:r>
              <a:rPr lang="fr-FR" dirty="0"/>
              <a:t>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14" y="1010430"/>
            <a:ext cx="7920372" cy="52802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49C101BE-2A41-3244-9727-DC458CED79D4}"/>
              </a:ext>
            </a:extLst>
          </p:cNvPr>
          <p:cNvSpPr txBox="1"/>
          <p:nvPr/>
        </p:nvSpPr>
        <p:spPr>
          <a:xfrm>
            <a:off x="539552" y="6290356"/>
            <a:ext cx="2058577" cy="272767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G. Berry /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DxO.com</a:t>
            </a:r>
            <a:endParaRPr kumimoji="0" lang="fr-FR" sz="1200" b="0" i="1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xmlns="" id="{46B43A6E-2FD7-2E43-AE5E-51ED5F117F1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541451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Dématriçage</a:t>
            </a:r>
            <a:r>
              <a:rPr lang="fr-FR" dirty="0"/>
              <a:t> (</a:t>
            </a:r>
            <a:r>
              <a:rPr lang="fr-FR" dirty="0" err="1"/>
              <a:t>dérawtisation</a:t>
            </a:r>
            <a:r>
              <a:rPr lang="fr-FR" dirty="0"/>
              <a:t>)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895600" y="1499300"/>
            <a:ext cx="486849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fr-FR" sz="2400" dirty="0">
                <a:solidFill>
                  <a:schemeClr val="accent2"/>
                </a:solidFill>
              </a:rPr>
              <a:t>6287 </a:t>
            </a:r>
            <a:r>
              <a:rPr lang="en-US" altLang="fr-FR" sz="2400" dirty="0">
                <a:solidFill>
                  <a:schemeClr val="accent1"/>
                </a:solidFill>
              </a:rPr>
              <a:t>3891</a:t>
            </a:r>
            <a:r>
              <a:rPr lang="en-US" altLang="fr-FR" sz="2400" dirty="0">
                <a:solidFill>
                  <a:schemeClr val="accent2"/>
                </a:solidFill>
              </a:rPr>
              <a:t> 6027  </a:t>
            </a:r>
            <a:r>
              <a:rPr lang="en-US" altLang="fr-FR" sz="2400" dirty="0">
                <a:solidFill>
                  <a:schemeClr val="accent1"/>
                </a:solidFill>
              </a:rPr>
              <a:t>3943</a:t>
            </a:r>
            <a:r>
              <a:rPr lang="en-US" altLang="fr-FR" sz="2400" dirty="0">
                <a:solidFill>
                  <a:schemeClr val="hlink"/>
                </a:solidFill>
              </a:rPr>
              <a:t> </a:t>
            </a:r>
            <a:r>
              <a:rPr lang="en-US" altLang="fr-FR" sz="2400" dirty="0">
                <a:solidFill>
                  <a:schemeClr val="accent2"/>
                </a:solidFill>
              </a:rPr>
              <a:t>5840 </a:t>
            </a:r>
            <a:r>
              <a:rPr lang="en-US" altLang="fr-FR" sz="2400" dirty="0">
                <a:solidFill>
                  <a:schemeClr val="accent1"/>
                </a:solidFill>
              </a:rPr>
              <a:t>3414</a:t>
            </a:r>
            <a:endParaRPr lang="en-US" altLang="fr-FR" sz="2400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r>
              <a:rPr lang="en-US" altLang="fr-FR" sz="2400" dirty="0">
                <a:solidFill>
                  <a:schemeClr val="tx2"/>
                </a:solidFill>
              </a:rPr>
              <a:t>1812 </a:t>
            </a:r>
            <a:r>
              <a:rPr lang="en-US" altLang="fr-FR" sz="2400" dirty="0">
                <a:solidFill>
                  <a:schemeClr val="accent2"/>
                </a:solidFill>
              </a:rPr>
              <a:t>6181</a:t>
            </a:r>
            <a:r>
              <a:rPr lang="en-US" altLang="fr-FR" sz="2400" dirty="0"/>
              <a:t> </a:t>
            </a:r>
            <a:r>
              <a:rPr lang="en-US" altLang="fr-FR" sz="2400" dirty="0">
                <a:solidFill>
                  <a:schemeClr val="tx2"/>
                </a:solidFill>
              </a:rPr>
              <a:t>1941</a:t>
            </a:r>
            <a:r>
              <a:rPr lang="en-US" altLang="fr-FR" sz="2400" dirty="0">
                <a:solidFill>
                  <a:schemeClr val="hlink"/>
                </a:solidFill>
              </a:rPr>
              <a:t> </a:t>
            </a:r>
            <a:r>
              <a:rPr lang="en-US" altLang="fr-FR" sz="2400" dirty="0"/>
              <a:t> </a:t>
            </a:r>
            <a:r>
              <a:rPr lang="en-US" altLang="fr-FR" sz="2400" dirty="0">
                <a:solidFill>
                  <a:schemeClr val="accent2"/>
                </a:solidFill>
              </a:rPr>
              <a:t>5912</a:t>
            </a:r>
            <a:r>
              <a:rPr lang="en-US" altLang="fr-FR" sz="2400" dirty="0">
                <a:solidFill>
                  <a:schemeClr val="hlink"/>
                </a:solidFill>
              </a:rPr>
              <a:t> </a:t>
            </a:r>
            <a:r>
              <a:rPr lang="en-US" altLang="fr-FR" sz="2400" dirty="0">
                <a:solidFill>
                  <a:schemeClr val="tx2"/>
                </a:solidFill>
              </a:rPr>
              <a:t>2027 </a:t>
            </a:r>
            <a:r>
              <a:rPr lang="en-US" altLang="fr-FR" sz="2400" dirty="0">
                <a:solidFill>
                  <a:schemeClr val="accent2"/>
                </a:solidFill>
              </a:rPr>
              <a:t>5912</a:t>
            </a:r>
          </a:p>
          <a:p>
            <a:pPr>
              <a:buFontTx/>
              <a:buNone/>
            </a:pPr>
            <a:r>
              <a:rPr lang="en-US" altLang="fr-FR" sz="2400" dirty="0">
                <a:solidFill>
                  <a:schemeClr val="accent2"/>
                </a:solidFill>
              </a:rPr>
              <a:t>6412</a:t>
            </a:r>
            <a:r>
              <a:rPr lang="en-US" altLang="fr-FR" sz="2400" dirty="0"/>
              <a:t> </a:t>
            </a:r>
            <a:r>
              <a:rPr lang="en-US" altLang="fr-FR" sz="2400" dirty="0">
                <a:solidFill>
                  <a:schemeClr val="accent1"/>
                </a:solidFill>
              </a:rPr>
              <a:t>4012</a:t>
            </a:r>
            <a:r>
              <a:rPr lang="en-US" altLang="fr-FR" sz="2400" dirty="0">
                <a:solidFill>
                  <a:schemeClr val="folHlink"/>
                </a:solidFill>
              </a:rPr>
              <a:t> </a:t>
            </a:r>
            <a:r>
              <a:rPr lang="en-US" altLang="fr-FR" sz="2400" dirty="0">
                <a:solidFill>
                  <a:schemeClr val="accent2"/>
                </a:solidFill>
              </a:rPr>
              <a:t>6300</a:t>
            </a:r>
            <a:r>
              <a:rPr lang="en-US" altLang="fr-FR" sz="2400" dirty="0">
                <a:solidFill>
                  <a:schemeClr val="folHlink"/>
                </a:solidFill>
              </a:rPr>
              <a:t>  </a:t>
            </a:r>
            <a:r>
              <a:rPr lang="en-US" altLang="fr-FR" sz="2400" dirty="0">
                <a:solidFill>
                  <a:schemeClr val="accent1"/>
                </a:solidFill>
              </a:rPr>
              <a:t>4119 </a:t>
            </a:r>
            <a:r>
              <a:rPr lang="en-US" altLang="fr-FR" sz="2400" dirty="0">
                <a:solidFill>
                  <a:schemeClr val="accent2"/>
                </a:solidFill>
              </a:rPr>
              <a:t>5917 </a:t>
            </a:r>
            <a:r>
              <a:rPr lang="en-US" altLang="fr-FR" sz="2400" dirty="0">
                <a:solidFill>
                  <a:schemeClr val="accent1"/>
                </a:solidFill>
              </a:rPr>
              <a:t>2718</a:t>
            </a:r>
          </a:p>
          <a:p>
            <a:pPr>
              <a:buFontTx/>
              <a:buNone/>
            </a:pPr>
            <a:r>
              <a:rPr lang="en-US" altLang="fr-FR" sz="2400" dirty="0">
                <a:solidFill>
                  <a:schemeClr val="tx2"/>
                </a:solidFill>
              </a:rPr>
              <a:t>1845 </a:t>
            </a:r>
            <a:r>
              <a:rPr lang="en-US" altLang="fr-FR" sz="2400" dirty="0">
                <a:solidFill>
                  <a:srgbClr val="009A00"/>
                </a:solidFill>
              </a:rPr>
              <a:t>6521</a:t>
            </a:r>
            <a:r>
              <a:rPr lang="en-US" altLang="fr-FR" sz="2400" dirty="0">
                <a:solidFill>
                  <a:schemeClr val="tx2"/>
                </a:solidFill>
              </a:rPr>
              <a:t> 1914  </a:t>
            </a:r>
            <a:r>
              <a:rPr lang="en-US" altLang="fr-FR" sz="2400" dirty="0">
                <a:solidFill>
                  <a:srgbClr val="009A00"/>
                </a:solidFill>
              </a:rPr>
              <a:t>5918 </a:t>
            </a:r>
            <a:r>
              <a:rPr lang="en-US" altLang="fr-FR" sz="2400" dirty="0">
                <a:solidFill>
                  <a:schemeClr val="tx2"/>
                </a:solidFill>
              </a:rPr>
              <a:t>2718 </a:t>
            </a:r>
            <a:r>
              <a:rPr lang="en-US" altLang="fr-FR" sz="2400" dirty="0">
                <a:solidFill>
                  <a:schemeClr val="accent2"/>
                </a:solidFill>
              </a:rPr>
              <a:t>5428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78142" y="1733907"/>
            <a:ext cx="266566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fr-FR" sz="2400" dirty="0"/>
              <a:t>Image </a:t>
            </a:r>
            <a:r>
              <a:rPr lang="en-US" altLang="fr-FR" sz="2400" dirty="0" err="1">
                <a:solidFill>
                  <a:schemeClr val="tx2"/>
                </a:solidFill>
              </a:rPr>
              <a:t>crue</a:t>
            </a:r>
            <a:endParaRPr lang="en-US" altLang="fr-FR" sz="2400" dirty="0">
              <a:solidFill>
                <a:schemeClr val="tx2"/>
              </a:solidFill>
            </a:endParaRPr>
          </a:p>
          <a:p>
            <a:pPr>
              <a:buFontTx/>
              <a:buNone/>
            </a:pPr>
            <a:r>
              <a:rPr lang="en-US" altLang="fr-FR" sz="2400" dirty="0"/>
              <a:t>RAW, NEF, ORF...</a:t>
            </a:r>
            <a:endParaRPr lang="en-GB" altLang="fr-FR" sz="2400" dirty="0"/>
          </a:p>
        </p:txBody>
      </p: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176213" y="3852912"/>
            <a:ext cx="6470651" cy="1858963"/>
            <a:chOff x="111" y="2280"/>
            <a:chExt cx="4076" cy="1171"/>
          </a:xfrm>
        </p:grpSpPr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111" y="2569"/>
              <a:ext cx="1803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fr-FR" sz="2400" dirty="0"/>
                <a:t>Image </a:t>
              </a:r>
              <a:r>
                <a:rPr lang="en-US" altLang="fr-FR" sz="2400" dirty="0" err="1">
                  <a:solidFill>
                    <a:schemeClr val="accent3"/>
                  </a:solidFill>
                </a:rPr>
                <a:t>cuite</a:t>
              </a:r>
              <a:endParaRPr lang="en-US" altLang="fr-FR" sz="2400" dirty="0">
                <a:solidFill>
                  <a:schemeClr val="accent3"/>
                </a:solidFill>
              </a:endParaRPr>
            </a:p>
            <a:p>
              <a:pPr>
                <a:buFontTx/>
                <a:buNone/>
              </a:pPr>
              <a:r>
                <a:rPr lang="en-US" altLang="fr-FR" sz="2400" dirty="0"/>
                <a:t>TIFF, JPEG, PNG...</a:t>
              </a:r>
              <a:endParaRPr lang="en-GB" altLang="fr-FR" sz="2400" dirty="0"/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2006" y="2281"/>
              <a:ext cx="710" cy="5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fr-FR" sz="2400" dirty="0">
                  <a:solidFill>
                    <a:schemeClr val="accent2"/>
                  </a:solidFill>
                </a:rPr>
                <a:t>184 </a:t>
              </a:r>
              <a:r>
                <a:rPr lang="en-US" altLang="fr-FR" sz="2400" dirty="0">
                  <a:solidFill>
                    <a:schemeClr val="tx2"/>
                  </a:solidFill>
                </a:rPr>
                <a:t>52</a:t>
              </a:r>
            </a:p>
            <a:p>
              <a:pPr>
                <a:buFontTx/>
                <a:buNone/>
              </a:pPr>
              <a:r>
                <a:rPr lang="en-US" altLang="fr-FR" sz="2400" dirty="0">
                  <a:solidFill>
                    <a:schemeClr val="accent1"/>
                  </a:solidFill>
                </a:rPr>
                <a:t>110</a:t>
              </a:r>
              <a:endParaRPr lang="en-GB" altLang="fr-FR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2428" y="2563"/>
              <a:ext cx="288" cy="268"/>
            </a:xfrm>
            <a:prstGeom prst="rect">
              <a:avLst/>
            </a:prstGeom>
            <a:solidFill>
              <a:srgbClr val="6EB83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2746" y="2281"/>
              <a:ext cx="710" cy="5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3A53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fr-FR" sz="2400" dirty="0">
                  <a:solidFill>
                    <a:schemeClr val="accent2"/>
                  </a:solidFill>
                </a:rPr>
                <a:t>165 </a:t>
              </a:r>
              <a:r>
                <a:rPr lang="en-US" altLang="fr-FR" sz="2400" dirty="0">
                  <a:solidFill>
                    <a:schemeClr val="tx2"/>
                  </a:solidFill>
                </a:rPr>
                <a:t>62</a:t>
              </a:r>
            </a:p>
            <a:p>
              <a:pPr>
                <a:buFontTx/>
                <a:buNone/>
              </a:pPr>
              <a:r>
                <a:rPr lang="en-US" altLang="fr-FR" sz="2400" dirty="0">
                  <a:solidFill>
                    <a:schemeClr val="accent1"/>
                  </a:solidFill>
                </a:rPr>
                <a:t>131</a:t>
              </a:r>
              <a:endParaRPr lang="en-GB" altLang="fr-FR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3168" y="2566"/>
              <a:ext cx="288" cy="288"/>
            </a:xfrm>
            <a:prstGeom prst="rect">
              <a:avLst/>
            </a:prstGeom>
            <a:solidFill>
              <a:srgbClr val="83A53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3477" y="2280"/>
              <a:ext cx="696" cy="5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3A53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fr-FR" sz="2400" dirty="0">
                  <a:solidFill>
                    <a:schemeClr val="accent2"/>
                  </a:solidFill>
                </a:rPr>
                <a:t>112 </a:t>
              </a:r>
              <a:r>
                <a:rPr lang="en-US" altLang="fr-FR" sz="2400" dirty="0">
                  <a:solidFill>
                    <a:schemeClr val="tx2"/>
                  </a:solidFill>
                </a:rPr>
                <a:t>75</a:t>
              </a:r>
            </a:p>
            <a:p>
              <a:pPr>
                <a:buFontTx/>
                <a:buNone/>
              </a:pPr>
              <a:r>
                <a:rPr lang="en-US" altLang="fr-FR" sz="2400" dirty="0">
                  <a:solidFill>
                    <a:schemeClr val="accent1"/>
                  </a:solidFill>
                </a:rPr>
                <a:t>148</a:t>
              </a:r>
              <a:endParaRPr lang="en-GB" altLang="fr-FR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>
              <a:off x="3899" y="2565"/>
              <a:ext cx="288" cy="288"/>
            </a:xfrm>
            <a:prstGeom prst="rect">
              <a:avLst/>
            </a:prstGeom>
            <a:solidFill>
              <a:srgbClr val="9470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Text Box 21"/>
            <p:cNvSpPr txBox="1">
              <a:spLocks noChangeArrowheads="1"/>
            </p:cNvSpPr>
            <p:nvPr/>
          </p:nvSpPr>
          <p:spPr bwMode="auto">
            <a:xfrm>
              <a:off x="2006" y="2878"/>
              <a:ext cx="710" cy="5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fr-FR" sz="2400" dirty="0">
                  <a:solidFill>
                    <a:schemeClr val="accent2"/>
                  </a:solidFill>
                </a:rPr>
                <a:t>150 </a:t>
              </a:r>
              <a:r>
                <a:rPr lang="en-US" altLang="fr-FR" sz="2400" dirty="0">
                  <a:solidFill>
                    <a:schemeClr val="tx2"/>
                  </a:solidFill>
                </a:rPr>
                <a:t>37</a:t>
              </a:r>
            </a:p>
            <a:p>
              <a:pPr>
                <a:buFontTx/>
                <a:buNone/>
              </a:pPr>
              <a:r>
                <a:rPr lang="en-US" altLang="fr-FR" sz="2400" dirty="0">
                  <a:solidFill>
                    <a:schemeClr val="accent1"/>
                  </a:solidFill>
                </a:rPr>
                <a:t>120</a:t>
              </a:r>
              <a:endParaRPr lang="en-GB" altLang="fr-FR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7" name="Rectangle 22"/>
            <p:cNvSpPr>
              <a:spLocks noChangeArrowheads="1"/>
            </p:cNvSpPr>
            <p:nvPr/>
          </p:nvSpPr>
          <p:spPr bwMode="auto">
            <a:xfrm>
              <a:off x="2400" y="3160"/>
              <a:ext cx="288" cy="288"/>
            </a:xfrm>
            <a:prstGeom prst="rect">
              <a:avLst/>
            </a:prstGeom>
            <a:solidFill>
              <a:srgbClr val="78962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Text Box 23"/>
            <p:cNvSpPr txBox="1">
              <a:spLocks noChangeArrowheads="1"/>
            </p:cNvSpPr>
            <p:nvPr/>
          </p:nvSpPr>
          <p:spPr bwMode="auto">
            <a:xfrm>
              <a:off x="2746" y="2878"/>
              <a:ext cx="710" cy="5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3A53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fr-FR" sz="2400" dirty="0">
                  <a:solidFill>
                    <a:schemeClr val="accent2"/>
                  </a:solidFill>
                </a:rPr>
                <a:t>123 </a:t>
              </a:r>
              <a:r>
                <a:rPr lang="en-US" altLang="fr-FR" sz="2400" dirty="0">
                  <a:solidFill>
                    <a:schemeClr val="tx2"/>
                  </a:solidFill>
                </a:rPr>
                <a:t>88</a:t>
              </a:r>
            </a:p>
            <a:p>
              <a:pPr>
                <a:buFontTx/>
                <a:buNone/>
              </a:pPr>
              <a:r>
                <a:rPr lang="en-US" altLang="fr-FR" sz="2400" dirty="0">
                  <a:solidFill>
                    <a:schemeClr val="accent1"/>
                  </a:solidFill>
                </a:rPr>
                <a:t>160</a:t>
              </a:r>
              <a:endParaRPr lang="en-GB" altLang="fr-FR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9" name="Rectangle 24"/>
            <p:cNvSpPr>
              <a:spLocks noChangeArrowheads="1"/>
            </p:cNvSpPr>
            <p:nvPr/>
          </p:nvSpPr>
          <p:spPr bwMode="auto">
            <a:xfrm>
              <a:off x="3168" y="3163"/>
              <a:ext cx="288" cy="288"/>
            </a:xfrm>
            <a:prstGeom prst="rect">
              <a:avLst/>
            </a:prstGeom>
            <a:solidFill>
              <a:srgbClr val="A07B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Text Box 25"/>
            <p:cNvSpPr txBox="1">
              <a:spLocks noChangeArrowheads="1"/>
            </p:cNvSpPr>
            <p:nvPr/>
          </p:nvSpPr>
          <p:spPr bwMode="auto">
            <a:xfrm>
              <a:off x="3477" y="2877"/>
              <a:ext cx="710" cy="5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3A53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fr-FR" sz="2400" dirty="0">
                  <a:solidFill>
                    <a:schemeClr val="accent2"/>
                  </a:solidFill>
                </a:rPr>
                <a:t>100</a:t>
              </a:r>
              <a:r>
                <a:rPr lang="en-US" altLang="fr-FR" sz="2400" dirty="0">
                  <a:solidFill>
                    <a:schemeClr val="tx2"/>
                  </a:solidFill>
                </a:rPr>
                <a:t> 99</a:t>
              </a:r>
            </a:p>
            <a:p>
              <a:pPr>
                <a:buFontTx/>
                <a:buNone/>
              </a:pPr>
              <a:r>
                <a:rPr lang="en-US" altLang="fr-FR" sz="2400" dirty="0">
                  <a:solidFill>
                    <a:schemeClr val="accent1"/>
                  </a:solidFill>
                </a:rPr>
                <a:t>185</a:t>
              </a:r>
              <a:endParaRPr lang="en-GB" altLang="fr-FR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1" name="Rectangle 26"/>
            <p:cNvSpPr>
              <a:spLocks noChangeArrowheads="1"/>
            </p:cNvSpPr>
            <p:nvPr/>
          </p:nvSpPr>
          <p:spPr bwMode="auto">
            <a:xfrm>
              <a:off x="3899" y="3162"/>
              <a:ext cx="288" cy="288"/>
            </a:xfrm>
            <a:prstGeom prst="rect">
              <a:avLst/>
            </a:prstGeom>
            <a:solidFill>
              <a:srgbClr val="B9646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2" name="Espace réservé de la date 21">
            <a:extLst>
              <a:ext uri="{FF2B5EF4-FFF2-40B4-BE49-F238E27FC236}">
                <a16:creationId xmlns:a16="http://schemas.microsoft.com/office/drawing/2014/main" xmlns="" id="{CCC896EE-8ACE-D748-A477-4A607F344EB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903838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</a:t>
            </a:r>
            <a:r>
              <a:rPr lang="fr-FR" dirty="0" err="1"/>
              <a:t>dématriçage</a:t>
            </a:r>
            <a:r>
              <a:rPr lang="fr-FR" dirty="0"/>
              <a:t>, très délicat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542" y="908720"/>
            <a:ext cx="7022916" cy="438932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09029" y="5515808"/>
            <a:ext cx="8676456" cy="997196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Difficulté fondamentale : le moiré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autrefois : </a:t>
            </a:r>
            <a:r>
              <a:rPr lang="fr-FR" sz="2800" kern="0" dirty="0">
                <a:solidFill>
                  <a:schemeClr val="accent4"/>
                </a:solidFill>
              </a:rPr>
              <a:t>filtre anti-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aliasing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 maintenant :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algorithmes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AC8590E-1DF7-FE4B-9A0A-4FE4D09BF708}"/>
              </a:ext>
            </a:extLst>
          </p:cNvPr>
          <p:cNvSpPr txBox="1"/>
          <p:nvPr/>
        </p:nvSpPr>
        <p:spPr>
          <a:xfrm>
            <a:off x="6804248" y="663454"/>
            <a:ext cx="1354858" cy="272767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DxO.com</a:t>
            </a:r>
            <a:endParaRPr kumimoji="0" lang="fr-FR" sz="1200" b="0" i="1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xmlns="" id="{84DC66CB-153B-BE4C-AD38-B84C2A357EC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1332722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Lumière et contraste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836712"/>
            <a:ext cx="7977708" cy="550430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1DAB7E5-E77F-414A-B389-7F0252C7A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681425"/>
            <a:ext cx="2712720" cy="166624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EA558CB-A7F7-7C4F-863D-425373182B84}"/>
              </a:ext>
            </a:extLst>
          </p:cNvPr>
          <p:cNvSpPr txBox="1"/>
          <p:nvPr/>
        </p:nvSpPr>
        <p:spPr>
          <a:xfrm>
            <a:off x="467544" y="6315526"/>
            <a:ext cx="2058577" cy="272767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G. Berry /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DxO.com</a:t>
            </a:r>
            <a:endParaRPr kumimoji="0" lang="fr-FR" sz="1200" b="0" i="1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xmlns="" id="{D3BF821F-52CA-424B-BE43-D4813F2C421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1939807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Balance des blancs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60" y="836712"/>
            <a:ext cx="7345480" cy="506333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461" y="6018035"/>
            <a:ext cx="9363461" cy="54476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Automatique = difficile, jpeg = trop tard ⟹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garder le </a:t>
            </a:r>
            <a:r>
              <a:rPr kumimoji="0" lang="fr-FR" sz="2800" b="0" i="0" u="none" strike="noStrike" kern="0" cap="none" spc="0" normalizeH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raw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!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1B2A7B9-25E8-5548-BBF4-AB7EF34E0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60" y="4266183"/>
            <a:ext cx="2682240" cy="163576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654D260-FD6C-AC45-91A8-E360699D5B63}"/>
              </a:ext>
            </a:extLst>
          </p:cNvPr>
          <p:cNvSpPr txBox="1"/>
          <p:nvPr/>
        </p:nvSpPr>
        <p:spPr>
          <a:xfrm>
            <a:off x="6300192" y="600750"/>
            <a:ext cx="2058577" cy="272767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G. Berry /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DxO.com</a:t>
            </a:r>
            <a:endParaRPr kumimoji="0" lang="fr-FR" sz="1200" b="0" i="1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02E9E687-59D4-C54F-8E0A-56307219D10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976643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6331"/>
          </a:xfrm>
        </p:spPr>
        <p:txBody>
          <a:bodyPr/>
          <a:lstStyle/>
          <a:p>
            <a:r>
              <a:rPr lang="fr-FR" dirty="0"/>
              <a:t>Sciences et industries, du 19</a:t>
            </a:r>
            <a:r>
              <a:rPr lang="fr-FR" baseline="30000" dirty="0"/>
              <a:t>e</a:t>
            </a:r>
            <a:r>
              <a:rPr lang="fr-FR" dirty="0"/>
              <a:t> au 21</a:t>
            </a:r>
            <a:r>
              <a:rPr lang="fr-FR" baseline="30000" dirty="0"/>
              <a:t>e</a:t>
            </a:r>
            <a:r>
              <a:rPr lang="fr-FR" dirty="0"/>
              <a:t> siècle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707904" y="1046112"/>
            <a:ext cx="1385316" cy="421077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wrap="none" tIns="0" bIns="0" rtlCol="0" anchor="ctr" anchorCtr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matière</a:t>
            </a:r>
          </a:p>
        </p:txBody>
      </p:sp>
      <p:cxnSp>
        <p:nvCxnSpPr>
          <p:cNvPr id="12" name="Connecteur droit avec flèche 11"/>
          <p:cNvCxnSpPr>
            <a:stCxn id="8" idx="0"/>
            <a:endCxn id="7" idx="2"/>
          </p:cNvCxnSpPr>
          <p:nvPr/>
        </p:nvCxnSpPr>
        <p:spPr bwMode="auto">
          <a:xfrm flipV="1">
            <a:off x="1665059" y="1467189"/>
            <a:ext cx="2735503" cy="312380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cteur droit avec flèche 12"/>
          <p:cNvCxnSpPr>
            <a:stCxn id="7" idx="2"/>
            <a:endCxn id="9" idx="0"/>
          </p:cNvCxnSpPr>
          <p:nvPr/>
        </p:nvCxnSpPr>
        <p:spPr bwMode="auto">
          <a:xfrm>
            <a:off x="4400562" y="1467189"/>
            <a:ext cx="2756938" cy="315429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necteur droit avec flèche 13"/>
          <p:cNvCxnSpPr>
            <a:stCxn id="8" idx="3"/>
            <a:endCxn id="9" idx="1"/>
          </p:cNvCxnSpPr>
          <p:nvPr/>
        </p:nvCxnSpPr>
        <p:spPr bwMode="auto">
          <a:xfrm>
            <a:off x="2358518" y="4801531"/>
            <a:ext cx="4216130" cy="3048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0" name="Groupe 29"/>
          <p:cNvGrpSpPr/>
          <p:nvPr/>
        </p:nvGrpSpPr>
        <p:grpSpPr>
          <a:xfrm>
            <a:off x="2233539" y="1412776"/>
            <a:ext cx="4422094" cy="3164772"/>
            <a:chOff x="2294727" y="1680002"/>
            <a:chExt cx="4279921" cy="3098443"/>
          </a:xfrm>
        </p:grpSpPr>
        <p:cxnSp>
          <p:nvCxnSpPr>
            <p:cNvPr id="24" name="Connecteur droit avec flèche 23"/>
            <p:cNvCxnSpPr>
              <a:stCxn id="7" idx="2"/>
              <a:endCxn id="10" idx="0"/>
            </p:cNvCxnSpPr>
            <p:nvPr/>
          </p:nvCxnSpPr>
          <p:spPr bwMode="auto">
            <a:xfrm>
              <a:off x="4392079" y="1680002"/>
              <a:ext cx="8481" cy="1603657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ZoneTexte 9"/>
            <p:cNvSpPr txBox="1"/>
            <p:nvPr/>
          </p:nvSpPr>
          <p:spPr>
            <a:xfrm>
              <a:off x="3449357" y="3283659"/>
              <a:ext cx="1902407" cy="766981"/>
            </a:xfrm>
            <a:prstGeom prst="rect">
              <a:avLst/>
            </a:prstGeom>
            <a:ln w="28575" cmpd="sng">
              <a:solidFill>
                <a:schemeClr val="accent3"/>
              </a:solidFill>
            </a:ln>
          </p:spPr>
          <p:txBody>
            <a:bodyPr wrap="none" tIns="25200" bIns="25200" rtlCol="0" anchor="ctr" anchorCtr="0">
              <a:spAutoFit/>
            </a:bodyPr>
            <a:lstStyle/>
            <a:p>
              <a:pPr algn="ctr" fontAlgn="base">
                <a:lnSpc>
                  <a:spcPct val="85000"/>
                </a:lnSpc>
                <a:spcAft>
                  <a:spcPct val="0"/>
                </a:spcAft>
              </a:pPr>
              <a:r>
                <a:rPr kumimoji="0" lang="fr-FR" sz="2800" i="0" u="none" strike="noStrike" kern="0" cap="none" spc="0" normalizeH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</a:rPr>
                <a:t>information</a:t>
              </a:r>
            </a:p>
            <a:p>
              <a:pPr algn="ctr" fontAlgn="base">
                <a:lnSpc>
                  <a:spcPct val="85000"/>
                </a:lnSpc>
                <a:spcAft>
                  <a:spcPct val="0"/>
                </a:spcAft>
              </a:pPr>
              <a:r>
                <a:rPr lang="fr-FR" sz="2800" kern="0" dirty="0">
                  <a:solidFill>
                    <a:schemeClr val="accent3"/>
                  </a:solidFill>
                </a:rPr>
                <a:t>algorithme</a:t>
              </a:r>
              <a:endParaRPr kumimoji="0" lang="fr-FR" sz="2800" i="0" u="none" strike="noStrike" kern="0" cap="none" spc="0" normalizeH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endParaRPr>
            </a:p>
          </p:txBody>
        </p:sp>
        <p:cxnSp>
          <p:nvCxnSpPr>
            <p:cNvPr id="21" name="Connecteur droit avec flèche 20"/>
            <p:cNvCxnSpPr>
              <a:stCxn id="10" idx="2"/>
            </p:cNvCxnSpPr>
            <p:nvPr/>
          </p:nvCxnSpPr>
          <p:spPr bwMode="auto">
            <a:xfrm flipH="1">
              <a:off x="2294727" y="4050640"/>
              <a:ext cx="2105833" cy="727805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Connecteur droit avec flèche 21"/>
            <p:cNvCxnSpPr>
              <a:stCxn id="10" idx="2"/>
            </p:cNvCxnSpPr>
            <p:nvPr/>
          </p:nvCxnSpPr>
          <p:spPr bwMode="auto">
            <a:xfrm>
              <a:off x="4400560" y="4050640"/>
              <a:ext cx="2174088" cy="727804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" name="ZoneTexte 5"/>
          <p:cNvSpPr txBox="1"/>
          <p:nvPr/>
        </p:nvSpPr>
        <p:spPr>
          <a:xfrm>
            <a:off x="179512" y="5445224"/>
            <a:ext cx="8784976" cy="912558"/>
          </a:xfrm>
          <a:prstGeom prst="rect">
            <a:avLst/>
          </a:prstGeom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6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L’information,</a:t>
            </a:r>
            <a:r>
              <a:rPr kumimoji="0" lang="fr-FR" sz="2600" b="0" i="0" u="none" strike="noStrike" kern="0" cap="none" spc="0" normalizeH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</a:t>
            </a:r>
            <a:r>
              <a:rPr kumimoji="0" lang="fr-FR" sz="26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ça ne pèse pas, ne sent pas, ne </a:t>
            </a:r>
            <a:r>
              <a:rPr lang="fr-FR" sz="2600" kern="0" dirty="0"/>
              <a:t>brûle pas,</a:t>
            </a:r>
          </a:p>
          <a:p>
            <a:pPr algn="ctr" fontAlgn="base">
              <a:spcAft>
                <a:spcPct val="0"/>
              </a:spcAft>
            </a:pPr>
            <a:r>
              <a:rPr kumimoji="0" lang="fr-FR" sz="26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mais se conserve, </a:t>
            </a:r>
            <a:r>
              <a:rPr lang="fr-FR" sz="2600" kern="0" dirty="0"/>
              <a:t>se </a:t>
            </a:r>
            <a:r>
              <a:rPr kumimoji="0" lang="fr-FR" sz="26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recopie et </a:t>
            </a:r>
            <a:r>
              <a:rPr lang="fr-FR" sz="2600" kern="0" dirty="0"/>
              <a:t>se transmet parfaitement </a:t>
            </a:r>
            <a:endParaRPr kumimoji="0" lang="fr-FR" sz="2600" b="0" i="0" u="none" strike="noStrike" kern="0" cap="none" spc="0" normalizeH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56015" y="3084966"/>
            <a:ext cx="184666" cy="54117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574648" y="4621481"/>
            <a:ext cx="1165704" cy="42107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none" tIns="0" bIns="0" rtlCol="0" anchor="ctr" anchorCtr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ondes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71600" y="4590992"/>
            <a:ext cx="1386918" cy="42107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none" tIns="0" bIns="0" rtlCol="0" anchor="ctr" anchorCtr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énergie</a:t>
            </a:r>
          </a:p>
        </p:txBody>
      </p:sp>
      <p:sp>
        <p:nvSpPr>
          <p:cNvPr id="19" name="Espace réservé du numéro de diapositive 2">
            <a:extLst>
              <a:ext uri="{FF2B5EF4-FFF2-40B4-BE49-F238E27FC236}">
                <a16:creationId xmlns:a16="http://schemas.microsoft.com/office/drawing/2014/main" xmlns="" id="{BA4FB6D2-7D09-8C40-B9ED-8A4811F2FF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xmlns="" id="{0CEFE539-5547-3B4A-BF19-D82AF74620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23" name="Espace réservé de la date 7">
            <a:extLst>
              <a:ext uri="{FF2B5EF4-FFF2-40B4-BE49-F238E27FC236}">
                <a16:creationId xmlns:a16="http://schemas.microsoft.com/office/drawing/2014/main" xmlns="" id="{B05FA829-FD20-684B-9604-BAA3C8EBBB2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</p:spPr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2790812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Rendu des couleurs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781736"/>
            <a:ext cx="8391868" cy="57810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66" y="781736"/>
            <a:ext cx="8391868" cy="57810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C143C8A-7AC3-E343-A095-AA5B201DD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66" y="4957520"/>
            <a:ext cx="2641600" cy="160528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4F38C92-7EFE-F84B-9CD9-AFE50F825524}"/>
              </a:ext>
            </a:extLst>
          </p:cNvPr>
          <p:cNvSpPr txBox="1"/>
          <p:nvPr/>
        </p:nvSpPr>
        <p:spPr>
          <a:xfrm>
            <a:off x="286893" y="6532807"/>
            <a:ext cx="2058577" cy="272767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G. Berry /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DxO.com</a:t>
            </a:r>
            <a:endParaRPr kumimoji="0" lang="fr-FR" sz="1200" b="0" i="1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xmlns="" id="{39B4BBC8-8E7C-7E47-A3D5-F1E613ABB5E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1863351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Netteté </a:t>
            </a:r>
            <a:r>
              <a:rPr lang="mr-IN" dirty="0"/>
              <a:t>–</a:t>
            </a:r>
            <a:r>
              <a:rPr lang="fr-FR" dirty="0"/>
              <a:t> uniforme ou non 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87" y="781199"/>
            <a:ext cx="8429427" cy="581278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21567B1-8AAF-3946-90A4-88CA09702FC2}"/>
              </a:ext>
            </a:extLst>
          </p:cNvPr>
          <p:cNvSpPr txBox="1"/>
          <p:nvPr/>
        </p:nvSpPr>
        <p:spPr>
          <a:xfrm>
            <a:off x="228600" y="6585233"/>
            <a:ext cx="2486578" cy="28623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G. Berry /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DxO</a:t>
            </a: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Otpics</a:t>
            </a: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Pro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xmlns="" id="{E5A459B9-BD74-084B-B784-19EF073198D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852060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locale du flou d’objectif</a:t>
            </a:r>
          </a:p>
        </p:txBody>
      </p:sp>
      <p:pic>
        <p:nvPicPr>
          <p:cNvPr id="6" name="Picture 2" descr="Image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5175"/>
            <a:ext cx="3654425" cy="5486400"/>
          </a:xfrm>
          <a:prstGeom prst="rect">
            <a:avLst/>
          </a:prstGeom>
          <a:noFill/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2286000" y="2289175"/>
            <a:ext cx="1143000" cy="3276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8" name="Picture 8" descr="detail flou herbe museA avant 300x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993775"/>
            <a:ext cx="4495800" cy="27876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Picture 9" descr="detail flou herbe udcvb-muse28a pseudo apres 200x3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508375"/>
            <a:ext cx="4419600" cy="28003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793C5FAD-BC22-0A44-809F-F62602A2AEC9}"/>
              </a:ext>
            </a:extLst>
          </p:cNvPr>
          <p:cNvSpPr txBox="1"/>
          <p:nvPr/>
        </p:nvSpPr>
        <p:spPr>
          <a:xfrm>
            <a:off x="107504" y="6276568"/>
            <a:ext cx="1354858" cy="28623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DxO.com</a:t>
            </a:r>
            <a:endParaRPr kumimoji="0" lang="fr-FR" sz="1200" b="0" i="1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xmlns="" id="{CCAEDF71-1359-B749-88F9-FDD284E611F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56270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Netteté </a:t>
            </a:r>
            <a:r>
              <a:rPr lang="mr-IN" dirty="0"/>
              <a:t>–</a:t>
            </a:r>
            <a:r>
              <a:rPr lang="fr-FR" dirty="0"/>
              <a:t> en fonction de l’objectif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87" y="781199"/>
            <a:ext cx="8429427" cy="58127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847E043-06DA-AB4C-BCC7-46449133C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87" y="4978539"/>
            <a:ext cx="2661920" cy="161544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4A688D1-F6EC-8346-B8D1-855B68E2CC3E}"/>
              </a:ext>
            </a:extLst>
          </p:cNvPr>
          <p:cNvSpPr txBox="1"/>
          <p:nvPr/>
        </p:nvSpPr>
        <p:spPr>
          <a:xfrm>
            <a:off x="294337" y="6571768"/>
            <a:ext cx="2486578" cy="28623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G. Berry /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DxO</a:t>
            </a: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Optics</a:t>
            </a: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Pro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xmlns="" id="{32458863-591C-4640-B9F2-5A14A2DD46C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1430053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Amélioration de la lumière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87" y="781200"/>
            <a:ext cx="8429427" cy="58127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E0ED89E-6F82-114A-973C-0A8977ADF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87" y="4968380"/>
            <a:ext cx="2651760" cy="16256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6C1CB6C7-9020-1148-A478-FFF2A9461574}"/>
              </a:ext>
            </a:extLst>
          </p:cNvPr>
          <p:cNvSpPr txBox="1"/>
          <p:nvPr/>
        </p:nvSpPr>
        <p:spPr>
          <a:xfrm>
            <a:off x="294337" y="6571768"/>
            <a:ext cx="2486578" cy="28623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G. Berry /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DxO</a:t>
            </a: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Optics</a:t>
            </a: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Pro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0ECC0919-52C3-F54D-A4AB-901307DCFB6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230483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/>
              <a:t>Evolution des histogrammes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782520"/>
            <a:ext cx="2712720" cy="166624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777455"/>
            <a:ext cx="2682240" cy="16357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720" y="2891004"/>
            <a:ext cx="2641600" cy="160528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2885924"/>
            <a:ext cx="2661920" cy="161544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5013176"/>
            <a:ext cx="2651760" cy="16256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971600" y="2388290"/>
            <a:ext cx="2717411" cy="45320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lumière / contraste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410398" y="2372805"/>
            <a:ext cx="2823209" cy="48013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balance des blancs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973741" y="4461037"/>
            <a:ext cx="2805576" cy="48013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rendu 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des couleurs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196129" y="4460170"/>
            <a:ext cx="1125629" cy="45320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netteté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567576" y="5354023"/>
            <a:ext cx="1949573" cy="86793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amélioration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de la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lumière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8C5AABA8-77C7-1E45-9846-0F82C45E481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1769189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Image (très) bruitée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9500"/>
            <a:ext cx="9144000" cy="469113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C73CD16-6D49-5642-9F56-EE6A9EEAA53D}"/>
              </a:ext>
            </a:extLst>
          </p:cNvPr>
          <p:cNvSpPr txBox="1"/>
          <p:nvPr/>
        </p:nvSpPr>
        <p:spPr>
          <a:xfrm>
            <a:off x="35496" y="5780231"/>
            <a:ext cx="1354858" cy="28623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DxO.com</a:t>
            </a:r>
            <a:endParaRPr kumimoji="0" lang="fr-FR" sz="1200" b="0" i="1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xmlns="" id="{D7EFF82B-56E0-5741-AE70-78046C659F6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8639852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Réduction du bruit </a:t>
            </a:r>
            <a:r>
              <a:rPr lang="mr-IN" dirty="0"/>
              <a:t>–</a:t>
            </a:r>
            <a:r>
              <a:rPr lang="fr-FR" dirty="0"/>
              <a:t> une image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9500"/>
            <a:ext cx="9144000" cy="469113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F96A2253-796D-7145-95EC-D0768B5E3A61}"/>
              </a:ext>
            </a:extLst>
          </p:cNvPr>
          <p:cNvSpPr txBox="1"/>
          <p:nvPr/>
        </p:nvSpPr>
        <p:spPr>
          <a:xfrm>
            <a:off x="35496" y="5780231"/>
            <a:ext cx="1354858" cy="28623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DxO.com</a:t>
            </a:r>
            <a:endParaRPr kumimoji="0" lang="fr-FR" sz="1200" b="0" i="1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66C34505-8677-A144-802F-425752C6829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974405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Réduction du bruit </a:t>
            </a:r>
            <a:r>
              <a:rPr lang="mr-IN" dirty="0"/>
              <a:t>–</a:t>
            </a:r>
            <a:r>
              <a:rPr lang="fr-FR" dirty="0"/>
              <a:t> fusion de 4 images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9500"/>
            <a:ext cx="9144000" cy="469113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99592" y="6018035"/>
            <a:ext cx="7739619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maintenant standard sur </a:t>
            </a:r>
            <a:r>
              <a:rPr kumimoji="0" lang="fr-FR" sz="28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DxO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One : </a:t>
            </a:r>
            <a:r>
              <a:rPr kumimoji="0" lang="fr-FR" sz="28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Super </a:t>
            </a:r>
            <a:r>
              <a:rPr kumimoji="0" lang="fr-FR" sz="28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Raw</a:t>
            </a:r>
            <a:endParaRPr kumimoji="0" lang="fr-FR" sz="2800" b="0" i="1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AB62BC0-953D-994E-8CF0-798A1CEFB5F0}"/>
              </a:ext>
            </a:extLst>
          </p:cNvPr>
          <p:cNvSpPr txBox="1"/>
          <p:nvPr/>
        </p:nvSpPr>
        <p:spPr>
          <a:xfrm>
            <a:off x="35496" y="5780231"/>
            <a:ext cx="1354858" cy="28623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DxO.com</a:t>
            </a:r>
            <a:endParaRPr kumimoji="0" lang="fr-FR" sz="1200" b="0" i="1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xmlns="" id="{AB2F0B6F-31C9-1845-A706-1FB7E8EE08B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7546308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13289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Comment voyons-nous le monde ?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La capture de la lumière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Le développement numérique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Autres corrections automatiques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FB671F-1DB2-CC41-989E-02F2081F4B83}"/>
              </a:ext>
            </a:extLst>
          </p:cNvPr>
          <p:cNvSpPr txBox="1">
            <a:spLocks/>
          </p:cNvSpPr>
          <p:nvPr/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31/01/2018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9ED3678-D79E-8D4F-AC63-5D90DFA830D1}"/>
              </a:ext>
            </a:extLst>
          </p:cNvPr>
          <p:cNvSpPr txBox="1">
            <a:spLocks/>
          </p:cNvSpPr>
          <p:nvPr/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34B1CE4E-57CB-F94C-B494-6CB4B6309CC1}"/>
              </a:ext>
            </a:extLst>
          </p:cNvPr>
          <p:cNvSpPr txBox="1">
            <a:spLocks/>
          </p:cNvSpPr>
          <p:nvPr/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Berry, Collège de France à Lille</a:t>
            </a:r>
          </a:p>
        </p:txBody>
      </p:sp>
    </p:spTree>
    <p:extLst>
      <p:ext uri="{BB962C8B-B14F-4D97-AF65-F5344CB8AC3E}">
        <p14:creationId xmlns:p14="http://schemas.microsoft.com/office/powerpoint/2010/main" val="718129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9372DA31-F284-AE4C-ADEE-6A2B0CC7CAE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0488A189-41E0-5247-8CDB-1858FCCA7D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22747696-057A-DD40-985A-078454838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/>
              <a:t>Agenda</a:t>
            </a:r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xmlns="" id="{F5B8754E-AD26-2044-8061-43B4D39A97B6}"/>
              </a:ext>
            </a:extLst>
          </p:cNvPr>
          <p:cNvSpPr txBox="1">
            <a:spLocks/>
          </p:cNvSpPr>
          <p:nvPr/>
        </p:nvSpPr>
        <p:spPr>
          <a:xfrm>
            <a:off x="0" y="1219200"/>
            <a:ext cx="8229600" cy="512763"/>
          </a:xfrm>
          <a:prstGeom prst="rect">
            <a:avLst/>
          </a:prstGeom>
        </p:spPr>
        <p:txBody>
          <a:bodyPr/>
          <a:lstStyle>
            <a:lvl1pPr marL="182880" indent="-27432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fr-FR" kern="0"/>
              <a:t>Comment voyons-nous le monde ?</a:t>
            </a:r>
            <a:endParaRPr lang="fr-FR" kern="0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xmlns="" id="{F7225246-BE83-644A-9E3A-4D4352101AF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8029069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Aberrations chromatiques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161" y="975734"/>
            <a:ext cx="4999678" cy="464058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31455" y="5733256"/>
            <a:ext cx="4681090" cy="54476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Exemples : 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franges violettes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DB9C443-5C1A-EE4C-A155-5236ED5AED71}"/>
              </a:ext>
            </a:extLst>
          </p:cNvPr>
          <p:cNvSpPr txBox="1"/>
          <p:nvPr/>
        </p:nvSpPr>
        <p:spPr>
          <a:xfrm>
            <a:off x="395536" y="3296026"/>
            <a:ext cx="1354858" cy="28623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DxO.com</a:t>
            </a:r>
            <a:endParaRPr kumimoji="0" lang="fr-FR" sz="1200" b="0" i="1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xmlns="" id="{B3418AF0-02E6-2A44-BCA7-CD32D1617FC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6512898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Vignettage + distorsions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538" y="806438"/>
            <a:ext cx="7670924" cy="5753193"/>
          </a:xfrm>
          <a:prstGeom prst="rect">
            <a:avLst/>
          </a:prstGeom>
        </p:spPr>
      </p:pic>
      <p:grpSp>
        <p:nvGrpSpPr>
          <p:cNvPr id="13" name="Grouper 12"/>
          <p:cNvGrpSpPr/>
          <p:nvPr/>
        </p:nvGrpSpPr>
        <p:grpSpPr>
          <a:xfrm>
            <a:off x="-1110581" y="-983571"/>
            <a:ext cx="11365161" cy="9331627"/>
            <a:chOff x="-1110581" y="-983571"/>
            <a:chExt cx="11365161" cy="9331627"/>
          </a:xfrm>
        </p:grpSpPr>
        <p:sp>
          <p:nvSpPr>
            <p:cNvPr id="7" name="Arc 6"/>
            <p:cNvSpPr/>
            <p:nvPr/>
          </p:nvSpPr>
          <p:spPr bwMode="auto">
            <a:xfrm>
              <a:off x="-1110581" y="4774376"/>
              <a:ext cx="3694237" cy="3573680"/>
            </a:xfrm>
            <a:prstGeom prst="arc">
              <a:avLst/>
            </a:prstGeom>
            <a:noFill/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Arc 7"/>
            <p:cNvSpPr/>
            <p:nvPr/>
          </p:nvSpPr>
          <p:spPr bwMode="auto">
            <a:xfrm flipH="1">
              <a:off x="6560343" y="4762179"/>
              <a:ext cx="3694237" cy="3573680"/>
            </a:xfrm>
            <a:prstGeom prst="arc">
              <a:avLst/>
            </a:prstGeom>
            <a:noFill/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Arc 8"/>
            <p:cNvSpPr/>
            <p:nvPr/>
          </p:nvSpPr>
          <p:spPr bwMode="auto">
            <a:xfrm flipV="1">
              <a:off x="-1110581" y="-970228"/>
              <a:ext cx="3694237" cy="3573680"/>
            </a:xfrm>
            <a:prstGeom prst="arc">
              <a:avLst/>
            </a:prstGeom>
            <a:noFill/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Arc 9"/>
            <p:cNvSpPr/>
            <p:nvPr/>
          </p:nvSpPr>
          <p:spPr bwMode="auto">
            <a:xfrm flipH="1" flipV="1">
              <a:off x="6537625" y="-983571"/>
              <a:ext cx="3694237" cy="3573680"/>
            </a:xfrm>
            <a:prstGeom prst="arc">
              <a:avLst/>
            </a:prstGeom>
            <a:noFill/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0F9CCF56-C843-D24F-93B2-DFD13A96C1D2}"/>
              </a:ext>
            </a:extLst>
          </p:cNvPr>
          <p:cNvSpPr txBox="1"/>
          <p:nvPr/>
        </p:nvSpPr>
        <p:spPr>
          <a:xfrm>
            <a:off x="645262" y="6571768"/>
            <a:ext cx="2486578" cy="28623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G. Berry /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DxO</a:t>
            </a: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Optics</a:t>
            </a: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Pro</a:t>
            </a:r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xmlns="" id="{1D64AC0E-DD13-064E-AB33-CFB202A7566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500595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Vignettage + distorsions : et hop !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00" y="806400"/>
            <a:ext cx="7671600" cy="57532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820404"/>
            <a:ext cx="7671600" cy="575327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366CB44B-E726-9746-A3FA-96B82D25C87A}"/>
              </a:ext>
            </a:extLst>
          </p:cNvPr>
          <p:cNvSpPr txBox="1"/>
          <p:nvPr/>
        </p:nvSpPr>
        <p:spPr>
          <a:xfrm>
            <a:off x="645262" y="6571768"/>
            <a:ext cx="2486578" cy="28623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G. Berry /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DxO</a:t>
            </a: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Optics</a:t>
            </a: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Pro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xmlns="" id="{01444FC1-C013-064B-86D8-1AC2EE4C84C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16367441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Distorsions + netteté + lumière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32" y="859293"/>
            <a:ext cx="7260336" cy="553516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510134D-0563-A04F-B894-FF183CD5CD99}"/>
              </a:ext>
            </a:extLst>
          </p:cNvPr>
          <p:cNvSpPr txBox="1"/>
          <p:nvPr/>
        </p:nvSpPr>
        <p:spPr>
          <a:xfrm>
            <a:off x="941832" y="6419683"/>
            <a:ext cx="1354858" cy="28623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DxO.com</a:t>
            </a:r>
            <a:endParaRPr kumimoji="0" lang="fr-FR" sz="1200" b="0" i="1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xmlns="" id="{891DB333-0AFA-7046-8C97-8B288666659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19288810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Distorsions + netteté + lumière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00" y="860400"/>
            <a:ext cx="7260336" cy="553516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753B5A1-EE55-7841-A25E-1D4B7B9B6AE1}"/>
              </a:ext>
            </a:extLst>
          </p:cNvPr>
          <p:cNvSpPr txBox="1"/>
          <p:nvPr/>
        </p:nvSpPr>
        <p:spPr>
          <a:xfrm>
            <a:off x="941832" y="6419683"/>
            <a:ext cx="1354858" cy="28623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DxO.com</a:t>
            </a:r>
            <a:endParaRPr kumimoji="0" lang="fr-FR" sz="1200" b="0" i="1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xmlns="" id="{5177B6A3-DAE8-654B-BAAD-92D060C1964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4698103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/>
              <a:t>…</a:t>
            </a:r>
            <a:r>
              <a:rPr lang="en-US" dirty="0"/>
              <a:t> Et pour un </a:t>
            </a:r>
            <a:r>
              <a:rPr lang="en-US" dirty="0" err="1"/>
              <a:t>clic</a:t>
            </a:r>
            <a:r>
              <a:rPr lang="en-US" dirty="0"/>
              <a:t> de plus, la perspective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653" y="764704"/>
            <a:ext cx="9160492" cy="475441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643975" y="5766551"/>
            <a:ext cx="5827236" cy="54476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contrôle manuel 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souvent préférable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B89DE3CC-EC9D-1E4A-BC40-CA4D059032E3}"/>
              </a:ext>
            </a:extLst>
          </p:cNvPr>
          <p:cNvSpPr txBox="1"/>
          <p:nvPr/>
        </p:nvSpPr>
        <p:spPr>
          <a:xfrm>
            <a:off x="0" y="5499721"/>
            <a:ext cx="2553904" cy="28623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DxO.com</a:t>
            </a: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/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DxO</a:t>
            </a: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12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Optics</a:t>
            </a:r>
            <a:r>
              <a: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Pro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6DE465F0-CC16-D345-927D-D0E5BCFCE8F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2905041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66226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Comment voyons-nous le monde ?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La capture de la lumière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Le développement numérique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Autres corrections automatiques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Amélioration par fusion d’images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9921E7-6DAB-ED49-B348-FA3E38F500A9}"/>
              </a:ext>
            </a:extLst>
          </p:cNvPr>
          <p:cNvSpPr txBox="1">
            <a:spLocks/>
          </p:cNvSpPr>
          <p:nvPr/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31/01/2018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40C4148-B01D-3F4B-B90F-0DEEB3D11F02}"/>
              </a:ext>
            </a:extLst>
          </p:cNvPr>
          <p:cNvSpPr txBox="1">
            <a:spLocks/>
          </p:cNvSpPr>
          <p:nvPr/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C2DA812C-3482-CB44-A27B-47DAFA2C7557}"/>
              </a:ext>
            </a:extLst>
          </p:cNvPr>
          <p:cNvSpPr txBox="1">
            <a:spLocks/>
          </p:cNvSpPr>
          <p:nvPr/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Berry, Collège de France à Lille</a:t>
            </a:r>
          </a:p>
        </p:txBody>
      </p:sp>
    </p:spTree>
    <p:extLst>
      <p:ext uri="{BB962C8B-B14F-4D97-AF65-F5344CB8AC3E}">
        <p14:creationId xmlns:p14="http://schemas.microsoft.com/office/powerpoint/2010/main" val="18488511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HDR </a:t>
            </a:r>
            <a:r>
              <a:rPr lang="mr-IN" dirty="0"/>
              <a:t>–</a:t>
            </a:r>
            <a:r>
              <a:rPr lang="fr-FR" dirty="0"/>
              <a:t> High </a:t>
            </a:r>
            <a:r>
              <a:rPr lang="fr-FR" dirty="0" err="1"/>
              <a:t>Dynamic</a:t>
            </a:r>
            <a:r>
              <a:rPr lang="fr-FR" dirty="0"/>
              <a:t> Range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40" y="848953"/>
            <a:ext cx="8280920" cy="552140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64D2C5E-5D43-084D-B11E-1FBB6C85A956}"/>
              </a:ext>
            </a:extLst>
          </p:cNvPr>
          <p:cNvSpPr txBox="1"/>
          <p:nvPr/>
        </p:nvSpPr>
        <p:spPr>
          <a:xfrm>
            <a:off x="416554" y="6385243"/>
            <a:ext cx="4147289" cy="276999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fr-FR" sz="1200" i="1" dirty="0"/>
              <a:t>©</a:t>
            </a:r>
            <a:r>
              <a:rPr lang="fr-FR" sz="1200" i="1" dirty="0" err="1"/>
              <a:t>DxO</a:t>
            </a:r>
            <a:r>
              <a:rPr lang="fr-FR" sz="1200" i="1" dirty="0"/>
              <a:t> </a:t>
            </a:r>
            <a:r>
              <a:rPr lang="fr-FR" sz="1200" i="1" dirty="0" err="1"/>
              <a:t>Labs</a:t>
            </a:r>
            <a:r>
              <a:rPr lang="fr-FR" sz="1200" i="1" dirty="0"/>
              <a:t> – Hugo </a:t>
            </a:r>
            <a:r>
              <a:rPr lang="fr-FR" sz="1200" i="1" dirty="0" err="1"/>
              <a:t>Uyttersprot</a:t>
            </a:r>
            <a:r>
              <a:rPr lang="fr-FR" sz="1200" i="1" dirty="0"/>
              <a:t> / CMN – Sainte Chapelle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xmlns="" id="{B15F9A90-1245-054E-8BF7-5234202C21F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6577887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48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HDR </a:t>
            </a:r>
            <a:r>
              <a:rPr lang="mr-IN" dirty="0"/>
              <a:t>–</a:t>
            </a:r>
            <a:r>
              <a:rPr lang="fr-FR" dirty="0"/>
              <a:t> High </a:t>
            </a:r>
            <a:r>
              <a:rPr lang="fr-FR" dirty="0" err="1"/>
              <a:t>Dynamic</a:t>
            </a:r>
            <a:r>
              <a:rPr lang="fr-FR" dirty="0"/>
              <a:t> Range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836712"/>
            <a:ext cx="8312224" cy="55422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883" y="836712"/>
            <a:ext cx="8312224" cy="554228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AC6711EC-EFB8-314A-8FC7-732C7871C19A}"/>
              </a:ext>
            </a:extLst>
          </p:cNvPr>
          <p:cNvSpPr txBox="1"/>
          <p:nvPr/>
        </p:nvSpPr>
        <p:spPr>
          <a:xfrm>
            <a:off x="416554" y="6385243"/>
            <a:ext cx="4147289" cy="276999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fr-FR" sz="1200" i="1" dirty="0"/>
              <a:t>©</a:t>
            </a:r>
            <a:r>
              <a:rPr lang="fr-FR" sz="1200" i="1" dirty="0" err="1"/>
              <a:t>DxO</a:t>
            </a:r>
            <a:r>
              <a:rPr lang="fr-FR" sz="1200" i="1" dirty="0"/>
              <a:t> </a:t>
            </a:r>
            <a:r>
              <a:rPr lang="fr-FR" sz="1200" i="1" dirty="0" err="1"/>
              <a:t>Labs</a:t>
            </a:r>
            <a:r>
              <a:rPr lang="fr-FR" sz="1200" i="1" dirty="0"/>
              <a:t> – Hugo </a:t>
            </a:r>
            <a:r>
              <a:rPr lang="fr-FR" sz="1200" i="1" dirty="0" err="1"/>
              <a:t>Uyttersprot</a:t>
            </a:r>
            <a:r>
              <a:rPr lang="fr-FR" sz="1200" i="1" dirty="0"/>
              <a:t> / CMN – Sainte Chapelle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xmlns="" id="{7DFC0940-8573-294D-AA17-49800E2A258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5328658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49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Focus </a:t>
            </a:r>
            <a:r>
              <a:rPr lang="fr-FR" dirty="0" err="1"/>
              <a:t>Stacking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28269"/>
            <a:ext cx="9144000" cy="304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67544" y="1052736"/>
            <a:ext cx="2063385" cy="99719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image 1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 err="1"/>
              <a:t>m.a.p.avant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47864" y="1052736"/>
            <a:ext cx="2324675" cy="99719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image 1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 err="1"/>
              <a:t>m.a.p</a:t>
            </a:r>
            <a:r>
              <a:rPr lang="fr-FR" sz="2800" kern="0" dirty="0"/>
              <a:t>. arrière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300192" y="1052736"/>
            <a:ext cx="2324675" cy="99719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fusion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des 8 images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27141" y="5495600"/>
            <a:ext cx="7366119" cy="54476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En standard dans de plus en 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plus d’appareils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xmlns="" id="{557D3297-B402-2F49-B991-C405D4D51A9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869482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288945"/>
              </p:ext>
            </p:extLst>
          </p:nvPr>
        </p:nvGraphicFramePr>
        <p:xfrm>
          <a:off x="3419872" y="702226"/>
          <a:ext cx="5874068" cy="5517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" name="Photo Editor Photo" r:id="rId3" imgW="3828571" imgH="4885714" progId="">
                  <p:embed/>
                </p:oleObj>
              </mc:Choice>
              <mc:Fallback>
                <p:oleObj name="Photo Editor Photo" r:id="rId3" imgW="3828571" imgH="48857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702226"/>
                        <a:ext cx="5874068" cy="551723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 descr="moser2"/>
          <p:cNvPicPr>
            <a:picLocks noChangeAspect="1" noChangeArrowheads="1"/>
          </p:cNvPicPr>
          <p:nvPr/>
        </p:nvPicPr>
        <p:blipFill>
          <a:blip r:embed="rId5" cstate="email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744" y="879188"/>
            <a:ext cx="2915816" cy="195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2995799"/>
            <a:ext cx="2892505" cy="3671772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fr-FR"/>
              <a:t>L’œil humain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373395" y="605481"/>
            <a:ext cx="2278725" cy="447255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AA44345F-B72B-8646-935B-9EDE8A379F8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4811768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50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584775"/>
          </a:xfrm>
        </p:spPr>
        <p:txBody>
          <a:bodyPr/>
          <a:lstStyle/>
          <a:p>
            <a:r>
              <a:rPr lang="fr-FR" sz="3200" dirty="0"/>
              <a:t>Fusion et réalité </a:t>
            </a:r>
            <a:r>
              <a:rPr lang="fr-FR" sz="3200"/>
              <a:t>virtuelle en imagerie </a:t>
            </a:r>
            <a:r>
              <a:rPr lang="fr-FR" sz="3200" dirty="0"/>
              <a:t>médicale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36" y="764704"/>
            <a:ext cx="8748464" cy="553165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07504" y="6295284"/>
            <a:ext cx="3850734" cy="272767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200" i="1" kern="0" dirty="0"/>
              <a:t>Source Francis Besse, Centre de Cardiologie du Nord</a:t>
            </a:r>
            <a:endParaRPr kumimoji="0" lang="fr-FR" sz="1200" b="0" i="1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E326CA98-A4B2-E444-BADB-04C876E82A2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2258434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66226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Comment voyons-nous le monde ?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La capture de la lumière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Le développement numérique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Amélioration par fusion d’images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La conception des nouveaux appareils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AE6100-A3B8-9E47-8067-DAF9A821879C}"/>
              </a:ext>
            </a:extLst>
          </p:cNvPr>
          <p:cNvSpPr txBox="1">
            <a:spLocks/>
          </p:cNvSpPr>
          <p:nvPr/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31/01/2018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4AA782D-4647-5442-BC3C-5B80740C27FA}"/>
              </a:ext>
            </a:extLst>
          </p:cNvPr>
          <p:cNvSpPr txBox="1">
            <a:spLocks/>
          </p:cNvSpPr>
          <p:nvPr/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846D0D3A-9E91-9B4F-9B58-809D121EF6AA}"/>
              </a:ext>
            </a:extLst>
          </p:cNvPr>
          <p:cNvSpPr txBox="1">
            <a:spLocks/>
          </p:cNvSpPr>
          <p:nvPr/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Berry, Collège de France à Lille</a:t>
            </a:r>
          </a:p>
        </p:txBody>
      </p:sp>
    </p:spTree>
    <p:extLst>
      <p:ext uri="{BB962C8B-B14F-4D97-AF65-F5344CB8AC3E}">
        <p14:creationId xmlns:p14="http://schemas.microsoft.com/office/powerpoint/2010/main" val="17004064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52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nouvelle façon de faire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51696" y="1268760"/>
            <a:ext cx="7840608" cy="997196"/>
          </a:xfrm>
          <a:prstGeom prst="rect">
            <a:avLst/>
          </a:prstGeom>
          <a:ln w="28575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Si on sait </a:t>
            </a:r>
            <a:r>
              <a:rPr kumimoji="0" lang="fr-FR" sz="28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caract</a:t>
            </a:r>
            <a:r>
              <a:rPr lang="fr-FR" sz="2800" kern="0" dirty="0" err="1"/>
              <a:t>ériser</a:t>
            </a:r>
            <a:r>
              <a:rPr lang="fr-FR" sz="2800" kern="0" dirty="0"/>
              <a:t> les distorsions physiques,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alors on peut les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corriger algorithmiquement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60137" y="2932488"/>
            <a:ext cx="8223726" cy="997196"/>
          </a:xfrm>
          <a:prstGeom prst="rect">
            <a:avLst/>
          </a:prstGeom>
          <a:ln w="28575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Si on sait fusionner des images, </a:t>
            </a:r>
            <a:r>
              <a:rPr lang="fr-FR" sz="2800" kern="0" dirty="0"/>
              <a:t>alors on peut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accent3"/>
                </a:solidFill>
              </a:rPr>
              <a:t>compenser  certaines insuffisances de la physique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10433" y="4596215"/>
            <a:ext cx="8287846" cy="965842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⟹ </a:t>
            </a:r>
            <a:r>
              <a:rPr kumimoji="0" lang="fr-FR" sz="28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l’ap</a:t>
            </a:r>
            <a:r>
              <a:rPr lang="fr-FR" sz="2800" kern="0" dirty="0"/>
              <a:t>pareil et les algorithmes doivent être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conçus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de façon conjointe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xmlns="" id="{1FC0ABCF-A7B2-7347-9B63-E89B59AF913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810759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53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reflex à miroir (24x36, APS-C)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4744"/>
            <a:ext cx="9144000" cy="303658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19572" y="4941168"/>
            <a:ext cx="7704856" cy="965842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Le standard de l’argentique, devenu numérique vers 2000, très bon en 2010, superlatif en 2017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xmlns="" id="{12A46EBD-63D4-6743-88AA-223FF0B13C7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5071565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54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Suppression du miroir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9391"/>
            <a:ext cx="9144000" cy="303087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9941" y="1052736"/>
            <a:ext cx="4054914" cy="289966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14796" y="1269591"/>
            <a:ext cx="3192009" cy="246595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71600" y="4076857"/>
            <a:ext cx="2924198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reflex avec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miroir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903837" y="4076857"/>
            <a:ext cx="1944763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sans miroir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665342" y="3647885"/>
            <a:ext cx="1813317" cy="363048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</a:t>
            </a:r>
            <a:r>
              <a:rPr kumimoji="0" lang="fr-FR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dxo.com</a:t>
            </a:r>
            <a:endParaRPr kumimoji="0" lang="fr-FR" b="0" i="1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238395" y="4934135"/>
            <a:ext cx="6667210" cy="137518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Rendu possible par la visée électronique</a:t>
            </a:r>
          </a:p>
          <a:p>
            <a:pPr algn="ctr" fontAlgn="base">
              <a:spcAft>
                <a:spcPct val="0"/>
              </a:spcAft>
            </a:pPr>
            <a:r>
              <a:rPr lang="fr-FR" sz="2800" kern="0" dirty="0"/>
              <a:t>(écran arrière ou viseur hauteur d’œil)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beaucoup plus simple et léger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72A9C911-6762-104D-87F6-056843429FB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17271269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55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 collé au capteur (</a:t>
            </a:r>
            <a:r>
              <a:rPr lang="fr-FR" dirty="0" err="1"/>
              <a:t>airless</a:t>
            </a:r>
            <a:r>
              <a:rPr lang="fr-FR" dirty="0"/>
              <a:t> design)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528" y="548680"/>
            <a:ext cx="4911204" cy="393305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19653" y="3831490"/>
            <a:ext cx="4280339" cy="54476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Classique : Sony </a:t>
            </a:r>
            <a:r>
              <a:rPr lang="fr-FR" sz="2800" kern="0" dirty="0" err="1"/>
              <a:t>Rx</a:t>
            </a:r>
            <a:r>
              <a:rPr lang="fr-FR" sz="2800" kern="0" dirty="0"/>
              <a:t> iii, 1</a:t>
            </a:r>
            <a:r>
              <a:rPr lang="en-US" sz="2800" kern="0" dirty="0"/>
              <a:t>”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551032"/>
            <a:ext cx="2742399" cy="41135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99992" y="1485593"/>
            <a:ext cx="2648774" cy="216974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029200" y="3831489"/>
            <a:ext cx="3578224" cy="54476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Airless : DxO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One, </a:t>
            </a:r>
            <a:r>
              <a:rPr lang="fr-FR" sz="2800" kern="0" dirty="0"/>
              <a:t>1</a:t>
            </a:r>
            <a:r>
              <a:rPr lang="en-US" sz="2800" kern="0" dirty="0"/>
              <a:t>”</a:t>
            </a:r>
            <a:endParaRPr lang="fr-FR" sz="2800" kern="0" dirty="0"/>
          </a:p>
        </p:txBody>
      </p:sp>
      <p:sp>
        <p:nvSpPr>
          <p:cNvPr id="12" name="ZoneTexte 11"/>
          <p:cNvSpPr txBox="1"/>
          <p:nvPr/>
        </p:nvSpPr>
        <p:spPr>
          <a:xfrm>
            <a:off x="480174" y="4808068"/>
            <a:ext cx="8183651" cy="1449628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Même capteur, même ouverture, même sensibilité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Objectif optimal à ouverture maximale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noProof="0" dirty="0">
                <a:solidFill>
                  <a:schemeClr val="tx2"/>
                </a:solidFill>
              </a:rPr>
              <a:t>Technologie née dans les téléphones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AF8103D3-FE42-1A4C-B26A-1FA558E1CA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92093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107504" y="845392"/>
            <a:ext cx="9217024" cy="2095958"/>
          </a:xfrm>
        </p:spPr>
        <p:txBody>
          <a:bodyPr/>
          <a:lstStyle/>
          <a:p>
            <a:r>
              <a:rPr lang="fr-FR" dirty="0"/>
              <a:t>Compenser le tremblement du photographe</a:t>
            </a:r>
          </a:p>
          <a:p>
            <a:pPr lvl="1"/>
            <a:r>
              <a:rPr lang="fr-FR" dirty="0"/>
              <a:t>détection : accéléromètres / gyromètres</a:t>
            </a:r>
          </a:p>
          <a:p>
            <a:pPr lvl="1"/>
            <a:r>
              <a:rPr lang="fr-FR" dirty="0"/>
              <a:t>calcul : microprocesseur / logiciel</a:t>
            </a:r>
          </a:p>
          <a:p>
            <a:pPr lvl="1"/>
            <a:r>
              <a:rPr lang="fr-FR" dirty="0"/>
              <a:t>action : mouvements du capteur ou de lentilles d’objectif</a:t>
            </a:r>
          </a:p>
          <a:p>
            <a:pPr lvl="1"/>
            <a:r>
              <a:rPr lang="fr-FR" dirty="0">
                <a:solidFill>
                  <a:schemeClr val="accent2"/>
                </a:solidFill>
              </a:rPr>
              <a:t>peut gagner 5EV</a:t>
            </a:r>
            <a:r>
              <a:rPr lang="fr-FR" dirty="0">
                <a:solidFill>
                  <a:schemeClr val="tx1"/>
                </a:solidFill>
              </a:rPr>
              <a:t>,</a:t>
            </a:r>
            <a:r>
              <a:rPr lang="fr-FR" dirty="0"/>
              <a:t> </a:t>
            </a:r>
            <a:r>
              <a:rPr lang="fr-FR" dirty="0">
                <a:solidFill>
                  <a:schemeClr val="accent1"/>
                </a:solidFill>
              </a:rPr>
              <a:t>mais inefficace sur les sujets mobiles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Stabiliser les capteurs et objectifs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259194"/>
            <a:ext cx="6978352" cy="247731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542164" y="5877272"/>
            <a:ext cx="6059672" cy="54476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Capteur </a:t>
            </a:r>
            <a:r>
              <a:rPr kumimoji="0" lang="fr-FR" sz="28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Pentax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(Olympus → 5 axes)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D2B521A4-05F4-FB4B-B273-0A1A2CCF2A70}"/>
              </a:ext>
            </a:extLst>
          </p:cNvPr>
          <p:cNvSpPr txBox="1">
            <a:spLocks/>
          </p:cNvSpPr>
          <p:nvPr/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31/01/2018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1745CB9C-D24C-D147-A346-45D578C2BCC3}"/>
              </a:ext>
            </a:extLst>
          </p:cNvPr>
          <p:cNvSpPr txBox="1">
            <a:spLocks/>
          </p:cNvSpPr>
          <p:nvPr/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56</a:t>
            </a:fld>
            <a:endParaRPr lang="fr-FR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831DDE48-4B66-EF4E-B253-7CB8A80B9CFC}"/>
              </a:ext>
            </a:extLst>
          </p:cNvPr>
          <p:cNvSpPr txBox="1">
            <a:spLocks/>
          </p:cNvSpPr>
          <p:nvPr/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Berry, Collège de France à Lille</a:t>
            </a:r>
          </a:p>
        </p:txBody>
      </p:sp>
    </p:spTree>
    <p:extLst>
      <p:ext uri="{BB962C8B-B14F-4D97-AF65-F5344CB8AC3E}">
        <p14:creationId xmlns:p14="http://schemas.microsoft.com/office/powerpoint/2010/main" val="5622316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09036" y="1124744"/>
            <a:ext cx="8611435" cy="3142399"/>
          </a:xfrm>
        </p:spPr>
        <p:txBody>
          <a:bodyPr/>
          <a:lstStyle/>
          <a:p>
            <a:r>
              <a:rPr lang="fr-FR" dirty="0"/>
              <a:t>Idée : utiliser le moteur de stabilisation du capteur pour augmenter la résolution</a:t>
            </a:r>
          </a:p>
          <a:p>
            <a:pPr>
              <a:spcBef>
                <a:spcPts val="800"/>
              </a:spcBef>
            </a:pPr>
            <a:r>
              <a:rPr lang="fr-FR" dirty="0"/>
              <a:t>En pratique : décaler successivement le capteur de fractions de pixel, puis fusionner les images 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introduction :</a:t>
            </a:r>
            <a:r>
              <a:rPr lang="fr-FR" dirty="0"/>
              <a:t> </a:t>
            </a:r>
            <a:r>
              <a:rPr lang="fr-FR" dirty="0" err="1"/>
              <a:t>Hasselblad</a:t>
            </a:r>
            <a:r>
              <a:rPr lang="fr-FR" dirty="0"/>
              <a:t> 2011, puis Ricoh / </a:t>
            </a:r>
            <a:r>
              <a:rPr lang="fr-FR" dirty="0" err="1"/>
              <a:t>Pentax</a:t>
            </a:r>
            <a:r>
              <a:rPr lang="fr-FR" dirty="0"/>
              <a:t> K1</a:t>
            </a:r>
          </a:p>
          <a:p>
            <a:pPr lvl="1"/>
            <a:r>
              <a:rPr lang="fr-FR" dirty="0" err="1">
                <a:solidFill>
                  <a:schemeClr val="tx1"/>
                </a:solidFill>
              </a:rPr>
              <a:t>exemple</a:t>
            </a:r>
            <a:r>
              <a:rPr lang="fr-FR" dirty="0">
                <a:solidFill>
                  <a:schemeClr val="tx1"/>
                </a:solidFill>
              </a:rPr>
              <a:t> :</a:t>
            </a:r>
            <a:r>
              <a:rPr lang="fr-FR" dirty="0"/>
              <a:t> Olympus OMD-EM1 </a:t>
            </a:r>
            <a:r>
              <a:rPr lang="fr-FR" dirty="0" err="1"/>
              <a:t>MkII</a:t>
            </a:r>
            <a:r>
              <a:rPr lang="fr-FR" dirty="0"/>
              <a:t> : 20 → 50/80 </a:t>
            </a:r>
            <a:r>
              <a:rPr lang="fr-FR" dirty="0" err="1"/>
              <a:t>Mpx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Bonus du capteur stabilisé : pixel shift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67777" y="4437112"/>
            <a:ext cx="8608447" cy="99719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Limitations : sur pied, pas de vent si paysage,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obturateur électronique pour supprimer les vibrations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B5797C2-3A34-224B-89AB-EEFFED7330BB}"/>
              </a:ext>
            </a:extLst>
          </p:cNvPr>
          <p:cNvSpPr txBox="1">
            <a:spLocks/>
          </p:cNvSpPr>
          <p:nvPr/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31/01/2018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07D16-3219-9941-BB67-4DFC36D0A9D7}"/>
              </a:ext>
            </a:extLst>
          </p:cNvPr>
          <p:cNvSpPr txBox="1">
            <a:spLocks/>
          </p:cNvSpPr>
          <p:nvPr/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57</a:t>
            </a:fld>
            <a:endParaRPr lang="fr-F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F45676C5-8658-024A-A6A1-B50622349FC7}"/>
              </a:ext>
            </a:extLst>
          </p:cNvPr>
          <p:cNvSpPr txBox="1">
            <a:spLocks/>
          </p:cNvSpPr>
          <p:nvPr/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Berry, Collège de France à Lille</a:t>
            </a:r>
          </a:p>
        </p:txBody>
      </p:sp>
    </p:spTree>
    <p:extLst>
      <p:ext uri="{BB962C8B-B14F-4D97-AF65-F5344CB8AC3E}">
        <p14:creationId xmlns:p14="http://schemas.microsoft.com/office/powerpoint/2010/main" val="15629281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126000" y="907200"/>
            <a:ext cx="8507288" cy="380104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fr-FR" dirty="0"/>
              <a:t>Visée +++ (reflex), ++ (électronique)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fr-FR" dirty="0"/>
              <a:t>Qualité d’image +++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fr-FR" dirty="0">
                <a:solidFill>
                  <a:schemeClr val="accent4"/>
                </a:solidFill>
              </a:rPr>
              <a:t>Uniformité d’image +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fr-FR" dirty="0"/>
              <a:t>Profondeur de champ / </a:t>
            </a:r>
            <a:r>
              <a:rPr lang="fr-FR" dirty="0" err="1"/>
              <a:t>bokeh</a:t>
            </a:r>
            <a:r>
              <a:rPr lang="fr-FR" dirty="0"/>
              <a:t> +++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fr-FR" dirty="0"/>
              <a:t>Ergonomie : +++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fr-FR" dirty="0">
                <a:solidFill>
                  <a:schemeClr val="accent1"/>
                </a:solidFill>
              </a:rPr>
              <a:t>Poids et prix du boîtier et des objectifs −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fr-FR" dirty="0">
                <a:solidFill>
                  <a:schemeClr val="accent4"/>
                </a:solidFill>
              </a:rPr>
              <a:t>Lentilles et capteurs lourds ⟹ stabilisation difficile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584775"/>
          </a:xfrm>
        </p:spPr>
        <p:txBody>
          <a:bodyPr/>
          <a:lstStyle/>
          <a:p>
            <a:r>
              <a:rPr lang="fr-FR" sz="3200" dirty="0"/>
              <a:t>Choisir son capteur </a:t>
            </a:r>
            <a:r>
              <a:rPr lang="fr-FR" sz="3200"/>
              <a:t>: grand (FF=24x36, ou plus)</a:t>
            </a:r>
            <a:endParaRPr lang="fr-FR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1549378" y="5085184"/>
            <a:ext cx="6045245" cy="99719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Le 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choix préféré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des professionnels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(accrochés à la tradition ?)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D24EC656-09B2-574B-A0DA-8E3BCB78CF00}"/>
              </a:ext>
            </a:extLst>
          </p:cNvPr>
          <p:cNvSpPr txBox="1">
            <a:spLocks/>
          </p:cNvSpPr>
          <p:nvPr/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31/01/2018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6EEFC1AB-54F2-2A46-98BA-5FC66102A8A6}"/>
              </a:ext>
            </a:extLst>
          </p:cNvPr>
          <p:cNvSpPr txBox="1">
            <a:spLocks/>
          </p:cNvSpPr>
          <p:nvPr/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58</a:t>
            </a:fld>
            <a:endParaRPr lang="fr-F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05EF9152-6D3F-DF45-9DEF-6B7F8C0E3225}"/>
              </a:ext>
            </a:extLst>
          </p:cNvPr>
          <p:cNvSpPr txBox="1">
            <a:spLocks/>
          </p:cNvSpPr>
          <p:nvPr/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Berry, Collège de France à Lille</a:t>
            </a:r>
          </a:p>
        </p:txBody>
      </p:sp>
    </p:spTree>
    <p:extLst>
      <p:ext uri="{BB962C8B-B14F-4D97-AF65-F5344CB8AC3E}">
        <p14:creationId xmlns:p14="http://schemas.microsoft.com/office/powerpoint/2010/main" val="275800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6331"/>
          </a:xfrm>
        </p:spPr>
        <p:txBody>
          <a:bodyPr/>
          <a:lstStyle/>
          <a:p>
            <a:r>
              <a:rPr lang="fr-FR" dirty="0"/>
              <a:t>Choisir son capteur : moyen (APS-C, 𝝁4/3)</a:t>
            </a:r>
          </a:p>
        </p:txBody>
      </p:sp>
      <p:sp>
        <p:nvSpPr>
          <p:cNvPr id="9" name="Espace réservé du contenu 7"/>
          <p:cNvSpPr txBox="1">
            <a:spLocks/>
          </p:cNvSpPr>
          <p:nvPr/>
        </p:nvSpPr>
        <p:spPr>
          <a:xfrm>
            <a:off x="125760" y="908720"/>
            <a:ext cx="8892480" cy="380104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2800" indent="-2880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fr-FR" kern="0" dirty="0"/>
              <a:t>Visée ++ (si reflex optique ou électronique)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fr-FR" kern="0" dirty="0"/>
              <a:t>Qualité d’image ++/+++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fr-FR" kern="0" dirty="0"/>
              <a:t>Uniformité d’image : ++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fr-FR" kern="0" dirty="0"/>
              <a:t>Profondeur de champ / </a:t>
            </a:r>
            <a:r>
              <a:rPr lang="fr-FR" kern="0" dirty="0" err="1"/>
              <a:t>bokeh</a:t>
            </a:r>
            <a:r>
              <a:rPr lang="fr-FR" kern="0" dirty="0"/>
              <a:t> ++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fr-FR" dirty="0"/>
              <a:t>Ergonomie : +++</a:t>
            </a:r>
            <a:endParaRPr lang="fr-FR" kern="0" dirty="0"/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fr-FR" kern="0" dirty="0"/>
              <a:t>Poids et prix du boîtier et des objectifs +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fr-FR" dirty="0"/>
              <a:t>Capteurs et objectifs légers : </a:t>
            </a:r>
            <a:r>
              <a:rPr lang="fr-FR" dirty="0">
                <a:solidFill>
                  <a:schemeClr val="accent2"/>
                </a:solidFill>
              </a:rPr>
              <a:t>stabilisation +++</a:t>
            </a:r>
            <a:r>
              <a:rPr lang="fr-FR" dirty="0"/>
              <a:t> (5 EV !)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60274" y="4941168"/>
            <a:ext cx="7223451" cy="1526572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2800" kern="0" dirty="0"/>
              <a:t>Excellent choix pour les amateurs éclairés</a:t>
            </a:r>
          </a:p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kumimoji="0" lang="fr-FR" sz="2800" b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La différence avec le 24x36 ne se voit que </a:t>
            </a:r>
          </a:p>
          <a:p>
            <a:pPr algn="ctr" fontAlgn="base">
              <a:spcAft>
                <a:spcPct val="0"/>
              </a:spcAft>
            </a:pPr>
            <a:r>
              <a:rPr lang="fr-FR" sz="2800" kern="0" dirty="0"/>
              <a:t>sur les très grands tirages</a:t>
            </a:r>
            <a:endParaRPr kumimoji="0" lang="fr-FR" sz="2800" b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3CACC9EF-B20F-6F42-89DD-0E43F4B65901}"/>
              </a:ext>
            </a:extLst>
          </p:cNvPr>
          <p:cNvSpPr txBox="1">
            <a:spLocks/>
          </p:cNvSpPr>
          <p:nvPr/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31/01/2018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FD9E8D77-2835-A04B-A80A-631D63EE41EF}"/>
              </a:ext>
            </a:extLst>
          </p:cNvPr>
          <p:cNvSpPr txBox="1">
            <a:spLocks/>
          </p:cNvSpPr>
          <p:nvPr/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59</a:t>
            </a:fld>
            <a:endParaRPr lang="fr-F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8442893D-AC3D-C049-8FA8-A5D7ED254B38}"/>
              </a:ext>
            </a:extLst>
          </p:cNvPr>
          <p:cNvSpPr txBox="1">
            <a:spLocks/>
          </p:cNvSpPr>
          <p:nvPr/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Berry, Collège de France à Lille</a:t>
            </a:r>
          </a:p>
        </p:txBody>
      </p:sp>
    </p:spTree>
    <p:extLst>
      <p:ext uri="{BB962C8B-B14F-4D97-AF65-F5344CB8AC3E}">
        <p14:creationId xmlns:p14="http://schemas.microsoft.com/office/powerpoint/2010/main" val="114529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/>
              <a:t>Que voit notre œil ?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785946" y="5589240"/>
            <a:ext cx="5613466" cy="54476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Et l’œil voit surtout ce qui bouge</a:t>
            </a:r>
            <a:r>
              <a:rPr lang="mr-IN" sz="2800" kern="0" dirty="0"/>
              <a:t>…</a:t>
            </a:r>
            <a:endParaRPr lang="fr-FR" sz="2800" kern="0" dirty="0"/>
          </a:p>
        </p:txBody>
      </p:sp>
      <p:cxnSp>
        <p:nvCxnSpPr>
          <p:cNvPr id="19" name="Connecteur droit 18"/>
          <p:cNvCxnSpPr/>
          <p:nvPr/>
        </p:nvCxnSpPr>
        <p:spPr bwMode="auto">
          <a:xfrm flipV="1">
            <a:off x="4527601" y="3005712"/>
            <a:ext cx="0" cy="2232248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80000"/>
            </a:camera>
            <a:lightRig rig="threePt" dir="t"/>
          </a:scene3d>
        </p:spPr>
      </p:cxnSp>
      <p:cxnSp>
        <p:nvCxnSpPr>
          <p:cNvPr id="20" name="Connecteur droit 19"/>
          <p:cNvCxnSpPr/>
          <p:nvPr/>
        </p:nvCxnSpPr>
        <p:spPr bwMode="auto">
          <a:xfrm flipH="1">
            <a:off x="4634734" y="3004203"/>
            <a:ext cx="0" cy="2232248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480000"/>
            </a:camera>
            <a:lightRig rig="threePt" dir="t"/>
          </a:scene3d>
        </p:spPr>
      </p:cxnSp>
      <p:sp>
        <p:nvSpPr>
          <p:cNvPr id="23" name="ZoneTexte 22"/>
          <p:cNvSpPr txBox="1"/>
          <p:nvPr/>
        </p:nvSpPr>
        <p:spPr>
          <a:xfrm>
            <a:off x="4060322" y="2060848"/>
            <a:ext cx="1064714" cy="954107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fovéa</a:t>
            </a:r>
          </a:p>
          <a:p>
            <a:pPr algn="ctr" fontAlgn="base"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6°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610898" y="836712"/>
            <a:ext cx="2190023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tx2"/>
                </a:solidFill>
              </a:rPr>
              <a:t>couleurs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60°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153443" y="3517837"/>
            <a:ext cx="1444626" cy="99719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noir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et blanc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624477" y="3517837"/>
            <a:ext cx="1366080" cy="99719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basse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lumière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40" name="Connecteur droit 39"/>
          <p:cNvCxnSpPr/>
          <p:nvPr/>
        </p:nvCxnSpPr>
        <p:spPr bwMode="auto">
          <a:xfrm flipV="1">
            <a:off x="4283968" y="1926185"/>
            <a:ext cx="0" cy="3310266"/>
          </a:xfrm>
          <a:prstGeom prst="line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600000"/>
            </a:camera>
            <a:lightRig rig="threePt" dir="t"/>
          </a:scene3d>
        </p:spPr>
      </p:cxnSp>
      <p:sp>
        <p:nvSpPr>
          <p:cNvPr id="43" name="ZoneTexte 42"/>
          <p:cNvSpPr txBox="1"/>
          <p:nvPr/>
        </p:nvSpPr>
        <p:spPr>
          <a:xfrm>
            <a:off x="3730783" y="1412776"/>
            <a:ext cx="1909497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>
                <a:solidFill>
                  <a:schemeClr val="accent4"/>
                </a:solidFill>
              </a:rPr>
              <a:t>lecture 2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0°</a:t>
            </a:r>
          </a:p>
        </p:txBody>
      </p:sp>
      <p:cxnSp>
        <p:nvCxnSpPr>
          <p:cNvPr id="44" name="Connecteur droit 43"/>
          <p:cNvCxnSpPr/>
          <p:nvPr/>
        </p:nvCxnSpPr>
        <p:spPr bwMode="auto">
          <a:xfrm>
            <a:off x="4884746" y="1926186"/>
            <a:ext cx="0" cy="3310266"/>
          </a:xfrm>
          <a:prstGeom prst="line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0200000"/>
            </a:camera>
            <a:lightRig rig="threePt" dir="t"/>
          </a:scene3d>
        </p:spPr>
      </p:cxnSp>
      <p:cxnSp>
        <p:nvCxnSpPr>
          <p:cNvPr id="46" name="Connecteur droit 45"/>
          <p:cNvCxnSpPr/>
          <p:nvPr/>
        </p:nvCxnSpPr>
        <p:spPr bwMode="auto">
          <a:xfrm flipV="1">
            <a:off x="3514839" y="1252577"/>
            <a:ext cx="0" cy="4255723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800000"/>
            </a:camera>
            <a:lightRig rig="threePt" dir="t"/>
          </a:scene3d>
        </p:spPr>
      </p:cxnSp>
      <p:cxnSp>
        <p:nvCxnSpPr>
          <p:cNvPr id="47" name="Connecteur droit 46"/>
          <p:cNvCxnSpPr/>
          <p:nvPr/>
        </p:nvCxnSpPr>
        <p:spPr bwMode="auto">
          <a:xfrm flipV="1">
            <a:off x="5644321" y="1269052"/>
            <a:ext cx="0" cy="4255723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9000000"/>
            </a:camera>
            <a:lightRig rig="threePt" dir="t"/>
          </a:scene3d>
        </p:spPr>
      </p:cxn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F3657515-E6D2-B441-8C5A-B19363D7D20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1281513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/>
      <p:bldP spid="25" grpId="0"/>
      <p:bldP spid="26" grpId="0"/>
      <p:bldP spid="27" grpId="0"/>
      <p:bldP spid="4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6331"/>
          </a:xfrm>
        </p:spPr>
        <p:txBody>
          <a:bodyPr/>
          <a:lstStyle/>
          <a:p>
            <a:r>
              <a:rPr lang="fr-FR" dirty="0"/>
              <a:t>Choisir son capteur : Minus (téléphone)</a:t>
            </a:r>
          </a:p>
        </p:txBody>
      </p:sp>
      <p:sp>
        <p:nvSpPr>
          <p:cNvPr id="9" name="Espace réservé du contenu 7"/>
          <p:cNvSpPr txBox="1">
            <a:spLocks/>
          </p:cNvSpPr>
          <p:nvPr/>
        </p:nvSpPr>
        <p:spPr>
          <a:xfrm>
            <a:off x="125760" y="908720"/>
            <a:ext cx="9270776" cy="380104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2800" indent="-2880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fr-FR" kern="0" dirty="0"/>
              <a:t>Visée  : </a:t>
            </a:r>
            <a:r>
              <a:rPr lang="fr-FR" kern="0" dirty="0">
                <a:solidFill>
                  <a:schemeClr val="accent4"/>
                </a:solidFill>
              </a:rPr>
              <a:t>bof</a:t>
            </a:r>
            <a:r>
              <a:rPr lang="fr-FR" kern="0" dirty="0"/>
              <a:t> (écran ou téléphone)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fr-FR" kern="0" dirty="0"/>
              <a:t>Qualité d’image + → ++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fr-FR" kern="0" dirty="0"/>
              <a:t>Uniformité d’image + → ++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fr-FR" kern="0" dirty="0"/>
              <a:t>Profondeur de champ / </a:t>
            </a:r>
            <a:r>
              <a:rPr lang="fr-FR" kern="0" dirty="0" err="1"/>
              <a:t>bokeh</a:t>
            </a:r>
            <a:r>
              <a:rPr lang="fr-FR" kern="0" dirty="0">
                <a:solidFill>
                  <a:schemeClr val="accent1"/>
                </a:solidFill>
              </a:rPr>
              <a:t> − </a:t>
            </a:r>
            <a:r>
              <a:rPr lang="fr-FR" kern="0" dirty="0"/>
              <a:t>→</a:t>
            </a:r>
            <a:r>
              <a:rPr lang="fr-FR" kern="0" dirty="0">
                <a:solidFill>
                  <a:schemeClr val="accent1"/>
                </a:solidFill>
              </a:rPr>
              <a:t> </a:t>
            </a:r>
            <a:r>
              <a:rPr lang="fr-FR" kern="0" dirty="0"/>
              <a:t>+</a:t>
            </a:r>
            <a:r>
              <a:rPr lang="fr-FR" kern="0" dirty="0">
                <a:solidFill>
                  <a:schemeClr val="accent4"/>
                </a:solidFill>
              </a:rPr>
              <a:t>(par logiciel ?)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fr-FR" dirty="0"/>
              <a:t>Ergonomie</a:t>
            </a:r>
            <a:r>
              <a:rPr lang="fr-FR" dirty="0">
                <a:solidFill>
                  <a:schemeClr val="accent1"/>
                </a:solidFill>
              </a:rPr>
              <a:t>  bof  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fr-FR" kern="0" dirty="0"/>
              <a:t>Poids et prix du boîtier et des objectifs ++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fr-FR" dirty="0"/>
              <a:t>Stabilisation : peu fréquente (mais grand-angle)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0314" y="4990237"/>
            <a:ext cx="8903398" cy="103105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fr-FR" sz="2800" kern="0" dirty="0"/>
              <a:t>De toutes façons, on en a déjà un dans son téléphone,</a:t>
            </a:r>
          </a:p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kumimoji="0" lang="fr-FR" sz="2800" b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avec des images meilleures que les anciens compacts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FAD3A861-DFFE-9847-B47C-0AD872F3AC89}"/>
              </a:ext>
            </a:extLst>
          </p:cNvPr>
          <p:cNvSpPr txBox="1">
            <a:spLocks/>
          </p:cNvSpPr>
          <p:nvPr/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31/01/2018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80431F8A-332C-AD4E-BF39-0CDC56537303}"/>
              </a:ext>
            </a:extLst>
          </p:cNvPr>
          <p:cNvSpPr txBox="1">
            <a:spLocks/>
          </p:cNvSpPr>
          <p:nvPr/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60</a:t>
            </a:fld>
            <a:endParaRPr lang="fr-F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B06AC167-7786-E84C-B7DB-218DA28613A7}"/>
              </a:ext>
            </a:extLst>
          </p:cNvPr>
          <p:cNvSpPr txBox="1">
            <a:spLocks/>
          </p:cNvSpPr>
          <p:nvPr/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Berry, Collège de France à Lille</a:t>
            </a:r>
          </a:p>
        </p:txBody>
      </p:sp>
    </p:spTree>
    <p:extLst>
      <p:ext uri="{BB962C8B-B14F-4D97-AF65-F5344CB8AC3E}">
        <p14:creationId xmlns:p14="http://schemas.microsoft.com/office/powerpoint/2010/main" val="33733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61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/>
              <a:t>…</a:t>
            </a:r>
            <a:r>
              <a:rPr lang="en-US" dirty="0"/>
              <a:t> et </a:t>
            </a:r>
            <a:r>
              <a:rPr lang="en-US" dirty="0" err="1"/>
              <a:t>bien</a:t>
            </a:r>
            <a:r>
              <a:rPr lang="en-US" dirty="0"/>
              <a:t> </a:t>
            </a:r>
            <a:r>
              <a:rPr lang="en-US" dirty="0" err="1"/>
              <a:t>sûr</a:t>
            </a:r>
            <a:r>
              <a:rPr lang="en-US" dirty="0"/>
              <a:t> parfaits pour les selfies !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1046459"/>
            <a:ext cx="2691985" cy="358763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926084" y="4842872"/>
            <a:ext cx="5291833" cy="318549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400" b="0" i="1" u="none" strike="noStrike" kern="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Photos G. Berry, Athènes / Santorin 2015, Selfie New Delhi 2017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40948" y="1501190"/>
            <a:ext cx="3587630" cy="269072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046459"/>
            <a:ext cx="2700138" cy="3600184"/>
          </a:xfrm>
          <a:prstGeom prst="rect">
            <a:avLst/>
          </a:prstGeom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BBBA176B-40AE-414D-9766-1FC2276657C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5219253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19164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Comment voyons-nous le monde ?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La capture de la lumière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Le développement numérique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Amélioration par fusion d’images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La conception des nouveaux appareils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L’ergonomie, essentielle pour le photographe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72639B-7B18-1641-8891-FAD04FAE0F1A}"/>
              </a:ext>
            </a:extLst>
          </p:cNvPr>
          <p:cNvSpPr txBox="1">
            <a:spLocks/>
          </p:cNvSpPr>
          <p:nvPr/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31/01/2018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415148B-E8C5-E74F-BDD2-C8D730CB543B}"/>
              </a:ext>
            </a:extLst>
          </p:cNvPr>
          <p:cNvSpPr txBox="1">
            <a:spLocks/>
          </p:cNvSpPr>
          <p:nvPr/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62</a:t>
            </a:fld>
            <a:endParaRPr lang="fr-F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E5ECEB68-9139-9D4A-AB09-10B5D170DD93}"/>
              </a:ext>
            </a:extLst>
          </p:cNvPr>
          <p:cNvSpPr txBox="1">
            <a:spLocks/>
          </p:cNvSpPr>
          <p:nvPr/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Berry, Collège de France à Lille</a:t>
            </a:r>
          </a:p>
        </p:txBody>
      </p:sp>
    </p:spTree>
    <p:extLst>
      <p:ext uri="{BB962C8B-B14F-4D97-AF65-F5344CB8AC3E}">
        <p14:creationId xmlns:p14="http://schemas.microsoft.com/office/powerpoint/2010/main" val="13627870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33214" y="908720"/>
            <a:ext cx="8877572" cy="535839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Algorithmes → outils précieux pour le photographe, inaccessibles à la physique seule</a:t>
            </a:r>
          </a:p>
          <a:p>
            <a:pPr lvl="1">
              <a:lnSpc>
                <a:spcPct val="120000"/>
              </a:lnSpc>
            </a:pPr>
            <a:r>
              <a:rPr lang="fr-FR" dirty="0"/>
              <a:t>écran tactile, viseur électronique ou optique augmenté</a:t>
            </a:r>
          </a:p>
          <a:p>
            <a:pPr lvl="1">
              <a:lnSpc>
                <a:spcPct val="120000"/>
              </a:lnSpc>
            </a:pPr>
            <a:r>
              <a:rPr lang="fr-FR" dirty="0"/>
              <a:t>gadgets précieux : niveaux, perspectives, impression, wifi,</a:t>
            </a:r>
            <a:r>
              <a:rPr lang="mr-IN" dirty="0"/>
              <a:t>…</a:t>
            </a:r>
            <a:endParaRPr lang="fr-FR" dirty="0">
              <a:solidFill>
                <a:schemeClr val="accent1"/>
              </a:solidFill>
            </a:endParaRPr>
          </a:p>
          <a:p>
            <a:pPr lvl="1">
              <a:lnSpc>
                <a:spcPct val="120000"/>
              </a:lnSpc>
            </a:pPr>
            <a:r>
              <a:rPr lang="fr-FR" dirty="0"/>
              <a:t>calcul fin et correction facile de l’exposition, histogramme, coloration des zones mal exposées</a:t>
            </a:r>
          </a:p>
          <a:p>
            <a:pPr lvl="1">
              <a:lnSpc>
                <a:spcPct val="120000"/>
              </a:lnSpc>
            </a:pPr>
            <a:r>
              <a:rPr lang="fr-FR" dirty="0"/>
              <a:t>mise au point et suivi automatique +  </a:t>
            </a:r>
            <a:r>
              <a:rPr lang="fr-FR" i="1" dirty="0"/>
              <a:t>focus-</a:t>
            </a:r>
            <a:r>
              <a:rPr lang="fr-FR" i="1" dirty="0" err="1"/>
              <a:t>peaking</a:t>
            </a:r>
            <a:r>
              <a:rPr lang="fr-FR" i="1" dirty="0"/>
              <a:t>,</a:t>
            </a:r>
            <a:r>
              <a:rPr lang="fr-FR" dirty="0"/>
              <a:t> accrochages de visages, etc.</a:t>
            </a:r>
          </a:p>
          <a:p>
            <a:pPr lvl="1">
              <a:lnSpc>
                <a:spcPct val="120000"/>
              </a:lnSpc>
            </a:pPr>
            <a:r>
              <a:rPr lang="fr-FR" dirty="0"/>
              <a:t>HDR et </a:t>
            </a:r>
            <a:r>
              <a:rPr lang="fr-FR" i="1" dirty="0"/>
              <a:t>focus </a:t>
            </a:r>
            <a:r>
              <a:rPr lang="fr-FR" i="1" dirty="0" err="1"/>
              <a:t>stacking</a:t>
            </a:r>
            <a:r>
              <a:rPr lang="fr-FR" i="1" dirty="0"/>
              <a:t> </a:t>
            </a:r>
            <a:r>
              <a:rPr lang="fr-FR" dirty="0"/>
              <a:t>automatique</a:t>
            </a:r>
          </a:p>
          <a:p>
            <a:pPr lvl="1">
              <a:lnSpc>
                <a:spcPct val="120000"/>
              </a:lnSpc>
            </a:pPr>
            <a:r>
              <a:rPr lang="fr-FR" dirty="0"/>
              <a:t>panneau de contrôle global, personnalisation des commandes</a:t>
            </a:r>
          </a:p>
          <a:p>
            <a:pPr lvl="1">
              <a:lnSpc>
                <a:spcPct val="100000"/>
              </a:lnSpc>
            </a:pPr>
            <a:r>
              <a:rPr lang="mr-IN" dirty="0"/>
              <a:t>…</a:t>
            </a:r>
            <a:r>
              <a:rPr lang="en-US" dirty="0"/>
              <a:t> (la </a:t>
            </a:r>
            <a:r>
              <a:rPr lang="en-US" dirty="0" err="1"/>
              <a:t>liste</a:t>
            </a:r>
            <a:r>
              <a:rPr lang="en-US" dirty="0"/>
              <a:t> </a:t>
            </a:r>
            <a:r>
              <a:rPr lang="en-US" dirty="0" err="1"/>
              <a:t>s’allonge</a:t>
            </a:r>
            <a:r>
              <a:rPr lang="en-US" dirty="0"/>
              <a:t> </a:t>
            </a:r>
            <a:r>
              <a:rPr lang="en-US" dirty="0" err="1"/>
              <a:t>tous</a:t>
            </a:r>
            <a:r>
              <a:rPr lang="en-US" dirty="0"/>
              <a:t> les </a:t>
            </a:r>
            <a:r>
              <a:rPr lang="en-US" dirty="0" err="1"/>
              <a:t>ans</a:t>
            </a:r>
            <a:r>
              <a:rPr lang="en-US" dirty="0"/>
              <a:t>)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Ergonomie de la prise de vue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F51A10-9EAA-A947-9BA7-3DFCC1E7CD44}"/>
              </a:ext>
            </a:extLst>
          </p:cNvPr>
          <p:cNvSpPr txBox="1">
            <a:spLocks/>
          </p:cNvSpPr>
          <p:nvPr/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31/01/2018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8C24C4-0D83-5046-9DD5-699BC36216D8}"/>
              </a:ext>
            </a:extLst>
          </p:cNvPr>
          <p:cNvSpPr txBox="1">
            <a:spLocks/>
          </p:cNvSpPr>
          <p:nvPr/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63</a:t>
            </a:fld>
            <a:endParaRPr lang="fr-F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CF3BD87E-01D2-704E-9CF9-109266812B7F}"/>
              </a:ext>
            </a:extLst>
          </p:cNvPr>
          <p:cNvSpPr txBox="1">
            <a:spLocks/>
          </p:cNvSpPr>
          <p:nvPr/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Berry, Collège de France à Lille</a:t>
            </a:r>
          </a:p>
        </p:txBody>
      </p:sp>
    </p:spTree>
    <p:extLst>
      <p:ext uri="{BB962C8B-B14F-4D97-AF65-F5344CB8AC3E}">
        <p14:creationId xmlns:p14="http://schemas.microsoft.com/office/powerpoint/2010/main" val="1098099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64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Panneau de contrôle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26" y="690955"/>
            <a:ext cx="8676456" cy="5885300"/>
          </a:xfrm>
          <a:prstGeom prst="rect">
            <a:avLst/>
          </a:prstGeom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DD9CEED3-C38B-F344-BA26-C332A41098D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9510287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65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Focus </a:t>
            </a:r>
            <a:r>
              <a:rPr lang="fr-FR" dirty="0" err="1"/>
              <a:t>Peaking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618" y="1052736"/>
            <a:ext cx="6622763" cy="441832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250454" y="5471064"/>
            <a:ext cx="2056973" cy="35086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6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</a:t>
            </a:r>
            <a:r>
              <a:rPr kumimoji="0" lang="fr-FR" sz="1600" b="0" i="1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phototrend.fr</a:t>
            </a:r>
            <a:endParaRPr kumimoji="0" lang="fr-FR" sz="1600" b="0" i="1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29579" y="5988062"/>
            <a:ext cx="6684843" cy="513410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T</a:t>
            </a:r>
            <a:r>
              <a:rPr kumimoji="0" lang="fr-FR" sz="28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</a:rPr>
              <a:t>rès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rapide, encore mieux dans le viseur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69610427-7539-B14F-A2CC-238D81989A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998274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02332" y="1196752"/>
            <a:ext cx="8813068" cy="4031873"/>
          </a:xfrm>
        </p:spPr>
        <p:txBody>
          <a:bodyPr/>
          <a:lstStyle/>
          <a:p>
            <a:r>
              <a:rPr lang="fr-FR" dirty="0"/>
              <a:t>Appareils beaucoup plus compacts</a:t>
            </a:r>
          </a:p>
          <a:p>
            <a:r>
              <a:rPr lang="fr-FR" dirty="0"/>
              <a:t>Viseur augmenté</a:t>
            </a:r>
          </a:p>
          <a:p>
            <a:r>
              <a:rPr lang="fr-FR" dirty="0"/>
              <a:t>Vue parfaite en basse lumière</a:t>
            </a:r>
          </a:p>
          <a:p>
            <a:r>
              <a:rPr lang="fr-FR" dirty="0"/>
              <a:t>Test de profondeur de champ sans assombrissement</a:t>
            </a:r>
          </a:p>
          <a:p>
            <a:r>
              <a:rPr lang="fr-FR" dirty="0"/>
              <a:t>Obturateur électronique totalement silencieux et sans aucune vibration</a:t>
            </a:r>
          </a:p>
          <a:p>
            <a:pPr lvl="1"/>
            <a:r>
              <a:rPr lang="fr-FR" dirty="0"/>
              <a:t>mais attention aux sujets mobiles, fortement déformés !</a:t>
            </a:r>
          </a:p>
          <a:p>
            <a:r>
              <a:rPr lang="fr-FR" dirty="0"/>
              <a:t>Rafale ultra-rapide (Olympus / Panasonic 60 </a:t>
            </a:r>
            <a:r>
              <a:rPr lang="fr-FR" dirty="0" err="1"/>
              <a:t>raw</a:t>
            </a:r>
            <a:r>
              <a:rPr lang="fr-FR" dirty="0"/>
              <a:t> / s)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Possibilités récentes des sans-miroirs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90044" y="5517232"/>
            <a:ext cx="8763938" cy="54476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Mais certains préfèrent le viseur optique, </a:t>
            </a:r>
            <a:r>
              <a:rPr kumimoji="0" lang="fr-FR" sz="2800" b="0" i="1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no </a:t>
            </a:r>
            <a:r>
              <a:rPr kumimoji="0" lang="fr-FR" sz="2800" b="0" i="1" u="none" strike="noStrike" kern="0" cap="none" spc="0" normalizeH="0" dirty="0" err="1">
                <a:ln>
                  <a:noFill/>
                </a:ln>
                <a:effectLst/>
                <a:uLnTx/>
                <a:uFillTx/>
              </a:rPr>
              <a:t>problem</a:t>
            </a:r>
            <a:r>
              <a:rPr kumimoji="0" lang="fr-FR" sz="2800" b="0" i="1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!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FD18DE88-6B6C-6F40-911A-268F84AD202D}"/>
              </a:ext>
            </a:extLst>
          </p:cNvPr>
          <p:cNvSpPr txBox="1">
            <a:spLocks/>
          </p:cNvSpPr>
          <p:nvPr/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31/01/2018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5AFF275D-5305-4E42-B8F2-BC3E4F4A7B86}"/>
              </a:ext>
            </a:extLst>
          </p:cNvPr>
          <p:cNvSpPr txBox="1">
            <a:spLocks/>
          </p:cNvSpPr>
          <p:nvPr/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66</a:t>
            </a:fld>
            <a:endParaRPr lang="fr-FR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2E35B269-9FFB-1647-8F2E-E3DBF66C398D}"/>
              </a:ext>
            </a:extLst>
          </p:cNvPr>
          <p:cNvSpPr txBox="1">
            <a:spLocks/>
          </p:cNvSpPr>
          <p:nvPr/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Berry, Collège de France à Lille</a:t>
            </a:r>
          </a:p>
        </p:txBody>
      </p:sp>
    </p:spTree>
    <p:extLst>
      <p:ext uri="{BB962C8B-B14F-4D97-AF65-F5344CB8AC3E}">
        <p14:creationId xmlns:p14="http://schemas.microsoft.com/office/powerpoint/2010/main" val="682662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0" y="1052736"/>
            <a:ext cx="9132216" cy="2766911"/>
          </a:xfrm>
        </p:spPr>
        <p:txBody>
          <a:bodyPr/>
          <a:lstStyle/>
          <a:p>
            <a:r>
              <a:rPr lang="fr-FR" dirty="0"/>
              <a:t>Logiciels de développement et retouche</a:t>
            </a:r>
          </a:p>
          <a:p>
            <a:pPr marL="532800" lvl="1" indent="-288000"/>
            <a:r>
              <a:rPr lang="fr-FR" dirty="0" err="1"/>
              <a:t>DxO</a:t>
            </a:r>
            <a:r>
              <a:rPr lang="fr-FR" dirty="0"/>
              <a:t> </a:t>
            </a:r>
            <a:r>
              <a:rPr lang="fr-FR" dirty="0" err="1"/>
              <a:t>Photolab</a:t>
            </a:r>
            <a:r>
              <a:rPr lang="fr-FR" dirty="0"/>
              <a:t>, Adobe </a:t>
            </a:r>
            <a:r>
              <a:rPr lang="fr-FR" dirty="0" err="1"/>
              <a:t>Lightroom</a:t>
            </a:r>
            <a:r>
              <a:rPr lang="fr-FR" dirty="0"/>
              <a:t>, </a:t>
            </a:r>
            <a:r>
              <a:rPr lang="fr-FR" dirty="0" err="1"/>
              <a:t>PhaseOne</a:t>
            </a:r>
            <a:r>
              <a:rPr lang="fr-FR" dirty="0"/>
              <a:t> Capture One, </a:t>
            </a:r>
            <a:r>
              <a:rPr lang="fr-FR" dirty="0" err="1">
                <a:solidFill>
                  <a:schemeClr val="accent3"/>
                </a:solidFill>
              </a:rPr>
              <a:t>DarkTable</a:t>
            </a:r>
            <a:r>
              <a:rPr lang="fr-FR" dirty="0">
                <a:solidFill>
                  <a:schemeClr val="accent3"/>
                </a:solidFill>
              </a:rPr>
              <a:t>, </a:t>
            </a:r>
            <a:r>
              <a:rPr lang="fr-FR" dirty="0" err="1">
                <a:solidFill>
                  <a:schemeClr val="accent3"/>
                </a:solidFill>
              </a:rPr>
              <a:t>Digikam</a:t>
            </a:r>
            <a:r>
              <a:rPr lang="fr-FR" dirty="0"/>
              <a:t>, etc.</a:t>
            </a:r>
          </a:p>
          <a:p>
            <a:r>
              <a:rPr lang="fr-FR" dirty="0"/>
              <a:t>Logiciels d’édition avancée : </a:t>
            </a:r>
            <a:r>
              <a:rPr lang="fr-FR" dirty="0">
                <a:solidFill>
                  <a:schemeClr val="tx2"/>
                </a:solidFill>
              </a:rPr>
              <a:t>Photoshop</a:t>
            </a:r>
            <a:r>
              <a:rPr lang="fr-FR" dirty="0"/>
              <a:t>, </a:t>
            </a:r>
            <a:r>
              <a:rPr lang="fr-FR" dirty="0">
                <a:solidFill>
                  <a:schemeClr val="accent3"/>
                </a:solidFill>
              </a:rPr>
              <a:t>GIMP</a:t>
            </a:r>
          </a:p>
          <a:p>
            <a:r>
              <a:rPr lang="fr-FR" dirty="0"/>
              <a:t>Logiciels de visualisation et de classement</a:t>
            </a:r>
          </a:p>
          <a:p>
            <a:pPr lvl="1"/>
            <a:r>
              <a:rPr lang="fr-FR" dirty="0"/>
              <a:t>importance des </a:t>
            </a:r>
            <a:r>
              <a:rPr lang="fr-FR" dirty="0" err="1">
                <a:solidFill>
                  <a:schemeClr val="tx2"/>
                </a:solidFill>
              </a:rPr>
              <a:t>Metadata</a:t>
            </a:r>
            <a:r>
              <a:rPr lang="fr-FR" dirty="0">
                <a:solidFill>
                  <a:schemeClr val="tx2"/>
                </a:solidFill>
              </a:rPr>
              <a:t> EXIF (heure, lieu, annotations,</a:t>
            </a:r>
            <a:r>
              <a:rPr lang="mr-IN" dirty="0">
                <a:solidFill>
                  <a:schemeClr val="tx2"/>
                </a:solidFill>
              </a:rPr>
              <a:t>…</a:t>
            </a:r>
            <a:r>
              <a:rPr lang="en-US" dirty="0">
                <a:solidFill>
                  <a:schemeClr val="tx2"/>
                </a:solidFill>
              </a:rPr>
              <a:t>)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/>
              <a:t>Retouche, classement, impression</a:t>
            </a:r>
          </a:p>
        </p:txBody>
      </p:sp>
      <p:sp>
        <p:nvSpPr>
          <p:cNvPr id="4" name="Espace réservé du contenu 5"/>
          <p:cNvSpPr txBox="1">
            <a:spLocks/>
          </p:cNvSpPr>
          <p:nvPr/>
        </p:nvSpPr>
        <p:spPr>
          <a:xfrm>
            <a:off x="11784" y="3819647"/>
            <a:ext cx="9132216" cy="262533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2800" indent="-2880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 dirty="0"/>
              <a:t>Mise en réseau immédiate (milliards d’images / jour)</a:t>
            </a:r>
          </a:p>
          <a:p>
            <a:pPr lvl="1"/>
            <a:r>
              <a:rPr lang="fr-FR" kern="0" dirty="0"/>
              <a:t>sites amateurs ou professionnels</a:t>
            </a:r>
          </a:p>
          <a:p>
            <a:pPr lvl="1"/>
            <a:r>
              <a:rPr lang="fr-FR" kern="0" dirty="0">
                <a:solidFill>
                  <a:schemeClr val="accent1"/>
                </a:solidFill>
              </a:rPr>
              <a:t>Mais qui sait qui en fait quoi ?</a:t>
            </a:r>
          </a:p>
          <a:p>
            <a:r>
              <a:rPr lang="fr-FR" kern="0" dirty="0"/>
              <a:t>Impression jet d’encre</a:t>
            </a:r>
          </a:p>
          <a:p>
            <a:pPr lvl="1"/>
            <a:r>
              <a:rPr lang="fr-FR" kern="0" dirty="0"/>
              <a:t>qualité et durabilité devenant exceptionnelles</a:t>
            </a:r>
          </a:p>
          <a:p>
            <a:pPr lvl="1"/>
            <a:r>
              <a:rPr lang="fr-FR" kern="0" dirty="0"/>
              <a:t>mais il faudrait un autre exposé sur les </a:t>
            </a:r>
            <a:r>
              <a:rPr lang="fr-FR" kern="0" dirty="0" err="1"/>
              <a:t>algos</a:t>
            </a:r>
            <a:r>
              <a:rPr lang="fr-FR" kern="0" dirty="0"/>
              <a:t> d’impression !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C7AA2E03-E95E-B240-B261-6CBAD6CFF872}"/>
              </a:ext>
            </a:extLst>
          </p:cNvPr>
          <p:cNvSpPr txBox="1">
            <a:spLocks/>
          </p:cNvSpPr>
          <p:nvPr/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31/01/2018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F2544B3F-290D-B648-B30E-721F13F6B8CC}"/>
              </a:ext>
            </a:extLst>
          </p:cNvPr>
          <p:cNvSpPr txBox="1">
            <a:spLocks/>
          </p:cNvSpPr>
          <p:nvPr/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67</a:t>
            </a:fld>
            <a:endParaRPr lang="fr-FR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555D6620-78C7-164A-BF68-39BE3B50F848}"/>
              </a:ext>
            </a:extLst>
          </p:cNvPr>
          <p:cNvSpPr txBox="1">
            <a:spLocks/>
          </p:cNvSpPr>
          <p:nvPr/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Berry, Collège de France à Lille</a:t>
            </a:r>
          </a:p>
        </p:txBody>
      </p:sp>
    </p:spTree>
    <p:extLst>
      <p:ext uri="{BB962C8B-B14F-4D97-AF65-F5344CB8AC3E}">
        <p14:creationId xmlns:p14="http://schemas.microsoft.com/office/powerpoint/2010/main" val="92668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A70E9352-3768-5048-8BA7-D65644544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512" y="980728"/>
            <a:ext cx="8735888" cy="1495153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fr-FR"/>
              <a:t>T</a:t>
            </a:r>
            <a:r>
              <a:rPr lang="en-US"/>
              <a:t>éléphone : faible épaisseur </a:t>
            </a:r>
            <a:r>
              <a:rPr lang="fr-FR"/>
              <a:t>→ </a:t>
            </a:r>
            <a:r>
              <a:rPr lang="fr-FR">
                <a:solidFill>
                  <a:schemeClr val="tx2"/>
                </a:solidFill>
              </a:rPr>
              <a:t>multi-capteurs</a:t>
            </a:r>
          </a:p>
          <a:p>
            <a:pPr>
              <a:spcBef>
                <a:spcPts val="300"/>
              </a:spcBef>
            </a:pPr>
            <a:r>
              <a:rPr lang="fr-FR">
                <a:solidFill>
                  <a:schemeClr val="bg1"/>
                </a:solidFill>
              </a:rPr>
              <a:t>T</a:t>
            </a:r>
            <a:r>
              <a:rPr lang="en-US">
                <a:solidFill>
                  <a:schemeClr val="bg1"/>
                </a:solidFill>
              </a:rPr>
              <a:t>éléphone : faible épaisseur </a:t>
            </a:r>
            <a:r>
              <a:rPr lang="fr-FR"/>
              <a:t>→ </a:t>
            </a:r>
            <a:r>
              <a:rPr lang="en-US">
                <a:solidFill>
                  <a:schemeClr val="tx2"/>
                </a:solidFill>
              </a:rPr>
              <a:t>matrice de capteurs</a:t>
            </a:r>
          </a:p>
          <a:p>
            <a:pPr>
              <a:spcBef>
                <a:spcPts val="300"/>
              </a:spcBef>
            </a:pPr>
            <a:r>
              <a:rPr lang="fr-FR">
                <a:solidFill>
                  <a:schemeClr val="bg1"/>
                </a:solidFill>
              </a:rPr>
              <a:t>T</a:t>
            </a:r>
            <a:r>
              <a:rPr lang="en-US">
                <a:solidFill>
                  <a:schemeClr val="bg1"/>
                </a:solidFill>
              </a:rPr>
              <a:t>éléphone : faible épaisseur</a:t>
            </a:r>
            <a:r>
              <a:rPr lang="en-US"/>
              <a:t> </a:t>
            </a:r>
            <a:r>
              <a:rPr lang="fr-FR"/>
              <a:t>→ </a:t>
            </a:r>
            <a:r>
              <a:rPr lang="en-US">
                <a:solidFill>
                  <a:schemeClr val="tx2"/>
                </a:solidFill>
              </a:rPr>
              <a:t>imagerie 3D, etc</a:t>
            </a:r>
            <a:endParaRPr lang="fr-FR">
              <a:solidFill>
                <a:schemeClr val="tx2"/>
              </a:solidFill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FBC2F12A-8F2E-6E4A-80E4-F075120FA24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B3C828C4-54CF-1F42-B048-83C534E7E3B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68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0EF6BA51-8E8A-8D42-9E1A-3A01D41C76F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7BB819AC-C3CB-634B-825F-65A62D41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</a:t>
            </a:r>
            <a:r>
              <a:rPr lang="en-US"/>
              <a:t>’avenir ne ressemblera pas au passé !</a:t>
            </a:r>
            <a:endParaRPr lang="fr-FR"/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xmlns="" id="{40220298-F0C7-4B49-A79C-3D764398A9F1}"/>
              </a:ext>
            </a:extLst>
          </p:cNvPr>
          <p:cNvSpPr txBox="1">
            <a:spLocks/>
          </p:cNvSpPr>
          <p:nvPr/>
        </p:nvSpPr>
        <p:spPr>
          <a:xfrm>
            <a:off x="-36512" y="2761588"/>
            <a:ext cx="9289032" cy="14951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2800" indent="-2880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300"/>
              </a:spcBef>
            </a:pPr>
            <a:r>
              <a:rPr lang="en-US" kern="0"/>
              <a:t>Multi-images </a:t>
            </a:r>
            <a:r>
              <a:rPr lang="fr-FR" kern="0"/>
              <a:t>→ </a:t>
            </a:r>
            <a:r>
              <a:rPr lang="fr-FR" kern="0">
                <a:solidFill>
                  <a:schemeClr val="tx2"/>
                </a:solidFill>
              </a:rPr>
              <a:t>LiveView</a:t>
            </a:r>
            <a:r>
              <a:rPr lang="fr-FR" kern="0"/>
              <a:t>, entre photo et vid</a:t>
            </a:r>
            <a:r>
              <a:rPr lang="en-US" kern="0"/>
              <a:t>éo</a:t>
            </a:r>
            <a:endParaRPr lang="fr-FR" kern="0"/>
          </a:p>
          <a:p>
            <a:pPr>
              <a:spcBef>
                <a:spcPts val="300"/>
              </a:spcBef>
            </a:pPr>
            <a:r>
              <a:rPr lang="en-US" kern="0">
                <a:solidFill>
                  <a:schemeClr val="bg1"/>
                </a:solidFill>
              </a:rPr>
              <a:t>Multi-images </a:t>
            </a:r>
            <a:r>
              <a:rPr lang="fr-FR" kern="0"/>
              <a:t>→ </a:t>
            </a:r>
            <a:r>
              <a:rPr lang="en-US" kern="0">
                <a:solidFill>
                  <a:schemeClr val="tx2"/>
                </a:solidFill>
              </a:rPr>
              <a:t>choix des zones nettes pour fusion</a:t>
            </a:r>
          </a:p>
          <a:p>
            <a:pPr>
              <a:spcBef>
                <a:spcPts val="300"/>
              </a:spcBef>
            </a:pPr>
            <a:r>
              <a:rPr lang="en-US" kern="0">
                <a:solidFill>
                  <a:schemeClr val="bg1"/>
                </a:solidFill>
              </a:rPr>
              <a:t>Multi-images</a:t>
            </a:r>
            <a:r>
              <a:rPr lang="en-US" kern="0"/>
              <a:t> </a:t>
            </a:r>
            <a:r>
              <a:rPr lang="fr-FR" kern="0"/>
              <a:t>→ </a:t>
            </a:r>
            <a:r>
              <a:rPr lang="en-US" kern="0">
                <a:solidFill>
                  <a:schemeClr val="tx2"/>
                </a:solidFill>
              </a:rPr>
              <a:t>choix des sourires</a:t>
            </a:r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xmlns="" id="{CB8B3B9C-5FD9-324C-9F9A-4D7963652621}"/>
              </a:ext>
            </a:extLst>
          </p:cNvPr>
          <p:cNvSpPr txBox="1">
            <a:spLocks/>
          </p:cNvSpPr>
          <p:nvPr/>
        </p:nvSpPr>
        <p:spPr>
          <a:xfrm>
            <a:off x="-36512" y="4552396"/>
            <a:ext cx="9289032" cy="14881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2800" indent="-2880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300"/>
              </a:spcBef>
            </a:pPr>
            <a:r>
              <a:rPr lang="en-US" kern="0"/>
              <a:t>Amélioration automatique </a:t>
            </a:r>
            <a:r>
              <a:rPr lang="fr-FR" kern="0"/>
              <a:t>→ </a:t>
            </a:r>
            <a:r>
              <a:rPr lang="fr-FR" kern="0">
                <a:solidFill>
                  <a:schemeClr val="tx2"/>
                </a:solidFill>
              </a:rPr>
              <a:t>lumi</a:t>
            </a:r>
            <a:r>
              <a:rPr lang="en-US" kern="0">
                <a:solidFill>
                  <a:schemeClr val="tx2"/>
                </a:solidFill>
              </a:rPr>
              <a:t>ère, contraste, couleur</a:t>
            </a:r>
            <a:endParaRPr lang="fr-FR" kern="0"/>
          </a:p>
          <a:p>
            <a:pPr>
              <a:spcBef>
                <a:spcPts val="300"/>
              </a:spcBef>
            </a:pPr>
            <a:r>
              <a:rPr lang="en-US" kern="0">
                <a:solidFill>
                  <a:schemeClr val="bg1"/>
                </a:solidFill>
              </a:rPr>
              <a:t>Amélioration automatique </a:t>
            </a:r>
            <a:r>
              <a:rPr lang="fr-FR" kern="0"/>
              <a:t>→</a:t>
            </a:r>
            <a:r>
              <a:rPr lang="en-US" kern="0">
                <a:solidFill>
                  <a:schemeClr val="tx2"/>
                </a:solidFill>
              </a:rPr>
              <a:t> analyse de scènes</a:t>
            </a:r>
            <a:r>
              <a:rPr lang="en-US" i="1" kern="0">
                <a:solidFill>
                  <a:schemeClr val="tx2"/>
                </a:solidFill>
              </a:rPr>
              <a:t> </a:t>
            </a:r>
          </a:p>
          <a:p>
            <a:pPr>
              <a:spcBef>
                <a:spcPts val="300"/>
              </a:spcBef>
            </a:pPr>
            <a:r>
              <a:rPr lang="en-US" kern="0">
                <a:solidFill>
                  <a:schemeClr val="bg1"/>
                </a:solidFill>
              </a:rPr>
              <a:t>Amélioration automatique </a:t>
            </a:r>
            <a:r>
              <a:rPr lang="fr-FR" kern="0"/>
              <a:t>→</a:t>
            </a:r>
            <a:r>
              <a:rPr lang="en-US" i="1" kern="0">
                <a:solidFill>
                  <a:schemeClr val="tx2"/>
                </a:solidFill>
              </a:rPr>
              <a:t> deep learning</a:t>
            </a:r>
          </a:p>
        </p:txBody>
      </p:sp>
    </p:spTree>
    <p:extLst>
      <p:ext uri="{BB962C8B-B14F-4D97-AF65-F5344CB8AC3E}">
        <p14:creationId xmlns:p14="http://schemas.microsoft.com/office/powerpoint/2010/main" val="4116565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47906" y="841649"/>
            <a:ext cx="8701675" cy="3037755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Fusion physique / informatique</a:t>
            </a:r>
            <a:r>
              <a:rPr lang="fr-FR" dirty="0"/>
              <a:t>, grande puissance de calcul, </a:t>
            </a:r>
            <a:r>
              <a:rPr lang="fr-FR"/>
              <a:t>algorithmes performants, logiciels </a:t>
            </a:r>
            <a:r>
              <a:rPr lang="fr-FR" dirty="0"/>
              <a:t>fiables</a:t>
            </a:r>
          </a:p>
          <a:p>
            <a:r>
              <a:rPr lang="fr-FR" dirty="0">
                <a:solidFill>
                  <a:schemeClr val="accent3"/>
                </a:solidFill>
              </a:rPr>
              <a:t>Qualité technique</a:t>
            </a:r>
            <a:r>
              <a:rPr lang="fr-FR" dirty="0"/>
              <a:t> très supérieure à celle de l’argentique (ne concerne pas forcément les artistes)</a:t>
            </a:r>
          </a:p>
          <a:p>
            <a:r>
              <a:rPr lang="fr-FR" dirty="0"/>
              <a:t>Grande </a:t>
            </a:r>
            <a:r>
              <a:rPr lang="fr-FR" dirty="0">
                <a:solidFill>
                  <a:schemeClr val="accent3"/>
                </a:solidFill>
              </a:rPr>
              <a:t>diversification des appareils</a:t>
            </a:r>
          </a:p>
          <a:p>
            <a:r>
              <a:rPr lang="fr-FR" dirty="0"/>
              <a:t>Prise et diffusion </a:t>
            </a:r>
            <a:r>
              <a:rPr lang="fr-FR" dirty="0">
                <a:solidFill>
                  <a:schemeClr val="accent3"/>
                </a:solidFill>
              </a:rPr>
              <a:t>plus faciles</a:t>
            </a:r>
            <a:r>
              <a:rPr lang="fr-FR" dirty="0"/>
              <a:t> et </a:t>
            </a:r>
            <a:r>
              <a:rPr lang="fr-FR" dirty="0">
                <a:solidFill>
                  <a:schemeClr val="accent3"/>
                </a:solidFill>
              </a:rPr>
              <a:t>moins coûteuses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5496" y="44624"/>
            <a:ext cx="9108504" cy="615553"/>
          </a:xfrm>
        </p:spPr>
        <p:txBody>
          <a:bodyPr/>
          <a:lstStyle/>
          <a:p>
            <a:r>
              <a:rPr lang="fr-FR" sz="3400" dirty="0"/>
              <a:t>Conclusion </a:t>
            </a:r>
            <a:r>
              <a:rPr lang="fr-FR" sz="3400"/>
              <a:t>: un changement massif en 20 ans</a:t>
            </a:r>
            <a:endParaRPr lang="fr-FR" sz="3400" dirty="0"/>
          </a:p>
        </p:txBody>
      </p:sp>
      <p:sp>
        <p:nvSpPr>
          <p:cNvPr id="5" name="ZoneTexte 4"/>
          <p:cNvSpPr txBox="1"/>
          <p:nvPr/>
        </p:nvSpPr>
        <p:spPr>
          <a:xfrm>
            <a:off x="215720" y="4149080"/>
            <a:ext cx="8608447" cy="200465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La photo est magique parce qu’elle abolit le temps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en montre l’immobilité des choses et gens mobiles</a:t>
            </a:r>
          </a:p>
          <a:p>
            <a:pPr algn="ctr" fontAlgn="base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Mais un bon appareil ne fait pas un bon photographe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(je ne sais pas parler de la vidéo)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1EB914F0-D58D-E842-86CF-A3AAE4BAB80F}"/>
              </a:ext>
            </a:extLst>
          </p:cNvPr>
          <p:cNvSpPr txBox="1">
            <a:spLocks/>
          </p:cNvSpPr>
          <p:nvPr/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31/01/2018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566785DD-31C1-A64D-91D4-407BA22DD1DA}"/>
              </a:ext>
            </a:extLst>
          </p:cNvPr>
          <p:cNvSpPr txBox="1">
            <a:spLocks/>
          </p:cNvSpPr>
          <p:nvPr/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69</a:t>
            </a:fld>
            <a:endParaRPr lang="fr-F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DF5DE13D-C8D6-4C46-9C71-61A231F81889}"/>
              </a:ext>
            </a:extLst>
          </p:cNvPr>
          <p:cNvSpPr txBox="1">
            <a:spLocks/>
          </p:cNvSpPr>
          <p:nvPr/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Berry, Collège de France à Lille</a:t>
            </a:r>
          </a:p>
        </p:txBody>
      </p:sp>
    </p:spTree>
    <p:extLst>
      <p:ext uri="{BB962C8B-B14F-4D97-AF65-F5344CB8AC3E}">
        <p14:creationId xmlns:p14="http://schemas.microsoft.com/office/powerpoint/2010/main" val="694373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/>
              <a:t>Quand ca ne bouge pas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586826" y="4797152"/>
            <a:ext cx="5970348" cy="1449628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L’œil balaye constamment la scène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en </a:t>
            </a:r>
            <a:r>
              <a:rPr lang="fr-FR" sz="2800" kern="0" dirty="0">
                <a:solidFill>
                  <a:schemeClr val="accent3"/>
                </a:solidFill>
              </a:rPr>
              <a:t>s’adaptant constamment</a:t>
            </a:r>
            <a:r>
              <a:rPr lang="fr-FR" sz="2800" kern="0" dirty="0"/>
              <a:t>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à la distance et à la lumière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86" y="1412776"/>
            <a:ext cx="8855713" cy="260652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88286" y="4049317"/>
            <a:ext cx="2313454" cy="363048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b="0" i="1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source Gibson</a:t>
            </a:r>
            <a:r>
              <a:rPr kumimoji="0" lang="fr-FR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1950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xmlns="" id="{FFC167F2-F00C-6F46-8E07-3802C8201FD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1790288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81501"/>
          </a:xfrm>
        </p:spPr>
        <p:txBody>
          <a:bodyPr/>
          <a:lstStyle/>
          <a:p>
            <a:r>
              <a:rPr lang="fr-FR" sz="2400" dirty="0"/>
              <a:t>Merci à Frédéric Guichard, Directeur scientifique de </a:t>
            </a:r>
            <a:r>
              <a:rPr lang="fr-FR" sz="2400" dirty="0" err="1"/>
              <a:t>DxO</a:t>
            </a:r>
            <a:r>
              <a:rPr lang="fr-FR" sz="2400" dirty="0"/>
              <a:t> </a:t>
            </a:r>
            <a:r>
              <a:rPr lang="fr-FR" sz="2400" dirty="0" err="1"/>
              <a:t>Labs</a:t>
            </a:r>
            <a:r>
              <a:rPr lang="fr-FR" sz="2400" dirty="0"/>
              <a:t>, qui m’a tout appris dès 2008 :</a:t>
            </a:r>
          </a:p>
          <a:p>
            <a:pPr lvl="1"/>
            <a:r>
              <a:rPr lang="fr-FR" sz="2000" dirty="0">
                <a:hlinkClick r:id="rId2"/>
              </a:rPr>
              <a:t>http://www.college-de-france.fr/site/gerard-berry/seminar-2008-03-21-11h10.htm</a:t>
            </a:r>
            <a:r>
              <a:rPr lang="fr-FR" sz="2000" dirty="0"/>
              <a:t> (repris ici)</a:t>
            </a:r>
          </a:p>
          <a:p>
            <a:r>
              <a:rPr lang="fr-FR" sz="2400" dirty="0"/>
              <a:t>Merci à Henri Maître, qui a fait un séminaire sur la photo (assez différent) dans mon cours de nov. 2014 à Lyon : </a:t>
            </a:r>
          </a:p>
          <a:p>
            <a:pPr lvl="1"/>
            <a:r>
              <a:rPr lang="fr-FR" sz="2000" dirty="0"/>
              <a:t>Lire son livre « Du photon au pixel » ,</a:t>
            </a:r>
          </a:p>
          <a:p>
            <a:pPr lvl="1"/>
            <a:r>
              <a:rPr lang="fr-FR" sz="2000" dirty="0">
                <a:solidFill>
                  <a:schemeClr val="bg1"/>
                </a:solidFill>
              </a:rPr>
              <a:t>   </a:t>
            </a:r>
            <a:r>
              <a:rPr lang="fr-FR" sz="2000" dirty="0">
                <a:hlinkClick r:id="rId3"/>
              </a:rPr>
              <a:t>https://</a:t>
            </a:r>
            <a:r>
              <a:rPr lang="fr-FR" sz="2000" dirty="0" err="1">
                <a:hlinkClick r:id="rId3"/>
              </a:rPr>
              <a:t>iste-editions.fr</a:t>
            </a:r>
            <a:r>
              <a:rPr lang="fr-FR" sz="2000" dirty="0">
                <a:hlinkClick r:id="rId3"/>
              </a:rPr>
              <a:t>/</a:t>
            </a:r>
            <a:r>
              <a:rPr lang="fr-FR" sz="2000" dirty="0" err="1">
                <a:hlinkClick r:id="rId3"/>
              </a:rPr>
              <a:t>products</a:t>
            </a:r>
            <a:r>
              <a:rPr lang="fr-FR" sz="2000" dirty="0">
                <a:hlinkClick r:id="rId3"/>
              </a:rPr>
              <a:t>/du-photon-au-pixel-1</a:t>
            </a:r>
            <a:endParaRPr lang="fr-FR" sz="2000" dirty="0"/>
          </a:p>
          <a:p>
            <a:r>
              <a:rPr lang="fr-FR" sz="2400" dirty="0"/>
              <a:t>Voir également le colloque Académie des sciences </a:t>
            </a:r>
            <a:r>
              <a:rPr lang="mr-IN" sz="2400" dirty="0"/>
              <a:t>–</a:t>
            </a:r>
            <a:r>
              <a:rPr lang="fr-FR" sz="2400" dirty="0"/>
              <a:t> Académie des Beaux Arts sur la photographie </a:t>
            </a:r>
          </a:p>
          <a:p>
            <a:pPr lvl="1"/>
            <a:r>
              <a:rPr lang="fr-FR" sz="2000" dirty="0">
                <a:hlinkClick r:id="rId4"/>
              </a:rPr>
              <a:t>http://www.academie-sciences.fr/fr/Seances-publiques/la-photographie.html</a:t>
            </a:r>
            <a:endParaRPr lang="fr-FR" dirty="0"/>
          </a:p>
          <a:p>
            <a:pPr lvl="1"/>
            <a:r>
              <a:rPr lang="fr-FR" sz="2000" i="1" dirty="0">
                <a:hlinkClick r:id="rId5"/>
              </a:rPr>
              <a:t>Le développement photographique et la chimie de l’argentique</a:t>
            </a:r>
            <a:r>
              <a:rPr lang="fr-FR" sz="2000" i="1" dirty="0"/>
              <a:t> </a:t>
            </a:r>
            <a:r>
              <a:rPr lang="fr-FR" sz="2000" dirty="0"/>
              <a:t>vidéo de Jacqueline </a:t>
            </a:r>
            <a:r>
              <a:rPr lang="fr-FR" sz="2000" dirty="0" err="1"/>
              <a:t>Belloni</a:t>
            </a:r>
            <a:r>
              <a:rPr lang="fr-FR" sz="2000" dirty="0"/>
              <a:t> (CNRS)</a:t>
            </a:r>
          </a:p>
          <a:p>
            <a:pPr lvl="1"/>
            <a:endParaRPr lang="fr-FR" sz="2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/>
              <a:t>Remerciements et références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9B894E-1582-DC42-A098-CA6B218A68BC}"/>
              </a:ext>
            </a:extLst>
          </p:cNvPr>
          <p:cNvSpPr txBox="1">
            <a:spLocks/>
          </p:cNvSpPr>
          <p:nvPr/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31/01/2018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78211DF5-D369-AE47-BB71-0907347A275C}"/>
              </a:ext>
            </a:extLst>
          </p:cNvPr>
          <p:cNvSpPr txBox="1">
            <a:spLocks/>
          </p:cNvSpPr>
          <p:nvPr/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70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F0E7AD34-F885-C943-AFA2-22237D0F7399}"/>
              </a:ext>
            </a:extLst>
          </p:cNvPr>
          <p:cNvSpPr txBox="1">
            <a:spLocks/>
          </p:cNvSpPr>
          <p:nvPr/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Berry, Collège de France à Lille</a:t>
            </a:r>
          </a:p>
        </p:txBody>
      </p:sp>
    </p:spTree>
    <p:extLst>
      <p:ext uri="{BB962C8B-B14F-4D97-AF65-F5344CB8AC3E}">
        <p14:creationId xmlns:p14="http://schemas.microsoft.com/office/powerpoint/2010/main" val="14635765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chaque selfie, que d</a:t>
            </a:r>
            <a:r>
              <a:rPr lang="en-US" dirty="0"/>
              <a:t>’</a:t>
            </a:r>
            <a:r>
              <a:rPr lang="en-US"/>
              <a:t>algorithmes</a:t>
            </a:r>
            <a:r>
              <a:rPr lang="fr-FR"/>
              <a:t> </a:t>
            </a:r>
            <a:r>
              <a:rPr lang="fr-FR" dirty="0"/>
              <a:t>!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216639" y="5805027"/>
            <a:ext cx="2712602" cy="318549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400" b="0" i="1" u="none" strike="noStrike" kern="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Photos G. Berry, Athènes 2015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85783BBB-A55F-CD4D-8B37-A84ACA69A65A}"/>
              </a:ext>
            </a:extLst>
          </p:cNvPr>
          <p:cNvGrpSpPr/>
          <p:nvPr/>
        </p:nvGrpSpPr>
        <p:grpSpPr>
          <a:xfrm>
            <a:off x="1220140" y="656564"/>
            <a:ext cx="6703720" cy="5027790"/>
            <a:chOff x="1221080" y="888700"/>
            <a:chExt cx="6703720" cy="502779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1080" y="888700"/>
              <a:ext cx="6703720" cy="502779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524810C2-2D79-0745-914A-11DD67DFB45E}"/>
                </a:ext>
              </a:extLst>
            </p:cNvPr>
            <p:cNvSpPr/>
            <p:nvPr/>
          </p:nvSpPr>
          <p:spPr bwMode="auto">
            <a:xfrm>
              <a:off x="1221080" y="888700"/>
              <a:ext cx="6703720" cy="452068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" name="Date Placeholder 3">
            <a:extLst>
              <a:ext uri="{FF2B5EF4-FFF2-40B4-BE49-F238E27FC236}">
                <a16:creationId xmlns:a16="http://schemas.microsoft.com/office/drawing/2014/main" xmlns="" id="{8282F41B-7B0E-0B4F-A555-DF06598651D0}"/>
              </a:ext>
            </a:extLst>
          </p:cNvPr>
          <p:cNvSpPr txBox="1">
            <a:spLocks/>
          </p:cNvSpPr>
          <p:nvPr/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31/01/2018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EBD50FF7-E444-F64B-BD90-DA5C62B1E9CD}"/>
              </a:ext>
            </a:extLst>
          </p:cNvPr>
          <p:cNvSpPr txBox="1">
            <a:spLocks/>
          </p:cNvSpPr>
          <p:nvPr/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71</a:t>
            </a:fld>
            <a:endParaRPr lang="fr-FR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="" id="{068E4A3A-4330-604E-84CB-AF5A6B9991AF}"/>
              </a:ext>
            </a:extLst>
          </p:cNvPr>
          <p:cNvSpPr txBox="1">
            <a:spLocks/>
          </p:cNvSpPr>
          <p:nvPr/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Berry, Collège de France à Lille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xmlns="" id="{80E873E0-C9D6-1B4A-B1CB-CD8BD7A3FAE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xmlns="" id="{1AF069E5-58D5-754F-8BEB-C9FB925239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xmlns="" id="{01D8D1A1-D252-4046-A8D5-3AADB9C0C54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5780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6358664"/>
          </a:xfrm>
        </p:spPr>
        <p:txBody>
          <a:bodyPr/>
          <a:lstStyle/>
          <a:p>
            <a:r>
              <a:rPr lang="fr-FR" dirty="0"/>
              <a:t>Air-</a:t>
            </a:r>
            <a:r>
              <a:rPr lang="fr-FR" dirty="0" err="1"/>
              <a:t>less</a:t>
            </a:r>
            <a:r>
              <a:rPr lang="fr-FR" dirty="0"/>
              <a:t> design</a:t>
            </a:r>
          </a:p>
          <a:p>
            <a:r>
              <a:rPr lang="fr-FR" dirty="0"/>
              <a:t>Circuits rapides (certains dédiés)</a:t>
            </a:r>
          </a:p>
          <a:p>
            <a:r>
              <a:rPr lang="fr-FR" dirty="0"/>
              <a:t>Prises de vue multiples</a:t>
            </a:r>
          </a:p>
          <a:p>
            <a:r>
              <a:rPr lang="fr-FR" dirty="0"/>
              <a:t>Maintenant objectifs multiples</a:t>
            </a:r>
          </a:p>
          <a:p>
            <a:r>
              <a:rPr lang="fr-FR" dirty="0"/>
              <a:t>Algorithmes nombreux et sophistiqué</a:t>
            </a:r>
          </a:p>
          <a:p>
            <a:pPr lvl="1"/>
            <a:r>
              <a:rPr lang="fr-FR" dirty="0"/>
              <a:t>développement</a:t>
            </a:r>
          </a:p>
          <a:p>
            <a:pPr lvl="1"/>
            <a:r>
              <a:rPr lang="fr-FR" dirty="0"/>
              <a:t>anti-bruit</a:t>
            </a:r>
          </a:p>
          <a:p>
            <a:pPr lvl="1"/>
            <a:r>
              <a:rPr lang="fr-FR" dirty="0"/>
              <a:t>traitement de la lumière</a:t>
            </a:r>
          </a:p>
          <a:p>
            <a:pPr lvl="1"/>
            <a:r>
              <a:rPr lang="fr-FR" dirty="0"/>
              <a:t>traitement des distorsions</a:t>
            </a:r>
          </a:p>
          <a:p>
            <a:pPr lvl="1"/>
            <a:r>
              <a:rPr lang="fr-FR" dirty="0"/>
              <a:t>analyse de l’image, reconnaissance</a:t>
            </a:r>
          </a:p>
          <a:p>
            <a:pPr lvl="1"/>
            <a:r>
              <a:rPr lang="fr-FR" dirty="0"/>
              <a:t>traitement des visages, etc.</a:t>
            </a:r>
          </a:p>
          <a:p>
            <a:pPr lvl="1"/>
            <a:r>
              <a:rPr lang="fr-FR" dirty="0"/>
              <a:t>flou d’arrière-plan algorithmique</a:t>
            </a:r>
          </a:p>
          <a:p>
            <a:pPr lvl="1"/>
            <a:endParaRPr lang="fr-FR" sz="2800" dirty="0"/>
          </a:p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Mais comment fait un téléphone 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E584D5-3D3F-5F40-9283-88274E600D15}"/>
              </a:ext>
            </a:extLst>
          </p:cNvPr>
          <p:cNvSpPr txBox="1">
            <a:spLocks/>
          </p:cNvSpPr>
          <p:nvPr/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31/01/2018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D7471E-C71A-4349-8B91-97CBF80A4132}"/>
              </a:ext>
            </a:extLst>
          </p:cNvPr>
          <p:cNvSpPr txBox="1">
            <a:spLocks/>
          </p:cNvSpPr>
          <p:nvPr/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72</a:t>
            </a:fld>
            <a:endParaRPr lang="fr-F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46A17D79-2C12-454E-AAAD-42D873CC655D}"/>
              </a:ext>
            </a:extLst>
          </p:cNvPr>
          <p:cNvSpPr txBox="1">
            <a:spLocks/>
          </p:cNvSpPr>
          <p:nvPr/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Berry, Collège de France à Lille</a:t>
            </a:r>
          </a:p>
        </p:txBody>
      </p:sp>
    </p:spTree>
    <p:extLst>
      <p:ext uri="{BB962C8B-B14F-4D97-AF65-F5344CB8AC3E}">
        <p14:creationId xmlns:p14="http://schemas.microsoft.com/office/powerpoint/2010/main" val="1840682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/>
              <a:t>De l’œil au cerveau et à la perception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4138" y="998004"/>
            <a:ext cx="9113392" cy="1449628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tx2"/>
                </a:solidFill>
              </a:rPr>
              <a:t>R</a:t>
            </a:r>
            <a:r>
              <a:rPr kumimoji="0" lang="fr-FR" sz="2800" b="0" i="0" u="none" strike="noStrike" kern="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étine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= extraordinaire système de traitement du signal,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tx2"/>
                </a:solidFill>
              </a:rPr>
              <a:t>Cortex visuel</a:t>
            </a:r>
            <a:r>
              <a:rPr lang="fr-FR" sz="2800" kern="0" dirty="0"/>
              <a:t> = grand système algorithmique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 de réalité virtuelle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28600" y="2935860"/>
            <a:ext cx="8650125" cy="99719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⟹ l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’image que nous croyons voir n’est qu’une grande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reconstitution algorithmique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1ED271A7-36C5-BC46-8223-96392CB394D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1952078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 à Lille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200329"/>
          </a:xfrm>
        </p:spPr>
        <p:txBody>
          <a:bodyPr/>
          <a:lstStyle/>
          <a:p>
            <a:r>
              <a:rPr lang="fr-FR" dirty="0"/>
              <a:t>Avec de jolis bugs : ici, que des cercles ronds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35" y="861413"/>
            <a:ext cx="7591330" cy="5693497"/>
          </a:xfrm>
          <a:prstGeom prst="rect">
            <a:avLst/>
          </a:prstGeom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04AF5950-52AD-B447-959C-4AA13E97D71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31/01/2018</a:t>
            </a:r>
          </a:p>
        </p:txBody>
      </p:sp>
    </p:spTree>
    <p:extLst>
      <p:ext uri="{BB962C8B-B14F-4D97-AF65-F5344CB8AC3E}">
        <p14:creationId xmlns:p14="http://schemas.microsoft.com/office/powerpoint/2010/main" val="14722431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BERRY@XB94KIMFUVWXY5K9" val="3082"/>
  <p:tag name="DEFAULTDISPLAYSOURCE" val="\documentclass{article}\pagestyle{empty}&#10;\begin{document}&#10;&#10;\end{document}&#10;"/>
  <p:tag name="EMBEDFONTS" val="1"/>
  <p:tag name="FIRSTGERARD2EBERRY@ELPDCHTFUVW0Y5HA" val="4800"/>
</p:tagLst>
</file>

<file path=ppt/theme/theme1.xml><?xml version="1.0" encoding="utf-8"?>
<a:theme xmlns:a="http://schemas.openxmlformats.org/drawingml/2006/main" name="BerryColl09-2">
  <a:themeElements>
    <a:clrScheme name="Personnalisée 1 1">
      <a:dk1>
        <a:srgbClr val="000000"/>
      </a:dk1>
      <a:lt1>
        <a:srgbClr val="FFFFFF"/>
      </a:lt1>
      <a:dk2>
        <a:srgbClr val="0000FF"/>
      </a:dk2>
      <a:lt2>
        <a:srgbClr val="FFFF65"/>
      </a:lt2>
      <a:accent1>
        <a:srgbClr val="FF0000"/>
      </a:accent1>
      <a:accent2>
        <a:srgbClr val="007A00"/>
      </a:accent2>
      <a:accent3>
        <a:srgbClr val="B22C85"/>
      </a:accent3>
      <a:accent4>
        <a:srgbClr val="964700"/>
      </a:accent4>
      <a:accent5>
        <a:srgbClr val="E78400"/>
      </a:accent5>
      <a:accent6>
        <a:srgbClr val="BFBFBF"/>
      </a:accent6>
      <a:hlink>
        <a:srgbClr val="0000BF"/>
      </a:hlink>
      <a:folHlink>
        <a:srgbClr val="3F3F3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ln w="19050">
          <a:noFill/>
        </a:ln>
      </a:spPr>
      <a:bodyPr wrap="none" rtlCol="0">
        <a:spAutoFit/>
      </a:bodyPr>
      <a:lstStyle>
        <a:defPPr fontAlgn="base">
          <a:lnSpc>
            <a:spcPct val="105000"/>
          </a:lnSpc>
          <a:spcAft>
            <a:spcPct val="0"/>
          </a:spcAft>
          <a:defRPr kumimoji="0" sz="2800" b="0" i="0" u="none" strike="noStrike" kern="0" cap="none" spc="0" normalizeH="0" noProof="0" dirty="0" smtClean="0">
            <a:ln>
              <a:noFill/>
            </a:ln>
            <a:effectLst/>
            <a:uLnTx/>
            <a:uFillTx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BerryModèle.potx" id="{1063581F-96BB-8444-9F23-4278344216FA}" vid="{B92A0768-C907-084B-B1DB-D5773F8641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BerryModèle</Template>
  <TotalTime>20561</TotalTime>
  <Words>3713</Words>
  <Application>Microsoft Macintosh PowerPoint</Application>
  <PresentationFormat>Présentation à l'écran (4:3)</PresentationFormat>
  <Paragraphs>621</Paragraphs>
  <Slides>72</Slides>
  <Notes>7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72</vt:i4>
      </vt:variant>
    </vt:vector>
  </HeadingPairs>
  <TitlesOfParts>
    <vt:vector size="74" baseType="lpstr">
      <vt:lpstr>BerryColl09-2</vt:lpstr>
      <vt:lpstr>Photo Editor Photo</vt:lpstr>
      <vt:lpstr>La photographie numérique, un parfait exemple de la puissance de l’informatique </vt:lpstr>
      <vt:lpstr>Sciences et industries, du 19e au 21e siècle</vt:lpstr>
      <vt:lpstr>Sciences et industries, du 19e au 21e siècle</vt:lpstr>
      <vt:lpstr>Agenda</vt:lpstr>
      <vt:lpstr>L’œil humain</vt:lpstr>
      <vt:lpstr>Que voit notre œil ?</vt:lpstr>
      <vt:lpstr>Quand ca ne bouge pas</vt:lpstr>
      <vt:lpstr>De l’œil au cerveau et à la perception</vt:lpstr>
      <vt:lpstr>Avec de jolis bugs : ici, que des cercles ronds </vt:lpstr>
      <vt:lpstr>Avec de jolis bugs : ici, que des cercles ronds </vt:lpstr>
      <vt:lpstr>Avec de jolis bugs : ici, que des cercles ronds </vt:lpstr>
      <vt:lpstr>Mais la photographie, c’est différent !</vt:lpstr>
      <vt:lpstr>Mais la photographie, c’est différent !</vt:lpstr>
      <vt:lpstr>Photo numérique = trucage cyber-physique</vt:lpstr>
      <vt:lpstr>Références</vt:lpstr>
      <vt:lpstr>Agenda</vt:lpstr>
      <vt:lpstr>Le capteur photographique</vt:lpstr>
      <vt:lpstr>Tailles de capteurs</vt:lpstr>
      <vt:lpstr>Courbes de réponse</vt:lpstr>
      <vt:lpstr>Les trois réglages de la lumière entrante</vt:lpstr>
      <vt:lpstr>Un avantage décisif de la photo numérique</vt:lpstr>
      <vt:lpstr>Présentation PowerPoint</vt:lpstr>
      <vt:lpstr>Agenda</vt:lpstr>
      <vt:lpstr>Etapes du développement algorithmique</vt:lpstr>
      <vt:lpstr>L’image crue (raw)</vt:lpstr>
      <vt:lpstr>Dématriçage (dérawtisation)</vt:lpstr>
      <vt:lpstr>Le dématriçage, très délicat</vt:lpstr>
      <vt:lpstr>Lumière et contraste</vt:lpstr>
      <vt:lpstr>Balance des blancs</vt:lpstr>
      <vt:lpstr>Rendu des couleurs</vt:lpstr>
      <vt:lpstr>Netteté – uniforme ou non ?</vt:lpstr>
      <vt:lpstr>Correction locale du flou d’objectif</vt:lpstr>
      <vt:lpstr>Netteté – en fonction de l’objectif</vt:lpstr>
      <vt:lpstr>Amélioration de la lumière</vt:lpstr>
      <vt:lpstr>Evolution des histogrammes</vt:lpstr>
      <vt:lpstr>Image (très) bruitée</vt:lpstr>
      <vt:lpstr>Réduction du bruit – une image</vt:lpstr>
      <vt:lpstr>Réduction du bruit – fusion de 4 images</vt:lpstr>
      <vt:lpstr>Agenda</vt:lpstr>
      <vt:lpstr>Aberrations chromatiques</vt:lpstr>
      <vt:lpstr>Vignettage + distorsions</vt:lpstr>
      <vt:lpstr>Vignettage + distorsions : et hop !</vt:lpstr>
      <vt:lpstr>Distorsions + netteté + lumière</vt:lpstr>
      <vt:lpstr>Distorsions + netteté + lumière</vt:lpstr>
      <vt:lpstr>… Et pour un clic de plus, la perspective</vt:lpstr>
      <vt:lpstr>Agenda</vt:lpstr>
      <vt:lpstr>HDR – High Dynamic Range</vt:lpstr>
      <vt:lpstr>HDR – High Dynamic Range</vt:lpstr>
      <vt:lpstr>Focus Stacking</vt:lpstr>
      <vt:lpstr>Fusion et réalité virtuelle en imagerie médicale</vt:lpstr>
      <vt:lpstr>Agenda</vt:lpstr>
      <vt:lpstr>La nouvelle façon de faire</vt:lpstr>
      <vt:lpstr>Le reflex à miroir (24x36, APS-C)</vt:lpstr>
      <vt:lpstr>Suppression du miroir</vt:lpstr>
      <vt:lpstr>Objectif collé au capteur (airless design)</vt:lpstr>
      <vt:lpstr>Stabiliser les capteurs et objectifs</vt:lpstr>
      <vt:lpstr>Bonus du capteur stabilisé : pixel shift</vt:lpstr>
      <vt:lpstr>Choisir son capteur : grand (FF=24x36, ou plus)</vt:lpstr>
      <vt:lpstr>Choisir son capteur : moyen (APS-C, 𝝁4/3)</vt:lpstr>
      <vt:lpstr>Choisir son capteur : Minus (téléphone)</vt:lpstr>
      <vt:lpstr>… et bien sûr parfaits pour les selfies !</vt:lpstr>
      <vt:lpstr>Agenda</vt:lpstr>
      <vt:lpstr>Ergonomie de la prise de vue</vt:lpstr>
      <vt:lpstr>Panneau de contrôle</vt:lpstr>
      <vt:lpstr>Focus Peaking</vt:lpstr>
      <vt:lpstr>Possibilités récentes des sans-miroirs</vt:lpstr>
      <vt:lpstr>Retouche, classement, impression</vt:lpstr>
      <vt:lpstr>L’avenir ne ressemblera pas au passé !</vt:lpstr>
      <vt:lpstr>Conclusion : un changement massif en 20 ans</vt:lpstr>
      <vt:lpstr>Remerciements et références</vt:lpstr>
      <vt:lpstr>Pour chaque selfie, que d’algorithmes !</vt:lpstr>
      <vt:lpstr>Mais comment fait un téléphone 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Esterel de A à Z 1. Principes, styles, applications</dc:title>
  <dc:creator>Utilisateur de Microsoft Office</dc:creator>
  <cp:lastModifiedBy>Cedric Raoul</cp:lastModifiedBy>
  <cp:revision>551</cp:revision>
  <dcterms:created xsi:type="dcterms:W3CDTF">2017-09-12T15:28:00Z</dcterms:created>
  <dcterms:modified xsi:type="dcterms:W3CDTF">2018-03-08T14:47:17Z</dcterms:modified>
</cp:coreProperties>
</file>