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1"/>
  </p:notesMasterIdLst>
  <p:handoutMasterIdLst>
    <p:handoutMasterId r:id="rId62"/>
  </p:handoutMasterIdLst>
  <p:sldIdLst>
    <p:sldId id="257" r:id="rId2"/>
    <p:sldId id="318" r:id="rId3"/>
    <p:sldId id="319" r:id="rId4"/>
    <p:sldId id="320" r:id="rId5"/>
    <p:sldId id="321" r:id="rId6"/>
    <p:sldId id="287" r:id="rId7"/>
    <p:sldId id="288" r:id="rId8"/>
    <p:sldId id="293" r:id="rId9"/>
    <p:sldId id="310" r:id="rId10"/>
    <p:sldId id="322" r:id="rId11"/>
    <p:sldId id="284" r:id="rId12"/>
    <p:sldId id="278" r:id="rId13"/>
    <p:sldId id="323" r:id="rId14"/>
    <p:sldId id="324" r:id="rId15"/>
    <p:sldId id="328" r:id="rId16"/>
    <p:sldId id="279" r:id="rId17"/>
    <p:sldId id="296" r:id="rId18"/>
    <p:sldId id="327" r:id="rId19"/>
    <p:sldId id="304" r:id="rId20"/>
    <p:sldId id="305" r:id="rId21"/>
    <p:sldId id="306" r:id="rId22"/>
    <p:sldId id="326" r:id="rId23"/>
    <p:sldId id="308" r:id="rId24"/>
    <p:sldId id="313" r:id="rId25"/>
    <p:sldId id="330" r:id="rId26"/>
    <p:sldId id="329" r:id="rId27"/>
    <p:sldId id="259" r:id="rId28"/>
    <p:sldId id="280" r:id="rId29"/>
    <p:sldId id="281" r:id="rId30"/>
    <p:sldId id="266" r:id="rId31"/>
    <p:sldId id="267" r:id="rId32"/>
    <p:sldId id="268" r:id="rId33"/>
    <p:sldId id="270" r:id="rId34"/>
    <p:sldId id="269" r:id="rId35"/>
    <p:sldId id="331" r:id="rId36"/>
    <p:sldId id="299" r:id="rId37"/>
    <p:sldId id="292" r:id="rId38"/>
    <p:sldId id="286" r:id="rId39"/>
    <p:sldId id="277" r:id="rId40"/>
    <p:sldId id="314" r:id="rId41"/>
    <p:sldId id="332" r:id="rId42"/>
    <p:sldId id="300" r:id="rId43"/>
    <p:sldId id="285" r:id="rId44"/>
    <p:sldId id="289" r:id="rId45"/>
    <p:sldId id="333" r:id="rId46"/>
    <p:sldId id="271" r:id="rId47"/>
    <p:sldId id="272" r:id="rId48"/>
    <p:sldId id="303" r:id="rId49"/>
    <p:sldId id="260" r:id="rId50"/>
    <p:sldId id="282" r:id="rId51"/>
    <p:sldId id="274" r:id="rId52"/>
    <p:sldId id="273" r:id="rId53"/>
    <p:sldId id="290" r:id="rId54"/>
    <p:sldId id="316" r:id="rId55"/>
    <p:sldId id="291" r:id="rId56"/>
    <p:sldId id="315" r:id="rId57"/>
    <p:sldId id="317" r:id="rId58"/>
    <p:sldId id="262" r:id="rId59"/>
    <p:sldId id="263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D7"/>
    <a:srgbClr val="FFDDEA"/>
    <a:srgbClr val="DCDCFF"/>
    <a:srgbClr val="CCFFFF"/>
    <a:srgbClr val="FFC5D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547" autoAdjust="0"/>
    <p:restoredTop sz="92949" autoAdjust="0"/>
  </p:normalViewPr>
  <p:slideViewPr>
    <p:cSldViewPr>
      <p:cViewPr varScale="1">
        <p:scale>
          <a:sx n="66" d="100"/>
          <a:sy n="66" d="100"/>
        </p:scale>
        <p:origin x="-11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25/01/2014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800"/>
            </a:lvl1pPr>
            <a:lvl2pPr marL="457200" indent="-201168">
              <a:spcBef>
                <a:spcPts val="0"/>
              </a:spcBef>
              <a:defRPr sz="24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72272"/>
            <a:ext cx="2133600" cy="365125"/>
          </a:xfrm>
        </p:spPr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72272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4644008" y="6564337"/>
            <a:ext cx="3280792" cy="365125"/>
          </a:xfrm>
        </p:spPr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72272"/>
            <a:ext cx="2133600" cy="365125"/>
          </a:xfrm>
        </p:spPr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72272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4211960" y="6564337"/>
            <a:ext cx="3712840" cy="365125"/>
          </a:xfrm>
        </p:spPr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008" y="6553200"/>
            <a:ext cx="3280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Collège de France / Inria Sophia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   </a:t>
            </a:r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43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Relationship Id="rId4" Type="http://schemas.openxmlformats.org/officeDocument/2006/relationships/image" Target="file:///D:\Local%20Settings\Temp\Images\SCADE%20Simple%20Example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783"/>
            <a:ext cx="9144000" cy="14700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 smtClean="0"/>
              <a:t>Esterel et SCADE, </a:t>
            </a:r>
            <a:br>
              <a:rPr lang="fr-FR" dirty="0" smtClean="0"/>
            </a:br>
            <a:r>
              <a:rPr lang="fr-FR" dirty="0" smtClean="0"/>
              <a:t>de la recherche à l’industrie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609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FR" dirty="0" smtClean="0"/>
              <a:t>Gérard Berry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sz="2800" dirty="0" smtClean="0"/>
              <a:t>Collège de France</a:t>
            </a:r>
            <a:endParaRPr lang="fr-FR" sz="2800" dirty="0" smtClean="0"/>
          </a:p>
          <a:p>
            <a:pPr>
              <a:spcAft>
                <a:spcPts val="300"/>
              </a:spcAft>
            </a:pPr>
            <a:r>
              <a:rPr lang="fr-FR" sz="2800" dirty="0" smtClean="0"/>
              <a:t>Chaire Algorithmes, machines et langages </a:t>
            </a:r>
          </a:p>
          <a:p>
            <a:pPr>
              <a:spcAft>
                <a:spcPts val="300"/>
              </a:spcAft>
            </a:pPr>
            <a:r>
              <a:rPr lang="en-US" sz="2800" dirty="0" smtClean="0">
                <a:hlinkClick r:id="rId3"/>
              </a:rPr>
              <a:t>gerard.berry@college-de-france.fr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7944" y="5116483"/>
            <a:ext cx="1008112" cy="544765"/>
          </a:xfrm>
        </p:spPr>
        <p:txBody>
          <a:bodyPr/>
          <a:lstStyle/>
          <a:p>
            <a:pPr marL="182563" indent="-273050">
              <a:spcBef>
                <a:spcPts val="600"/>
              </a:spcBef>
            </a:pPr>
            <a:r>
              <a:rPr lang="fr-FR" sz="3200" i="1" dirty="0" smtClean="0"/>
              <a:t>Cours 1</a:t>
            </a:r>
            <a:r>
              <a:rPr lang="fr-FR" sz="3200" i="1" dirty="0"/>
              <a:t>, Inria </a:t>
            </a:r>
            <a:r>
              <a:rPr lang="fr-FR" i="1" dirty="0" smtClean="0"/>
              <a:t>Sophia-Méditerranée</a:t>
            </a:r>
            <a:r>
              <a:rPr lang="fr-FR" sz="3200" i="1" dirty="0" smtClean="0"/>
              <a:t>, 15/01/2014</a:t>
            </a:r>
            <a:endParaRPr lang="fr-FR" sz="32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39029" y="432439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273050">
              <a:spcBef>
                <a:spcPts val="1200"/>
              </a:spcBef>
            </a:pPr>
            <a:endParaRPr lang="fr-FR" sz="32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021288"/>
            <a:ext cx="2359650" cy="7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1628800"/>
            <a:ext cx="91440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fr-FR" kern="0" dirty="0" smtClean="0"/>
              <a:t>1. La vision labo</a:t>
            </a:r>
            <a:endParaRPr lang="fr-FR" kern="0" dirty="0"/>
          </a:p>
        </p:txBody>
      </p:sp>
      <p:pic>
        <p:nvPicPr>
          <p:cNvPr id="3074" name="Picture 2" descr="http://www.inria.fr/var/inria/storage/images/medias/inria/images-corps/logo-inria-scientifique-couleur/404505-4-fre-FR/logo-inria-scientifique-coule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0" y="5868075"/>
            <a:ext cx="21145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 bwMode="auto">
          <a:xfrm>
            <a:off x="5875344" y="2842604"/>
            <a:ext cx="1656184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84501" y="980728"/>
            <a:ext cx="2775119" cy="461664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loop</a:t>
            </a:r>
            <a:endParaRPr lang="en-US" sz="28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abort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     {    await </a:t>
            </a:r>
            <a:r>
              <a:rPr lang="en-US" sz="2800" kern="0" dirty="0" smtClean="0">
                <a:solidFill>
                  <a:schemeClr val="tx2"/>
                </a:solidFill>
              </a:rPr>
              <a:t>A</a:t>
            </a:r>
            <a:r>
              <a:rPr lang="en-US" sz="2800" kern="0" dirty="0" smtClean="0"/>
              <a:t> 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|| </a:t>
            </a:r>
            <a:r>
              <a:rPr lang="en-US" sz="2800" kern="0" dirty="0" smtClean="0"/>
              <a:t>await </a:t>
            </a:r>
            <a:r>
              <a:rPr lang="en-US" sz="2800" kern="0" dirty="0" smtClean="0">
                <a:solidFill>
                  <a:schemeClr val="tx2"/>
                </a:solidFill>
              </a:rPr>
              <a:t>B</a:t>
            </a:r>
            <a:r>
              <a:rPr lang="en-US" sz="2800" kern="0" dirty="0" smtClean="0"/>
              <a:t> 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</a:t>
            </a:r>
            <a:r>
              <a:rPr lang="en-US" sz="2800" kern="0" dirty="0" smtClean="0"/>
              <a:t>         || await </a:t>
            </a:r>
            <a:r>
              <a:rPr lang="en-US" sz="2800" kern="0" dirty="0" smtClean="0">
                <a:solidFill>
                  <a:schemeClr val="tx2"/>
                </a:solidFill>
              </a:rPr>
              <a:t>C</a:t>
            </a:r>
            <a:r>
              <a:rPr lang="en-US" sz="2800" kern="0" dirty="0" smtClean="0"/>
              <a:t> 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</a:t>
            </a:r>
            <a:r>
              <a:rPr lang="en-US" sz="2800" kern="0" dirty="0" smtClean="0"/>
              <a:t>       };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emit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        </a:t>
            </a:r>
            <a:r>
              <a:rPr lang="en-US" sz="2800" kern="0" dirty="0" smtClean="0"/>
              <a:t>halt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when </a:t>
            </a:r>
            <a:r>
              <a:rPr lang="en-US" sz="2800" kern="0" dirty="0" smtClean="0">
                <a:solidFill>
                  <a:schemeClr val="tx2"/>
                </a:solidFill>
              </a:rPr>
              <a:t>R</a:t>
            </a:r>
            <a:endParaRPr lang="en-US" sz="28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noProof="0" dirty="0" smtClean="0"/>
              <a:t>end loop</a:t>
            </a:r>
            <a:endParaRPr kumimoji="0" lang="fr-FR" sz="28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180528" y="44624"/>
            <a:ext cx="9505056" cy="646331"/>
          </a:xfrm>
        </p:spPr>
        <p:txBody>
          <a:bodyPr/>
          <a:lstStyle/>
          <a:p>
            <a:r>
              <a:rPr lang="fr-FR" dirty="0" smtClean="0"/>
              <a:t>Esterel </a:t>
            </a:r>
            <a:r>
              <a:rPr lang="fr-FR" i="0" dirty="0" smtClean="0">
                <a:sym typeface="Symbol"/>
              </a:rPr>
              <a:t> </a:t>
            </a:r>
            <a:r>
              <a:rPr lang="fr-FR" dirty="0" smtClean="0">
                <a:sym typeface="Symbol"/>
              </a:rPr>
              <a:t>spécification linéaire</a:t>
            </a:r>
            <a:endParaRPr lang="fr-FR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68190"/>
            <a:ext cx="4597400" cy="3670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60757" y="5159152"/>
            <a:ext cx="127599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AB</a:t>
            </a:r>
            <a:r>
              <a:rPr lang="en-US" sz="2800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RO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1" y="1268190"/>
            <a:ext cx="2596120" cy="346315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9512" y="5986264"/>
            <a:ext cx="2347788" cy="272832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1200" b="0" i="1" u="none" strike="noStrike" kern="0" cap="none" spc="0" normalizeH="0" smtClean="0">
                <a:ln>
                  <a:noFill/>
                </a:ln>
                <a:effectLst/>
                <a:uLnTx/>
                <a:uFillTx/>
              </a:rPr>
              <a:t>source: l’oreille cassée, Herg</a:t>
            </a:r>
            <a:r>
              <a:rPr lang="fr-FR" sz="1200" i="1" kern="0" smtClean="0"/>
              <a:t>é</a:t>
            </a:r>
            <a:endParaRPr kumimoji="0" lang="fr-FR" sz="1200" b="0" i="1" u="none" strike="noStrike" kern="0" cap="none" spc="0" normalizeH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58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902" y="2907727"/>
            <a:ext cx="1026803" cy="9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nouveau =&gt; problèmes de design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9519" y="1043382"/>
            <a:ext cx="6744154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Faut</a:t>
            </a:r>
            <a:r>
              <a:rPr lang="fr-FR" sz="2800" kern="0" dirty="0" smtClean="0"/>
              <a:t>-il un temps absolu (</a:t>
            </a:r>
            <a:r>
              <a:rPr lang="fr-FR" sz="2800" kern="0" dirty="0" err="1" smtClean="0"/>
              <a:t>tick</a:t>
            </a:r>
            <a:r>
              <a:rPr lang="fr-FR" sz="2800" kern="0" dirty="0" smtClean="0"/>
              <a:t>) ou pas ?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00260" y="3052830"/>
            <a:ext cx="4780476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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await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 await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~ await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2486120"/>
            <a:ext cx="6341801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/>
              <a:t>« </a:t>
            </a:r>
            <a:r>
              <a:rPr lang="fr-FR" sz="2800" kern="0" dirty="0" err="1"/>
              <a:t>await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 »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termine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immédiatement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7624" y="5294432"/>
            <a:ext cx="6476453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await 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immediate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 await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immediate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ym typeface="Symbol"/>
              </a:rPr>
              <a:t>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await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immediate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504" y="1772816"/>
            <a:ext cx="9105698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Que veut dire « </a:t>
            </a:r>
            <a:r>
              <a:rPr kumimoji="0" lang="fr-FR" sz="28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await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 » avec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pr</a:t>
            </a:r>
            <a:r>
              <a:rPr lang="fr-FR" sz="2800" kern="0" dirty="0" smtClean="0"/>
              <a:t>ésent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maintenant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87624" y="3525531"/>
            <a:ext cx="4812536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dirty="0">
                <a:sym typeface="Symbol"/>
              </a:rPr>
              <a:t>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await 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 await 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Connecteur droit 13"/>
          <p:cNvCxnSpPr/>
          <p:nvPr/>
        </p:nvCxnSpPr>
        <p:spPr bwMode="auto">
          <a:xfrm flipV="1">
            <a:off x="877158" y="2414112"/>
            <a:ext cx="6192688" cy="161553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 flipH="1" flipV="1">
            <a:off x="877158" y="2414112"/>
            <a:ext cx="6192688" cy="161553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683568" y="4173603"/>
            <a:ext cx="5780750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/>
              <a:t>« </a:t>
            </a:r>
            <a:r>
              <a:rPr lang="fr-FR" sz="2800" kern="0" dirty="0" err="1"/>
              <a:t>await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 »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attend le prochain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87624" y="4718368"/>
            <a:ext cx="4713150" cy="51257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await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/>
              <a:t>await </a:t>
            </a:r>
            <a:r>
              <a:rPr lang="en-US" sz="2800" kern="0" dirty="0">
                <a:solidFill>
                  <a:schemeClr val="tx2"/>
                </a:solidFill>
              </a:rPr>
              <a:t>S </a:t>
            </a:r>
            <a:r>
              <a:rPr lang="en-US" sz="2800" kern="0" dirty="0" smtClean="0">
                <a:sym typeface="Symbol"/>
              </a:rPr>
              <a:t> </a:t>
            </a:r>
            <a:r>
              <a:rPr lang="en-US" sz="2800" kern="0" dirty="0" smtClean="0"/>
              <a:t>await 2 </a:t>
            </a:r>
            <a:r>
              <a:rPr lang="en-US" sz="2800" kern="0" dirty="0" smtClean="0">
                <a:solidFill>
                  <a:schemeClr val="tx2"/>
                </a:solidFill>
              </a:rPr>
              <a:t>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157192"/>
            <a:ext cx="980581" cy="104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3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504403"/>
            <a:ext cx="6523037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necteur droit avec flèche 6"/>
          <p:cNvCxnSpPr>
            <a:stCxn id="5" idx="2"/>
          </p:cNvCxnSpPr>
          <p:nvPr/>
        </p:nvCxnSpPr>
        <p:spPr bwMode="auto">
          <a:xfrm>
            <a:off x="2941000" y="1915475"/>
            <a:ext cx="0" cy="721437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ZoneTexte 4"/>
          <p:cNvSpPr txBox="1"/>
          <p:nvPr/>
        </p:nvSpPr>
        <p:spPr>
          <a:xfrm>
            <a:off x="1907704" y="715146"/>
            <a:ext cx="2066591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2"/>
                </a:solidFill>
              </a:rPr>
              <a:t>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ignal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A.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Benveniste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/>
              <a:t>P. Le </a:t>
            </a:r>
            <a:r>
              <a:rPr lang="en-US" sz="2400" kern="0" dirty="0" err="1" smtClean="0"/>
              <a:t>Guernic</a:t>
            </a:r>
            <a:endParaRPr lang="en-US" sz="2400" kern="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2523512" y="5199583"/>
            <a:ext cx="276710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tx2"/>
                </a:solidFill>
              </a:rPr>
              <a:t>Esterel </a:t>
            </a:r>
            <a:r>
              <a:rPr lang="en-US" sz="2400" kern="0" noProof="0" dirty="0" smtClean="0"/>
              <a:t>CMA / Inria</a:t>
            </a:r>
          </a:p>
        </p:txBody>
      </p:sp>
      <p:cxnSp>
        <p:nvCxnSpPr>
          <p:cNvPr id="12" name="Connecteur droit avec flèche 11"/>
          <p:cNvCxnSpPr>
            <a:stCxn id="10" idx="3"/>
          </p:cNvCxnSpPr>
          <p:nvPr/>
        </p:nvCxnSpPr>
        <p:spPr bwMode="auto">
          <a:xfrm>
            <a:off x="5290615" y="5430416"/>
            <a:ext cx="1284199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5117734" y="2033420"/>
            <a:ext cx="2085827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4"/>
                </a:solidFill>
              </a:rPr>
              <a:t>Lustre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kern="0" noProof="0" dirty="0" smtClean="0"/>
              <a:t>P. </a:t>
            </a:r>
            <a:r>
              <a:rPr lang="en-US" sz="2400" kern="0" noProof="0" dirty="0" err="1" smtClean="0"/>
              <a:t>Caspi</a:t>
            </a:r>
            <a:endParaRPr lang="en-US" sz="2400" kern="0" noProof="0" dirty="0" smtClean="0"/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N.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Halbwachs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cxnSp>
        <p:nvCxnSpPr>
          <p:cNvPr id="25" name="Connecteur droit avec flèche 24"/>
          <p:cNvCxnSpPr>
            <a:stCxn id="24" idx="2"/>
          </p:cNvCxnSpPr>
          <p:nvPr/>
        </p:nvCxnSpPr>
        <p:spPr bwMode="auto">
          <a:xfrm>
            <a:off x="6160648" y="3233749"/>
            <a:ext cx="8833" cy="1203363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625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Réseaux de Kahn : asynchronisme</a:t>
            </a:r>
            <a:endParaRPr lang="fr-FR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348458" y="4408364"/>
            <a:ext cx="6447084" cy="13262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0025" indent="-200025">
              <a:buFont typeface="Arial" charset="0"/>
              <a:buChar char="•"/>
            </a:pPr>
            <a:r>
              <a:rPr lang="fr-FR" kern="0" dirty="0" smtClean="0"/>
              <a:t>nœuds déterministes, files non bornées</a:t>
            </a:r>
          </a:p>
          <a:p>
            <a:pPr marL="200025" indent="-200025">
              <a:buFont typeface="Arial" charset="0"/>
              <a:buChar char="•"/>
            </a:pPr>
            <a:r>
              <a:rPr lang="fr-FR" kern="0" dirty="0" smtClean="0"/>
              <a:t>ordonnancement non-déterministe arbitraire</a:t>
            </a:r>
          </a:p>
          <a:p>
            <a:pPr marL="200025" indent="-200025">
              <a:buFont typeface="Arial" charset="0"/>
              <a:buChar char="•"/>
            </a:pPr>
            <a:r>
              <a:rPr lang="fr-FR" kern="0" dirty="0" smtClean="0"/>
              <a:t>Mais </a:t>
            </a:r>
            <a:r>
              <a:rPr lang="fr-FR" kern="0" dirty="0" smtClean="0">
                <a:solidFill>
                  <a:schemeClr val="tx2"/>
                </a:solidFill>
              </a:rPr>
              <a:t>résultat déterministe</a:t>
            </a:r>
            <a:r>
              <a:rPr lang="fr-FR" kern="0" dirty="0" smtClean="0"/>
              <a:t> !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427956" y="5805264"/>
            <a:ext cx="6288088" cy="5127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fr-FR" sz="2800" kern="0" smtClean="0"/>
              <a:t>Magnifique sémantique mathématique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722563" y="990600"/>
          <a:ext cx="6345237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Visio" r:id="rId3" imgW="6344602" imgH="2906554" progId="Visio.Drawing.11">
                  <p:embed/>
                </p:oleObj>
              </mc:Choice>
              <mc:Fallback>
                <p:oleObj name="Visio" r:id="rId3" imgW="6344602" imgH="290655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990600"/>
                        <a:ext cx="6345237" cy="290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lum bright="16000"/>
          </a:blip>
          <a:srcRect/>
          <a:stretch>
            <a:fillRect/>
          </a:stretch>
        </p:blipFill>
        <p:spPr bwMode="auto">
          <a:xfrm>
            <a:off x="76200" y="762000"/>
            <a:ext cx="26670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6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Lustre </a:t>
            </a:r>
            <a:r>
              <a:rPr lang="fr-FR" i="0" dirty="0" smtClean="0">
                <a:sym typeface="Symbol"/>
              </a:rPr>
              <a:t></a:t>
            </a:r>
            <a:r>
              <a:rPr lang="fr-FR" dirty="0" smtClean="0"/>
              <a:t> réseaux de Kahn synchrones</a:t>
            </a:r>
            <a:endParaRPr lang="fr-FR" dirty="0"/>
          </a:p>
        </p:txBody>
      </p:sp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6267450" cy="1271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600" y="1008063"/>
            <a:ext cx="8728672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chemeClr val="accent4"/>
                </a:solidFill>
              </a:rPr>
              <a:t>Compteur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d’événements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Event</a:t>
            </a:r>
            <a:r>
              <a:rPr lang="en-US" sz="2400" dirty="0">
                <a:solidFill>
                  <a:schemeClr val="tx1"/>
                </a:solidFill>
              </a:rPr>
              <a:t> = false true false true </a:t>
            </a:r>
            <a:r>
              <a:rPr lang="en-US" sz="2400" dirty="0" err="1">
                <a:solidFill>
                  <a:schemeClr val="tx1"/>
                </a:solidFill>
              </a:rPr>
              <a:t>true</a:t>
            </a:r>
            <a:r>
              <a:rPr lang="en-US" sz="2400" dirty="0">
                <a:solidFill>
                  <a:schemeClr val="tx1"/>
                </a:solidFill>
              </a:rPr>
              <a:t> false </a:t>
            </a:r>
            <a:r>
              <a:rPr lang="en-US" sz="2400" dirty="0" err="1">
                <a:solidFill>
                  <a:schemeClr val="tx1"/>
                </a:solidFill>
              </a:rPr>
              <a:t>false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false</a:t>
            </a:r>
            <a:r>
              <a:rPr lang="en-US" sz="2400" dirty="0">
                <a:solidFill>
                  <a:schemeClr val="tx1"/>
                </a:solidFill>
              </a:rPr>
              <a:t> true </a:t>
            </a:r>
            <a:r>
              <a:rPr lang="en-US" sz="2400" dirty="0" err="1">
                <a:solidFill>
                  <a:schemeClr val="tx1"/>
                </a:solidFill>
              </a:rPr>
              <a:t>true</a:t>
            </a:r>
            <a:r>
              <a:rPr lang="en-US" sz="2400" dirty="0">
                <a:solidFill>
                  <a:schemeClr val="tx1"/>
                </a:solidFill>
              </a:rPr>
              <a:t> false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Count</a:t>
            </a:r>
            <a:r>
              <a:rPr lang="en-US" sz="2400" dirty="0">
                <a:solidFill>
                  <a:schemeClr val="tx1"/>
                </a:solidFill>
              </a:rPr>
              <a:t> =   0      1      1      2      3      3      3      3      4      5      5 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28265" y="4581125"/>
            <a:ext cx="4803775" cy="1944219"/>
            <a:chOff x="128265" y="4670082"/>
            <a:chExt cx="4803775" cy="1798900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28265" y="4670082"/>
              <a:ext cx="4803775" cy="111061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 smtClean="0">
                  <a:solidFill>
                    <a:schemeClr val="tx2"/>
                  </a:solidFill>
                  <a:latin typeface="+mj-lt"/>
                </a:rPr>
                <a:t>Count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>
                  <a:latin typeface="+mj-lt"/>
                  <a:sym typeface="Symbol"/>
                </a:rPr>
                <a:t></a:t>
              </a:r>
              <a:r>
                <a:rPr lang="en-US" sz="2400" dirty="0">
                  <a:latin typeface="+mj-lt"/>
                </a:rPr>
                <a:t> 0 </a:t>
              </a:r>
              <a:r>
                <a:rPr lang="en-US" sz="2400" dirty="0">
                  <a:latin typeface="+mj-lt"/>
                  <a:sym typeface="Symbol"/>
                </a:rPr>
                <a:t></a:t>
              </a:r>
              <a:r>
                <a:rPr lang="en-US" sz="2400" dirty="0">
                  <a:latin typeface="+mj-lt"/>
                </a:rPr>
                <a:t> (if </a:t>
              </a: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Event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+mj-lt"/>
                </a:rPr>
                <a:t>                      then pre(</a:t>
              </a: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Count</a:t>
              </a:r>
              <a:r>
                <a:rPr lang="en-US" sz="2400" dirty="0">
                  <a:latin typeface="+mj-lt"/>
                </a:rPr>
                <a:t>)+1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+mj-lt"/>
                </a:rPr>
                <a:t>                      else pre(</a:t>
              </a: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Count</a:t>
              </a:r>
              <a:r>
                <a:rPr lang="en-US" sz="2400" dirty="0" smtClean="0">
                  <a:latin typeface="+mj-lt"/>
                </a:rPr>
                <a:t>))</a:t>
              </a:r>
              <a:endParaRPr lang="en-US" sz="2400" dirty="0" smtClean="0">
                <a:solidFill>
                  <a:schemeClr val="bg1"/>
                </a:solidFill>
                <a:sym typeface="Symbol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18320" y="6007317"/>
              <a:ext cx="10406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 err="1" smtClean="0">
                  <a:solidFill>
                    <a:schemeClr val="tx1"/>
                  </a:solidFill>
                </a:rPr>
                <a:t>Lustre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029200" y="4267200"/>
            <a:ext cx="3690938" cy="2215753"/>
            <a:chOff x="5029200" y="4267200"/>
            <a:chExt cx="3690938" cy="2215753"/>
          </a:xfrm>
        </p:grpSpPr>
        <p:pic>
          <p:nvPicPr>
            <p:cNvPr id="12" name="Picture 4" descr="D:\Local Settings\Temp\Images\SCADE Simple Example.jp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5029200" y="4267200"/>
              <a:ext cx="3690938" cy="1738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278474" y="6021288"/>
              <a:ext cx="12458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 smtClean="0">
                  <a:solidFill>
                    <a:schemeClr val="tx1"/>
                  </a:solidFill>
                </a:rPr>
                <a:t>SCADE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Lustre </a:t>
            </a:r>
            <a:r>
              <a:rPr lang="fr-FR" i="0" dirty="0" smtClean="0">
                <a:sym typeface="Symbol"/>
              </a:rPr>
              <a:t></a:t>
            </a:r>
            <a:r>
              <a:rPr lang="fr-FR" dirty="0" smtClean="0">
                <a:sym typeface="Symbol"/>
              </a:rPr>
              <a:t> langage fonctionnel hiérarchique</a:t>
            </a:r>
            <a:endParaRPr lang="fr-FR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1124744"/>
            <a:ext cx="7704856" cy="26776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+mj-lt"/>
              </a:rPr>
              <a:t>node </a:t>
            </a:r>
            <a:r>
              <a:rPr lang="en-US" sz="2400" dirty="0" smtClean="0">
                <a:solidFill>
                  <a:schemeClr val="accent4"/>
                </a:solidFill>
                <a:latin typeface="+mj-lt"/>
              </a:rPr>
              <a:t>Counter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Event</a:t>
            </a:r>
            <a:r>
              <a:rPr lang="en-US" sz="2400" dirty="0" smtClean="0">
                <a:latin typeface="+mj-lt"/>
              </a:rPr>
              <a:t>,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Reset 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dirty="0" err="1" smtClean="0">
                <a:latin typeface="+mj-lt"/>
              </a:rPr>
              <a:t>bool</a:t>
            </a:r>
            <a:r>
              <a:rPr lang="en-US" sz="2400" dirty="0" smtClean="0">
                <a:latin typeface="+mj-lt"/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returns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Count :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int</a:t>
            </a:r>
            <a:r>
              <a:rPr lang="en-US" sz="2400" dirty="0" smtClean="0">
                <a:latin typeface="+mj-lt"/>
              </a:rPr>
              <a:t> ;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+mj-lt"/>
              </a:rPr>
              <a:t>let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let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Count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 </a:t>
            </a:r>
            <a:r>
              <a:rPr lang="en-US" sz="2400" dirty="0" smtClean="0">
                <a:latin typeface="+mj-lt"/>
              </a:rPr>
              <a:t>if (true </a:t>
            </a:r>
            <a:r>
              <a:rPr lang="en-US" sz="2400" dirty="0" smtClean="0">
                <a:latin typeface="+mj-lt"/>
                <a:sym typeface="Symbol"/>
              </a:rPr>
              <a:t>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sym typeface="Symbol"/>
              </a:rPr>
              <a:t>Reset</a:t>
            </a:r>
            <a:r>
              <a:rPr lang="en-US" sz="2400" dirty="0" smtClean="0">
                <a:latin typeface="+mj-lt"/>
                <a:sym typeface="Symbol"/>
              </a:rPr>
              <a:t>) then 0</a:t>
            </a:r>
            <a:endParaRPr lang="en-US" sz="2400" dirty="0" smtClean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let Count </a:t>
            </a:r>
            <a:r>
              <a:rPr lang="en-US" sz="2400" dirty="0">
                <a:solidFill>
                  <a:schemeClr val="bg1"/>
                </a:solidFill>
                <a:sym typeface="Symbol"/>
              </a:rPr>
              <a:t> </a:t>
            </a:r>
            <a:r>
              <a:rPr lang="en-US" sz="2400" dirty="0" smtClean="0">
                <a:latin typeface="+mj-lt"/>
              </a:rPr>
              <a:t>else if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Event</a:t>
            </a:r>
            <a:r>
              <a:rPr lang="en-US" sz="2400" dirty="0" smtClean="0">
                <a:latin typeface="+mj-lt"/>
              </a:rPr>
              <a:t> then pre(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Count</a:t>
            </a:r>
            <a:r>
              <a:rPr lang="en-US" sz="2400" dirty="0">
                <a:latin typeface="+mj-lt"/>
              </a:rPr>
              <a:t>)+1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let Count </a:t>
            </a:r>
            <a:r>
              <a:rPr lang="en-US" sz="2400" dirty="0">
                <a:solidFill>
                  <a:schemeClr val="bg1"/>
                </a:solidFill>
                <a:sym typeface="Symbol"/>
              </a:rPr>
              <a:t> </a:t>
            </a:r>
            <a:r>
              <a:rPr lang="en-US" sz="2400" dirty="0" smtClean="0">
                <a:latin typeface="+mj-lt"/>
              </a:rPr>
              <a:t>else </a:t>
            </a:r>
            <a:r>
              <a:rPr lang="en-US" sz="2400" dirty="0">
                <a:latin typeface="+mj-lt"/>
              </a:rPr>
              <a:t>pre(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Count</a:t>
            </a:r>
            <a:r>
              <a:rPr lang="en-US" sz="2400" dirty="0" smtClean="0">
                <a:latin typeface="+mj-lt"/>
              </a:rPr>
              <a:t>))</a:t>
            </a:r>
          </a:p>
          <a:p>
            <a:pPr>
              <a:lnSpc>
                <a:spcPct val="100000"/>
              </a:lnSpc>
            </a:pPr>
            <a:r>
              <a:rPr lang="en-US" sz="2400" dirty="0" err="1" smtClean="0">
                <a:latin typeface="+mj-lt"/>
              </a:rPr>
              <a:t>tel</a:t>
            </a:r>
            <a:endParaRPr lang="en-US" sz="24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Event </a:t>
            </a:r>
            <a:r>
              <a:rPr lang="en-US" sz="2400" dirty="0">
                <a:solidFill>
                  <a:schemeClr val="bg1"/>
                </a:solidFill>
                <a:sym typeface="Symbol"/>
              </a:rPr>
              <a:t> </a:t>
            </a:r>
            <a:r>
              <a:rPr lang="en-US" sz="2400" dirty="0" smtClean="0">
                <a:solidFill>
                  <a:schemeClr val="bg1"/>
                </a:solidFill>
              </a:rPr>
              <a:t>false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 not(pre(Event))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7544" y="3939036"/>
            <a:ext cx="7537641" cy="107414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Minute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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Counter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(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Second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, </a:t>
            </a:r>
            <a:r>
              <a:rPr lang="en-US" sz="2800" kern="0" dirty="0">
                <a:sym typeface="Symbol"/>
              </a:rPr>
              <a:t>pre(</a:t>
            </a:r>
            <a:r>
              <a:rPr lang="en-US" sz="2800" kern="0" dirty="0">
                <a:solidFill>
                  <a:schemeClr val="tx2"/>
                </a:solidFill>
                <a:sym typeface="Symbol"/>
              </a:rPr>
              <a:t>Minute</a:t>
            </a:r>
            <a:r>
              <a:rPr lang="en-US" sz="2800" kern="0" dirty="0">
                <a:sym typeface="Symbol"/>
              </a:rPr>
              <a:t>) </a:t>
            </a:r>
            <a:r>
              <a:rPr lang="en-US" sz="2800" kern="0" dirty="0" smtClean="0">
                <a:sym typeface="Symbol"/>
              </a:rPr>
              <a:t> 59) ;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Hour </a:t>
            </a:r>
            <a:r>
              <a:rPr lang="en-US" sz="2800" kern="0" dirty="0">
                <a:sym typeface="Symbol"/>
              </a:rPr>
              <a:t> </a:t>
            </a:r>
            <a:r>
              <a:rPr lang="en-US" sz="2800" kern="0" dirty="0" smtClean="0">
                <a:solidFill>
                  <a:schemeClr val="accent4"/>
                </a:solidFill>
                <a:sym typeface="Symbol"/>
              </a:rPr>
              <a:t>Counter</a:t>
            </a:r>
            <a:r>
              <a:rPr lang="en-US" sz="1200" kern="0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en-US" sz="2800" kern="0" dirty="0" smtClean="0">
                <a:sym typeface="Symbol"/>
              </a:rPr>
              <a:t>(</a:t>
            </a:r>
            <a:r>
              <a:rPr lang="en-US" sz="2800" kern="0" dirty="0" smtClean="0">
                <a:solidFill>
                  <a:schemeClr val="tx2"/>
                </a:solidFill>
                <a:sym typeface="Symbol"/>
              </a:rPr>
              <a:t>Minute</a:t>
            </a:r>
            <a:r>
              <a:rPr lang="en-US" sz="2800" kern="0" dirty="0" smtClean="0">
                <a:sym typeface="Symbol"/>
              </a:rPr>
              <a:t>, pre(</a:t>
            </a:r>
            <a:r>
              <a:rPr lang="en-US" sz="2800" kern="0" dirty="0" smtClean="0">
                <a:solidFill>
                  <a:schemeClr val="tx2"/>
                </a:solidFill>
                <a:sym typeface="Symbol"/>
              </a:rPr>
              <a:t>Hour</a:t>
            </a:r>
            <a:r>
              <a:rPr lang="en-US" sz="2800" kern="0" dirty="0" smtClean="0">
                <a:sym typeface="Symbol"/>
              </a:rPr>
              <a:t>) </a:t>
            </a:r>
            <a:r>
              <a:rPr lang="en-US" sz="2800" kern="0" dirty="0">
                <a:sym typeface="Symbol"/>
              </a:rPr>
              <a:t> </a:t>
            </a:r>
            <a:r>
              <a:rPr lang="en-US" sz="2800" kern="0" dirty="0" smtClean="0">
                <a:sym typeface="Symbol"/>
              </a:rPr>
              <a:t>23) </a:t>
            </a:r>
            <a:r>
              <a:rPr lang="en-US" sz="2800" kern="0" dirty="0">
                <a:sym typeface="Symbol"/>
              </a:rPr>
              <a:t>;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9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504403"/>
            <a:ext cx="6523037" cy="5876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3592714" y="4125069"/>
            <a:ext cx="2982100" cy="1357196"/>
            <a:chOff x="3592714" y="4125069"/>
            <a:chExt cx="2982100" cy="1357196"/>
          </a:xfrm>
        </p:grpSpPr>
        <p:sp>
          <p:nvSpPr>
            <p:cNvPr id="6" name="ZoneTexte 5"/>
            <p:cNvSpPr txBox="1"/>
            <p:nvPr/>
          </p:nvSpPr>
          <p:spPr>
            <a:xfrm>
              <a:off x="3592714" y="4125069"/>
              <a:ext cx="1895071" cy="849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Reactive C</a:t>
              </a:r>
            </a:p>
            <a:p>
              <a:pPr algn="ctr" fontAlgn="base">
                <a:spcAft>
                  <a:spcPct val="0"/>
                </a:spcAft>
              </a:pPr>
              <a:r>
                <a:rPr lang="en-US" sz="2400" kern="0" dirty="0" smtClean="0"/>
                <a:t>F. Boussinot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 bwMode="auto">
            <a:xfrm>
              <a:off x="5487785" y="4549801"/>
              <a:ext cx="1087029" cy="932464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Connecteur droit avec flèche 15"/>
          <p:cNvCxnSpPr>
            <a:stCxn id="17" idx="2"/>
          </p:cNvCxnSpPr>
          <p:nvPr/>
        </p:nvCxnSpPr>
        <p:spPr bwMode="auto">
          <a:xfrm>
            <a:off x="2724976" y="1821017"/>
            <a:ext cx="190840" cy="815895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1691680" y="620688"/>
            <a:ext cx="2066591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2"/>
                </a:solidFill>
              </a:rPr>
              <a:t>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ignal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A.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Benveniste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/>
              <a:t>P. Le </a:t>
            </a:r>
            <a:r>
              <a:rPr lang="en-US" sz="2400" kern="0" dirty="0" err="1" smtClean="0"/>
              <a:t>Guernic</a:t>
            </a:r>
            <a:endParaRPr lang="en-US" sz="2400" kern="0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2368822" y="5118283"/>
            <a:ext cx="3076483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tx2"/>
                </a:solidFill>
              </a:rPr>
              <a:t>Esterel </a:t>
            </a:r>
            <a:r>
              <a:rPr lang="en-US" sz="2400" kern="0" noProof="0" dirty="0" smtClean="0"/>
              <a:t>CMA / Inria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tx2"/>
                </a:solidFill>
              </a:rPr>
              <a:t>SyncCharts </a:t>
            </a:r>
            <a:r>
              <a:rPr lang="en-US" sz="2400" kern="0" noProof="0" dirty="0" smtClean="0"/>
              <a:t>C. André</a:t>
            </a:r>
          </a:p>
        </p:txBody>
      </p:sp>
      <p:cxnSp>
        <p:nvCxnSpPr>
          <p:cNvPr id="19" name="Connecteur droit avec flèche 18"/>
          <p:cNvCxnSpPr>
            <a:stCxn id="18" idx="3"/>
          </p:cNvCxnSpPr>
          <p:nvPr/>
        </p:nvCxnSpPr>
        <p:spPr bwMode="auto">
          <a:xfrm flipV="1">
            <a:off x="5445305" y="5533781"/>
            <a:ext cx="1129509" cy="1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4981479" y="2033420"/>
            <a:ext cx="2358338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err="1" smtClean="0">
                <a:solidFill>
                  <a:schemeClr val="accent4"/>
                </a:solidFill>
              </a:rPr>
              <a:t>Lustre</a:t>
            </a:r>
            <a:r>
              <a:rPr lang="en-US" sz="2400" kern="0" noProof="0" dirty="0" smtClean="0">
                <a:solidFill>
                  <a:schemeClr val="accent4"/>
                </a:solidFill>
              </a:rPr>
              <a:t> / SCADE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Mode Automata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kern="0" noProof="0" dirty="0" smtClean="0"/>
              <a:t>P. </a:t>
            </a:r>
            <a:r>
              <a:rPr lang="en-US" sz="2400" kern="0" noProof="0" dirty="0" err="1" smtClean="0"/>
              <a:t>Caspi</a:t>
            </a:r>
            <a:endParaRPr lang="en-US" sz="2400" kern="0" noProof="0" dirty="0" smtClean="0"/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N.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Halbwachs</a:t>
            </a:r>
            <a:endParaRPr lang="en-US" sz="2400" kern="0" dirty="0">
              <a:latin typeface="+mj-lt"/>
            </a:endParaRP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F.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Maraninchi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cxnSp>
        <p:nvCxnSpPr>
          <p:cNvPr id="21" name="Connecteur droit avec flèche 20"/>
          <p:cNvCxnSpPr>
            <a:stCxn id="20" idx="2"/>
          </p:cNvCxnSpPr>
          <p:nvPr/>
        </p:nvCxnSpPr>
        <p:spPr bwMode="auto">
          <a:xfrm>
            <a:off x="6160648" y="3972412"/>
            <a:ext cx="8833" cy="464700"/>
          </a:xfrm>
          <a:prstGeom prst="straightConnector1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e 25"/>
          <p:cNvGrpSpPr/>
          <p:nvPr/>
        </p:nvGrpSpPr>
        <p:grpSpPr>
          <a:xfrm>
            <a:off x="3901065" y="608532"/>
            <a:ext cx="1895071" cy="1463863"/>
            <a:chOff x="3901065" y="608532"/>
            <a:chExt cx="1895071" cy="1463863"/>
          </a:xfrm>
        </p:grpSpPr>
        <p:cxnSp>
          <p:nvCxnSpPr>
            <p:cNvPr id="13" name="Connecteur droit avec flèche 12"/>
            <p:cNvCxnSpPr>
              <a:stCxn id="15" idx="2"/>
            </p:cNvCxnSpPr>
            <p:nvPr/>
          </p:nvCxnSpPr>
          <p:spPr bwMode="auto">
            <a:xfrm flipH="1">
              <a:off x="4727447" y="1457995"/>
              <a:ext cx="121154" cy="61440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ZoneTexte 14"/>
            <p:cNvSpPr txBox="1"/>
            <p:nvPr/>
          </p:nvSpPr>
          <p:spPr>
            <a:xfrm>
              <a:off x="3901065" y="608532"/>
              <a:ext cx="1895071" cy="849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Reactive ML</a:t>
              </a:r>
            </a:p>
            <a:p>
              <a:pPr algn="ctr" fontAlgn="base">
                <a:spcAft>
                  <a:spcPct val="0"/>
                </a:spcAft>
              </a:pPr>
              <a:r>
                <a:rPr lang="en-US" sz="2400" kern="0" dirty="0" smtClean="0"/>
                <a:t>L. Mandel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734648" y="606288"/>
            <a:ext cx="3588968" cy="1412732"/>
            <a:chOff x="4727448" y="620688"/>
            <a:chExt cx="3588968" cy="1412732"/>
          </a:xfrm>
        </p:grpSpPr>
        <p:sp>
          <p:nvSpPr>
            <p:cNvPr id="23" name="ZoneTexte 22"/>
            <p:cNvSpPr txBox="1"/>
            <p:nvPr/>
          </p:nvSpPr>
          <p:spPr>
            <a:xfrm>
              <a:off x="5836249" y="620688"/>
              <a:ext cx="2480167" cy="849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Lucid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Synchrone</a:t>
              </a:r>
              <a:endPara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  <a:p>
              <a:pPr algn="ctr" fontAlgn="base">
                <a:spcAft>
                  <a:spcPct val="0"/>
                </a:spcAft>
              </a:pPr>
              <a:r>
                <a:rPr lang="en-US" sz="2400" kern="0" dirty="0" smtClean="0"/>
                <a:t>M. Pouzet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4" name="Connecteur droit avec flèche 13"/>
            <p:cNvCxnSpPr>
              <a:stCxn id="23" idx="2"/>
            </p:cNvCxnSpPr>
            <p:nvPr/>
          </p:nvCxnSpPr>
          <p:spPr bwMode="auto">
            <a:xfrm flipH="1">
              <a:off x="4727448" y="1470151"/>
              <a:ext cx="2348885" cy="563269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e 11"/>
          <p:cNvGrpSpPr/>
          <p:nvPr/>
        </p:nvGrpSpPr>
        <p:grpSpPr>
          <a:xfrm>
            <a:off x="2267744" y="2132856"/>
            <a:ext cx="2374368" cy="1839556"/>
            <a:chOff x="2267744" y="2132856"/>
            <a:chExt cx="2374368" cy="1839556"/>
          </a:xfrm>
        </p:grpSpPr>
        <p:sp>
          <p:nvSpPr>
            <p:cNvPr id="5" name="ZoneTexte 4"/>
            <p:cNvSpPr txBox="1"/>
            <p:nvPr/>
          </p:nvSpPr>
          <p:spPr>
            <a:xfrm>
              <a:off x="2267744" y="2753617"/>
              <a:ext cx="2374368" cy="12187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Jazz</a:t>
              </a:r>
            </a:p>
            <a:p>
              <a:pPr algn="ctr" fontAlgn="base">
                <a:spcAft>
                  <a:spcPct val="0"/>
                </a:spcAft>
              </a:pPr>
              <a:r>
                <a:rPr lang="en-US" sz="2400" kern="0" dirty="0" smtClean="0"/>
                <a:t>GB, J. Vuillemin</a:t>
              </a:r>
            </a:p>
            <a:p>
              <a:pPr algn="ctr" fontAlgn="base"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</a:rPr>
                <a:t>F.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</a:rPr>
                <a:t>Bourdoncle</a:t>
              </a:r>
              <a:endPara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necteur droit avec flèche 10"/>
            <p:cNvCxnSpPr>
              <a:stCxn id="5" idx="0"/>
            </p:cNvCxnSpPr>
            <p:nvPr/>
          </p:nvCxnSpPr>
          <p:spPr bwMode="auto">
            <a:xfrm flipV="1">
              <a:off x="3454928" y="2132856"/>
              <a:ext cx="1187184" cy="62076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75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dirty="0" smtClean="0"/>
              <a:t>ABRO en SyncCharts </a:t>
            </a:r>
            <a:r>
              <a:rPr lang="en-US" dirty="0"/>
              <a:t>(C. André</a:t>
            </a:r>
            <a:r>
              <a:rPr lang="en-US" dirty="0" smtClean="0"/>
              <a:t>)</a:t>
            </a:r>
            <a:endParaRPr lang="fr-FR" dirty="0"/>
          </a:p>
        </p:txBody>
      </p:sp>
      <p:grpSp>
        <p:nvGrpSpPr>
          <p:cNvPr id="7" name="Groupe 16"/>
          <p:cNvGrpSpPr/>
          <p:nvPr/>
        </p:nvGrpSpPr>
        <p:grpSpPr>
          <a:xfrm>
            <a:off x="285720" y="980728"/>
            <a:ext cx="4127500" cy="4191000"/>
            <a:chOff x="2438400" y="1447800"/>
            <a:chExt cx="4127500" cy="4191000"/>
          </a:xfrm>
        </p:grpSpPr>
        <p:grpSp>
          <p:nvGrpSpPr>
            <p:cNvPr id="8" name="Groupe 7"/>
            <p:cNvGrpSpPr/>
            <p:nvPr/>
          </p:nvGrpSpPr>
          <p:grpSpPr>
            <a:xfrm>
              <a:off x="2438400" y="1447800"/>
              <a:ext cx="4127500" cy="4191000"/>
              <a:chOff x="2438400" y="1447800"/>
              <a:chExt cx="4127500" cy="4191000"/>
            </a:xfrm>
          </p:grpSpPr>
          <p:pic>
            <p:nvPicPr>
              <p:cNvPr id="13" name="Picture 2" descr="D:\Berry\Slides Reference\2000\ASE2000\Sans titre - 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8400" y="1447800"/>
                <a:ext cx="4127500" cy="419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 bwMode="auto">
              <a:xfrm>
                <a:off x="2786050" y="3286124"/>
                <a:ext cx="142876" cy="28575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4311859" y="3857628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5022585" y="3833192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5008731" y="4793114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4097172" y="3694707"/>
              <a:ext cx="461986" cy="40011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A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/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234294" y="3679372"/>
              <a:ext cx="461986" cy="40011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B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/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43174" y="2600262"/>
              <a:ext cx="476412" cy="40011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R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/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011458" y="4671964"/>
              <a:ext cx="524503" cy="40011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/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O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285720" y="5301208"/>
            <a:ext cx="4286750" cy="14496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automates </a:t>
            </a:r>
            <a:r>
              <a:rPr lang="fr-FR" sz="2800" kern="0" noProof="0" dirty="0" smtClean="0"/>
              <a:t>parallèles</a:t>
            </a:r>
            <a:endParaRPr lang="fr-FR" sz="2800" kern="0" dirty="0" smtClean="0"/>
          </a:p>
          <a:p>
            <a:pPr marL="201168" indent="-201168"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hiérarchiques synchrones</a:t>
            </a:r>
          </a:p>
          <a:p>
            <a:pPr marL="201168" indent="-201168"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(Statecharts synchrones)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52453" y="1446551"/>
            <a:ext cx="4259499" cy="32593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loop</a:t>
            </a:r>
            <a:endParaRPr lang="en-US" sz="28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abort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     { await </a:t>
            </a:r>
            <a:r>
              <a:rPr lang="en-US" sz="2800" kern="0" dirty="0" smtClean="0">
                <a:solidFill>
                  <a:schemeClr val="tx2"/>
                </a:solidFill>
              </a:rPr>
              <a:t>A</a:t>
            </a:r>
            <a:r>
              <a:rPr lang="en-US" sz="2800" kern="0" dirty="0" smtClean="0"/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lang="en-US" sz="2800" kern="0" dirty="0" smtClean="0"/>
              <a:t>await </a:t>
            </a:r>
            <a:r>
              <a:rPr lang="en-US" sz="2800" kern="0" dirty="0" smtClean="0">
                <a:solidFill>
                  <a:schemeClr val="tx2"/>
                </a:solidFill>
              </a:rPr>
              <a:t>B</a:t>
            </a:r>
            <a:r>
              <a:rPr lang="en-US" sz="2800" kern="0" dirty="0" smtClean="0"/>
              <a:t> };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emit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        </a:t>
            </a:r>
            <a:r>
              <a:rPr lang="en-US" sz="2800" kern="0" dirty="0" smtClean="0"/>
              <a:t>halt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when </a:t>
            </a:r>
            <a:r>
              <a:rPr lang="en-US" sz="2800" kern="0" dirty="0" smtClean="0">
                <a:solidFill>
                  <a:schemeClr val="tx2"/>
                </a:solidFill>
              </a:rPr>
              <a:t>R</a:t>
            </a:r>
            <a:endParaRPr lang="en-US" sz="28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noProof="0" dirty="0" smtClean="0"/>
              <a:t>end loop</a:t>
            </a:r>
            <a:endParaRPr kumimoji="0" lang="fr-FR" sz="28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08104" y="5750677"/>
            <a:ext cx="1845377" cy="5447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Linéaires !</a:t>
            </a:r>
          </a:p>
        </p:txBody>
      </p:sp>
    </p:spTree>
    <p:extLst>
      <p:ext uri="{BB962C8B-B14F-4D97-AF65-F5344CB8AC3E}">
        <p14:creationId xmlns:p14="http://schemas.microsoft.com/office/powerpoint/2010/main" val="19475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1628800"/>
            <a:ext cx="6045245" cy="31916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Programmer comme on pense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Donner un sens aux programmes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Implémenter et vérifier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Les utilisateurs pionniers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Les débuts industriels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Le choc électrique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71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1708160"/>
          </a:xfrm>
        </p:spPr>
        <p:txBody>
          <a:bodyPr/>
          <a:lstStyle/>
          <a:p>
            <a:r>
              <a:rPr lang="fr-FR" dirty="0" smtClean="0"/>
              <a:t>Comment marchent les instructions temporelles ?</a:t>
            </a:r>
          </a:p>
          <a:p>
            <a:pPr lvl="1"/>
            <a:r>
              <a:rPr lang="fr-FR" dirty="0" smtClean="0"/>
              <a:t> séquence « </a:t>
            </a:r>
            <a:r>
              <a:rPr lang="fr-FR" dirty="0" smtClean="0">
                <a:solidFill>
                  <a:schemeClr val="tx1"/>
                </a:solidFill>
              </a:rPr>
              <a:t>;</a:t>
            </a:r>
            <a:r>
              <a:rPr lang="fr-FR" dirty="0" smtClean="0"/>
              <a:t> »,  parallélisme « </a:t>
            </a:r>
            <a:r>
              <a:rPr lang="fr-FR" dirty="0" smtClean="0">
                <a:solidFill>
                  <a:schemeClr val="tx1"/>
                </a:solidFill>
              </a:rPr>
              <a:t>||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 chiens de garde « </a:t>
            </a:r>
            <a:r>
              <a:rPr lang="fr-FR" dirty="0" err="1" smtClean="0">
                <a:solidFill>
                  <a:schemeClr val="tx1"/>
                </a:solidFill>
              </a:rPr>
              <a:t>abort</a:t>
            </a:r>
            <a:r>
              <a:rPr lang="fr-FR" dirty="0" err="1" smtClean="0">
                <a:solidFill>
                  <a:schemeClr val="tx1"/>
                </a:solidFill>
                <a:sym typeface="Symbol"/>
              </a:rPr>
              <a:t></a:t>
            </a:r>
            <a:r>
              <a:rPr lang="fr-FR" dirty="0" err="1" smtClean="0">
                <a:solidFill>
                  <a:schemeClr val="tx1"/>
                </a:solidFill>
              </a:rPr>
              <a:t>when</a:t>
            </a:r>
            <a:r>
              <a:rPr lang="fr-FR" dirty="0" smtClean="0"/>
              <a:t> », « </a:t>
            </a:r>
            <a:r>
              <a:rPr lang="fr-FR" dirty="0" err="1" smtClean="0">
                <a:solidFill>
                  <a:schemeClr val="tx1"/>
                </a:solidFill>
              </a:rPr>
              <a:t>every</a:t>
            </a:r>
            <a:r>
              <a:rPr lang="fr-FR" dirty="0" smtClean="0"/>
              <a:t> », etc. </a:t>
            </a:r>
          </a:p>
          <a:p>
            <a:pPr lvl="1"/>
            <a:r>
              <a:rPr lang="fr-FR" dirty="0" smtClean="0"/>
              <a:t> communication « </a:t>
            </a:r>
            <a:r>
              <a:rPr lang="fr-FR" dirty="0" err="1" smtClean="0">
                <a:solidFill>
                  <a:schemeClr val="tx1"/>
                </a:solidFill>
              </a:rPr>
              <a:t>emit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  <a:sym typeface="Symbol"/>
              </a:rPr>
              <a:t> </a:t>
            </a:r>
            <a:r>
              <a:rPr lang="fr-FR" dirty="0" err="1" smtClean="0">
                <a:solidFill>
                  <a:schemeClr val="tx1"/>
                </a:solidFill>
              </a:rPr>
              <a:t>await</a:t>
            </a:r>
            <a:r>
              <a:rPr lang="fr-FR" dirty="0" smtClean="0"/>
              <a:t> » entre codes parallèles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principe de synchronisme parfait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7803" y="2852936"/>
            <a:ext cx="7883890" cy="99719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Idée clef : pour rendre le temps réel facile,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faire comme si la machine était infiniment rapide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8041" y="4077072"/>
            <a:ext cx="8483412" cy="14496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Alors seul prend du temps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ce qui est explicitement déclaré en prendre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et la machine n’interfère jamais avec la spécification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83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Hommage à Gilles Kahn et Paul </a:t>
            </a:r>
            <a:r>
              <a:rPr lang="fr-FR" dirty="0" err="1"/>
              <a:t>Caspi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596768" y="1494918"/>
            <a:ext cx="26670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899592" y="5013176"/>
            <a:ext cx="2023311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Gilles Kahn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00" y="1484784"/>
            <a:ext cx="5099248" cy="338735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12171" y="5013176"/>
            <a:ext cx="1923925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Paul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Caspi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84168" y="5013176"/>
            <a:ext cx="2305439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Daniel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Pilaud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1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fr-FR" sz="4000">
                <a:solidFill>
                  <a:srgbClr val="FF0000"/>
                </a:solidFill>
              </a:rPr>
              <a:t> </a:t>
            </a:r>
            <a:endParaRPr lang="en-US" altLang="fr-FR" sz="400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876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altLang="fr-FR" sz="3600" dirty="0" smtClean="0">
                <a:solidFill>
                  <a:schemeClr val="tx1"/>
                </a:solidFill>
              </a:rPr>
              <a:t>Parallélisme : le principe de compositionnalité</a:t>
            </a:r>
            <a:endParaRPr lang="fr-FR" altLang="fr-FR" sz="3600" dirty="0">
              <a:solidFill>
                <a:schemeClr val="tx1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524000" y="2362200"/>
            <a:ext cx="14478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fr-FR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895600" y="1066800"/>
            <a:ext cx="1447800" cy="1143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fr-FR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1981200" y="1600200"/>
            <a:ext cx="1295400" cy="990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038350" y="25908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>
                <a:solidFill>
                  <a:schemeClr val="tx1"/>
                </a:solidFill>
              </a:rPr>
              <a:t>P</a:t>
            </a:r>
            <a:endParaRPr lang="en-US" altLang="fr-FR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389313" y="16764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>
                <a:solidFill>
                  <a:schemeClr val="tx1"/>
                </a:solidFill>
              </a:rPr>
              <a:t>Q</a:t>
            </a:r>
            <a:endParaRPr lang="en-US" altLang="fr-F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276600" y="1600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6184900" y="2222500"/>
            <a:ext cx="14478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fr-F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127500" y="1612900"/>
            <a:ext cx="2514600" cy="990600"/>
          </a:xfrm>
          <a:prstGeom prst="line">
            <a:avLst/>
          </a:prstGeom>
          <a:noFill/>
          <a:ln w="1905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688138" y="23749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>
                <a:solidFill>
                  <a:schemeClr val="tx1"/>
                </a:solidFill>
              </a:rPr>
              <a:t>R</a:t>
            </a:r>
            <a:endParaRPr lang="en-US" altLang="fr-FR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1993900" y="2603500"/>
            <a:ext cx="46482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1066800" y="685800"/>
            <a:ext cx="3962400" cy="3200400"/>
            <a:chOff x="672" y="432"/>
            <a:chExt cx="2496" cy="2016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672" y="432"/>
              <a:ext cx="2496" cy="2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fr-FR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064" y="1968"/>
              <a:ext cx="4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tx1"/>
                  </a:solidFill>
                </a:rPr>
                <a:t>P||Q</a:t>
              </a:r>
              <a:endParaRPr lang="en-GB" altLang="fr-FR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4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524000" y="2362200"/>
            <a:ext cx="14478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fr-FR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5600" y="1066800"/>
            <a:ext cx="1447800" cy="1143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fr-FR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981200" y="1600200"/>
            <a:ext cx="1295400" cy="990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38350" y="25908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>
                <a:solidFill>
                  <a:schemeClr val="tx1"/>
                </a:solidFill>
              </a:rPr>
              <a:t>P</a:t>
            </a:r>
            <a:endParaRPr lang="en-US" altLang="fr-FR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89313" y="16764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>
                <a:solidFill>
                  <a:schemeClr val="tx1"/>
                </a:solidFill>
              </a:rPr>
              <a:t>Q</a:t>
            </a:r>
            <a:endParaRPr lang="en-US" altLang="fr-F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276600" y="1600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184900" y="2222500"/>
            <a:ext cx="14478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fr-FR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127500" y="1612900"/>
            <a:ext cx="2514600" cy="990600"/>
          </a:xfrm>
          <a:prstGeom prst="line">
            <a:avLst/>
          </a:prstGeom>
          <a:noFill/>
          <a:ln w="1905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88138" y="23749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>
                <a:solidFill>
                  <a:schemeClr val="tx1"/>
                </a:solidFill>
              </a:rPr>
              <a:t>R</a:t>
            </a:r>
            <a:endParaRPr lang="en-US" altLang="fr-F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1993900" y="2603500"/>
            <a:ext cx="4648200" cy="0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2286000" y="1219200"/>
            <a:ext cx="3367088" cy="1808163"/>
            <a:chOff x="1440" y="752"/>
            <a:chExt cx="2121" cy="1139"/>
          </a:xfrm>
        </p:grpSpPr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440" y="1040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i="1" dirty="0" smtClean="0"/>
                <a:t>t</a:t>
              </a:r>
              <a:endParaRPr lang="en-US" altLang="fr-FR" sz="2400" i="1" dirty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222" y="752"/>
              <a:ext cx="1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i="1" dirty="0" err="1">
                  <a:solidFill>
                    <a:schemeClr val="tx1"/>
                  </a:solidFill>
                </a:rPr>
                <a:t>i</a:t>
              </a:r>
              <a:endParaRPr lang="en-US" altLang="fr-F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312" y="104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i="1" dirty="0" smtClean="0">
                  <a:solidFill>
                    <a:schemeClr val="accent4"/>
                  </a:solidFill>
                </a:rPr>
                <a:t>t’</a:t>
              </a:r>
              <a:endParaRPr lang="en-US" altLang="fr-FR" sz="2400" i="1" dirty="0">
                <a:solidFill>
                  <a:schemeClr val="accent4"/>
                </a:solidFill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312" y="1600"/>
              <a:ext cx="2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i="1" dirty="0" smtClean="0">
                  <a:solidFill>
                    <a:schemeClr val="accent3"/>
                  </a:solidFill>
                </a:rPr>
                <a:t>t’’</a:t>
              </a:r>
              <a:endParaRPr lang="en-US" altLang="fr-FR" sz="2400" i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267744" y="5562600"/>
            <a:ext cx="2396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4000" dirty="0" smtClean="0">
                <a:solidFill>
                  <a:srgbClr val="FF0000"/>
                </a:solidFill>
                <a:sym typeface="Symbol"/>
              </a:rPr>
              <a:t></a:t>
            </a:r>
            <a:r>
              <a:rPr lang="en-US" altLang="fr-FR" sz="40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fr-FR" sz="4000" i="1" dirty="0" smtClean="0"/>
              <a:t>t</a:t>
            </a:r>
            <a:r>
              <a:rPr lang="en-US" altLang="fr-FR" sz="4000" i="1" dirty="0" smtClean="0">
                <a:solidFill>
                  <a:srgbClr val="FF0000"/>
                </a:solidFill>
              </a:rPr>
              <a:t> </a:t>
            </a:r>
            <a:r>
              <a:rPr lang="en-US" altLang="fr-FR" sz="4000" dirty="0">
                <a:solidFill>
                  <a:schemeClr val="tx1"/>
                </a:solidFill>
                <a:sym typeface="Symbol"/>
              </a:rPr>
              <a:t></a:t>
            </a:r>
            <a:r>
              <a:rPr lang="en-US" altLang="fr-FR" sz="4000" i="1" dirty="0" smtClean="0">
                <a:solidFill>
                  <a:srgbClr val="FF0000"/>
                </a:solidFill>
              </a:rPr>
              <a:t> </a:t>
            </a:r>
            <a:r>
              <a:rPr lang="en-US" altLang="fr-FR" sz="4000" i="1" dirty="0" smtClean="0"/>
              <a:t>t</a:t>
            </a:r>
            <a:r>
              <a:rPr lang="en-US" altLang="fr-FR" sz="4000" i="1" dirty="0" smtClean="0">
                <a:solidFill>
                  <a:srgbClr val="FF0000"/>
                </a:solidFill>
              </a:rPr>
              <a:t> </a:t>
            </a:r>
            <a:r>
              <a:rPr lang="en-US" altLang="fr-FR" sz="4000" b="1" dirty="0">
                <a:solidFill>
                  <a:schemeClr val="tx1"/>
                </a:solidFill>
                <a:sym typeface="Symbol"/>
              </a:rPr>
              <a:t></a:t>
            </a:r>
            <a:r>
              <a:rPr lang="en-US" altLang="fr-FR" sz="4000" i="1" dirty="0" smtClean="0">
                <a:solidFill>
                  <a:srgbClr val="FF0000"/>
                </a:solidFill>
              </a:rPr>
              <a:t> </a:t>
            </a:r>
            <a:r>
              <a:rPr lang="en-US" altLang="fr-FR" sz="4000" i="1" dirty="0" smtClean="0"/>
              <a:t>t</a:t>
            </a:r>
            <a:endParaRPr lang="en-US" altLang="fr-FR" sz="4000" i="1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895600" y="4343400"/>
            <a:ext cx="2722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4000" i="1" dirty="0" smtClean="0">
                <a:solidFill>
                  <a:schemeClr val="accent3"/>
                </a:solidFill>
              </a:rPr>
              <a:t>t’’ </a:t>
            </a:r>
            <a:r>
              <a:rPr lang="en-US" altLang="fr-FR" sz="40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en-US" altLang="fr-FR" sz="4000" i="1" dirty="0" smtClean="0"/>
              <a:t> t </a:t>
            </a:r>
            <a:r>
              <a:rPr lang="en-US" altLang="fr-FR" sz="4000" b="1" dirty="0" smtClean="0">
                <a:solidFill>
                  <a:schemeClr val="tx1"/>
                </a:solidFill>
                <a:sym typeface="Symbol"/>
              </a:rPr>
              <a:t></a:t>
            </a:r>
            <a:r>
              <a:rPr lang="en-US" altLang="fr-FR" sz="4000" i="1" dirty="0" smtClean="0"/>
              <a:t> </a:t>
            </a:r>
            <a:r>
              <a:rPr lang="en-US" altLang="fr-FR" sz="4000" i="1" dirty="0" err="1">
                <a:solidFill>
                  <a:schemeClr val="tx1"/>
                </a:solidFill>
              </a:rPr>
              <a:t>i</a:t>
            </a:r>
            <a:r>
              <a:rPr lang="en-US" altLang="fr-FR" sz="4000" i="1" dirty="0"/>
              <a:t> </a:t>
            </a:r>
            <a:r>
              <a:rPr lang="en-US" altLang="fr-FR" sz="4000" b="1" dirty="0">
                <a:solidFill>
                  <a:schemeClr val="tx1"/>
                </a:solidFill>
                <a:sym typeface="Symbol"/>
              </a:rPr>
              <a:t></a:t>
            </a:r>
            <a:r>
              <a:rPr lang="en-US" altLang="fr-FR" sz="4000" i="1" dirty="0" smtClean="0"/>
              <a:t> </a:t>
            </a:r>
            <a:r>
              <a:rPr lang="en-US" altLang="fr-FR" sz="4000" i="1" dirty="0" smtClean="0">
                <a:solidFill>
                  <a:schemeClr val="accent4"/>
                </a:solidFill>
              </a:rPr>
              <a:t>t’</a:t>
            </a:r>
            <a:endParaRPr lang="en-US" altLang="fr-FR" sz="4000" i="1" dirty="0">
              <a:solidFill>
                <a:schemeClr val="accent4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895600" y="4953000"/>
            <a:ext cx="27229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fr-FR" sz="4000" i="1" dirty="0" smtClean="0">
                <a:solidFill>
                  <a:schemeClr val="accent3"/>
                </a:solidFill>
              </a:rPr>
              <a:t>t’’ </a:t>
            </a:r>
            <a:r>
              <a:rPr lang="en-US" altLang="fr-FR" sz="4000" dirty="0" smtClean="0">
                <a:solidFill>
                  <a:schemeClr val="tx1"/>
                </a:solidFill>
                <a:sym typeface="Symbol"/>
              </a:rPr>
              <a:t></a:t>
            </a:r>
            <a:r>
              <a:rPr lang="en-US" altLang="fr-FR" sz="4000" i="1" dirty="0" smtClean="0">
                <a:solidFill>
                  <a:schemeClr val="tx1"/>
                </a:solidFill>
              </a:rPr>
              <a:t> </a:t>
            </a:r>
            <a:r>
              <a:rPr lang="en-US" altLang="fr-FR" sz="4000" i="1" dirty="0" smtClean="0"/>
              <a:t>t</a:t>
            </a:r>
            <a:r>
              <a:rPr lang="en-US" altLang="fr-FR" sz="4000" i="1" dirty="0" smtClean="0">
                <a:solidFill>
                  <a:schemeClr val="tx1"/>
                </a:solidFill>
              </a:rPr>
              <a:t> </a:t>
            </a:r>
            <a:r>
              <a:rPr lang="en-US" altLang="fr-FR" sz="4000" dirty="0">
                <a:solidFill>
                  <a:schemeClr val="tx1"/>
                </a:solidFill>
                <a:sym typeface="Symbol"/>
              </a:rPr>
              <a:t></a:t>
            </a:r>
            <a:r>
              <a:rPr lang="en-US" altLang="fr-FR" sz="4000" i="1" dirty="0">
                <a:solidFill>
                  <a:schemeClr val="tx1"/>
                </a:solidFill>
              </a:rPr>
              <a:t> </a:t>
            </a:r>
            <a:r>
              <a:rPr lang="en-US" altLang="fr-FR" sz="4000" i="1" dirty="0" err="1" smtClean="0">
                <a:solidFill>
                  <a:schemeClr val="tx1"/>
                </a:solidFill>
              </a:rPr>
              <a:t>i</a:t>
            </a:r>
            <a:r>
              <a:rPr lang="en-US" altLang="fr-FR" sz="4000" i="1" dirty="0" smtClean="0">
                <a:solidFill>
                  <a:schemeClr val="tx1"/>
                </a:solidFill>
              </a:rPr>
              <a:t> </a:t>
            </a:r>
            <a:r>
              <a:rPr lang="en-US" altLang="fr-FR" sz="4000" dirty="0" smtClean="0">
                <a:solidFill>
                  <a:schemeClr val="tx1"/>
                </a:solidFill>
                <a:sym typeface="Symbol"/>
              </a:rPr>
              <a:t> </a:t>
            </a:r>
            <a:r>
              <a:rPr lang="en-US" altLang="fr-FR" sz="4000" i="1" dirty="0" smtClean="0">
                <a:solidFill>
                  <a:schemeClr val="accent4"/>
                </a:solidFill>
              </a:rPr>
              <a:t>t</a:t>
            </a:r>
            <a:r>
              <a:rPr lang="en-US" altLang="fr-FR" sz="4000" i="1" dirty="0">
                <a:solidFill>
                  <a:schemeClr val="accent4"/>
                </a:solidFill>
              </a:rPr>
              <a:t>’</a:t>
            </a:r>
            <a:endParaRPr lang="en-US" altLang="fr-FR" sz="40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fr-FR" sz="4000" i="1" dirty="0">
              <a:solidFill>
                <a:schemeClr val="accent4"/>
              </a:solidFill>
            </a:endParaRP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1066800" y="685800"/>
            <a:ext cx="3962400" cy="3200400"/>
            <a:chOff x="672" y="432"/>
            <a:chExt cx="2496" cy="2016"/>
          </a:xfrm>
        </p:grpSpPr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672" y="432"/>
              <a:ext cx="2496" cy="2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fr-FR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2064" y="1968"/>
              <a:ext cx="4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tx1"/>
                  </a:solidFill>
                </a:rPr>
                <a:t>P||Q</a:t>
              </a:r>
              <a:endParaRPr lang="en-GB" altLang="fr-FR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3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2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20032" y="2060848"/>
            <a:ext cx="6592328" cy="226728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2000"/>
              </a:spcAft>
              <a:buFontTx/>
              <a:buAutoNum type="arabicPeriod"/>
            </a:pPr>
            <a:r>
              <a:rPr lang="fr-FR" altLang="fr-FR" sz="3600" dirty="0" smtClean="0">
                <a:solidFill>
                  <a:schemeClr val="tx1"/>
                </a:solidFill>
              </a:rPr>
              <a:t> </a:t>
            </a:r>
            <a:r>
              <a:rPr lang="fr-FR" altLang="fr-FR" sz="3600" i="1" dirty="0" smtClean="0">
                <a:solidFill>
                  <a:schemeClr val="tx1"/>
                </a:solidFill>
              </a:rPr>
              <a:t>t</a:t>
            </a:r>
            <a:r>
              <a:rPr lang="fr-FR" altLang="fr-FR" sz="3600" dirty="0" smtClean="0">
                <a:solidFill>
                  <a:schemeClr val="tx1"/>
                </a:solidFill>
              </a:rPr>
              <a:t> </a:t>
            </a:r>
            <a:r>
              <a:rPr lang="fr-FR" altLang="fr-FR" sz="3200" dirty="0" smtClean="0">
                <a:solidFill>
                  <a:schemeClr val="tx1"/>
                </a:solidFill>
              </a:rPr>
              <a:t> </a:t>
            </a:r>
            <a:r>
              <a:rPr lang="fr-FR" altLang="fr-FR" sz="3600" dirty="0" smtClean="0">
                <a:solidFill>
                  <a:schemeClr val="tx1"/>
                </a:solidFill>
              </a:rPr>
              <a:t>arbitraire    asynchronisme</a:t>
            </a:r>
          </a:p>
          <a:p>
            <a:pPr>
              <a:lnSpc>
                <a:spcPct val="100000"/>
              </a:lnSpc>
              <a:spcAft>
                <a:spcPts val="2000"/>
              </a:spcAft>
              <a:buFontTx/>
              <a:buAutoNum type="arabicPeriod"/>
            </a:pPr>
            <a:r>
              <a:rPr lang="fr-FR" altLang="fr-FR" sz="3600" dirty="0" smtClean="0"/>
              <a:t> </a:t>
            </a:r>
            <a:r>
              <a:rPr lang="fr-FR" altLang="fr-FR" sz="3600" i="1" dirty="0" smtClean="0"/>
              <a:t>t</a:t>
            </a:r>
            <a:r>
              <a:rPr lang="fr-FR" altLang="fr-FR" sz="3600" dirty="0" smtClean="0"/>
              <a:t> </a:t>
            </a:r>
            <a:r>
              <a:rPr lang="fr-FR" altLang="fr-FR" sz="3200" dirty="0" smtClean="0"/>
              <a:t> </a:t>
            </a:r>
            <a:r>
              <a:rPr lang="fr-FR" altLang="fr-FR" sz="3600" dirty="0" smtClean="0"/>
              <a:t>nul     	     synchronisme</a:t>
            </a:r>
          </a:p>
          <a:p>
            <a:pPr>
              <a:lnSpc>
                <a:spcPct val="100000"/>
              </a:lnSpc>
              <a:spcAft>
                <a:spcPts val="2000"/>
              </a:spcAft>
              <a:buFontTx/>
              <a:buAutoNum type="arabicPeriod"/>
            </a:pPr>
            <a:r>
              <a:rPr lang="fr-FR" altLang="fr-FR" sz="3600" dirty="0" smtClean="0">
                <a:solidFill>
                  <a:schemeClr val="accent4"/>
                </a:solidFill>
              </a:rPr>
              <a:t> </a:t>
            </a:r>
            <a:r>
              <a:rPr lang="fr-FR" altLang="fr-FR" sz="3600" i="1" dirty="0" smtClean="0">
                <a:solidFill>
                  <a:schemeClr val="accent4"/>
                </a:solidFill>
              </a:rPr>
              <a:t>t  </a:t>
            </a:r>
            <a:r>
              <a:rPr lang="fr-FR" altLang="fr-FR" sz="3600" dirty="0" smtClean="0">
                <a:solidFill>
                  <a:schemeClr val="accent4"/>
                </a:solidFill>
              </a:rPr>
              <a:t>prévisible   vibration</a:t>
            </a:r>
            <a:endParaRPr lang="fr-FR" altLang="fr-FR" sz="3600" dirty="0">
              <a:solidFill>
                <a:schemeClr val="accent4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20032" y="2060848"/>
            <a:ext cx="6592328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2000"/>
              </a:spcAft>
              <a:buFontTx/>
              <a:buAutoNum type="arabicPeriod"/>
            </a:pPr>
            <a:r>
              <a:rPr lang="fr-FR" altLang="fr-FR" sz="3600" dirty="0" smtClean="0">
                <a:solidFill>
                  <a:schemeClr val="tx1"/>
                </a:solidFill>
              </a:rPr>
              <a:t> </a:t>
            </a:r>
            <a:r>
              <a:rPr lang="fr-FR" altLang="fr-FR" sz="3600" i="1" dirty="0" smtClean="0">
                <a:solidFill>
                  <a:schemeClr val="tx1"/>
                </a:solidFill>
              </a:rPr>
              <a:t>t</a:t>
            </a:r>
            <a:r>
              <a:rPr lang="fr-FR" altLang="fr-FR" sz="3600" dirty="0" smtClean="0">
                <a:solidFill>
                  <a:schemeClr val="tx1"/>
                </a:solidFill>
              </a:rPr>
              <a:t> </a:t>
            </a:r>
            <a:r>
              <a:rPr lang="fr-FR" altLang="fr-FR" sz="3200" dirty="0" smtClean="0">
                <a:solidFill>
                  <a:schemeClr val="tx1"/>
                </a:solidFill>
              </a:rPr>
              <a:t> </a:t>
            </a:r>
            <a:r>
              <a:rPr lang="fr-FR" altLang="fr-FR" sz="3600" dirty="0" smtClean="0">
                <a:solidFill>
                  <a:schemeClr val="tx1"/>
                </a:solidFill>
              </a:rPr>
              <a:t>arbitraire    </a:t>
            </a:r>
            <a:r>
              <a:rPr lang="fr-FR" altLang="fr-FR" sz="3600" dirty="0" smtClean="0"/>
              <a:t>asynchronisme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sz="4000" kern="0" dirty="0" smtClean="0"/>
              <a:t>Exactement 3 solutions</a:t>
            </a:r>
            <a:br>
              <a:rPr lang="fr-FR" altLang="fr-FR" sz="4000" kern="0" dirty="0" smtClean="0"/>
            </a:br>
            <a:r>
              <a:rPr lang="fr-FR" altLang="fr-FR" sz="4000" kern="0" dirty="0" smtClean="0"/>
              <a:t>(en informatique et en physique)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99592" y="4581128"/>
            <a:ext cx="7100021" cy="17606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3200" dirty="0" smtClean="0"/>
              <a:t>arbitraire </a:t>
            </a:r>
            <a:r>
              <a:rPr lang="fr-FR" altLang="fr-FR" sz="3200" dirty="0" smtClean="0">
                <a:sym typeface="Symbol"/>
              </a:rPr>
              <a:t> non-déterminisme partout</a:t>
            </a:r>
            <a:endParaRPr lang="fr-FR" altLang="fr-FR" sz="3200" dirty="0" smtClean="0"/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schemeClr val="tx2"/>
                </a:solidFill>
              </a:rPr>
              <a:t>nul </a:t>
            </a:r>
            <a:r>
              <a:rPr lang="fr-FR" altLang="fr-FR" sz="3200" dirty="0" smtClean="0">
                <a:solidFill>
                  <a:schemeClr val="tx2"/>
                </a:solidFill>
                <a:sym typeface="Symbol"/>
              </a:rPr>
              <a:t> déterminisme</a:t>
            </a:r>
            <a:endParaRPr lang="fr-FR" altLang="fr-FR" sz="3200" dirty="0" smtClean="0">
              <a:solidFill>
                <a:schemeClr val="tx2"/>
              </a:solidFill>
            </a:endParaRP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schemeClr val="accent4"/>
                </a:solidFill>
              </a:rPr>
              <a:t>prévisible </a:t>
            </a:r>
            <a:r>
              <a:rPr lang="fr-FR" altLang="fr-FR" sz="3200" dirty="0" smtClean="0">
                <a:solidFill>
                  <a:schemeClr val="tx2"/>
                </a:solidFill>
                <a:sym typeface="Symbol"/>
              </a:rPr>
              <a:t> quasi-déterminisme</a:t>
            </a:r>
            <a:endParaRPr kumimoji="0" lang="fr-FR" sz="32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 flipV="1">
            <a:off x="1275836" y="2132856"/>
            <a:ext cx="6480720" cy="57432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1275836" y="2132856"/>
            <a:ext cx="6480720" cy="57432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flipV="1">
            <a:off x="1153143" y="4581128"/>
            <a:ext cx="6480720" cy="57432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>
            <a:off x="1115616" y="4582869"/>
            <a:ext cx="6480720" cy="57432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75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200329"/>
          </a:xfrm>
        </p:spPr>
        <p:txBody>
          <a:bodyPr/>
          <a:lstStyle/>
          <a:p>
            <a:r>
              <a:rPr lang="fr-FR" dirty="0" smtClean="0"/>
              <a:t>Equivalence </a:t>
            </a:r>
            <a:r>
              <a:rPr lang="fr-FR" dirty="0">
                <a:solidFill>
                  <a:schemeClr val="tx2"/>
                </a:solidFill>
              </a:rPr>
              <a:t>synchrone</a:t>
            </a:r>
            <a:r>
              <a:rPr lang="fr-FR" dirty="0"/>
              <a:t> </a:t>
            </a:r>
            <a:r>
              <a:rPr lang="fr-FR" dirty="0" smtClean="0">
                <a:sym typeface="Symbol"/>
              </a:rPr>
              <a:t></a:t>
            </a:r>
            <a:r>
              <a:rPr lang="fr-FR" dirty="0" smtClean="0"/>
              <a:t> </a:t>
            </a:r>
            <a:r>
              <a:rPr lang="fr-FR" dirty="0">
                <a:solidFill>
                  <a:schemeClr val="accent4"/>
                </a:solidFill>
              </a:rPr>
              <a:t>vibratoire</a:t>
            </a:r>
            <a:br>
              <a:rPr lang="fr-FR" dirty="0">
                <a:solidFill>
                  <a:schemeClr val="accent4"/>
                </a:solidFill>
              </a:rPr>
            </a:b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30994" y="4581128"/>
            <a:ext cx="8482013" cy="19700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solidFill>
                  <a:schemeClr val="tx2"/>
                </a:solidFill>
              </a:rPr>
              <a:t>Synchrone</a:t>
            </a:r>
          </a:p>
          <a:p>
            <a:pPr algn="ctr"/>
            <a:r>
              <a:rPr lang="fr-FR" sz="2800" dirty="0"/>
              <a:t>Musiciens et spectateurs négligent la vitesse du son</a:t>
            </a:r>
          </a:p>
          <a:p>
            <a:pPr algn="ctr">
              <a:spcBef>
                <a:spcPts val="1200"/>
              </a:spcBef>
            </a:pPr>
            <a:r>
              <a:rPr lang="fr-FR" sz="2800" dirty="0">
                <a:solidFill>
                  <a:schemeClr val="accent4"/>
                </a:solidFill>
              </a:rPr>
              <a:t>Vibratoire</a:t>
            </a:r>
          </a:p>
          <a:p>
            <a:pPr algn="ctr"/>
            <a:r>
              <a:rPr lang="fr-FR" sz="2800" dirty="0"/>
              <a:t>Mais les acousticiens règlent sa propagation</a:t>
            </a:r>
          </a:p>
        </p:txBody>
      </p:sp>
      <p:pic>
        <p:nvPicPr>
          <p:cNvPr id="7" name="Image 9" descr="Quatuor-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908720"/>
            <a:ext cx="52578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99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Causalité : logique, statique, dynamique ?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660232" y="2484376"/>
            <a:ext cx="1058303" cy="51257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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X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60232" y="1476264"/>
            <a:ext cx="1657826" cy="51257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 not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X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496" y="2452187"/>
            <a:ext cx="4341253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then emit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X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end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496" y="1484784"/>
            <a:ext cx="6381875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then nothing else emit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X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end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96" y="4139107"/>
            <a:ext cx="6218369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then emit </a:t>
            </a:r>
            <a:r>
              <a:rPr lang="en-US" sz="2800" kern="0" dirty="0">
                <a:solidFill>
                  <a:schemeClr val="tx2"/>
                </a:solidFill>
              </a:rPr>
              <a:t>X</a:t>
            </a:r>
            <a:r>
              <a:rPr lang="en-US" sz="2800" kern="0" dirty="0"/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else emit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X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end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0246" y="3140968"/>
            <a:ext cx="6143962" cy="5447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non-déterminisme</a:t>
            </a:r>
            <a:r>
              <a:rPr lang="fr-FR" sz="2800" kern="0" dirty="0" smtClean="0"/>
              <a:t> ou </a:t>
            </a:r>
            <a:r>
              <a:rPr lang="fr-FR" sz="2800" kern="0" dirty="0" smtClean="0">
                <a:solidFill>
                  <a:schemeClr val="accent1"/>
                </a:solidFill>
              </a:rPr>
              <a:t>non-causalité</a:t>
            </a:r>
            <a:r>
              <a:rPr lang="fr-FR" sz="2800" kern="0" dirty="0" smtClean="0"/>
              <a:t> ?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660232" y="4140560"/>
            <a:ext cx="2416046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 </a:t>
            </a:r>
            <a:r>
              <a:rPr lang="en-US" sz="2800" kern="0" dirty="0">
                <a:solidFill>
                  <a:schemeClr val="tx2"/>
                </a:solidFill>
              </a:rPr>
              <a:t>X </a:t>
            </a:r>
            <a:r>
              <a:rPr lang="en-US" sz="2800" kern="0" dirty="0" smtClean="0"/>
              <a:t>or</a:t>
            </a:r>
            <a:r>
              <a:rPr lang="en-US" sz="2800" kern="0" dirty="0" smtClean="0">
                <a:solidFill>
                  <a:schemeClr val="tx2"/>
                </a:solidFill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not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X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 flipV="1">
            <a:off x="49896" y="1628800"/>
            <a:ext cx="8340170" cy="288032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/>
          <p:cNvCxnSpPr/>
          <p:nvPr/>
        </p:nvCxnSpPr>
        <p:spPr bwMode="auto">
          <a:xfrm>
            <a:off x="49896" y="1628800"/>
            <a:ext cx="8340170" cy="21602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 flipV="1">
            <a:off x="49896" y="2632540"/>
            <a:ext cx="7690456" cy="263604"/>
          </a:xfrm>
          <a:prstGeom prst="line">
            <a:avLst/>
          </a:prstGeom>
          <a:noFill/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49896" y="2608112"/>
            <a:ext cx="7690456" cy="197703"/>
          </a:xfrm>
          <a:prstGeom prst="line">
            <a:avLst/>
          </a:prstGeom>
          <a:noFill/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323528" y="4941168"/>
            <a:ext cx="5051510" cy="5447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déterminisme</a:t>
            </a:r>
            <a:r>
              <a:rPr lang="fr-FR" sz="2800" kern="0" dirty="0" smtClean="0"/>
              <a:t> mais </a:t>
            </a:r>
            <a:r>
              <a:rPr lang="fr-FR" sz="2800" kern="0" dirty="0" smtClean="0">
                <a:solidFill>
                  <a:schemeClr val="accent1"/>
                </a:solidFill>
              </a:rPr>
              <a:t>causalité</a:t>
            </a:r>
            <a:r>
              <a:rPr lang="fr-FR" sz="2800" kern="0" dirty="0" smtClean="0"/>
              <a:t> ?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cxnSp>
        <p:nvCxnSpPr>
          <p:cNvPr id="34" name="Connecteur droit 33"/>
          <p:cNvCxnSpPr/>
          <p:nvPr/>
        </p:nvCxnSpPr>
        <p:spPr bwMode="auto">
          <a:xfrm flipV="1">
            <a:off x="49896" y="4293096"/>
            <a:ext cx="8986600" cy="288032"/>
          </a:xfrm>
          <a:prstGeom prst="line">
            <a:avLst/>
          </a:prstGeom>
          <a:noFill/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 droit 34"/>
          <p:cNvCxnSpPr/>
          <p:nvPr/>
        </p:nvCxnSpPr>
        <p:spPr bwMode="auto">
          <a:xfrm>
            <a:off x="49896" y="4293096"/>
            <a:ext cx="8986600" cy="197703"/>
          </a:xfrm>
          <a:prstGeom prst="line">
            <a:avLst/>
          </a:prstGeom>
          <a:noFill/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6" name="Groupe 45"/>
          <p:cNvGrpSpPr/>
          <p:nvPr/>
        </p:nvGrpSpPr>
        <p:grpSpPr>
          <a:xfrm>
            <a:off x="6660232" y="4900459"/>
            <a:ext cx="2416046" cy="544765"/>
            <a:chOff x="6588224" y="4900459"/>
            <a:chExt cx="2416046" cy="544765"/>
          </a:xfrm>
        </p:grpSpPr>
        <p:sp>
          <p:nvSpPr>
            <p:cNvPr id="45" name="Rectangle à coins arrondis 44"/>
            <p:cNvSpPr/>
            <p:nvPr/>
          </p:nvSpPr>
          <p:spPr bwMode="auto">
            <a:xfrm>
              <a:off x="6588224" y="4941168"/>
              <a:ext cx="2376264" cy="4320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588224" y="4900459"/>
              <a:ext cx="2416046" cy="5447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  <a:sym typeface="Symbol"/>
                </a:rPr>
                <a:t> </a:t>
              </a:r>
              <a:r>
                <a:rPr lang="en-US" sz="2800" kern="0" dirty="0">
                  <a:solidFill>
                    <a:schemeClr val="tx2"/>
                  </a:solidFill>
                </a:rPr>
                <a:t>X </a:t>
              </a:r>
              <a:r>
                <a:rPr lang="en-US" sz="2800" kern="0" dirty="0" smtClean="0"/>
                <a:t>or</a:t>
              </a:r>
              <a:r>
                <a:rPr lang="en-US" sz="2800" kern="0" dirty="0" smtClean="0">
                  <a:solidFill>
                    <a:schemeClr val="tx2"/>
                  </a:solidFill>
                </a:rPr>
                <a:t> 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  <a:sym typeface="Symbol"/>
                </a:rPr>
                <a:t>not 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/>
                </a:rPr>
                <a:t>X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62046"/>
            <a:ext cx="1021870" cy="121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 animBg="1"/>
      <p:bldP spid="15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499992" y="6564337"/>
            <a:ext cx="3424808" cy="365125"/>
          </a:xfrm>
        </p:spPr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Esterel : approche mathématique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8797" y="3700189"/>
            <a:ext cx="7946406" cy="138499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Le sentiment de tenir quelque chose de précieux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 smtClean="0"/>
              <a:t>mais d’exigeant, demandant de développer 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 smtClean="0"/>
              <a:t>un </a:t>
            </a:r>
            <a:r>
              <a:rPr lang="fr-FR" sz="2800" kern="0" dirty="0" smtClean="0">
                <a:solidFill>
                  <a:schemeClr val="accent1"/>
                </a:solidFill>
              </a:rPr>
              <a:t>nouveau corpus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théorique et pratique</a:t>
            </a:r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126169" y="1124744"/>
            <a:ext cx="8891661" cy="20690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1984 : premières sémantiques, prototype Esterel v1</a:t>
            </a:r>
          </a:p>
          <a:p>
            <a:pPr lvl="1"/>
            <a:r>
              <a:rPr lang="fr-FR" kern="0" dirty="0" smtClean="0"/>
              <a:t> L. </a:t>
            </a:r>
            <a:r>
              <a:rPr lang="fr-FR" kern="0" dirty="0" err="1" smtClean="0"/>
              <a:t>Cosserat</a:t>
            </a:r>
            <a:r>
              <a:rPr lang="fr-FR" kern="0" dirty="0" smtClean="0"/>
              <a:t>, F. Boussinot, A. </a:t>
            </a:r>
            <a:r>
              <a:rPr lang="fr-FR" kern="0" dirty="0" err="1" smtClean="0"/>
              <a:t>Ressouche</a:t>
            </a:r>
            <a:endParaRPr lang="fr-FR" kern="0" dirty="0" smtClean="0"/>
          </a:p>
          <a:p>
            <a:pPr lvl="1"/>
            <a:r>
              <a:rPr lang="fr-FR" kern="0" dirty="0" smtClean="0"/>
              <a:t> techniques sémantiques classiques inopérantes</a:t>
            </a:r>
          </a:p>
          <a:p>
            <a:pPr lvl="1"/>
            <a:r>
              <a:rPr lang="fr-FR" kern="0" dirty="0" smtClean="0"/>
              <a:t> mais </a:t>
            </a:r>
            <a:r>
              <a:rPr lang="fr-FR" kern="0" dirty="0" smtClean="0">
                <a:solidFill>
                  <a:schemeClr val="accent3"/>
                </a:solidFill>
              </a:rPr>
              <a:t>SOS </a:t>
            </a:r>
            <a:r>
              <a:rPr lang="fr-FR" kern="0" dirty="0" smtClean="0"/>
              <a:t>de </a:t>
            </a:r>
            <a:r>
              <a:rPr lang="fr-FR" kern="0" dirty="0" err="1" smtClean="0"/>
              <a:t>Plotkin</a:t>
            </a:r>
            <a:r>
              <a:rPr lang="fr-FR" kern="0" dirty="0" smtClean="0"/>
              <a:t> ! (Structural </a:t>
            </a:r>
            <a:r>
              <a:rPr lang="fr-FR" kern="0" dirty="0" err="1" smtClean="0"/>
              <a:t>Operational</a:t>
            </a:r>
            <a:r>
              <a:rPr lang="fr-FR" kern="0" dirty="0" smtClean="0"/>
              <a:t> </a:t>
            </a:r>
            <a:r>
              <a:rPr lang="fr-FR" kern="0" dirty="0" err="1" smtClean="0"/>
              <a:t>Semantics</a:t>
            </a:r>
            <a:r>
              <a:rPr lang="fr-FR" kern="0" dirty="0" smtClean="0"/>
              <a:t>)</a:t>
            </a:r>
          </a:p>
          <a:p>
            <a:pPr lvl="1"/>
            <a:r>
              <a:rPr lang="fr-FR" kern="0" dirty="0" smtClean="0"/>
              <a:t> première compréhension de la </a:t>
            </a:r>
            <a:r>
              <a:rPr lang="fr-FR" kern="0" dirty="0" smtClean="0">
                <a:solidFill>
                  <a:schemeClr val="accent3"/>
                </a:solidFill>
              </a:rPr>
              <a:t>causalité</a:t>
            </a:r>
            <a:r>
              <a:rPr lang="fr-FR" kern="0" dirty="0" smtClean="0"/>
              <a:t> Esterel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3656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1628800"/>
            <a:ext cx="6045245" cy="31916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Programmer comme on pense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Donner un sens aux programmes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/>
              <a:t>Implémenter et vérifier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Les utilisateurs pionniers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Les débuts industriels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Le choc électrique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98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>
          <a:xfrm>
            <a:off x="107504" y="177832"/>
            <a:ext cx="8891661" cy="21605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>
                <a:solidFill>
                  <a:schemeClr val="accent3"/>
                </a:solidFill>
              </a:rPr>
              <a:t>1985-6</a:t>
            </a:r>
            <a:r>
              <a:rPr lang="fr-FR" kern="0" dirty="0" smtClean="0"/>
              <a:t> : Esterel v2, premier vrai compilateur, première vraie distribution</a:t>
            </a:r>
          </a:p>
          <a:p>
            <a:pPr lvl="1"/>
            <a:r>
              <a:rPr lang="fr-FR" kern="0" dirty="0" smtClean="0"/>
              <a:t> résiduelle de </a:t>
            </a:r>
            <a:r>
              <a:rPr lang="fr-FR" kern="0" dirty="0" err="1" smtClean="0"/>
              <a:t>Brzozowski</a:t>
            </a:r>
            <a:r>
              <a:rPr lang="fr-FR" kern="0" dirty="0" smtClean="0"/>
              <a:t> : programmes </a:t>
            </a:r>
            <a:r>
              <a:rPr lang="fr-FR" kern="0" dirty="0" smtClean="0">
                <a:sym typeface="Symbol"/>
              </a:rPr>
              <a:t> automates</a:t>
            </a:r>
            <a:endParaRPr lang="fr-FR" kern="0" dirty="0" smtClean="0"/>
          </a:p>
          <a:p>
            <a:pPr lvl="1"/>
            <a:r>
              <a:rPr lang="fr-FR" kern="0" dirty="0" smtClean="0"/>
              <a:t> GB, P. Couronné, </a:t>
            </a:r>
            <a:r>
              <a:rPr lang="fr-FR" kern="0" dirty="0" err="1" smtClean="0"/>
              <a:t>Le_Lisp</a:t>
            </a:r>
            <a:r>
              <a:rPr lang="fr-FR" kern="0" dirty="0" smtClean="0"/>
              <a:t> sur SM90 (!)  puis Sun 3</a:t>
            </a:r>
          </a:p>
          <a:p>
            <a:pPr lvl="1"/>
            <a:r>
              <a:rPr lang="fr-FR" kern="0" dirty="0" smtClean="0"/>
              <a:t> soin particulier pour la </a:t>
            </a:r>
            <a:r>
              <a:rPr lang="fr-FR" kern="0" dirty="0" smtClean="0">
                <a:solidFill>
                  <a:schemeClr val="accent3"/>
                </a:solidFill>
              </a:rPr>
              <a:t>bande de distribution </a:t>
            </a:r>
            <a:r>
              <a:rPr lang="fr-FR" kern="0" dirty="0" smtClean="0"/>
              <a:t>et les </a:t>
            </a:r>
            <a:r>
              <a:rPr lang="fr-FR" kern="0" dirty="0" smtClean="0">
                <a:solidFill>
                  <a:schemeClr val="accent3"/>
                </a:solidFill>
              </a:rPr>
              <a:t>exemples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5576" y="3673205"/>
            <a:ext cx="1414170" cy="2739211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pause</a:t>
            </a:r>
            <a:r>
              <a:rPr lang="en-US" sz="2800" kern="0" baseline="30000" dirty="0" smtClean="0"/>
              <a:t>1</a:t>
            </a:r>
            <a:r>
              <a:rPr lang="en-US" sz="2400" kern="0" dirty="0" smtClean="0"/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pause</a:t>
            </a:r>
            <a:r>
              <a:rPr lang="en-US" sz="2400" kern="0" baseline="30000" dirty="0" smtClean="0"/>
              <a:t>2</a:t>
            </a:r>
            <a:endParaRPr lang="en-US" sz="2400" kern="0" dirty="0" smtClean="0"/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19872" y="3888648"/>
            <a:ext cx="1414170" cy="230832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pause</a:t>
            </a:r>
            <a:r>
              <a:rPr lang="en-US" sz="2400" kern="0" baseline="30000" dirty="0">
                <a:solidFill>
                  <a:schemeClr val="accent1"/>
                </a:solidFill>
              </a:rPr>
              <a:t>1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pause</a:t>
            </a:r>
            <a:r>
              <a:rPr lang="en-US" sz="2400" kern="0" baseline="30000" dirty="0" smtClean="0"/>
              <a:t>2</a:t>
            </a:r>
            <a:endParaRPr lang="en-US" sz="2400" kern="0" dirty="0" smtClean="0"/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38150" y="4073314"/>
            <a:ext cx="1414170" cy="1938992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pause</a:t>
            </a:r>
            <a:r>
              <a:rPr lang="en-US" sz="2400" kern="0" baseline="30000" dirty="0" smtClean="0">
                <a:solidFill>
                  <a:schemeClr val="accent1"/>
                </a:solidFill>
              </a:rPr>
              <a:t>2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pause</a:t>
            </a:r>
            <a:r>
              <a:rPr lang="en-US" sz="2400" kern="0" baseline="30000" dirty="0" smtClean="0"/>
              <a:t>2</a:t>
            </a:r>
            <a:endParaRPr lang="en-US" sz="2400" kern="0" dirty="0" smtClean="0"/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169746" y="4588156"/>
            <a:ext cx="1250126" cy="453201"/>
            <a:chOff x="2169746" y="3911903"/>
            <a:chExt cx="1250126" cy="453201"/>
          </a:xfrm>
        </p:grpSpPr>
        <p:cxnSp>
          <p:nvCxnSpPr>
            <p:cNvPr id="8" name="Connecteur droit avec flèche 7"/>
            <p:cNvCxnSpPr/>
            <p:nvPr/>
          </p:nvCxnSpPr>
          <p:spPr bwMode="auto">
            <a:xfrm flipV="1">
              <a:off x="2169746" y="4355344"/>
              <a:ext cx="1250126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" name="ZoneTexte 16"/>
            <p:cNvSpPr txBox="1"/>
            <p:nvPr/>
          </p:nvSpPr>
          <p:spPr>
            <a:xfrm>
              <a:off x="2583052" y="3911903"/>
              <a:ext cx="389850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834042" y="4588156"/>
            <a:ext cx="1204108" cy="453201"/>
            <a:chOff x="4834042" y="3911903"/>
            <a:chExt cx="1204108" cy="453201"/>
          </a:xfrm>
        </p:grpSpPr>
        <p:cxnSp>
          <p:nvCxnSpPr>
            <p:cNvPr id="13" name="Connecteur droit avec flèche 12"/>
            <p:cNvCxnSpPr/>
            <p:nvPr/>
          </p:nvCxnSpPr>
          <p:spPr bwMode="auto">
            <a:xfrm>
              <a:off x="4834042" y="4345584"/>
              <a:ext cx="120410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8" name="ZoneTexte 17"/>
            <p:cNvSpPr txBox="1"/>
            <p:nvPr/>
          </p:nvSpPr>
          <p:spPr>
            <a:xfrm>
              <a:off x="5076056" y="3911903"/>
              <a:ext cx="697627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 C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Forme libre 19"/>
          <p:cNvSpPr/>
          <p:nvPr/>
        </p:nvSpPr>
        <p:spPr bwMode="auto">
          <a:xfrm>
            <a:off x="6490588" y="3284984"/>
            <a:ext cx="1840831" cy="1784948"/>
          </a:xfrm>
          <a:custGeom>
            <a:avLst/>
            <a:gdLst>
              <a:gd name="connsiteX0" fmla="*/ 948437 w 1840831"/>
              <a:gd name="connsiteY0" fmla="*/ 1784948 h 1784948"/>
              <a:gd name="connsiteX1" fmla="*/ 1834262 w 1840831"/>
              <a:gd name="connsiteY1" fmla="*/ 1137248 h 1784948"/>
              <a:gd name="connsiteX2" fmla="*/ 1291337 w 1840831"/>
              <a:gd name="connsiteY2" fmla="*/ 137123 h 1784948"/>
              <a:gd name="connsiteX3" fmla="*/ 195962 w 1840831"/>
              <a:gd name="connsiteY3" fmla="*/ 79973 h 1784948"/>
              <a:gd name="connsiteX4" fmla="*/ 5462 w 1840831"/>
              <a:gd name="connsiteY4" fmla="*/ 803873 h 17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831" h="1784948">
                <a:moveTo>
                  <a:pt x="948437" y="1784948"/>
                </a:moveTo>
                <a:cubicBezTo>
                  <a:pt x="1362774" y="1598416"/>
                  <a:pt x="1777112" y="1411885"/>
                  <a:pt x="1834262" y="1137248"/>
                </a:cubicBezTo>
                <a:cubicBezTo>
                  <a:pt x="1891412" y="862611"/>
                  <a:pt x="1564387" y="313335"/>
                  <a:pt x="1291337" y="137123"/>
                </a:cubicBezTo>
                <a:cubicBezTo>
                  <a:pt x="1018287" y="-39089"/>
                  <a:pt x="410274" y="-31152"/>
                  <a:pt x="195962" y="79973"/>
                </a:cubicBezTo>
                <a:cubicBezTo>
                  <a:pt x="-18350" y="191098"/>
                  <a:pt x="-6444" y="497485"/>
                  <a:pt x="5462" y="803873"/>
                </a:cubicBezTo>
              </a:path>
            </a:pathLst>
          </a:cu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1590" y="2420888"/>
            <a:ext cx="8380820" cy="51341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Faire directement en vrai, les protos c’est trop cher!</a:t>
            </a:r>
          </a:p>
        </p:txBody>
      </p:sp>
      <p:cxnSp>
        <p:nvCxnSpPr>
          <p:cNvPr id="11" name="Connecteur droit avec flèche 10"/>
          <p:cNvCxnSpPr>
            <a:endCxn id="6" idx="1"/>
          </p:cNvCxnSpPr>
          <p:nvPr/>
        </p:nvCxnSpPr>
        <p:spPr bwMode="auto">
          <a:xfrm>
            <a:off x="467544" y="5042811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8003820" y="3356992"/>
            <a:ext cx="407484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20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8003820" y="3356992"/>
            <a:ext cx="407484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169746" y="4588156"/>
            <a:ext cx="1250126" cy="453201"/>
            <a:chOff x="2169746" y="3911903"/>
            <a:chExt cx="1250126" cy="453201"/>
          </a:xfrm>
        </p:grpSpPr>
        <p:cxnSp>
          <p:nvCxnSpPr>
            <p:cNvPr id="23" name="Connecteur droit avec flèche 22"/>
            <p:cNvCxnSpPr/>
            <p:nvPr/>
          </p:nvCxnSpPr>
          <p:spPr bwMode="auto">
            <a:xfrm flipV="1">
              <a:off x="2169746" y="4355344"/>
              <a:ext cx="1250126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7" name="ZoneTexte 26"/>
            <p:cNvSpPr txBox="1"/>
            <p:nvPr/>
          </p:nvSpPr>
          <p:spPr>
            <a:xfrm>
              <a:off x="2583052" y="3911903"/>
              <a:ext cx="389850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834042" y="4588156"/>
            <a:ext cx="1204108" cy="453201"/>
            <a:chOff x="4834042" y="3911903"/>
            <a:chExt cx="1204108" cy="453201"/>
          </a:xfrm>
        </p:grpSpPr>
        <p:cxnSp>
          <p:nvCxnSpPr>
            <p:cNvPr id="29" name="Connecteur droit avec flèche 28"/>
            <p:cNvCxnSpPr/>
            <p:nvPr/>
          </p:nvCxnSpPr>
          <p:spPr bwMode="auto">
            <a:xfrm>
              <a:off x="4834042" y="4345584"/>
              <a:ext cx="120410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0" name="ZoneTexte 29"/>
            <p:cNvSpPr txBox="1"/>
            <p:nvPr/>
          </p:nvSpPr>
          <p:spPr>
            <a:xfrm>
              <a:off x="5076056" y="3911903"/>
              <a:ext cx="697627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 C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>
          <a:xfrm>
            <a:off x="107504" y="177832"/>
            <a:ext cx="8891661" cy="21605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>
                <a:solidFill>
                  <a:schemeClr val="accent3"/>
                </a:solidFill>
              </a:rPr>
              <a:t>1985-6</a:t>
            </a:r>
            <a:r>
              <a:rPr lang="fr-FR" kern="0" dirty="0" smtClean="0"/>
              <a:t> : Esterel v2, premier vrai compilateur, première vraie distribution</a:t>
            </a:r>
          </a:p>
          <a:p>
            <a:pPr lvl="1"/>
            <a:r>
              <a:rPr lang="fr-FR" kern="0" dirty="0" smtClean="0"/>
              <a:t> résiduelle de </a:t>
            </a:r>
            <a:r>
              <a:rPr lang="fr-FR" kern="0" dirty="0" err="1" smtClean="0"/>
              <a:t>Brzozowski</a:t>
            </a:r>
            <a:r>
              <a:rPr lang="fr-FR" kern="0" dirty="0" smtClean="0"/>
              <a:t> : programmes </a:t>
            </a:r>
            <a:r>
              <a:rPr lang="fr-FR" kern="0" dirty="0" smtClean="0">
                <a:sym typeface="Symbol"/>
              </a:rPr>
              <a:t> automates</a:t>
            </a:r>
            <a:endParaRPr lang="fr-FR" kern="0" dirty="0" smtClean="0"/>
          </a:p>
          <a:p>
            <a:pPr lvl="1"/>
            <a:r>
              <a:rPr lang="fr-FR" kern="0" dirty="0" smtClean="0"/>
              <a:t> GB, P. Couronné, </a:t>
            </a:r>
            <a:r>
              <a:rPr lang="fr-FR" kern="0" dirty="0" err="1" smtClean="0"/>
              <a:t>Le_Lisp</a:t>
            </a:r>
            <a:r>
              <a:rPr lang="fr-FR" kern="0" dirty="0" smtClean="0"/>
              <a:t> sur SM90 (!)  puis Sun 3</a:t>
            </a:r>
          </a:p>
          <a:p>
            <a:pPr lvl="1"/>
            <a:r>
              <a:rPr lang="fr-FR" kern="0" dirty="0" smtClean="0"/>
              <a:t> soin particulier pour la </a:t>
            </a:r>
            <a:r>
              <a:rPr lang="fr-FR" kern="0" dirty="0" smtClean="0">
                <a:solidFill>
                  <a:schemeClr val="accent3"/>
                </a:solidFill>
              </a:rPr>
              <a:t>bande de distribu</a:t>
            </a:r>
            <a:r>
              <a:rPr lang="fr-FR" kern="0" dirty="0" smtClean="0">
                <a:solidFill>
                  <a:schemeClr val="accent1"/>
                </a:solidFill>
              </a:rPr>
              <a:t>tion </a:t>
            </a:r>
            <a:r>
              <a:rPr lang="fr-FR" kern="0" dirty="0" smtClean="0"/>
              <a:t>et les </a:t>
            </a:r>
            <a:r>
              <a:rPr lang="fr-FR" kern="0" dirty="0" smtClean="0">
                <a:solidFill>
                  <a:schemeClr val="accent3"/>
                </a:solidFill>
              </a:rPr>
              <a:t>exemples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5576" y="3673205"/>
            <a:ext cx="1414170" cy="2739211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emit A;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pause</a:t>
            </a:r>
            <a:r>
              <a:rPr lang="en-US" sz="2800" kern="0" baseline="30000" dirty="0" smtClean="0">
                <a:solidFill>
                  <a:schemeClr val="bg1"/>
                </a:solidFill>
              </a:rPr>
              <a:t>1</a:t>
            </a:r>
            <a:r>
              <a:rPr lang="en-US" sz="2400" kern="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emit B;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emit C;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</a:t>
            </a:r>
            <a:r>
              <a:rPr lang="en-US" sz="2400" kern="0" dirty="0" smtClean="0">
                <a:solidFill>
                  <a:schemeClr val="bg1"/>
                </a:solidFill>
              </a:rPr>
              <a:t>  pause</a:t>
            </a:r>
            <a:r>
              <a:rPr lang="en-US" sz="2400" kern="0" baseline="30000" dirty="0" smtClean="0">
                <a:solidFill>
                  <a:schemeClr val="bg1"/>
                </a:solidFill>
              </a:rPr>
              <a:t>2</a:t>
            </a:r>
            <a:endParaRPr lang="en-US" sz="2400" kern="0" dirty="0" smtClean="0">
              <a:solidFill>
                <a:schemeClr val="bg1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19872" y="3888648"/>
            <a:ext cx="1414170" cy="230832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pause</a:t>
            </a:r>
            <a:r>
              <a:rPr lang="en-US" sz="2400" kern="0" baseline="30000" dirty="0">
                <a:solidFill>
                  <a:schemeClr val="bg1"/>
                </a:solidFill>
              </a:rPr>
              <a:t>1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emit B;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emit C;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</a:t>
            </a:r>
            <a:r>
              <a:rPr lang="en-US" sz="2400" kern="0" dirty="0" smtClean="0">
                <a:solidFill>
                  <a:schemeClr val="bg1"/>
                </a:solidFill>
              </a:rPr>
              <a:t>  pause</a:t>
            </a:r>
            <a:r>
              <a:rPr lang="en-US" sz="2400" kern="0" baseline="30000" dirty="0" smtClean="0">
                <a:solidFill>
                  <a:schemeClr val="bg1"/>
                </a:solidFill>
              </a:rPr>
              <a:t>2</a:t>
            </a:r>
            <a:endParaRPr lang="en-US" sz="2400" kern="0" dirty="0" smtClean="0">
              <a:solidFill>
                <a:schemeClr val="bg1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38150" y="4073314"/>
            <a:ext cx="1414170" cy="1938992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pause</a:t>
            </a:r>
            <a:r>
              <a:rPr lang="en-US" sz="2400" kern="0" baseline="30000" dirty="0" smtClean="0">
                <a:solidFill>
                  <a:schemeClr val="bg1"/>
                </a:solidFill>
              </a:rPr>
              <a:t>2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emit C;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</a:t>
            </a:r>
            <a:r>
              <a:rPr lang="en-US" sz="2400" kern="0" dirty="0" smtClean="0">
                <a:solidFill>
                  <a:schemeClr val="bg1"/>
                </a:solidFill>
              </a:rPr>
              <a:t>  pause</a:t>
            </a:r>
            <a:r>
              <a:rPr lang="en-US" sz="2400" kern="0" baseline="30000" dirty="0" smtClean="0">
                <a:solidFill>
                  <a:schemeClr val="bg1"/>
                </a:solidFill>
              </a:rPr>
              <a:t>2</a:t>
            </a:r>
            <a:endParaRPr lang="en-US" sz="2400" kern="0" dirty="0" smtClean="0">
              <a:solidFill>
                <a:schemeClr val="bg1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20" name="Forme libre 19"/>
          <p:cNvSpPr/>
          <p:nvPr/>
        </p:nvSpPr>
        <p:spPr bwMode="auto">
          <a:xfrm>
            <a:off x="6490588" y="3284984"/>
            <a:ext cx="1840831" cy="1784948"/>
          </a:xfrm>
          <a:custGeom>
            <a:avLst/>
            <a:gdLst>
              <a:gd name="connsiteX0" fmla="*/ 948437 w 1840831"/>
              <a:gd name="connsiteY0" fmla="*/ 1784948 h 1784948"/>
              <a:gd name="connsiteX1" fmla="*/ 1834262 w 1840831"/>
              <a:gd name="connsiteY1" fmla="*/ 1137248 h 1784948"/>
              <a:gd name="connsiteX2" fmla="*/ 1291337 w 1840831"/>
              <a:gd name="connsiteY2" fmla="*/ 137123 h 1784948"/>
              <a:gd name="connsiteX3" fmla="*/ 195962 w 1840831"/>
              <a:gd name="connsiteY3" fmla="*/ 79973 h 1784948"/>
              <a:gd name="connsiteX4" fmla="*/ 5462 w 1840831"/>
              <a:gd name="connsiteY4" fmla="*/ 803873 h 17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831" h="1784948">
                <a:moveTo>
                  <a:pt x="948437" y="1784948"/>
                </a:moveTo>
                <a:cubicBezTo>
                  <a:pt x="1362774" y="1598416"/>
                  <a:pt x="1777112" y="1411885"/>
                  <a:pt x="1834262" y="1137248"/>
                </a:cubicBezTo>
                <a:cubicBezTo>
                  <a:pt x="1891412" y="862611"/>
                  <a:pt x="1564387" y="313335"/>
                  <a:pt x="1291337" y="137123"/>
                </a:cubicBezTo>
                <a:cubicBezTo>
                  <a:pt x="1018287" y="-39089"/>
                  <a:pt x="410274" y="-31152"/>
                  <a:pt x="195962" y="79973"/>
                </a:cubicBezTo>
                <a:cubicBezTo>
                  <a:pt x="-18350" y="191098"/>
                  <a:pt x="-6444" y="497485"/>
                  <a:pt x="5462" y="803873"/>
                </a:cubicBezTo>
              </a:path>
            </a:pathLst>
          </a:cu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 rot="-900000">
            <a:off x="551266" y="4384092"/>
            <a:ext cx="8028160" cy="693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Danger d’explosion exponentielle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1590" y="2420888"/>
            <a:ext cx="8380820" cy="51341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Faire directement en vrai, les protos c’est trop cher!</a:t>
            </a:r>
          </a:p>
        </p:txBody>
      </p:sp>
      <p:cxnSp>
        <p:nvCxnSpPr>
          <p:cNvPr id="21" name="Connecteur droit avec flèche 20"/>
          <p:cNvCxnSpPr/>
          <p:nvPr/>
        </p:nvCxnSpPr>
        <p:spPr bwMode="auto">
          <a:xfrm>
            <a:off x="467544" y="5042811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724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0575"/>
            <a:ext cx="2133600" cy="365125"/>
          </a:xfrm>
        </p:spPr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0575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52640"/>
            <a:ext cx="3712840" cy="365125"/>
          </a:xfrm>
        </p:spPr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montre digitale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2" y="1586136"/>
            <a:ext cx="8378826" cy="39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1628800"/>
            <a:ext cx="6045245" cy="31916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/>
              <a:t>Programmer comme on pense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Donner un sens aux programmes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/>
              <a:t>Implémenter et vérifier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Les utilisateurs pionniers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/>
              <a:t>Les débuts industriels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/>
              <a:t>Le choc électrique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88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>
          <a:xfrm>
            <a:off x="-36512" y="177832"/>
            <a:ext cx="9289032" cy="25483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>
                <a:solidFill>
                  <a:schemeClr val="accent3"/>
                </a:solidFill>
              </a:rPr>
              <a:t>1986-9</a:t>
            </a:r>
            <a:r>
              <a:rPr lang="fr-FR" kern="0" dirty="0" smtClean="0"/>
              <a:t> : Esterel v3, premier compilateur sérieux, première industrialisation, premiers clients</a:t>
            </a:r>
          </a:p>
          <a:p>
            <a:pPr lvl="1"/>
            <a:r>
              <a:rPr lang="fr-FR" kern="0" dirty="0" smtClean="0"/>
              <a:t> algorithmes d’automates avec </a:t>
            </a:r>
            <a:r>
              <a:rPr lang="fr-FR" kern="0" dirty="0" smtClean="0">
                <a:solidFill>
                  <a:schemeClr val="accent3"/>
                </a:solidFill>
              </a:rPr>
              <a:t>Ravi Sethi</a:t>
            </a:r>
            <a:r>
              <a:rPr lang="fr-FR" kern="0" dirty="0" smtClean="0"/>
              <a:t> (Bell </a:t>
            </a:r>
            <a:r>
              <a:rPr lang="fr-FR" kern="0" dirty="0" err="1" smtClean="0"/>
              <a:t>Labs</a:t>
            </a:r>
            <a:r>
              <a:rPr lang="fr-FR" kern="0" dirty="0" smtClean="0"/>
              <a:t>)</a:t>
            </a:r>
          </a:p>
          <a:p>
            <a:pPr lvl="1"/>
            <a:r>
              <a:rPr lang="fr-FR" kern="0" dirty="0">
                <a:solidFill>
                  <a:schemeClr val="accent3"/>
                </a:solidFill>
              </a:rPr>
              <a:t> </a:t>
            </a:r>
            <a:r>
              <a:rPr lang="fr-FR" kern="0" dirty="0" smtClean="0">
                <a:solidFill>
                  <a:schemeClr val="accent3"/>
                </a:solidFill>
              </a:rPr>
              <a:t>thèse de G. Gonthier </a:t>
            </a:r>
            <a:r>
              <a:rPr lang="fr-FR" kern="0" dirty="0" smtClean="0"/>
              <a:t>: codage efficace, causalité, réincarnation</a:t>
            </a:r>
          </a:p>
          <a:p>
            <a:pPr lvl="1"/>
            <a:r>
              <a:rPr lang="fr-FR" kern="0" dirty="0" smtClean="0"/>
              <a:t> </a:t>
            </a:r>
            <a:r>
              <a:rPr lang="fr-FR" kern="0" dirty="0"/>
              <a:t>mise en place d’une vraie</a:t>
            </a:r>
            <a:r>
              <a:rPr lang="fr-FR" kern="0" dirty="0">
                <a:solidFill>
                  <a:schemeClr val="accent3"/>
                </a:solidFill>
              </a:rPr>
              <a:t> équipe de développement </a:t>
            </a:r>
          </a:p>
          <a:p>
            <a:pPr lvl="1"/>
            <a:r>
              <a:rPr lang="fr-FR" kern="0" dirty="0" smtClean="0">
                <a:solidFill>
                  <a:schemeClr val="bg1"/>
                </a:solidFill>
              </a:rPr>
              <a:t> </a:t>
            </a:r>
            <a:r>
              <a:rPr lang="fr-FR" kern="0" dirty="0" smtClean="0"/>
              <a:t>avec </a:t>
            </a:r>
            <a:r>
              <a:rPr lang="fr-FR" kern="0" dirty="0"/>
              <a:t>une vraie </a:t>
            </a:r>
            <a:r>
              <a:rPr lang="fr-FR" kern="0" dirty="0" smtClean="0"/>
              <a:t>stratégie logicielle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5576" y="3385173"/>
            <a:ext cx="1414170" cy="2739211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pause</a:t>
            </a:r>
            <a:r>
              <a:rPr lang="en-US" sz="2800" kern="0" baseline="30000" dirty="0" smtClean="0"/>
              <a:t>1</a:t>
            </a:r>
            <a:r>
              <a:rPr lang="en-US" sz="2400" kern="0" dirty="0" smtClean="0"/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pause</a:t>
            </a:r>
            <a:r>
              <a:rPr lang="en-US" sz="2400" kern="0" baseline="30000" dirty="0" smtClean="0"/>
              <a:t>2</a:t>
            </a:r>
            <a:endParaRPr lang="en-US" sz="2400" kern="0" dirty="0" smtClean="0"/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19872" y="3600616"/>
            <a:ext cx="1414170" cy="230832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pause</a:t>
            </a:r>
            <a:r>
              <a:rPr lang="en-US" sz="2400" kern="0" baseline="30000" dirty="0" smtClean="0">
                <a:solidFill>
                  <a:schemeClr val="accent1"/>
                </a:solidFill>
              </a:rPr>
              <a:t>1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   pause</a:t>
            </a:r>
            <a:r>
              <a:rPr lang="en-US" sz="2400" kern="0" baseline="30000" dirty="0" smtClean="0"/>
              <a:t>2</a:t>
            </a:r>
            <a:endParaRPr lang="en-US" sz="2400" kern="0" dirty="0" smtClean="0"/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38150" y="3785282"/>
            <a:ext cx="1414170" cy="1938992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pause</a:t>
            </a:r>
            <a:r>
              <a:rPr lang="en-US" sz="2400" kern="0" baseline="30000" dirty="0" smtClean="0">
                <a:solidFill>
                  <a:schemeClr val="accent1"/>
                </a:solidFill>
              </a:rPr>
              <a:t>2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   pause</a:t>
            </a:r>
            <a:r>
              <a:rPr lang="en-US" sz="2400" kern="0" baseline="30000" dirty="0" smtClean="0"/>
              <a:t>2</a:t>
            </a:r>
            <a:endParaRPr lang="en-US" sz="2400" kern="0" dirty="0" smtClean="0"/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169746" y="4375039"/>
            <a:ext cx="1250126" cy="453201"/>
            <a:chOff x="2169746" y="3986818"/>
            <a:chExt cx="1250126" cy="453201"/>
          </a:xfrm>
        </p:grpSpPr>
        <p:cxnSp>
          <p:nvCxnSpPr>
            <p:cNvPr id="8" name="Connecteur droit avec flèche 7"/>
            <p:cNvCxnSpPr/>
            <p:nvPr/>
          </p:nvCxnSpPr>
          <p:spPr bwMode="auto">
            <a:xfrm flipV="1">
              <a:off x="2169746" y="4439379"/>
              <a:ext cx="1250126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" name="ZoneTexte 16"/>
            <p:cNvSpPr txBox="1"/>
            <p:nvPr/>
          </p:nvSpPr>
          <p:spPr>
            <a:xfrm>
              <a:off x="2583052" y="3986818"/>
              <a:ext cx="389850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834042" y="4375039"/>
            <a:ext cx="1204108" cy="453201"/>
            <a:chOff x="4834042" y="3986818"/>
            <a:chExt cx="1204108" cy="453201"/>
          </a:xfrm>
        </p:grpSpPr>
        <p:cxnSp>
          <p:nvCxnSpPr>
            <p:cNvPr id="13" name="Connecteur droit avec flèche 12"/>
            <p:cNvCxnSpPr/>
            <p:nvPr/>
          </p:nvCxnSpPr>
          <p:spPr bwMode="auto">
            <a:xfrm>
              <a:off x="4834042" y="4439379"/>
              <a:ext cx="120410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8" name="ZoneTexte 17"/>
            <p:cNvSpPr txBox="1"/>
            <p:nvPr/>
          </p:nvSpPr>
          <p:spPr>
            <a:xfrm>
              <a:off x="5076056" y="3986818"/>
              <a:ext cx="697627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 C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Forme libre 19"/>
          <p:cNvSpPr/>
          <p:nvPr/>
        </p:nvSpPr>
        <p:spPr bwMode="auto">
          <a:xfrm>
            <a:off x="6490588" y="2996952"/>
            <a:ext cx="1840831" cy="1784948"/>
          </a:xfrm>
          <a:custGeom>
            <a:avLst/>
            <a:gdLst>
              <a:gd name="connsiteX0" fmla="*/ 948437 w 1840831"/>
              <a:gd name="connsiteY0" fmla="*/ 1784948 h 1784948"/>
              <a:gd name="connsiteX1" fmla="*/ 1834262 w 1840831"/>
              <a:gd name="connsiteY1" fmla="*/ 1137248 h 1784948"/>
              <a:gd name="connsiteX2" fmla="*/ 1291337 w 1840831"/>
              <a:gd name="connsiteY2" fmla="*/ 137123 h 1784948"/>
              <a:gd name="connsiteX3" fmla="*/ 195962 w 1840831"/>
              <a:gd name="connsiteY3" fmla="*/ 79973 h 1784948"/>
              <a:gd name="connsiteX4" fmla="*/ 5462 w 1840831"/>
              <a:gd name="connsiteY4" fmla="*/ 803873 h 17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831" h="1784948">
                <a:moveTo>
                  <a:pt x="948437" y="1784948"/>
                </a:moveTo>
                <a:cubicBezTo>
                  <a:pt x="1362774" y="1598416"/>
                  <a:pt x="1777112" y="1411885"/>
                  <a:pt x="1834262" y="1137248"/>
                </a:cubicBezTo>
                <a:cubicBezTo>
                  <a:pt x="1891412" y="862611"/>
                  <a:pt x="1564387" y="313335"/>
                  <a:pt x="1291337" y="137123"/>
                </a:cubicBezTo>
                <a:cubicBezTo>
                  <a:pt x="1018287" y="-39089"/>
                  <a:pt x="410274" y="-31152"/>
                  <a:pt x="195962" y="79973"/>
                </a:cubicBezTo>
                <a:cubicBezTo>
                  <a:pt x="-18350" y="191098"/>
                  <a:pt x="-6444" y="497485"/>
                  <a:pt x="5462" y="803873"/>
                </a:cubicBezTo>
              </a:path>
            </a:pathLst>
          </a:cu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8100392" y="3158572"/>
            <a:ext cx="407484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2" animBg="1"/>
      <p:bldP spid="12" grpId="2" animBg="1"/>
      <p:bldP spid="20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8127677" y="3158572"/>
            <a:ext cx="407484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38150" y="3785282"/>
            <a:ext cx="1414170" cy="1938992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pause</a:t>
            </a:r>
            <a:r>
              <a:rPr lang="en-US" sz="2400" kern="0" baseline="30000" dirty="0" smtClean="0">
                <a:solidFill>
                  <a:schemeClr val="accent1"/>
                </a:solidFill>
              </a:rPr>
              <a:t>2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   pause</a:t>
            </a:r>
            <a:r>
              <a:rPr lang="en-US" sz="2400" kern="0" baseline="30000" dirty="0" smtClean="0"/>
              <a:t>2</a:t>
            </a:r>
            <a:endParaRPr lang="en-US" sz="2400" kern="0" dirty="0" smtClean="0"/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5576" y="3385173"/>
            <a:ext cx="1414170" cy="2739211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pause</a:t>
            </a:r>
            <a:r>
              <a:rPr lang="en-US" sz="2800" kern="0" baseline="30000" dirty="0" smtClean="0"/>
              <a:t>1</a:t>
            </a:r>
            <a:r>
              <a:rPr lang="en-US" sz="2400" kern="0" dirty="0" smtClean="0"/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pause</a:t>
            </a:r>
            <a:r>
              <a:rPr lang="en-US" sz="2400" kern="0" baseline="30000" dirty="0" smtClean="0"/>
              <a:t>2</a:t>
            </a:r>
            <a:endParaRPr lang="en-US" sz="2400" kern="0" dirty="0" smtClean="0"/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>
          <a:xfrm>
            <a:off x="-36512" y="177832"/>
            <a:ext cx="9289032" cy="29361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>
                <a:solidFill>
                  <a:schemeClr val="accent3"/>
                </a:solidFill>
              </a:rPr>
              <a:t>1986-9</a:t>
            </a:r>
            <a:r>
              <a:rPr lang="fr-FR" kern="0" dirty="0" smtClean="0"/>
              <a:t> : Esterel v3, premier compilateur sérieux, première industrialisation, premiers clients</a:t>
            </a:r>
          </a:p>
          <a:p>
            <a:pPr lvl="1"/>
            <a:r>
              <a:rPr lang="fr-FR" kern="0" dirty="0" smtClean="0"/>
              <a:t> algorithmes d’automates avec </a:t>
            </a:r>
            <a:r>
              <a:rPr lang="fr-FR" kern="0" dirty="0" smtClean="0">
                <a:solidFill>
                  <a:schemeClr val="accent3"/>
                </a:solidFill>
              </a:rPr>
              <a:t>Ravi Sethi </a:t>
            </a:r>
            <a:r>
              <a:rPr lang="fr-FR" kern="0" dirty="0" smtClean="0"/>
              <a:t>(Bell </a:t>
            </a:r>
            <a:r>
              <a:rPr lang="fr-FR" kern="0" dirty="0" err="1" smtClean="0"/>
              <a:t>Labs</a:t>
            </a:r>
            <a:r>
              <a:rPr lang="fr-FR" kern="0" dirty="0" smtClean="0"/>
              <a:t>)</a:t>
            </a:r>
          </a:p>
          <a:p>
            <a:pPr lvl="1"/>
            <a:r>
              <a:rPr lang="fr-FR" kern="0" dirty="0">
                <a:solidFill>
                  <a:schemeClr val="accent3"/>
                </a:solidFill>
              </a:rPr>
              <a:t> </a:t>
            </a:r>
            <a:r>
              <a:rPr lang="fr-FR" kern="0" dirty="0" smtClean="0">
                <a:solidFill>
                  <a:schemeClr val="accent3"/>
                </a:solidFill>
              </a:rPr>
              <a:t>thèse de G. Gonthier </a:t>
            </a:r>
            <a:r>
              <a:rPr lang="fr-FR" kern="0" dirty="0" smtClean="0"/>
              <a:t>: codage efficace, causalité, réincarnation</a:t>
            </a:r>
          </a:p>
          <a:p>
            <a:pPr lvl="1"/>
            <a:r>
              <a:rPr lang="fr-FR" kern="0" dirty="0" smtClean="0"/>
              <a:t> mise </a:t>
            </a:r>
            <a:r>
              <a:rPr lang="fr-FR" kern="0" dirty="0"/>
              <a:t>en place d’une vraie </a:t>
            </a:r>
            <a:r>
              <a:rPr lang="fr-FR" kern="0" dirty="0">
                <a:solidFill>
                  <a:schemeClr val="accent3"/>
                </a:solidFill>
              </a:rPr>
              <a:t>équipe de </a:t>
            </a:r>
            <a:r>
              <a:rPr lang="fr-FR" kern="0" dirty="0" smtClean="0">
                <a:solidFill>
                  <a:schemeClr val="accent3"/>
                </a:solidFill>
              </a:rPr>
              <a:t>développement</a:t>
            </a:r>
          </a:p>
          <a:p>
            <a:pPr marL="256032" lvl="1" indent="0">
              <a:buNone/>
            </a:pPr>
            <a:r>
              <a:rPr lang="fr-FR" kern="0" dirty="0" smtClean="0">
                <a:solidFill>
                  <a:schemeClr val="accent4"/>
                </a:solidFill>
              </a:rPr>
              <a:t> </a:t>
            </a:r>
            <a:r>
              <a:rPr lang="fr-FR" sz="1600" kern="0" dirty="0" smtClean="0">
                <a:solidFill>
                  <a:schemeClr val="accent4"/>
                </a:solidFill>
              </a:rPr>
              <a:t>  </a:t>
            </a:r>
            <a:r>
              <a:rPr lang="fr-FR" kern="0" dirty="0" smtClean="0">
                <a:solidFill>
                  <a:schemeClr val="accent4"/>
                </a:solidFill>
              </a:rPr>
              <a:t> </a:t>
            </a:r>
            <a:r>
              <a:rPr lang="fr-FR" kern="0" dirty="0" smtClean="0"/>
              <a:t>avec une vraie </a:t>
            </a:r>
            <a:r>
              <a:rPr lang="fr-FR" kern="0" dirty="0"/>
              <a:t>stratégie logicielle</a:t>
            </a:r>
          </a:p>
          <a:p>
            <a:pPr marL="256032" lvl="1" indent="0">
              <a:buNone/>
            </a:pPr>
            <a:endParaRPr lang="fr-FR" kern="0" dirty="0"/>
          </a:p>
        </p:txBody>
      </p:sp>
      <p:sp>
        <p:nvSpPr>
          <p:cNvPr id="9" name="ZoneTexte 8"/>
          <p:cNvSpPr txBox="1"/>
          <p:nvPr/>
        </p:nvSpPr>
        <p:spPr>
          <a:xfrm>
            <a:off x="3419872" y="3600616"/>
            <a:ext cx="1414170" cy="230832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pause</a:t>
            </a:r>
            <a:r>
              <a:rPr lang="en-US" sz="2400" kern="0" baseline="30000" dirty="0" smtClean="0">
                <a:solidFill>
                  <a:schemeClr val="accent1"/>
                </a:solidFill>
              </a:rPr>
              <a:t>1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emit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   pause</a:t>
            </a:r>
            <a:r>
              <a:rPr lang="en-US" sz="2400" kern="0" baseline="30000" dirty="0" smtClean="0"/>
              <a:t>2</a:t>
            </a:r>
            <a:endParaRPr lang="en-US" sz="2400" kern="0" dirty="0" smtClean="0"/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169746" y="4375039"/>
            <a:ext cx="1250126" cy="453201"/>
            <a:chOff x="2169746" y="3986818"/>
            <a:chExt cx="1250126" cy="453201"/>
          </a:xfrm>
        </p:grpSpPr>
        <p:cxnSp>
          <p:nvCxnSpPr>
            <p:cNvPr id="8" name="Connecteur droit avec flèche 7"/>
            <p:cNvCxnSpPr/>
            <p:nvPr/>
          </p:nvCxnSpPr>
          <p:spPr bwMode="auto">
            <a:xfrm flipV="1">
              <a:off x="2169746" y="4440018"/>
              <a:ext cx="1250126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" name="ZoneTexte 16"/>
            <p:cNvSpPr txBox="1"/>
            <p:nvPr/>
          </p:nvSpPr>
          <p:spPr>
            <a:xfrm>
              <a:off x="2583052" y="3986818"/>
              <a:ext cx="389850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834042" y="4375039"/>
            <a:ext cx="1204108" cy="453201"/>
            <a:chOff x="4834042" y="3986818"/>
            <a:chExt cx="1204108" cy="453201"/>
          </a:xfrm>
        </p:grpSpPr>
        <p:cxnSp>
          <p:nvCxnSpPr>
            <p:cNvPr id="13" name="Connecteur droit avec flèche 12"/>
            <p:cNvCxnSpPr/>
            <p:nvPr/>
          </p:nvCxnSpPr>
          <p:spPr bwMode="auto">
            <a:xfrm>
              <a:off x="4834042" y="4440019"/>
              <a:ext cx="120410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8" name="ZoneTexte 17"/>
            <p:cNvSpPr txBox="1"/>
            <p:nvPr/>
          </p:nvSpPr>
          <p:spPr>
            <a:xfrm>
              <a:off x="5076056" y="3986818"/>
              <a:ext cx="697627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 C</a:t>
              </a: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Forme libre 19"/>
          <p:cNvSpPr/>
          <p:nvPr/>
        </p:nvSpPr>
        <p:spPr bwMode="auto">
          <a:xfrm>
            <a:off x="6490588" y="2996952"/>
            <a:ext cx="1840831" cy="1784948"/>
          </a:xfrm>
          <a:custGeom>
            <a:avLst/>
            <a:gdLst>
              <a:gd name="connsiteX0" fmla="*/ 948437 w 1840831"/>
              <a:gd name="connsiteY0" fmla="*/ 1784948 h 1784948"/>
              <a:gd name="connsiteX1" fmla="*/ 1834262 w 1840831"/>
              <a:gd name="connsiteY1" fmla="*/ 1137248 h 1784948"/>
              <a:gd name="connsiteX2" fmla="*/ 1291337 w 1840831"/>
              <a:gd name="connsiteY2" fmla="*/ 137123 h 1784948"/>
              <a:gd name="connsiteX3" fmla="*/ 195962 w 1840831"/>
              <a:gd name="connsiteY3" fmla="*/ 79973 h 1784948"/>
              <a:gd name="connsiteX4" fmla="*/ 5462 w 1840831"/>
              <a:gd name="connsiteY4" fmla="*/ 803873 h 17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831" h="1784948">
                <a:moveTo>
                  <a:pt x="948437" y="1784948"/>
                </a:moveTo>
                <a:cubicBezTo>
                  <a:pt x="1362774" y="1598416"/>
                  <a:pt x="1777112" y="1411885"/>
                  <a:pt x="1834262" y="1137248"/>
                </a:cubicBezTo>
                <a:cubicBezTo>
                  <a:pt x="1891412" y="862611"/>
                  <a:pt x="1564387" y="313335"/>
                  <a:pt x="1291337" y="137123"/>
                </a:cubicBezTo>
                <a:cubicBezTo>
                  <a:pt x="1018287" y="-39089"/>
                  <a:pt x="410274" y="-31152"/>
                  <a:pt x="195962" y="79973"/>
                </a:cubicBezTo>
                <a:cubicBezTo>
                  <a:pt x="-18350" y="191098"/>
                  <a:pt x="-6444" y="497485"/>
                  <a:pt x="5462" y="803873"/>
                </a:cubicBezTo>
              </a:path>
            </a:pathLst>
          </a:cu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419872" y="3600616"/>
            <a:ext cx="1414170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pause</a:t>
            </a:r>
            <a:r>
              <a:rPr lang="en-US" sz="2400" kern="0" baseline="30000" dirty="0" smtClean="0">
                <a:solidFill>
                  <a:schemeClr val="bg1"/>
                </a:solidFill>
              </a:rPr>
              <a:t>1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emit B;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loo</a:t>
            </a:r>
            <a:r>
              <a:rPr lang="en-US" sz="2400" kern="0" dirty="0" smtClean="0"/>
              <a:t>{1}</a:t>
            </a:r>
            <a:endParaRPr lang="en-US" sz="2400" kern="0" dirty="0" smtClean="0">
              <a:solidFill>
                <a:schemeClr val="bg1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emit C;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   pause</a:t>
            </a:r>
            <a:r>
              <a:rPr lang="en-US" sz="2400" kern="0" baseline="30000" dirty="0" smtClean="0">
                <a:solidFill>
                  <a:schemeClr val="bg1"/>
                </a:solidFill>
              </a:rPr>
              <a:t>2</a:t>
            </a:r>
            <a:endParaRPr lang="en-US" sz="2400" kern="0" dirty="0" smtClean="0">
              <a:solidFill>
                <a:schemeClr val="bg1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5576" y="3385173"/>
            <a:ext cx="1414170" cy="2739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emit A;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pause</a:t>
            </a:r>
            <a:r>
              <a:rPr lang="en-US" sz="2800" kern="0" baseline="30000" dirty="0" smtClean="0">
                <a:solidFill>
                  <a:schemeClr val="bg1"/>
                </a:solidFill>
              </a:rPr>
              <a:t>1</a:t>
            </a:r>
            <a:r>
              <a:rPr lang="en-US" sz="2400" kern="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emit B;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loo</a:t>
            </a:r>
            <a:r>
              <a:rPr lang="en-US" sz="2400" kern="0" dirty="0" smtClean="0"/>
              <a:t>{ }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emit C;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</a:t>
            </a:r>
            <a:r>
              <a:rPr lang="en-US" sz="2400" kern="0" dirty="0" smtClean="0">
                <a:solidFill>
                  <a:schemeClr val="bg1"/>
                </a:solidFill>
              </a:rPr>
              <a:t>  pause</a:t>
            </a:r>
            <a:r>
              <a:rPr lang="en-US" sz="2400" kern="0" baseline="30000" dirty="0" smtClean="0">
                <a:solidFill>
                  <a:schemeClr val="bg1"/>
                </a:solidFill>
              </a:rPr>
              <a:t>2</a:t>
            </a:r>
            <a:endParaRPr lang="en-US" sz="2400" kern="0" dirty="0" smtClean="0">
              <a:solidFill>
                <a:schemeClr val="bg1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038150" y="3785282"/>
            <a:ext cx="141417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pause</a:t>
            </a:r>
            <a:r>
              <a:rPr lang="en-US" sz="2400" kern="0" baseline="30000" dirty="0" smtClean="0">
                <a:solidFill>
                  <a:schemeClr val="bg1"/>
                </a:solidFill>
              </a:rPr>
              <a:t>2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loop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{2}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   pause</a:t>
            </a:r>
            <a:r>
              <a:rPr lang="en-US" sz="2400" kern="0" baseline="30000" dirty="0" smtClean="0">
                <a:solidFill>
                  <a:schemeClr val="bg1"/>
                </a:solidFill>
              </a:rPr>
              <a:t>2</a:t>
            </a:r>
            <a:endParaRPr lang="en-US" sz="2400" kern="0" dirty="0" smtClean="0">
              <a:solidFill>
                <a:schemeClr val="bg1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22" name="ZoneTexte 21"/>
          <p:cNvSpPr txBox="1"/>
          <p:nvPr/>
        </p:nvSpPr>
        <p:spPr>
          <a:xfrm rot="-900000">
            <a:off x="553987" y="4096059"/>
            <a:ext cx="8028160" cy="693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Danger d’explosion exponentielle !</a:t>
            </a:r>
          </a:p>
        </p:txBody>
      </p:sp>
    </p:spTree>
    <p:extLst>
      <p:ext uri="{BB962C8B-B14F-4D97-AF65-F5344CB8AC3E}">
        <p14:creationId xmlns:p14="http://schemas.microsoft.com/office/powerpoint/2010/main" val="11384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  <p:bldP spid="19" grpId="1" animBg="1"/>
      <p:bldP spid="16" grpId="1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59482" y="273101"/>
            <a:ext cx="1263487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dirty="0" err="1" smtClean="0"/>
              <a:t>foo.strl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31690" y="280768"/>
            <a:ext cx="1284326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dirty="0" err="1" smtClean="0"/>
              <a:t>bar.strl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69287" y="1394249"/>
            <a:ext cx="1043876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foo.ic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60428" y="2618385"/>
            <a:ext cx="904415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all.lc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93245" y="1412776"/>
            <a:ext cx="1064715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bar.ic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00315" y="3698505"/>
            <a:ext cx="1024639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all.oc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11610" y="4835951"/>
            <a:ext cx="824265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all.c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205625" y="786304"/>
            <a:ext cx="1873282" cy="615612"/>
            <a:chOff x="2205625" y="930320"/>
            <a:chExt cx="1873282" cy="615612"/>
          </a:xfrm>
        </p:grpSpPr>
        <p:cxnSp>
          <p:nvCxnSpPr>
            <p:cNvPr id="13" name="Connecteur droit avec flèche 12"/>
            <p:cNvCxnSpPr/>
            <p:nvPr/>
          </p:nvCxnSpPr>
          <p:spPr bwMode="auto">
            <a:xfrm flipH="1">
              <a:off x="2205625" y="930320"/>
              <a:ext cx="1" cy="60773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Connecteur droit avec flèche 13"/>
            <p:cNvCxnSpPr/>
            <p:nvPr/>
          </p:nvCxnSpPr>
          <p:spPr bwMode="auto">
            <a:xfrm flipH="1">
              <a:off x="4078906" y="938194"/>
              <a:ext cx="1" cy="60773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e 18"/>
          <p:cNvGrpSpPr/>
          <p:nvPr/>
        </p:nvGrpSpPr>
        <p:grpSpPr>
          <a:xfrm>
            <a:off x="2196281" y="1891253"/>
            <a:ext cx="1877573" cy="745659"/>
            <a:chOff x="2196281" y="1872726"/>
            <a:chExt cx="1877573" cy="745659"/>
          </a:xfrm>
        </p:grpSpPr>
        <p:cxnSp>
          <p:nvCxnSpPr>
            <p:cNvPr id="15" name="Connecteur droit avec flèche 14"/>
            <p:cNvCxnSpPr>
              <a:endCxn id="8" idx="0"/>
            </p:cNvCxnSpPr>
            <p:nvPr/>
          </p:nvCxnSpPr>
          <p:spPr bwMode="auto">
            <a:xfrm>
              <a:off x="2196281" y="1907659"/>
              <a:ext cx="916355" cy="710726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Connecteur droit avec flèche 16"/>
            <p:cNvCxnSpPr>
              <a:endCxn id="8" idx="0"/>
            </p:cNvCxnSpPr>
            <p:nvPr/>
          </p:nvCxnSpPr>
          <p:spPr bwMode="auto">
            <a:xfrm flipH="1">
              <a:off x="3112636" y="1872726"/>
              <a:ext cx="961218" cy="745659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0" name="Connecteur droit avec flèche 19"/>
          <p:cNvCxnSpPr>
            <a:stCxn id="8" idx="2"/>
            <a:endCxn id="10" idx="0"/>
          </p:cNvCxnSpPr>
          <p:nvPr/>
        </p:nvCxnSpPr>
        <p:spPr bwMode="auto">
          <a:xfrm flipH="1">
            <a:off x="3112635" y="3131795"/>
            <a:ext cx="1" cy="566710"/>
          </a:xfrm>
          <a:prstGeom prst="straightConnector1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cteur droit avec flèche 21"/>
          <p:cNvCxnSpPr>
            <a:stCxn id="10" idx="2"/>
            <a:endCxn id="11" idx="0"/>
          </p:cNvCxnSpPr>
          <p:nvPr/>
        </p:nvCxnSpPr>
        <p:spPr bwMode="auto">
          <a:xfrm>
            <a:off x="3112635" y="4211915"/>
            <a:ext cx="11108" cy="62403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107504" y="260648"/>
            <a:ext cx="1265090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7504" y="2104975"/>
            <a:ext cx="2266967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intermédiaire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07504" y="3695406"/>
            <a:ext cx="1685077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7504" y="4832852"/>
            <a:ext cx="1306768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généré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64088" y="748714"/>
            <a:ext cx="2204450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Bernhard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64088" y="1907659"/>
            <a:ext cx="1742785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JM.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Tanzi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64088" y="3128740"/>
            <a:ext cx="2182008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Boussinot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364088" y="4293096"/>
            <a:ext cx="2422458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Ressouche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364088" y="5229200"/>
            <a:ext cx="2462534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J-P. Marmorat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7504" y="5651894"/>
            <a:ext cx="1745991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animation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699792" y="5651894"/>
            <a:ext cx="744114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32040" y="116632"/>
            <a:ext cx="3720890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J-P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Rigault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X.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Fornari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Connecteur droit avec flèche 32"/>
          <p:cNvCxnSpPr/>
          <p:nvPr/>
        </p:nvCxnSpPr>
        <p:spPr bwMode="auto">
          <a:xfrm>
            <a:off x="3120732" y="5301208"/>
            <a:ext cx="7691" cy="432048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81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4" grpId="0"/>
      <p:bldP spid="25" grpId="0"/>
      <p:bldP spid="26" grpId="0"/>
      <p:bldP spid="12" grpId="0"/>
      <p:bldP spid="27" grpId="0"/>
      <p:bldP spid="28" grpId="0"/>
      <p:bldP spid="29" grpId="0"/>
      <p:bldP spid="30" grpId="0"/>
      <p:bldP spid="31" grpId="0"/>
      <p:bldP spid="32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88640"/>
            <a:ext cx="5472608" cy="5907451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signals: 3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0: </a:t>
            </a:r>
            <a:r>
              <a:rPr lang="en-US" sz="2000" kern="0" dirty="0" smtClean="0">
                <a:solidFill>
                  <a:schemeClr val="tx2"/>
                </a:solidFill>
              </a:rPr>
              <a:t>output: </a:t>
            </a:r>
            <a:r>
              <a:rPr lang="en-US" sz="2000" kern="0" dirty="0" smtClean="0"/>
              <a:t>A 0 pure: previous: -  </a:t>
            </a:r>
            <a:r>
              <a:rPr lang="en-US" sz="2000" kern="0" dirty="0" smtClean="0">
                <a:solidFill>
                  <a:schemeClr val="accent3"/>
                </a:solidFill>
              </a:rPr>
              <a:t>%</a:t>
            </a:r>
            <a:r>
              <a:rPr lang="en-US" sz="2000" kern="0" dirty="0" err="1" smtClean="0">
                <a:solidFill>
                  <a:schemeClr val="accent3"/>
                </a:solidFill>
              </a:rPr>
              <a:t>lc</a:t>
            </a:r>
            <a:r>
              <a:rPr lang="en-US" sz="2000" kern="0" dirty="0" smtClean="0">
                <a:solidFill>
                  <a:schemeClr val="accent3"/>
                </a:solidFill>
              </a:rPr>
              <a:t>: 2 8 0%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1: </a:t>
            </a:r>
            <a:r>
              <a:rPr lang="en-US" sz="2000" kern="0" dirty="0" smtClean="0">
                <a:solidFill>
                  <a:schemeClr val="tx2"/>
                </a:solidFill>
              </a:rPr>
              <a:t>output: </a:t>
            </a:r>
            <a:r>
              <a:rPr lang="en-US" sz="2000" kern="0" dirty="0" smtClean="0"/>
              <a:t>B 1 pure: previous: 0 </a:t>
            </a:r>
            <a:r>
              <a:rPr lang="en-US" sz="2000" kern="0" dirty="0" smtClean="0">
                <a:solidFill>
                  <a:schemeClr val="accent3"/>
                </a:solidFill>
              </a:rPr>
              <a:t>%</a:t>
            </a:r>
            <a:r>
              <a:rPr lang="en-US" sz="2000" kern="0" dirty="0" err="1" smtClean="0">
                <a:solidFill>
                  <a:schemeClr val="accent3"/>
                </a:solidFill>
              </a:rPr>
              <a:t>lc</a:t>
            </a:r>
            <a:r>
              <a:rPr lang="en-US" sz="2000" kern="0" dirty="0" smtClean="0">
                <a:solidFill>
                  <a:schemeClr val="accent3"/>
                </a:solidFill>
              </a:rPr>
              <a:t>: 2 11 0%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2: </a:t>
            </a:r>
            <a:r>
              <a:rPr lang="en-US" sz="2000" kern="0" dirty="0" smtClean="0">
                <a:solidFill>
                  <a:schemeClr val="tx2"/>
                </a:solidFill>
              </a:rPr>
              <a:t>output: </a:t>
            </a:r>
            <a:r>
              <a:rPr lang="en-US" sz="2000" kern="0" dirty="0" smtClean="0"/>
              <a:t>C 2 pure: previous: 1 </a:t>
            </a:r>
            <a:r>
              <a:rPr lang="en-US" sz="2000" kern="0" dirty="0" smtClean="0">
                <a:solidFill>
                  <a:schemeClr val="accent3"/>
                </a:solidFill>
              </a:rPr>
              <a:t>%</a:t>
            </a:r>
            <a:r>
              <a:rPr lang="en-US" sz="2000" kern="0" dirty="0" err="1" smtClean="0">
                <a:solidFill>
                  <a:schemeClr val="accent3"/>
                </a:solidFill>
              </a:rPr>
              <a:t>lc</a:t>
            </a:r>
            <a:r>
              <a:rPr lang="en-US" sz="2000" kern="0" dirty="0" smtClean="0">
                <a:solidFill>
                  <a:schemeClr val="accent3"/>
                </a:solidFill>
              </a:rPr>
              <a:t>: 2 14 0%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end:</a:t>
            </a:r>
          </a:p>
          <a:p>
            <a:pPr fontAlgn="base">
              <a:spcBef>
                <a:spcPts val="1600"/>
              </a:spcBef>
              <a:spcAft>
                <a:spcPct val="0"/>
              </a:spcAft>
            </a:pPr>
            <a:r>
              <a:rPr lang="en-US" sz="2000" kern="0" dirty="0" smtClean="0"/>
              <a:t>statements: 7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0: </a:t>
            </a:r>
            <a:r>
              <a:rPr lang="en-US" sz="2000" kern="0" dirty="0" smtClean="0">
                <a:solidFill>
                  <a:schemeClr val="tx2"/>
                </a:solidFill>
              </a:rPr>
              <a:t>Return: </a:t>
            </a:r>
            <a:r>
              <a:rPr lang="en-US" sz="2000" kern="0" dirty="0" smtClean="0"/>
              <a:t>0 </a:t>
            </a:r>
            <a:r>
              <a:rPr lang="en-US" sz="2000" kern="0" dirty="0" smtClean="0">
                <a:solidFill>
                  <a:schemeClr val="accent3"/>
                </a:solidFill>
              </a:rPr>
              <a:t>%</a:t>
            </a:r>
            <a:r>
              <a:rPr lang="en-US" sz="2000" kern="0" dirty="0" err="1" smtClean="0">
                <a:solidFill>
                  <a:schemeClr val="accent3"/>
                </a:solidFill>
              </a:rPr>
              <a:t>lc</a:t>
            </a:r>
            <a:r>
              <a:rPr lang="en-US" sz="2000" kern="0" dirty="0" smtClean="0">
                <a:solidFill>
                  <a:schemeClr val="accent3"/>
                </a:solidFill>
              </a:rPr>
              <a:t>: 10 1 0%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1: </a:t>
            </a:r>
            <a:r>
              <a:rPr lang="en-US" sz="2000" kern="0" dirty="0" smtClean="0">
                <a:solidFill>
                  <a:schemeClr val="tx2"/>
                </a:solidFill>
              </a:rPr>
              <a:t>Emit: </a:t>
            </a:r>
            <a:r>
              <a:rPr lang="en-US" sz="2000" kern="0" dirty="0" smtClean="0"/>
              <a:t>[0] (2) </a:t>
            </a:r>
            <a:r>
              <a:rPr lang="en-US" sz="2000" kern="0" dirty="0" smtClean="0">
                <a:solidFill>
                  <a:schemeClr val="accent3"/>
                </a:solidFill>
              </a:rPr>
              <a:t>%</a:t>
            </a:r>
            <a:r>
              <a:rPr lang="en-US" sz="2000" kern="0" dirty="0" err="1" smtClean="0">
                <a:solidFill>
                  <a:schemeClr val="accent3"/>
                </a:solidFill>
              </a:rPr>
              <a:t>lc</a:t>
            </a:r>
            <a:r>
              <a:rPr lang="en-US" sz="2000" kern="0" dirty="0" smtClean="0">
                <a:solidFill>
                  <a:schemeClr val="accent3"/>
                </a:solidFill>
              </a:rPr>
              <a:t>: 3 1 0%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2: </a:t>
            </a:r>
            <a:r>
              <a:rPr lang="en-US" sz="2000" kern="0" dirty="0" smtClean="0">
                <a:solidFill>
                  <a:schemeClr val="tx2"/>
                </a:solidFill>
              </a:rPr>
              <a:t>Pause: </a:t>
            </a:r>
            <a:r>
              <a:rPr lang="en-US" sz="2000" kern="0" dirty="0" smtClean="0"/>
              <a:t>(3) &lt;0&gt; 1 </a:t>
            </a:r>
            <a:r>
              <a:rPr lang="en-US" sz="2000" kern="0" dirty="0" smtClean="0">
                <a:solidFill>
                  <a:schemeClr val="accent3"/>
                </a:solidFill>
              </a:rPr>
              <a:t>%</a:t>
            </a:r>
            <a:r>
              <a:rPr lang="en-US" sz="2000" kern="0" dirty="0" err="1" smtClean="0">
                <a:solidFill>
                  <a:schemeClr val="accent3"/>
                </a:solidFill>
              </a:rPr>
              <a:t>lc</a:t>
            </a:r>
            <a:r>
              <a:rPr lang="en-US" sz="2000" kern="0" dirty="0" smtClean="0">
                <a:solidFill>
                  <a:schemeClr val="accent3"/>
                </a:solidFill>
              </a:rPr>
              <a:t>: 4 1 0%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3: </a:t>
            </a:r>
            <a:r>
              <a:rPr lang="en-US" sz="2000" kern="0" dirty="0" smtClean="0">
                <a:solidFill>
                  <a:schemeClr val="tx2"/>
                </a:solidFill>
              </a:rPr>
              <a:t>Emit: </a:t>
            </a:r>
            <a:r>
              <a:rPr lang="en-US" sz="2000" kern="0" dirty="0" smtClean="0"/>
              <a:t>[1] (4) </a:t>
            </a:r>
            <a:r>
              <a:rPr lang="en-US" sz="2000" kern="0" dirty="0" smtClean="0">
                <a:solidFill>
                  <a:schemeClr val="accent3"/>
                </a:solidFill>
              </a:rPr>
              <a:t>%</a:t>
            </a:r>
            <a:r>
              <a:rPr lang="en-US" sz="2000" kern="0" dirty="0" err="1" smtClean="0">
                <a:solidFill>
                  <a:schemeClr val="accent3"/>
                </a:solidFill>
              </a:rPr>
              <a:t>lc</a:t>
            </a:r>
            <a:r>
              <a:rPr lang="en-US" sz="2000" kern="0" dirty="0" smtClean="0">
                <a:solidFill>
                  <a:schemeClr val="accent3"/>
                </a:solidFill>
              </a:rPr>
              <a:t>: 5 1 0%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4: </a:t>
            </a:r>
            <a:r>
              <a:rPr lang="en-US" sz="2000" kern="0" dirty="0" smtClean="0">
                <a:solidFill>
                  <a:schemeClr val="tx2"/>
                </a:solidFill>
              </a:rPr>
              <a:t>Emit: </a:t>
            </a:r>
            <a:r>
              <a:rPr lang="en-US" sz="2000" kern="0" dirty="0" smtClean="0"/>
              <a:t>[2] (5) </a:t>
            </a:r>
            <a:r>
              <a:rPr lang="en-US" sz="2000" kern="0" dirty="0" smtClean="0">
                <a:solidFill>
                  <a:schemeClr val="accent3"/>
                </a:solidFill>
              </a:rPr>
              <a:t>%</a:t>
            </a:r>
            <a:r>
              <a:rPr lang="en-US" sz="2000" kern="0" dirty="0" err="1" smtClean="0">
                <a:solidFill>
                  <a:schemeClr val="accent3"/>
                </a:solidFill>
              </a:rPr>
              <a:t>lc</a:t>
            </a:r>
            <a:r>
              <a:rPr lang="en-US" sz="2000" kern="0" dirty="0" smtClean="0">
                <a:solidFill>
                  <a:schemeClr val="accent3"/>
                </a:solidFill>
              </a:rPr>
              <a:t>: 7 3 0%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5: </a:t>
            </a:r>
            <a:r>
              <a:rPr lang="en-US" sz="2000" kern="0" dirty="0" smtClean="0">
                <a:solidFill>
                  <a:schemeClr val="tx2"/>
                </a:solidFill>
              </a:rPr>
              <a:t>Pause: </a:t>
            </a:r>
            <a:r>
              <a:rPr lang="en-US" sz="2000" kern="0" dirty="0" smtClean="0"/>
              <a:t>(6) &lt;0&gt; 2 </a:t>
            </a:r>
            <a:r>
              <a:rPr lang="en-US" sz="2000" kern="0" dirty="0" smtClean="0">
                <a:solidFill>
                  <a:schemeClr val="accent3"/>
                </a:solidFill>
              </a:rPr>
              <a:t>%</a:t>
            </a:r>
            <a:r>
              <a:rPr lang="en-US" sz="2000" kern="0" dirty="0" err="1" smtClean="0">
                <a:solidFill>
                  <a:schemeClr val="accent3"/>
                </a:solidFill>
              </a:rPr>
              <a:t>lc</a:t>
            </a:r>
            <a:r>
              <a:rPr lang="en-US" sz="2000" kern="0" dirty="0" smtClean="0">
                <a:solidFill>
                  <a:schemeClr val="accent3"/>
                </a:solidFill>
              </a:rPr>
              <a:t>: 8 3 0%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6: </a:t>
            </a:r>
            <a:r>
              <a:rPr lang="en-US" sz="2000" kern="0" dirty="0" err="1" smtClean="0">
                <a:solidFill>
                  <a:schemeClr val="tx2"/>
                </a:solidFill>
              </a:rPr>
              <a:t>Goloop</a:t>
            </a:r>
            <a:r>
              <a:rPr lang="en-US" sz="2000" kern="0" dirty="0" smtClean="0">
                <a:solidFill>
                  <a:schemeClr val="tx2"/>
                </a:solidFill>
              </a:rPr>
              <a:t>: </a:t>
            </a:r>
            <a:r>
              <a:rPr lang="en-US" sz="2000" kern="0" dirty="0" smtClean="0"/>
              <a:t>(4) </a:t>
            </a:r>
            <a:r>
              <a:rPr lang="en-US" sz="2000" kern="0" dirty="0" smtClean="0">
                <a:solidFill>
                  <a:schemeClr val="accent3"/>
                </a:solidFill>
              </a:rPr>
              <a:t>%</a:t>
            </a:r>
            <a:r>
              <a:rPr lang="en-US" sz="2000" kern="0" dirty="0" err="1" smtClean="0">
                <a:solidFill>
                  <a:schemeClr val="accent3"/>
                </a:solidFill>
              </a:rPr>
              <a:t>lc</a:t>
            </a:r>
            <a:r>
              <a:rPr lang="en-US" sz="2000" kern="0" dirty="0" smtClean="0">
                <a:solidFill>
                  <a:schemeClr val="accent3"/>
                </a:solidFill>
              </a:rPr>
              <a:t>: 6 1 0%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/>
              <a:t>end: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endParaRPr kumimoji="0" lang="fr-FR" sz="20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499992" y="1844824"/>
            <a:ext cx="4342170" cy="2160240"/>
            <a:chOff x="4499992" y="1844824"/>
            <a:chExt cx="4342170" cy="2160240"/>
          </a:xfrm>
        </p:grpSpPr>
        <p:sp>
          <p:nvSpPr>
            <p:cNvPr id="6" name="ZoneTexte 5"/>
            <p:cNvSpPr txBox="1"/>
            <p:nvPr/>
          </p:nvSpPr>
          <p:spPr>
            <a:xfrm>
              <a:off x="5796136" y="2420888"/>
              <a:ext cx="3046026" cy="1384995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références</a:t>
              </a:r>
              <a:endParaRPr lang="fr-FR" sz="2800" kern="0" dirty="0" smtClean="0">
                <a:solidFill>
                  <a:schemeClr val="accent3"/>
                </a:solidFill>
              </a:endParaRPr>
            </a:p>
            <a:p>
              <a:pPr algn="ctr" fontAlgn="base">
                <a:spcAft>
                  <a:spcPct val="0"/>
                </a:spcAft>
              </a:pPr>
              <a:r>
                <a:rPr lang="fr-FR" sz="2800" kern="0" dirty="0" smtClean="0">
                  <a:solidFill>
                    <a:schemeClr val="accent3"/>
                  </a:solidFill>
                </a:rPr>
                <a:t>au code </a:t>
              </a:r>
              <a:r>
                <a:rPr lang="en-US" sz="2800" kern="0" dirty="0" smtClean="0">
                  <a:solidFill>
                    <a:schemeClr val="accent3"/>
                  </a:solidFill>
                </a:rPr>
                <a:t>source</a:t>
              </a:r>
            </a:p>
            <a:p>
              <a:pPr algn="ctr" fontAlgn="base"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(b</a:t>
              </a:r>
              <a:r>
                <a:rPr kumimoji="0" lang="en-US" sz="2800" b="0" i="0" u="none" strike="noStrike" kern="0" cap="none" spc="0" normalizeH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ackannotations</a:t>
              </a: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)</a:t>
              </a:r>
            </a:p>
          </p:txBody>
        </p:sp>
        <p:cxnSp>
          <p:nvCxnSpPr>
            <p:cNvPr id="15" name="Connecteur droit avec flèche 14"/>
            <p:cNvCxnSpPr>
              <a:stCxn id="6" idx="1"/>
            </p:cNvCxnSpPr>
            <p:nvPr/>
          </p:nvCxnSpPr>
          <p:spPr bwMode="auto">
            <a:xfrm flipH="1" flipV="1">
              <a:off x="5148064" y="1844824"/>
              <a:ext cx="648072" cy="1268562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Connecteur droit avec flèche 16"/>
            <p:cNvCxnSpPr/>
            <p:nvPr/>
          </p:nvCxnSpPr>
          <p:spPr bwMode="auto">
            <a:xfrm flipH="1">
              <a:off x="4499992" y="3130025"/>
              <a:ext cx="1296144" cy="875039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ZoneTexte 6"/>
          <p:cNvSpPr txBox="1"/>
          <p:nvPr/>
        </p:nvSpPr>
        <p:spPr>
          <a:xfrm>
            <a:off x="4499992" y="4900459"/>
            <a:ext cx="4536504" cy="51341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Code commun avec </a:t>
            </a:r>
            <a:r>
              <a:rPr lang="fr-FR" sz="2800" kern="0" dirty="0" smtClean="0"/>
              <a:t>Lustre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15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4458517" y="134751"/>
            <a:ext cx="4764337" cy="6336400"/>
            <a:chOff x="4458517" y="419477"/>
            <a:chExt cx="4764337" cy="6336400"/>
          </a:xfrm>
        </p:grpSpPr>
        <p:sp>
          <p:nvSpPr>
            <p:cNvPr id="28" name="ZoneTexte 27"/>
            <p:cNvSpPr txBox="1"/>
            <p:nvPr/>
          </p:nvSpPr>
          <p:spPr>
            <a:xfrm>
              <a:off x="5132150" y="4401386"/>
              <a:ext cx="3480440" cy="235449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vérification formelle 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 smtClean="0">
                  <a:solidFill>
                    <a:schemeClr val="accent1"/>
                  </a:solidFill>
                </a:rPr>
                <a:t>Auto</a:t>
              </a:r>
              <a:r>
                <a:rPr lang="fr-FR" sz="2800" kern="0" dirty="0" smtClean="0"/>
                <a:t> : R. de Simone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 smtClean="0"/>
                <a:t>          D. </a:t>
              </a:r>
              <a:r>
                <a:rPr lang="fr-FR" sz="2800" kern="0" dirty="0" err="1" smtClean="0"/>
                <a:t>Vergamini</a:t>
              </a:r>
              <a:endParaRPr lang="fr-FR" sz="2800" kern="0" dirty="0" smtClean="0"/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 err="1" smtClean="0">
                  <a:solidFill>
                    <a:schemeClr val="accent1"/>
                  </a:solidFill>
                </a:rPr>
                <a:t>Autograph</a:t>
              </a:r>
              <a:r>
                <a:rPr lang="fr-FR" sz="2800" kern="0" dirty="0" smtClean="0">
                  <a:solidFill>
                    <a:schemeClr val="accent1"/>
                  </a:solidFill>
                </a:rPr>
                <a:t> </a:t>
              </a:r>
              <a:r>
                <a:rPr lang="fr-FR" sz="2800" kern="0" dirty="0" smtClean="0"/>
                <a:t>: V. Roy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Applis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</a:rPr>
                <a:t>: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</a:rPr>
                <a:t>V. </a:t>
              </a: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</a:rPr>
                <a:t>Lecompte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517" y="419477"/>
              <a:ext cx="4764337" cy="366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59482" y="692696"/>
            <a:ext cx="1263487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dirty="0" err="1" smtClean="0"/>
              <a:t>foo.strl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31690" y="700363"/>
            <a:ext cx="1284326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dirty="0" err="1" smtClean="0"/>
              <a:t>bar.strl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7504" y="680243"/>
            <a:ext cx="1265090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07504" y="1206106"/>
            <a:ext cx="4498707" cy="2345284"/>
            <a:chOff x="107504" y="1206106"/>
            <a:chExt cx="4498707" cy="2345284"/>
          </a:xfrm>
        </p:grpSpPr>
        <p:sp>
          <p:nvSpPr>
            <p:cNvPr id="8" name="ZoneTexte 7"/>
            <p:cNvSpPr txBox="1"/>
            <p:nvPr/>
          </p:nvSpPr>
          <p:spPr>
            <a:xfrm>
              <a:off x="2660428" y="3037980"/>
              <a:ext cx="904415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all.lc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669287" y="1206106"/>
              <a:ext cx="2936924" cy="1121148"/>
              <a:chOff x="1669287" y="1206106"/>
              <a:chExt cx="2936924" cy="1121148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1669287" y="1813844"/>
                <a:ext cx="1043876" cy="5134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foo.ic</a:t>
                </a:r>
                <a:endPara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3541496" y="1813844"/>
                <a:ext cx="1064715" cy="5134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bar.ic</a:t>
                </a:r>
                <a:endPara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3" name="Connecteur droit avec flèche 12"/>
              <p:cNvCxnSpPr>
                <a:stCxn id="5" idx="2"/>
                <a:endCxn id="7" idx="0"/>
              </p:cNvCxnSpPr>
              <p:nvPr/>
            </p:nvCxnSpPr>
            <p:spPr bwMode="auto">
              <a:xfrm flipH="1">
                <a:off x="2191225" y="1206106"/>
                <a:ext cx="1" cy="60773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Connecteur droit avec flèche 13"/>
              <p:cNvCxnSpPr/>
              <p:nvPr/>
            </p:nvCxnSpPr>
            <p:spPr bwMode="auto">
              <a:xfrm flipH="1">
                <a:off x="4078906" y="1213773"/>
                <a:ext cx="1" cy="60773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5" name="Connecteur droit avec flèche 14"/>
            <p:cNvCxnSpPr>
              <a:endCxn id="8" idx="0"/>
            </p:cNvCxnSpPr>
            <p:nvPr/>
          </p:nvCxnSpPr>
          <p:spPr bwMode="auto">
            <a:xfrm>
              <a:off x="2196281" y="2327254"/>
              <a:ext cx="916355" cy="710726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Connecteur droit avec flèche 16"/>
            <p:cNvCxnSpPr>
              <a:endCxn id="8" idx="0"/>
            </p:cNvCxnSpPr>
            <p:nvPr/>
          </p:nvCxnSpPr>
          <p:spPr bwMode="auto">
            <a:xfrm flipH="1">
              <a:off x="3112636" y="2292321"/>
              <a:ext cx="961218" cy="745659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ZoneTexte 23"/>
            <p:cNvSpPr txBox="1"/>
            <p:nvPr/>
          </p:nvSpPr>
          <p:spPr>
            <a:xfrm>
              <a:off x="107504" y="2524570"/>
              <a:ext cx="2266967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intermédiaire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07504" y="3551390"/>
            <a:ext cx="3517450" cy="1080120"/>
            <a:chOff x="107504" y="3551390"/>
            <a:chExt cx="3517450" cy="1080120"/>
          </a:xfrm>
        </p:grpSpPr>
        <p:sp>
          <p:nvSpPr>
            <p:cNvPr id="10" name="ZoneTexte 9"/>
            <p:cNvSpPr txBox="1"/>
            <p:nvPr/>
          </p:nvSpPr>
          <p:spPr>
            <a:xfrm>
              <a:off x="2600315" y="4118100"/>
              <a:ext cx="1024639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all.oc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Connecteur droit avec flèche 19"/>
            <p:cNvCxnSpPr>
              <a:stCxn id="8" idx="2"/>
              <a:endCxn id="10" idx="0"/>
            </p:cNvCxnSpPr>
            <p:nvPr/>
          </p:nvCxnSpPr>
          <p:spPr bwMode="auto">
            <a:xfrm flipH="1">
              <a:off x="3112635" y="3551390"/>
              <a:ext cx="1" cy="56671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ZoneTexte 24"/>
            <p:cNvSpPr txBox="1"/>
            <p:nvPr/>
          </p:nvSpPr>
          <p:spPr>
            <a:xfrm>
              <a:off x="107504" y="4115001"/>
              <a:ext cx="1685077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automate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07504" y="4631510"/>
            <a:ext cx="3428371" cy="1137446"/>
            <a:chOff x="107504" y="4631510"/>
            <a:chExt cx="3428371" cy="1137446"/>
          </a:xfrm>
        </p:grpSpPr>
        <p:sp>
          <p:nvSpPr>
            <p:cNvPr id="11" name="ZoneTexte 10"/>
            <p:cNvSpPr txBox="1"/>
            <p:nvPr/>
          </p:nvSpPr>
          <p:spPr>
            <a:xfrm>
              <a:off x="2711610" y="5255546"/>
              <a:ext cx="824265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2" name="Connecteur droit avec flèche 21"/>
            <p:cNvCxnSpPr>
              <a:stCxn id="10" idx="2"/>
              <a:endCxn id="11" idx="0"/>
            </p:cNvCxnSpPr>
            <p:nvPr/>
          </p:nvCxnSpPr>
          <p:spPr bwMode="auto">
            <a:xfrm>
              <a:off x="3112635" y="4631510"/>
              <a:ext cx="11108" cy="624036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ZoneTexte 25"/>
            <p:cNvSpPr txBox="1"/>
            <p:nvPr/>
          </p:nvSpPr>
          <p:spPr>
            <a:xfrm>
              <a:off x="107504" y="5252447"/>
              <a:ext cx="1306768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généré</a:t>
              </a:r>
            </a:p>
          </p:txBody>
        </p:sp>
      </p:grpSp>
      <p:cxnSp>
        <p:nvCxnSpPr>
          <p:cNvPr id="27" name="Connecteur droit avec flèche 26"/>
          <p:cNvCxnSpPr>
            <a:stCxn id="10" idx="3"/>
          </p:cNvCxnSpPr>
          <p:nvPr/>
        </p:nvCxnSpPr>
        <p:spPr bwMode="auto">
          <a:xfrm>
            <a:off x="3624954" y="4374805"/>
            <a:ext cx="1379094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002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1628800"/>
            <a:ext cx="6045245" cy="31916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Programmer comme on pense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Donner un sens aux programmes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Implémenter et vérifier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/>
              <a:t>Les utilisateurs pionniers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Les débuts industriels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Le choc électrique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55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836712"/>
            <a:ext cx="8939336" cy="36071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 smtClean="0">
                <a:solidFill>
                  <a:schemeClr val="tx1"/>
                </a:solidFill>
              </a:rPr>
              <a:t>Locaux :</a:t>
            </a:r>
          </a:p>
          <a:p>
            <a:pPr marL="256032" lvl="1" indent="0">
              <a:lnSpc>
                <a:spcPct val="100000"/>
              </a:lnSpc>
              <a:buNone/>
            </a:pPr>
            <a:r>
              <a:rPr lang="fr-FR" dirty="0" smtClean="0">
                <a:solidFill>
                  <a:schemeClr val="tx1"/>
                </a:solidFill>
              </a:rPr>
              <a:t>Centaur : </a:t>
            </a:r>
            <a:r>
              <a:rPr lang="fr-FR" dirty="0" smtClean="0">
                <a:solidFill>
                  <a:schemeClr val="tx2"/>
                </a:solidFill>
              </a:rPr>
              <a:t>G. Kahn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smtClean="0">
                <a:solidFill>
                  <a:schemeClr val="tx2"/>
                </a:solidFill>
              </a:rPr>
              <a:t>Yves </a:t>
            </a:r>
            <a:r>
              <a:rPr lang="fr-FR" dirty="0" err="1" smtClean="0">
                <a:solidFill>
                  <a:schemeClr val="tx2"/>
                </a:solidFill>
              </a:rPr>
              <a:t>Bertot</a:t>
            </a:r>
            <a:endParaRPr lang="fr-FR" dirty="0" smtClean="0">
              <a:solidFill>
                <a:schemeClr val="tx2"/>
              </a:solidFill>
            </a:endParaRPr>
          </a:p>
          <a:p>
            <a:pPr marL="256032" lvl="1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IHM : </a:t>
            </a:r>
            <a:r>
              <a:rPr lang="fr-FR" dirty="0" smtClean="0">
                <a:solidFill>
                  <a:schemeClr val="tx2"/>
                </a:solidFill>
              </a:rPr>
              <a:t>Janet </a:t>
            </a:r>
            <a:r>
              <a:rPr lang="fr-FR" dirty="0" err="1" smtClean="0">
                <a:solidFill>
                  <a:schemeClr val="tx2"/>
                </a:solidFill>
              </a:rPr>
              <a:t>Incerpi</a:t>
            </a:r>
            <a:r>
              <a:rPr lang="fr-FR" dirty="0" smtClean="0">
                <a:solidFill>
                  <a:schemeClr val="tx2"/>
                </a:solidFill>
              </a:rPr>
              <a:t> (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Bertot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)</a:t>
            </a:r>
          </a:p>
          <a:p>
            <a:pPr marL="256032" lvl="1" indent="0">
              <a:buNone/>
            </a:pPr>
            <a:r>
              <a:rPr lang="fr-FR" dirty="0" smtClean="0">
                <a:solidFill>
                  <a:schemeClr val="tx1"/>
                </a:solidFill>
                <a:sym typeface="Symbol"/>
              </a:rPr>
              <a:t>Robotique : 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C. 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Borely</a:t>
            </a:r>
            <a:r>
              <a:rPr lang="fr-FR" dirty="0" smtClean="0">
                <a:sym typeface="Symbol"/>
              </a:rPr>
              <a:t>, 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E. 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Coste-Manière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, B. 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Espiau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, </a:t>
            </a:r>
            <a:r>
              <a:rPr lang="fr-FR" dirty="0">
                <a:solidFill>
                  <a:schemeClr val="tx2"/>
                </a:solidFill>
                <a:sym typeface="Symbol"/>
              </a:rPr>
              <a:t>D. 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Simon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(</a:t>
            </a:r>
            <a:r>
              <a:rPr lang="fr-FR" dirty="0" smtClean="0">
                <a:sym typeface="Symbol"/>
              </a:rPr>
              <a:t>ORRCAD)</a:t>
            </a:r>
          </a:p>
          <a:p>
            <a:pPr marL="256032" lvl="1" indent="0">
              <a:buNone/>
            </a:pPr>
            <a:r>
              <a:rPr lang="en-US" dirty="0" err="1" smtClean="0">
                <a:sym typeface="Symbol"/>
              </a:rPr>
              <a:t>Astronomie</a:t>
            </a:r>
            <a:r>
              <a:rPr lang="en-US" dirty="0" smtClean="0">
                <a:sym typeface="Symbol"/>
              </a:rPr>
              <a:t> :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D. </a:t>
            </a:r>
            <a:r>
              <a:rPr lang="en-US" dirty="0" err="1" smtClean="0">
                <a:solidFill>
                  <a:schemeClr val="tx2"/>
                </a:solidFill>
                <a:sym typeface="Symbol"/>
              </a:rPr>
              <a:t>Gaffé</a:t>
            </a:r>
            <a:endParaRPr lang="fr-FR" dirty="0" smtClean="0">
              <a:solidFill>
                <a:schemeClr val="tx2"/>
              </a:solidFill>
            </a:endParaRPr>
          </a:p>
          <a:p>
            <a:pPr marL="256032" lvl="1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Protocoles : </a:t>
            </a:r>
            <a:r>
              <a:rPr lang="fr-FR" dirty="0" smtClean="0">
                <a:solidFill>
                  <a:schemeClr val="tx2"/>
                </a:solidFill>
              </a:rPr>
              <a:t>C. Diot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tx2"/>
                </a:solidFill>
              </a:rPr>
              <a:t>C. </a:t>
            </a:r>
            <a:r>
              <a:rPr lang="fr-FR" dirty="0" err="1" smtClean="0">
                <a:solidFill>
                  <a:schemeClr val="tx2"/>
                </a:solidFill>
              </a:rPr>
              <a:t>Castellucia</a:t>
            </a:r>
            <a:endParaRPr lang="fr-FR" dirty="0" smtClean="0">
              <a:solidFill>
                <a:schemeClr val="tx2"/>
              </a:solidFill>
            </a:endParaRPr>
          </a:p>
          <a:p>
            <a:pPr marL="256032" lvl="1" indent="0">
              <a:buNone/>
            </a:pPr>
            <a:r>
              <a:rPr lang="en-US" dirty="0" err="1"/>
              <a:t>Automatismes</a:t>
            </a:r>
            <a:r>
              <a:rPr lang="en-US" dirty="0"/>
              <a:t>, liaison OS : </a:t>
            </a:r>
            <a:r>
              <a:rPr lang="en-US" dirty="0">
                <a:solidFill>
                  <a:schemeClr val="tx2"/>
                </a:solidFill>
              </a:rPr>
              <a:t>C. André</a:t>
            </a:r>
            <a:r>
              <a:rPr lang="en-US" dirty="0"/>
              <a:t>,</a:t>
            </a:r>
            <a:r>
              <a:rPr lang="en-US" dirty="0">
                <a:solidFill>
                  <a:schemeClr val="tx2"/>
                </a:solidFill>
              </a:rPr>
              <a:t> M-A. </a:t>
            </a:r>
            <a:r>
              <a:rPr lang="en-US" dirty="0" err="1">
                <a:solidFill>
                  <a:schemeClr val="tx2"/>
                </a:solidFill>
              </a:rPr>
              <a:t>Peraldi</a:t>
            </a:r>
            <a:endParaRPr lang="fr-FR" dirty="0">
              <a:solidFill>
                <a:schemeClr val="tx2"/>
              </a:solidFill>
            </a:endParaRPr>
          </a:p>
          <a:p>
            <a:pPr marL="256032" lvl="1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Télécom : </a:t>
            </a:r>
            <a:r>
              <a:rPr lang="fr-FR" dirty="0" smtClean="0">
                <a:solidFill>
                  <a:schemeClr val="tx2"/>
                </a:solidFill>
              </a:rPr>
              <a:t>L. Arditi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tx2"/>
                </a:solidFill>
              </a:rPr>
              <a:t>C. André</a:t>
            </a:r>
            <a:r>
              <a:rPr lang="fr-FR" dirty="0" smtClean="0"/>
              <a:t>, </a:t>
            </a:r>
            <a:r>
              <a:rPr lang="fr-FR" i="1" dirty="0" smtClean="0">
                <a:solidFill>
                  <a:schemeClr val="tx2"/>
                </a:solidFill>
              </a:rPr>
              <a:t>et. al.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Utilisateurs / collaborateurs pionniers</a:t>
            </a:r>
            <a:endParaRPr lang="fr-FR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313184" y="4509120"/>
            <a:ext cx="8939336" cy="1668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fr-FR" kern="0" dirty="0" smtClean="0"/>
              <a:t>Industrie</a:t>
            </a:r>
          </a:p>
          <a:p>
            <a:pPr marL="256032" lvl="1" indent="0">
              <a:lnSpc>
                <a:spcPct val="100000"/>
              </a:lnSpc>
              <a:buFontTx/>
              <a:buNone/>
            </a:pPr>
            <a:r>
              <a:rPr lang="fr-FR" kern="0" dirty="0" smtClean="0">
                <a:solidFill>
                  <a:schemeClr val="tx1"/>
                </a:solidFill>
              </a:rPr>
              <a:t>Bell </a:t>
            </a:r>
            <a:r>
              <a:rPr lang="fr-FR" kern="0" dirty="0" err="1" smtClean="0">
                <a:solidFill>
                  <a:schemeClr val="tx1"/>
                </a:solidFill>
              </a:rPr>
              <a:t>Labs</a:t>
            </a:r>
            <a:r>
              <a:rPr lang="fr-FR" kern="0" dirty="0" smtClean="0">
                <a:solidFill>
                  <a:schemeClr val="tx1"/>
                </a:solidFill>
              </a:rPr>
              <a:t>, AT&amp;T : </a:t>
            </a:r>
            <a:r>
              <a:rPr lang="fr-FR" kern="0" dirty="0" smtClean="0"/>
              <a:t>R. Sethi, L. </a:t>
            </a:r>
            <a:r>
              <a:rPr lang="fr-FR" kern="0" dirty="0" err="1" smtClean="0"/>
              <a:t>Jategaonkar</a:t>
            </a:r>
            <a:r>
              <a:rPr lang="fr-FR" kern="0" dirty="0" smtClean="0"/>
              <a:t>, G. Gonthier</a:t>
            </a:r>
          </a:p>
          <a:p>
            <a:pPr marL="256032" lvl="1" indent="0">
              <a:buFontTx/>
              <a:buNone/>
            </a:pPr>
            <a:r>
              <a:rPr lang="fr-FR" kern="0" dirty="0" smtClean="0">
                <a:solidFill>
                  <a:schemeClr val="tx1"/>
                </a:solidFill>
              </a:rPr>
              <a:t>Dassault Aviation : </a:t>
            </a:r>
            <a:r>
              <a:rPr lang="fr-FR" kern="0" dirty="0" smtClean="0">
                <a:solidFill>
                  <a:schemeClr val="accent1"/>
                </a:solidFill>
              </a:rPr>
              <a:t>E. Ledinot</a:t>
            </a:r>
            <a:r>
              <a:rPr lang="fr-FR" kern="0" dirty="0" smtClean="0"/>
              <a:t>, </a:t>
            </a:r>
            <a:r>
              <a:rPr lang="fr-FR" kern="0" dirty="0" smtClean="0">
                <a:solidFill>
                  <a:schemeClr val="accent1"/>
                </a:solidFill>
              </a:rPr>
              <a:t>Y. Auffray</a:t>
            </a:r>
            <a:r>
              <a:rPr lang="fr-FR" kern="0" dirty="0" smtClean="0"/>
              <a:t>, etc.</a:t>
            </a:r>
          </a:p>
          <a:p>
            <a:pPr marL="256032" lvl="1" indent="0">
              <a:buFontTx/>
              <a:buNone/>
            </a:pPr>
            <a:r>
              <a:rPr lang="en-US" kern="0" dirty="0" smtClean="0">
                <a:solidFill>
                  <a:schemeClr val="tx1"/>
                </a:solidFill>
                <a:sym typeface="Symbol"/>
              </a:rPr>
              <a:t>Thomson, </a:t>
            </a:r>
            <a:r>
              <a:rPr lang="en-US" kern="0" dirty="0" err="1" smtClean="0">
                <a:solidFill>
                  <a:schemeClr val="tx1"/>
                </a:solidFill>
                <a:sym typeface="Symbol"/>
              </a:rPr>
              <a:t>Bertin</a:t>
            </a:r>
            <a:r>
              <a:rPr lang="en-US" kern="0" dirty="0" smtClean="0">
                <a:solidFill>
                  <a:schemeClr val="tx1"/>
                </a:solidFill>
                <a:sym typeface="Symbol"/>
              </a:rPr>
              <a:t>, Renault, IMRA, etc.</a:t>
            </a:r>
            <a:endParaRPr lang="fr-FR" kern="0" dirty="0" smtClean="0">
              <a:solidFill>
                <a:schemeClr val="tx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905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Séquencement de tâches asynchrones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5877272"/>
            <a:ext cx="8731878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J-P. Paris, E.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Coste-Manière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équipe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INRIA ORCADD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47664" y="1624123"/>
            <a:ext cx="1866217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Contrôleur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27984" y="980728"/>
            <a:ext cx="604653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T1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27984" y="1624123"/>
            <a:ext cx="604653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T2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339526"/>
            <a:ext cx="604653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T3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media.meltycampus.fr/article-1276663-ajust_930/le-robot-n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6712"/>
            <a:ext cx="1364779" cy="23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030495" y="2996952"/>
            <a:ext cx="4942379" cy="190205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abort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</a:t>
            </a:r>
            <a:r>
              <a:rPr lang="en-US" sz="2800" kern="0" dirty="0" smtClean="0"/>
              <a:t> { exec </a:t>
            </a:r>
            <a:r>
              <a:rPr lang="en-US" sz="2800" kern="0" dirty="0" smtClean="0">
                <a:solidFill>
                  <a:schemeClr val="tx2"/>
                </a:solidFill>
              </a:rPr>
              <a:t>T1</a:t>
            </a:r>
            <a:r>
              <a:rPr lang="en-US" sz="2800" kern="0" dirty="0" smtClean="0"/>
              <a:t>(...) || exec </a:t>
            </a:r>
            <a:r>
              <a:rPr lang="en-US" sz="2800" kern="0" dirty="0" smtClean="0">
                <a:solidFill>
                  <a:schemeClr val="tx2"/>
                </a:solidFill>
              </a:rPr>
              <a:t>T2</a:t>
            </a:r>
            <a:r>
              <a:rPr lang="en-US" sz="2800" kern="0" dirty="0" smtClean="0"/>
              <a:t>(...)}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exec </a:t>
            </a:r>
            <a:r>
              <a:rPr lang="en-US" sz="2800" kern="0" dirty="0" smtClean="0">
                <a:solidFill>
                  <a:schemeClr val="tx2"/>
                </a:solidFill>
              </a:rPr>
              <a:t>T3</a:t>
            </a:r>
            <a:r>
              <a:rPr lang="en-US" sz="2800" kern="0" dirty="0" smtClean="0"/>
              <a:t> (...)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when 30 Step 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V="1">
            <a:off x="3419872" y="1225905"/>
            <a:ext cx="1014103" cy="607391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>
            <a:off x="3426747" y="1947589"/>
            <a:ext cx="1014103" cy="607391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>
            <a:off x="3456278" y="1880828"/>
            <a:ext cx="936967" cy="0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Connecteur droit avec flèche 22"/>
          <p:cNvCxnSpPr>
            <a:stCxn id="10" idx="3"/>
          </p:cNvCxnSpPr>
          <p:nvPr/>
        </p:nvCxnSpPr>
        <p:spPr bwMode="auto">
          <a:xfrm flipV="1">
            <a:off x="5032637" y="1133556"/>
            <a:ext cx="2175070" cy="10387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Connecteur droit avec flèche 25"/>
          <p:cNvCxnSpPr/>
          <p:nvPr/>
        </p:nvCxnSpPr>
        <p:spPr bwMode="auto">
          <a:xfrm>
            <a:off x="5029370" y="1880828"/>
            <a:ext cx="1846886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Connecteur droit avec flèche 27"/>
          <p:cNvCxnSpPr/>
          <p:nvPr/>
        </p:nvCxnSpPr>
        <p:spPr bwMode="auto">
          <a:xfrm>
            <a:off x="5029370" y="2596231"/>
            <a:ext cx="2062910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" name="Connecteur droit avec flèche 30"/>
          <p:cNvCxnSpPr/>
          <p:nvPr/>
        </p:nvCxnSpPr>
        <p:spPr bwMode="auto">
          <a:xfrm>
            <a:off x="4730311" y="2137533"/>
            <a:ext cx="0" cy="201993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Connecteur droit avec flèche 32"/>
          <p:cNvCxnSpPr/>
          <p:nvPr/>
        </p:nvCxnSpPr>
        <p:spPr bwMode="auto">
          <a:xfrm>
            <a:off x="4730311" y="1428603"/>
            <a:ext cx="0" cy="201993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2" name="ZoneTexte 31"/>
          <p:cNvSpPr txBox="1"/>
          <p:nvPr/>
        </p:nvSpPr>
        <p:spPr>
          <a:xfrm>
            <a:off x="683568" y="5118278"/>
            <a:ext cx="7560083" cy="5447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Avec prée</a:t>
            </a:r>
            <a:r>
              <a:rPr lang="fr-FR" sz="2800" kern="0" dirty="0" err="1" smtClean="0"/>
              <a:t>mption</a:t>
            </a:r>
            <a:r>
              <a:rPr lang="fr-FR" sz="2800" kern="0" dirty="0" smtClean="0"/>
              <a:t>, traitement d’exceptions, etc.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65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pic>
        <p:nvPicPr>
          <p:cNvPr id="3074" name="Picture 2" descr="http://www.arizona-dream.com/Usa/photos/Commun/image.php?img=../cartes/usa/et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13" y="1268483"/>
            <a:ext cx="6419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308304" y="2417054"/>
            <a:ext cx="1588897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Ravi Sethi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Bell Labs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8" name="Connecteur droit avec flèche 7"/>
          <p:cNvCxnSpPr>
            <a:stCxn id="6" idx="1"/>
          </p:cNvCxnSpPr>
          <p:nvPr/>
        </p:nvCxnSpPr>
        <p:spPr bwMode="auto">
          <a:xfrm flipH="1" flipV="1">
            <a:off x="6732240" y="2846062"/>
            <a:ext cx="576064" cy="4957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66373" y="847983"/>
            <a:ext cx="1914307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W. Baker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UC Berkeley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12" name="Connecteur droit avec flèche 11"/>
          <p:cNvCxnSpPr>
            <a:stCxn id="11" idx="2"/>
          </p:cNvCxnSpPr>
          <p:nvPr/>
        </p:nvCxnSpPr>
        <p:spPr bwMode="auto">
          <a:xfrm>
            <a:off x="1023527" y="1715913"/>
            <a:ext cx="467568" cy="1377922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538585" y="3933056"/>
            <a:ext cx="1843774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V.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Saraswat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Xerox </a:t>
            </a:r>
            <a:r>
              <a:rPr lang="en-US" sz="2400" kern="0" dirty="0" err="1" smtClean="0">
                <a:solidFill>
                  <a:schemeClr val="accent1"/>
                </a:solidFill>
              </a:rPr>
              <a:t>Parc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V="1">
            <a:off x="1460472" y="3140968"/>
            <a:ext cx="0" cy="792088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5011482" y="3943058"/>
            <a:ext cx="2222083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Jategaonkar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AT&amp;T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30" name="Connecteur droit avec flèche 29"/>
          <p:cNvCxnSpPr>
            <a:stCxn id="29" idx="0"/>
          </p:cNvCxnSpPr>
          <p:nvPr/>
        </p:nvCxnSpPr>
        <p:spPr bwMode="auto">
          <a:xfrm flipH="1" flipV="1">
            <a:off x="5241204" y="2846062"/>
            <a:ext cx="881320" cy="109699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0591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Esterel en </a:t>
            </a:r>
            <a:r>
              <a:rPr lang="en-US" dirty="0" err="1" smtClean="0"/>
              <a:t>Asie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8125596" cy="500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2472714"/>
            <a:ext cx="2952328" cy="1277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R.K. </a:t>
            </a:r>
            <a:r>
              <a:rPr lang="en-US" sz="2400" kern="0" dirty="0" err="1" smtClean="0"/>
              <a:t>Shyamasundar</a:t>
            </a:r>
            <a:endParaRPr lang="en-US" sz="2400" kern="0" dirty="0" smtClean="0"/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S. Ramesh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TIFR, IIT Bombay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8" name="Connecteur droit avec flèche 7"/>
          <p:cNvCxnSpPr>
            <a:stCxn id="5" idx="2"/>
          </p:cNvCxnSpPr>
          <p:nvPr/>
        </p:nvCxnSpPr>
        <p:spPr bwMode="auto">
          <a:xfrm flipH="1">
            <a:off x="2158686" y="3749987"/>
            <a:ext cx="217070" cy="717029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2703240" y="4335487"/>
            <a:ext cx="2088232" cy="14804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K. </a:t>
            </a:r>
            <a:r>
              <a:rPr lang="en-US" sz="2400" kern="0" dirty="0" err="1" smtClean="0"/>
              <a:t>Nori</a:t>
            </a:r>
            <a:r>
              <a:rPr lang="en-US" sz="2400" kern="0" dirty="0" smtClean="0"/>
              <a:t> </a:t>
            </a:r>
          </a:p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Tata Consultancy Services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 flipV="1">
            <a:off x="2265560" y="4581128"/>
            <a:ext cx="436019" cy="10368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241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1628800"/>
            <a:ext cx="6045245" cy="31916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/>
              <a:t>Programmer comme on pense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Donner un sens aux programmes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Implémenter et vérifier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Les utilisateurs pionniers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Les débuts industriels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Le choc électrique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85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Réaction du monde académique ?</a:t>
            </a:r>
            <a:endParaRPr lang="fr-FR" dirty="0"/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179512" y="980728"/>
            <a:ext cx="8856984" cy="1384995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5200" indent="-205200"/>
            <a:r>
              <a:rPr lang="fr-FR" sz="2800" kern="0" dirty="0" smtClean="0"/>
              <a:t>Intérêt globalement mitigé – quelques groupes actifs</a:t>
            </a:r>
          </a:p>
          <a:p>
            <a:pPr marL="461232" lvl="1" indent="-205200"/>
            <a:r>
              <a:rPr lang="fr-FR" sz="2400" kern="0" dirty="0" smtClean="0"/>
              <a:t> dictature de facto de l’asynchronisme, </a:t>
            </a:r>
          </a:p>
          <a:p>
            <a:pPr marL="457200" lvl="1" indent="0">
              <a:buNone/>
            </a:pPr>
            <a:r>
              <a:rPr lang="fr-FR" sz="2400" kern="0" dirty="0">
                <a:solidFill>
                  <a:schemeClr val="bg1"/>
                </a:solidFill>
              </a:rPr>
              <a:t> </a:t>
            </a:r>
            <a:r>
              <a:rPr lang="fr-FR" sz="2400" kern="0" dirty="0" smtClean="0"/>
              <a:t>presque partout jugé synonyme du parallélisme </a:t>
            </a:r>
            <a:r>
              <a:rPr lang="fr-FR" sz="2400" b="1" kern="0" dirty="0" smtClean="0">
                <a:sym typeface="Wingdings" panose="05000000000000000000" pitchFamily="2" charset="2"/>
              </a:rPr>
              <a:t></a:t>
            </a:r>
            <a:endParaRPr lang="fr-FR" sz="2400" b="1" kern="0" dirty="0"/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>
          <a:xfrm>
            <a:off x="179512" y="2636912"/>
            <a:ext cx="8856984" cy="13203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5200" indent="-205200"/>
            <a:r>
              <a:rPr lang="fr-FR" kern="0" dirty="0" smtClean="0"/>
              <a:t>Même réaction pour les Statecharts de David </a:t>
            </a:r>
            <a:r>
              <a:rPr lang="fr-FR" kern="0" dirty="0" err="1" smtClean="0"/>
              <a:t>Harel</a:t>
            </a:r>
            <a:endParaRPr lang="fr-FR" kern="0" dirty="0" smtClean="0"/>
          </a:p>
          <a:p>
            <a:pPr lvl="1"/>
            <a:r>
              <a:rPr lang="fr-FR" kern="0" dirty="0" smtClean="0"/>
              <a:t> article rejeté par plusieurs journaux</a:t>
            </a:r>
          </a:p>
          <a:p>
            <a:pPr lvl="1"/>
            <a:r>
              <a:rPr lang="fr-FR" kern="0" dirty="0" smtClean="0"/>
              <a:t> maintenant cité </a:t>
            </a:r>
            <a:r>
              <a:rPr lang="fr-FR" kern="0" dirty="0" smtClean="0">
                <a:solidFill>
                  <a:schemeClr val="accent1"/>
                </a:solidFill>
              </a:rPr>
              <a:t>plus de 7650 fois</a:t>
            </a:r>
            <a:r>
              <a:rPr lang="fr-FR" kern="0" dirty="0" smtClean="0">
                <a:solidFill>
                  <a:schemeClr val="accent3"/>
                </a:solidFill>
              </a:rPr>
              <a:t>...</a:t>
            </a:r>
            <a:endParaRPr lang="fr-FR" kern="0" dirty="0"/>
          </a:p>
        </p:txBody>
      </p:sp>
      <p:sp>
        <p:nvSpPr>
          <p:cNvPr id="9" name="ZoneTexte 8"/>
          <p:cNvSpPr txBox="1"/>
          <p:nvPr/>
        </p:nvSpPr>
        <p:spPr>
          <a:xfrm>
            <a:off x="1399497" y="4365104"/>
            <a:ext cx="6345007" cy="141827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 recherche, les idées non-standards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 smtClean="0"/>
              <a:t>ne sont pas vraiment les bienvenues !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(au moins au début)</a:t>
            </a:r>
          </a:p>
        </p:txBody>
      </p:sp>
    </p:spTree>
    <p:extLst>
      <p:ext uri="{BB962C8B-B14F-4D97-AF65-F5344CB8AC3E}">
        <p14:creationId xmlns:p14="http://schemas.microsoft.com/office/powerpoint/2010/main" val="4414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1628800"/>
            <a:ext cx="6045245" cy="31916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Programmer comme on pense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Donner un sens aux programmes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Implémenter et vérifier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Les utilisateurs pionniers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/>
              <a:t>Les débuts industriels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Le choc électrique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01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504403"/>
            <a:ext cx="6523037" cy="5876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cxnSp>
        <p:nvCxnSpPr>
          <p:cNvPr id="16" name="Connecteur droit avec flèche 15"/>
          <p:cNvCxnSpPr>
            <a:stCxn id="17" idx="2"/>
          </p:cNvCxnSpPr>
          <p:nvPr/>
        </p:nvCxnSpPr>
        <p:spPr bwMode="auto">
          <a:xfrm>
            <a:off x="2940999" y="2060848"/>
            <a:ext cx="0" cy="545384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2419863" y="1229851"/>
            <a:ext cx="1042272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2"/>
                </a:solidFill>
              </a:rPr>
              <a:t>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ignal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TNI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01496" y="5066600"/>
            <a:ext cx="321113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tx2"/>
                </a:solidFill>
              </a:rPr>
              <a:t>Esterel / SyncCharts 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CISI </a:t>
            </a:r>
            <a:r>
              <a:rPr kumimoji="0" lang="en-US" sz="2400" b="0" i="0" u="none" strike="noStrike" kern="0" cap="none" spc="0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Ingéniérie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/ ILOG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19" name="Connecteur droit avec flèche 18"/>
          <p:cNvCxnSpPr>
            <a:stCxn id="18" idx="3"/>
          </p:cNvCxnSpPr>
          <p:nvPr/>
        </p:nvCxnSpPr>
        <p:spPr bwMode="auto">
          <a:xfrm>
            <a:off x="5512631" y="5482099"/>
            <a:ext cx="1062183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4932040" y="2742019"/>
            <a:ext cx="2356734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err="1" smtClean="0">
                <a:solidFill>
                  <a:schemeClr val="accent4"/>
                </a:solidFill>
              </a:rPr>
              <a:t>Lustre</a:t>
            </a:r>
            <a:r>
              <a:rPr lang="en-US" sz="2400" kern="0" noProof="0" dirty="0" smtClean="0">
                <a:solidFill>
                  <a:schemeClr val="accent4"/>
                </a:solidFill>
              </a:rPr>
              <a:t> / SCADE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Verilog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21" name="Connecteur droit avec flèche 20"/>
          <p:cNvCxnSpPr>
            <a:stCxn id="20" idx="2"/>
          </p:cNvCxnSpPr>
          <p:nvPr/>
        </p:nvCxnSpPr>
        <p:spPr bwMode="auto">
          <a:xfrm>
            <a:off x="6110407" y="3573016"/>
            <a:ext cx="0" cy="86409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830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504403"/>
            <a:ext cx="652303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>
            <a:stCxn id="5" idx="2"/>
          </p:cNvCxnSpPr>
          <p:nvPr/>
        </p:nvCxnSpPr>
        <p:spPr bwMode="auto">
          <a:xfrm>
            <a:off x="3003771" y="1442393"/>
            <a:ext cx="1424213" cy="690461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ZoneTexte 4"/>
          <p:cNvSpPr txBox="1"/>
          <p:nvPr/>
        </p:nvSpPr>
        <p:spPr>
          <a:xfrm>
            <a:off x="2252604" y="980728"/>
            <a:ext cx="150233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2"/>
                </a:solidFill>
              </a:rPr>
              <a:t>SNECMA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58310" y="5762873"/>
            <a:ext cx="218521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tx2"/>
                </a:solidFill>
              </a:rPr>
              <a:t>IMRA (Toyota)</a:t>
            </a:r>
            <a:endParaRPr lang="en-US" sz="2400" kern="0" noProof="0" dirty="0" smtClean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V="1">
            <a:off x="6704016" y="5445224"/>
            <a:ext cx="0" cy="299661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5237975" y="3141415"/>
            <a:ext cx="18630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4"/>
                </a:solidFill>
              </a:rPr>
              <a:t>Merlin </a:t>
            </a:r>
            <a:r>
              <a:rPr lang="en-US" sz="2400" kern="0" noProof="0" dirty="0" err="1" smtClean="0">
                <a:solidFill>
                  <a:schemeClr val="accent4"/>
                </a:solidFill>
              </a:rPr>
              <a:t>Gerin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6167044" y="3603080"/>
            <a:ext cx="2437" cy="834032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4052520" y="1311989"/>
            <a:ext cx="1247457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tx2"/>
                </a:solidFill>
              </a:rPr>
              <a:t>Renault</a:t>
            </a:r>
            <a:endParaRPr lang="en-US" sz="2400" kern="0" noProof="0" dirty="0" smtClean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4676248" y="1773654"/>
            <a:ext cx="0" cy="35920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5612958" y="1902021"/>
            <a:ext cx="98937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noProof="0" dirty="0" err="1" smtClean="0">
                <a:solidFill>
                  <a:schemeClr val="tx2"/>
                </a:solidFill>
              </a:rPr>
              <a:t>Bertin</a:t>
            </a:r>
            <a:endParaRPr lang="en-US" sz="2400" kern="0" noProof="0" dirty="0" smtClean="0"/>
          </a:p>
        </p:txBody>
      </p:sp>
      <p:cxnSp>
        <p:nvCxnSpPr>
          <p:cNvPr id="17" name="Connecteur droit avec flèche 16"/>
          <p:cNvCxnSpPr>
            <a:stCxn id="19" idx="1"/>
          </p:cNvCxnSpPr>
          <p:nvPr/>
        </p:nvCxnSpPr>
        <p:spPr bwMode="auto">
          <a:xfrm flipH="1">
            <a:off x="4676248" y="2132854"/>
            <a:ext cx="936710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3754938" y="4437112"/>
            <a:ext cx="105830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4"/>
                </a:solidFill>
              </a:rPr>
              <a:t>Airbus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27" name="Connecteur droit avec flèche 26"/>
          <p:cNvCxnSpPr/>
          <p:nvPr/>
        </p:nvCxnSpPr>
        <p:spPr bwMode="auto">
          <a:xfrm>
            <a:off x="4281652" y="4892247"/>
            <a:ext cx="2437" cy="552977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5112758" y="4676554"/>
            <a:ext cx="169149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err="1" smtClean="0">
                <a:solidFill>
                  <a:schemeClr val="accent4"/>
                </a:solidFill>
              </a:rPr>
              <a:t>Eurocopter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29" name="Connecteur droit avec flèche 28"/>
          <p:cNvCxnSpPr/>
          <p:nvPr/>
        </p:nvCxnSpPr>
        <p:spPr bwMode="auto">
          <a:xfrm>
            <a:off x="5940152" y="5127162"/>
            <a:ext cx="2437" cy="552977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3180985" y="3827031"/>
            <a:ext cx="189507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4"/>
                </a:solidFill>
              </a:rPr>
              <a:t>CSEE </a:t>
            </a:r>
            <a:r>
              <a:rPr lang="en-US" sz="2400" kern="0" noProof="0" dirty="0" err="1" smtClean="0">
                <a:solidFill>
                  <a:schemeClr val="accent4"/>
                </a:solidFill>
              </a:rPr>
              <a:t>Métro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>
            <a:off x="5081625" y="4051852"/>
            <a:ext cx="714511" cy="6011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ZoneTexte 31"/>
          <p:cNvSpPr txBox="1"/>
          <p:nvPr/>
        </p:nvSpPr>
        <p:spPr>
          <a:xfrm>
            <a:off x="3491880" y="2479969"/>
            <a:ext cx="138371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err="1" smtClean="0">
                <a:solidFill>
                  <a:schemeClr val="tx2"/>
                </a:solidFill>
              </a:rPr>
              <a:t>Dassault</a:t>
            </a:r>
            <a:endParaRPr lang="en-US" sz="2400" kern="0" noProof="0" dirty="0" smtClean="0"/>
          </a:p>
        </p:txBody>
      </p:sp>
      <p:cxnSp>
        <p:nvCxnSpPr>
          <p:cNvPr id="33" name="Connecteur droit avec flèche 32"/>
          <p:cNvCxnSpPr>
            <a:stCxn id="32" idx="0"/>
          </p:cNvCxnSpPr>
          <p:nvPr/>
        </p:nvCxnSpPr>
        <p:spPr bwMode="auto">
          <a:xfrm flipV="1">
            <a:off x="4183737" y="2132854"/>
            <a:ext cx="492511" cy="34711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ZoneTexte 5"/>
          <p:cNvSpPr txBox="1"/>
          <p:nvPr/>
        </p:nvSpPr>
        <p:spPr>
          <a:xfrm>
            <a:off x="7099903" y="5081644"/>
            <a:ext cx="503664" cy="5134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Connecteur droit avec flèche 8"/>
          <p:cNvCxnSpPr>
            <a:stCxn id="6" idx="1"/>
          </p:cNvCxnSpPr>
          <p:nvPr/>
        </p:nvCxnSpPr>
        <p:spPr bwMode="auto">
          <a:xfrm flipH="1">
            <a:off x="6704017" y="5338349"/>
            <a:ext cx="395886" cy="65301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5004048" y="2463279"/>
            <a:ext cx="1468672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Thomson</a:t>
            </a:r>
            <a:endParaRPr lang="en-US" sz="2400" kern="0" noProof="0" dirty="0" smtClean="0"/>
          </a:p>
        </p:txBody>
      </p:sp>
      <p:cxnSp>
        <p:nvCxnSpPr>
          <p:cNvPr id="35" name="Connecteur droit avec flèche 34"/>
          <p:cNvCxnSpPr/>
          <p:nvPr/>
        </p:nvCxnSpPr>
        <p:spPr bwMode="auto">
          <a:xfrm flipH="1" flipV="1">
            <a:off x="4676248" y="2132853"/>
            <a:ext cx="1062136" cy="32595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1092671" y="1959900"/>
            <a:ext cx="2319866" cy="5134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Sextant, EDF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Connecteur droit avec flèche 35"/>
          <p:cNvCxnSpPr/>
          <p:nvPr/>
        </p:nvCxnSpPr>
        <p:spPr bwMode="auto">
          <a:xfrm>
            <a:off x="3397682" y="2208780"/>
            <a:ext cx="1173524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102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Symbol"/>
              </a:rPr>
              <a:t>Rafale</a:t>
            </a:r>
            <a:r>
              <a:rPr lang="en-US" dirty="0">
                <a:sym typeface="Symbol"/>
              </a:rPr>
              <a:t> </a:t>
            </a:r>
            <a:r>
              <a:rPr lang="en-US" i="0" dirty="0">
                <a:sym typeface="Symbol"/>
              </a:rPr>
              <a:t></a:t>
            </a:r>
            <a:r>
              <a:rPr lang="en-US" dirty="0" smtClean="0">
                <a:sym typeface="Symbol"/>
              </a:rPr>
              <a:t> Esterel, </a:t>
            </a:r>
            <a:r>
              <a:rPr lang="en-US" dirty="0" smtClean="0"/>
              <a:t>Airbus </a:t>
            </a:r>
            <a:r>
              <a:rPr lang="en-US" i="0" dirty="0">
                <a:sym typeface="Symbol"/>
              </a:rPr>
              <a:t> </a:t>
            </a:r>
            <a:r>
              <a:rPr lang="en-US" dirty="0" smtClean="0">
                <a:sym typeface="Symbol"/>
              </a:rPr>
              <a:t>SCADE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4186414"/>
            <a:ext cx="4363695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Solution 1 : combat aérien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84426" y="4762478"/>
            <a:ext cx="6058069" cy="107414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Solution 2 : unification des langages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800" kern="0" dirty="0" smtClean="0"/>
              <a:t>                   </a:t>
            </a:r>
            <a:r>
              <a:rPr lang="fr-FR" sz="2800" kern="0" dirty="0" smtClean="0">
                <a:sym typeface="Symbol"/>
              </a:rPr>
              <a:t> Esterel v7, SCADE 6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100" name="Picture 4" descr="http://www.dassault-aviation.com/wp-content/blogs.dir/1/files/2012/08/033AFA_070522_0025_omnirol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Airbus A380 overf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15" y="908719"/>
            <a:ext cx="4120255" cy="27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1628800"/>
            <a:ext cx="6045245" cy="31916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Programmer comme on pense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Donner un sens aux programmes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Implémenter et vérifier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Les utilisateurs pionniers</a:t>
            </a: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>
                <a:solidFill>
                  <a:schemeClr val="bg1">
                    <a:lumMod val="75000"/>
                  </a:schemeClr>
                </a:solidFill>
              </a:rPr>
              <a:t>Les débuts industriels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  <a:p>
            <a:pPr marL="514350" indent="-51435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r-FR" sz="2800" kern="0" dirty="0" smtClean="0"/>
              <a:t>Le choc électrique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34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  Botte Cowbo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692366" y="3795660"/>
            <a:ext cx="1596105" cy="15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2143772"/>
            <a:ext cx="8229600" cy="997196"/>
          </a:xfrm>
        </p:spPr>
        <p:txBody>
          <a:bodyPr/>
          <a:lstStyle/>
          <a:p>
            <a:r>
              <a:rPr lang="fr-FR" dirty="0" smtClean="0"/>
              <a:t>Traduction directe en circuit digitaux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  Génération </a:t>
            </a:r>
            <a:r>
              <a:rPr lang="fr-FR" dirty="0"/>
              <a:t>de </a:t>
            </a:r>
            <a:r>
              <a:rPr lang="fr-FR" dirty="0" smtClean="0"/>
              <a:t>logiciel par simulation du circuit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15/01/2014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1990 : Le choc électrique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rot="-900000">
            <a:off x="2443078" y="3871815"/>
            <a:ext cx="5687776" cy="513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Danger d’explosion exponentielle !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179512" y="5376757"/>
            <a:ext cx="9001000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Calculs sur les circuits à l’aide des </a:t>
            </a:r>
            <a:r>
              <a:rPr lang="fr-FR" kern="0" dirty="0" err="1" smtClean="0"/>
              <a:t>BDDs</a:t>
            </a:r>
            <a:r>
              <a:rPr lang="fr-FR" kern="0" dirty="0" smtClean="0"/>
              <a:t> (tous neufs)</a:t>
            </a:r>
          </a:p>
          <a:p>
            <a:pPr lvl="1"/>
            <a:r>
              <a:rPr lang="fr-FR" kern="0" dirty="0" smtClean="0"/>
              <a:t> optimisation matérielle et logicielle, vérification formelle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9300" y="962725"/>
            <a:ext cx="8306569" cy="95410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Equipe de </a:t>
            </a:r>
            <a:r>
              <a:rPr lang="fr-FR" sz="2800" dirty="0" smtClean="0">
                <a:solidFill>
                  <a:schemeClr val="tx2"/>
                </a:solidFill>
              </a:rPr>
              <a:t>J</a:t>
            </a:r>
            <a:r>
              <a:rPr lang="fr-FR" sz="2800" dirty="0">
                <a:solidFill>
                  <a:schemeClr val="tx2"/>
                </a:solidFill>
              </a:rPr>
              <a:t>. </a:t>
            </a:r>
            <a:r>
              <a:rPr lang="fr-FR" sz="2800" dirty="0" smtClean="0">
                <a:solidFill>
                  <a:schemeClr val="tx2"/>
                </a:solidFill>
              </a:rPr>
              <a:t>Vuillemin </a:t>
            </a:r>
            <a:r>
              <a:rPr lang="fr-FR" sz="2800" dirty="0" smtClean="0"/>
              <a:t>chez Digital </a:t>
            </a:r>
            <a:r>
              <a:rPr lang="fr-FR" sz="2800" dirty="0"/>
              <a:t>Equipment </a:t>
            </a:r>
            <a:r>
              <a:rPr lang="fr-FR" sz="2800" dirty="0" smtClean="0"/>
              <a:t>PRL</a:t>
            </a:r>
          </a:p>
          <a:p>
            <a:pPr algn="ctr"/>
            <a:r>
              <a:rPr lang="fr-FR" sz="2800" dirty="0" smtClean="0"/>
              <a:t>coprocesseur  </a:t>
            </a:r>
            <a:r>
              <a:rPr lang="fr-FR" sz="2800" dirty="0"/>
              <a:t>FPGA Perle </a:t>
            </a:r>
            <a:r>
              <a:rPr lang="fr-FR" sz="2800" dirty="0" smtClean="0"/>
              <a:t>1</a:t>
            </a:r>
            <a:endParaRPr kumimoji="0" lang="fr-FR" sz="40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3640932" y="5257800"/>
            <a:ext cx="1022623" cy="295275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D:\EsterelSources\v7\book\PNG\ABRO-C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9077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ABRO en circuits</a:t>
            </a:r>
            <a:endParaRPr lang="fr-FR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03848" y="4278321"/>
            <a:ext cx="2919413" cy="22463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loop</a:t>
            </a:r>
          </a:p>
          <a:p>
            <a:r>
              <a:rPr lang="en-US" sz="2000" dirty="0"/>
              <a:t>   abort</a:t>
            </a:r>
          </a:p>
          <a:p>
            <a:r>
              <a:rPr lang="en-US" sz="2000" dirty="0"/>
              <a:t>      { await </a:t>
            </a:r>
            <a:r>
              <a:rPr lang="en-US" sz="2000" dirty="0">
                <a:solidFill>
                  <a:schemeClr val="tx2"/>
                </a:solidFill>
              </a:rPr>
              <a:t>A</a:t>
            </a:r>
            <a:r>
              <a:rPr lang="en-US" sz="2000" dirty="0"/>
              <a:t> || await </a:t>
            </a:r>
            <a:r>
              <a:rPr lang="en-US" sz="2000" dirty="0">
                <a:solidFill>
                  <a:schemeClr val="tx2"/>
                </a:solidFill>
              </a:rPr>
              <a:t>B</a:t>
            </a:r>
            <a:r>
              <a:rPr lang="en-US" sz="2000" dirty="0"/>
              <a:t> };</a:t>
            </a:r>
          </a:p>
          <a:p>
            <a:r>
              <a:rPr lang="en-US" sz="2000" dirty="0"/>
              <a:t>      emit </a:t>
            </a:r>
            <a:r>
              <a:rPr lang="en-US" sz="2000" dirty="0" smtClean="0">
                <a:solidFill>
                  <a:schemeClr val="tx2"/>
                </a:solidFill>
              </a:rPr>
              <a:t>O </a:t>
            </a:r>
            <a:r>
              <a:rPr lang="en-US" sz="2000" dirty="0" smtClean="0"/>
              <a:t>;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    </a:t>
            </a:r>
            <a:r>
              <a:rPr lang="en-US" sz="2000" dirty="0" smtClean="0"/>
              <a:t>halt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   </a:t>
            </a:r>
            <a:r>
              <a:rPr lang="en-US" sz="2000" dirty="0"/>
              <a:t>when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R</a:t>
            </a:r>
            <a:r>
              <a:rPr lang="en-US" sz="2000" dirty="0">
                <a:solidFill>
                  <a:schemeClr val="accent2"/>
                </a:solidFill>
              </a:rPr>
              <a:t>;</a:t>
            </a:r>
          </a:p>
          <a:p>
            <a:r>
              <a:rPr lang="en-US" sz="2000" dirty="0" smtClean="0"/>
              <a:t>end </a:t>
            </a:r>
            <a:r>
              <a:rPr lang="en-US" sz="2000" dirty="0"/>
              <a:t>loop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1447800"/>
            <a:ext cx="3276600" cy="1295400"/>
          </a:xfrm>
          <a:prstGeom prst="rect">
            <a:avLst/>
          </a:prstGeom>
          <a:solidFill>
            <a:srgbClr val="FFFF99">
              <a:alpha val="4196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1143000"/>
            <a:ext cx="2133600" cy="1752600"/>
          </a:xfrm>
          <a:prstGeom prst="rect">
            <a:avLst/>
          </a:prstGeom>
          <a:solidFill>
            <a:srgbClr val="3399FF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29436" y="4953000"/>
            <a:ext cx="152400" cy="304800"/>
          </a:xfrm>
          <a:prstGeom prst="rect">
            <a:avLst/>
          </a:prstGeom>
          <a:solidFill>
            <a:srgbClr val="00FF00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3433292" y="4648547"/>
            <a:ext cx="1066800" cy="1513538"/>
            <a:chOff x="2915816" y="4638675"/>
            <a:chExt cx="1066800" cy="1513538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915816" y="5847413"/>
              <a:ext cx="1066800" cy="304800"/>
            </a:xfrm>
            <a:prstGeom prst="rect">
              <a:avLst/>
            </a:prstGeom>
            <a:solidFill>
              <a:srgbClr val="3399FF">
                <a:alpha val="2588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16560" y="4638675"/>
              <a:ext cx="828675" cy="266700"/>
            </a:xfrm>
            <a:prstGeom prst="rect">
              <a:avLst/>
            </a:prstGeom>
            <a:solidFill>
              <a:srgbClr val="3399FF">
                <a:alpha val="2588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15036" y="4953000"/>
            <a:ext cx="895350" cy="304800"/>
          </a:xfrm>
          <a:prstGeom prst="rect">
            <a:avLst/>
          </a:prstGeom>
          <a:solidFill>
            <a:srgbClr val="FFFF99">
              <a:alpha val="4196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81836" y="4953000"/>
            <a:ext cx="914400" cy="304800"/>
          </a:xfrm>
          <a:prstGeom prst="rect">
            <a:avLst/>
          </a:prstGeom>
          <a:solidFill>
            <a:srgbClr val="FFCCFF">
              <a:alpha val="3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8564907" y="2590800"/>
            <a:ext cx="274293" cy="168752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005463" y="3143597"/>
            <a:ext cx="542925" cy="168752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709659" y="2350800"/>
            <a:ext cx="512445" cy="394320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372200" y="3789040"/>
            <a:ext cx="1944216" cy="154496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553200" y="1447800"/>
            <a:ext cx="2148853" cy="2590800"/>
          </a:xfrm>
          <a:prstGeom prst="rect">
            <a:avLst/>
          </a:prstGeom>
          <a:solidFill>
            <a:srgbClr val="00FF00">
              <a:alpha val="2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6600" y="2743200"/>
            <a:ext cx="3276600" cy="1295400"/>
          </a:xfrm>
          <a:prstGeom prst="rect">
            <a:avLst/>
          </a:prstGeom>
          <a:solidFill>
            <a:srgbClr val="FFCCFF">
              <a:alpha val="3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animBg="1"/>
      <p:bldP spid="16" grpId="0" animBg="1"/>
      <p:bldP spid="17" grpId="0" animBg="1"/>
      <p:bldP spid="21" grpId="0" animBg="1"/>
      <p:bldP spid="22" grpId="0" animBg="1"/>
      <p:bldP spid="29" grpId="0" animBg="1"/>
      <p:bldP spid="15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3635896" y="5257800"/>
            <a:ext cx="1022623" cy="295275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D:\EsterelSources\v7\book\PNG\ABRO-C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90773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ABRO en circuits</a:t>
            </a:r>
            <a:endParaRPr lang="fr-FR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98812" y="4278321"/>
            <a:ext cx="2919413" cy="22463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loop</a:t>
            </a:r>
          </a:p>
          <a:p>
            <a:r>
              <a:rPr lang="en-US" sz="2000" dirty="0"/>
              <a:t>   abort</a:t>
            </a:r>
          </a:p>
          <a:p>
            <a:r>
              <a:rPr lang="en-US" sz="2000" dirty="0"/>
              <a:t>      { await </a:t>
            </a:r>
            <a:r>
              <a:rPr lang="en-US" sz="2000" dirty="0">
                <a:solidFill>
                  <a:schemeClr val="tx2"/>
                </a:solidFill>
              </a:rPr>
              <a:t>A</a:t>
            </a:r>
            <a:r>
              <a:rPr lang="en-US" sz="2000" dirty="0"/>
              <a:t> || await </a:t>
            </a:r>
            <a:r>
              <a:rPr lang="en-US" sz="2000" dirty="0">
                <a:solidFill>
                  <a:schemeClr val="tx2"/>
                </a:solidFill>
              </a:rPr>
              <a:t>B</a:t>
            </a:r>
            <a:r>
              <a:rPr lang="en-US" sz="2000" dirty="0"/>
              <a:t> };</a:t>
            </a:r>
          </a:p>
          <a:p>
            <a:r>
              <a:rPr lang="en-US" sz="2000" dirty="0"/>
              <a:t>      emit </a:t>
            </a:r>
            <a:r>
              <a:rPr lang="en-US" sz="2000" dirty="0" smtClean="0">
                <a:solidFill>
                  <a:schemeClr val="tx2"/>
                </a:solidFill>
              </a:rPr>
              <a:t>O </a:t>
            </a:r>
            <a:r>
              <a:rPr lang="en-US" sz="2000" dirty="0" smtClean="0"/>
              <a:t>;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    </a:t>
            </a:r>
            <a:r>
              <a:rPr lang="en-US" sz="2000" dirty="0" smtClean="0"/>
              <a:t>halt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   </a:t>
            </a:r>
            <a:r>
              <a:rPr lang="en-US" sz="2000" dirty="0"/>
              <a:t>when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R</a:t>
            </a:r>
            <a:r>
              <a:rPr lang="en-US" sz="2000" dirty="0">
                <a:solidFill>
                  <a:schemeClr val="accent2"/>
                </a:solidFill>
              </a:rPr>
              <a:t>;</a:t>
            </a:r>
          </a:p>
          <a:p>
            <a:r>
              <a:rPr lang="en-US" sz="2000" dirty="0" smtClean="0"/>
              <a:t>end </a:t>
            </a:r>
            <a:r>
              <a:rPr lang="en-US" sz="2000" dirty="0"/>
              <a:t>loop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1447800"/>
            <a:ext cx="3276600" cy="1295400"/>
          </a:xfrm>
          <a:prstGeom prst="rect">
            <a:avLst/>
          </a:prstGeom>
          <a:solidFill>
            <a:srgbClr val="FFFF99">
              <a:alpha val="4196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1143000"/>
            <a:ext cx="2133600" cy="1752600"/>
          </a:xfrm>
          <a:prstGeom prst="rect">
            <a:avLst/>
          </a:prstGeom>
          <a:solidFill>
            <a:srgbClr val="3399FF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24400" y="4953000"/>
            <a:ext cx="152400" cy="304800"/>
          </a:xfrm>
          <a:prstGeom prst="rect">
            <a:avLst/>
          </a:prstGeom>
          <a:solidFill>
            <a:srgbClr val="00FF00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3428256" y="4648547"/>
            <a:ext cx="1066800" cy="1513538"/>
            <a:chOff x="2915816" y="4638675"/>
            <a:chExt cx="1066800" cy="1513538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915816" y="5847413"/>
              <a:ext cx="1066800" cy="304800"/>
            </a:xfrm>
            <a:prstGeom prst="rect">
              <a:avLst/>
            </a:prstGeom>
            <a:solidFill>
              <a:srgbClr val="3399FF">
                <a:alpha val="2588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16560" y="4638675"/>
              <a:ext cx="828675" cy="266700"/>
            </a:xfrm>
            <a:prstGeom prst="rect">
              <a:avLst/>
            </a:prstGeom>
            <a:solidFill>
              <a:srgbClr val="3399FF">
                <a:alpha val="2588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10000" y="4953000"/>
            <a:ext cx="895350" cy="304800"/>
          </a:xfrm>
          <a:prstGeom prst="rect">
            <a:avLst/>
          </a:prstGeom>
          <a:solidFill>
            <a:srgbClr val="FFFF99">
              <a:alpha val="4196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76800" y="4953000"/>
            <a:ext cx="914400" cy="304800"/>
          </a:xfrm>
          <a:prstGeom prst="rect">
            <a:avLst/>
          </a:prstGeom>
          <a:solidFill>
            <a:srgbClr val="FFCCFF">
              <a:alpha val="3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8564907" y="2590800"/>
            <a:ext cx="274293" cy="168752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005463" y="3143597"/>
            <a:ext cx="542925" cy="168752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709659" y="2350800"/>
            <a:ext cx="512445" cy="394320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372200" y="3789040"/>
            <a:ext cx="1944216" cy="154496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553200" y="1447800"/>
            <a:ext cx="2148853" cy="2590800"/>
          </a:xfrm>
          <a:prstGeom prst="rect">
            <a:avLst/>
          </a:prstGeom>
          <a:solidFill>
            <a:srgbClr val="00FF00">
              <a:alpha val="2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6600" y="2743200"/>
            <a:ext cx="3276600" cy="1295400"/>
          </a:xfrm>
          <a:prstGeom prst="rect">
            <a:avLst/>
          </a:prstGeom>
          <a:solidFill>
            <a:srgbClr val="FFCCFF">
              <a:alpha val="3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021261" cy="2503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2667000" y="2095500"/>
            <a:ext cx="1480207" cy="1943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0" name="Connecteur droit 9"/>
          <p:cNvCxnSpPr/>
          <p:nvPr/>
        </p:nvCxnSpPr>
        <p:spPr bwMode="auto">
          <a:xfrm flipH="1" flipV="1">
            <a:off x="1043608" y="2590801"/>
            <a:ext cx="1008112" cy="144779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4360818" y="1340769"/>
            <a:ext cx="2371422" cy="309634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5" y="3952111"/>
            <a:ext cx="6135295" cy="2467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Compilateur esterel v4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59482" y="817157"/>
            <a:ext cx="1263487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dirty="0" err="1" smtClean="0"/>
              <a:t>foo.strl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31690" y="824824"/>
            <a:ext cx="1284326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dirty="0" err="1" smtClean="0"/>
              <a:t>bar.strl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804704"/>
            <a:ext cx="1265090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07504" y="1338234"/>
            <a:ext cx="4498707" cy="2337617"/>
            <a:chOff x="107504" y="1213773"/>
            <a:chExt cx="4498707" cy="2337617"/>
          </a:xfrm>
        </p:grpSpPr>
        <p:sp>
          <p:nvSpPr>
            <p:cNvPr id="10" name="ZoneTexte 9"/>
            <p:cNvSpPr txBox="1"/>
            <p:nvPr/>
          </p:nvSpPr>
          <p:spPr>
            <a:xfrm>
              <a:off x="2660428" y="3037980"/>
              <a:ext cx="904415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all.lc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669287" y="1213773"/>
              <a:ext cx="2936924" cy="1113481"/>
              <a:chOff x="1669287" y="1213773"/>
              <a:chExt cx="2936924" cy="1113481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1669287" y="1813844"/>
                <a:ext cx="1043876" cy="5134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foo.ic</a:t>
                </a:r>
                <a:endPara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541496" y="1813844"/>
                <a:ext cx="1064715" cy="5134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bar.ic</a:t>
                </a:r>
                <a:endPara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7" name="Connecteur droit avec flèche 16"/>
              <p:cNvCxnSpPr>
                <a:stCxn id="6" idx="2"/>
                <a:endCxn id="15" idx="0"/>
              </p:cNvCxnSpPr>
              <p:nvPr/>
            </p:nvCxnSpPr>
            <p:spPr bwMode="auto">
              <a:xfrm flipH="1">
                <a:off x="2191225" y="1246106"/>
                <a:ext cx="1" cy="56773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Connecteur droit avec flèche 17"/>
              <p:cNvCxnSpPr/>
              <p:nvPr/>
            </p:nvCxnSpPr>
            <p:spPr bwMode="auto">
              <a:xfrm flipH="1">
                <a:off x="4078906" y="1213773"/>
                <a:ext cx="1" cy="60773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2" name="Connecteur droit avec flèche 11"/>
            <p:cNvCxnSpPr>
              <a:endCxn id="10" idx="0"/>
            </p:cNvCxnSpPr>
            <p:nvPr/>
          </p:nvCxnSpPr>
          <p:spPr bwMode="auto">
            <a:xfrm>
              <a:off x="2196281" y="2327254"/>
              <a:ext cx="916355" cy="710726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Connecteur droit avec flèche 12"/>
            <p:cNvCxnSpPr>
              <a:endCxn id="10" idx="0"/>
            </p:cNvCxnSpPr>
            <p:nvPr/>
          </p:nvCxnSpPr>
          <p:spPr bwMode="auto">
            <a:xfrm flipH="1">
              <a:off x="3112636" y="2292321"/>
              <a:ext cx="961218" cy="745659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107504" y="2524570"/>
              <a:ext cx="2266967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intermédiaire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07504" y="3715851"/>
            <a:ext cx="3517450" cy="1040120"/>
            <a:chOff x="107504" y="3591390"/>
            <a:chExt cx="3517450" cy="1040120"/>
          </a:xfrm>
        </p:grpSpPr>
        <p:sp>
          <p:nvSpPr>
            <p:cNvPr id="20" name="ZoneTexte 19"/>
            <p:cNvSpPr txBox="1"/>
            <p:nvPr/>
          </p:nvSpPr>
          <p:spPr>
            <a:xfrm>
              <a:off x="2600315" y="4118100"/>
              <a:ext cx="1024639" cy="513410"/>
            </a:xfrm>
            <a:prstGeom prst="rect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all.oc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Connecteur droit avec flèche 20"/>
            <p:cNvCxnSpPr>
              <a:stCxn id="10" idx="2"/>
              <a:endCxn id="20" idx="0"/>
            </p:cNvCxnSpPr>
            <p:nvPr/>
          </p:nvCxnSpPr>
          <p:spPr bwMode="auto">
            <a:xfrm flipH="1">
              <a:off x="3112635" y="3591390"/>
              <a:ext cx="1" cy="52671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ZoneTexte 21"/>
            <p:cNvSpPr txBox="1"/>
            <p:nvPr/>
          </p:nvSpPr>
          <p:spPr>
            <a:xfrm>
              <a:off x="107504" y="4115001"/>
              <a:ext cx="1685077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automate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07504" y="4795971"/>
            <a:ext cx="3428371" cy="1097446"/>
            <a:chOff x="107504" y="4671510"/>
            <a:chExt cx="3428371" cy="1097446"/>
          </a:xfrm>
        </p:grpSpPr>
        <p:sp>
          <p:nvSpPr>
            <p:cNvPr id="24" name="ZoneTexte 23"/>
            <p:cNvSpPr txBox="1"/>
            <p:nvPr/>
          </p:nvSpPr>
          <p:spPr>
            <a:xfrm>
              <a:off x="2711610" y="5255546"/>
              <a:ext cx="824265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5" name="Connecteur droit avec flèche 24"/>
            <p:cNvCxnSpPr>
              <a:stCxn id="20" idx="2"/>
              <a:endCxn id="24" idx="0"/>
            </p:cNvCxnSpPr>
            <p:nvPr/>
          </p:nvCxnSpPr>
          <p:spPr bwMode="auto">
            <a:xfrm>
              <a:off x="3112635" y="4671510"/>
              <a:ext cx="11108" cy="584036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ZoneTexte 25"/>
            <p:cNvSpPr txBox="1"/>
            <p:nvPr/>
          </p:nvSpPr>
          <p:spPr>
            <a:xfrm>
              <a:off x="107504" y="5252447"/>
              <a:ext cx="1306768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généré</a:t>
              </a:r>
            </a:p>
          </p:txBody>
        </p:sp>
      </p:grpSp>
      <p:cxnSp>
        <p:nvCxnSpPr>
          <p:cNvPr id="29" name="Connecteur droit avec flèche 28"/>
          <p:cNvCxnSpPr/>
          <p:nvPr/>
        </p:nvCxnSpPr>
        <p:spPr bwMode="auto">
          <a:xfrm>
            <a:off x="3112634" y="3747859"/>
            <a:ext cx="2035430" cy="271141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Connecteur droit avec flèche 29"/>
          <p:cNvCxnSpPr/>
          <p:nvPr/>
        </p:nvCxnSpPr>
        <p:spPr bwMode="auto">
          <a:xfrm>
            <a:off x="5742920" y="4275705"/>
            <a:ext cx="0" cy="582362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cteur droit avec flèche 35"/>
          <p:cNvCxnSpPr>
            <a:endCxn id="24" idx="3"/>
          </p:cNvCxnSpPr>
          <p:nvPr/>
        </p:nvCxnSpPr>
        <p:spPr bwMode="auto">
          <a:xfrm flipH="1">
            <a:off x="3535875" y="5173337"/>
            <a:ext cx="1705146" cy="463375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3" name="Groupe 42"/>
          <p:cNvGrpSpPr/>
          <p:nvPr/>
        </p:nvGrpSpPr>
        <p:grpSpPr>
          <a:xfrm>
            <a:off x="5241020" y="3762295"/>
            <a:ext cx="2355316" cy="513410"/>
            <a:chOff x="5241020" y="3890166"/>
            <a:chExt cx="2355316" cy="513410"/>
          </a:xfrm>
        </p:grpSpPr>
        <p:sp>
          <p:nvSpPr>
            <p:cNvPr id="33" name="ZoneTexte 32"/>
            <p:cNvSpPr txBox="1"/>
            <p:nvPr/>
          </p:nvSpPr>
          <p:spPr>
            <a:xfrm>
              <a:off x="5241020" y="3890166"/>
              <a:ext cx="1003801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all.sc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472310" y="3890166"/>
              <a:ext cx="1124026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circuit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241020" y="4827979"/>
            <a:ext cx="3000513" cy="513410"/>
            <a:chOff x="5241020" y="4955850"/>
            <a:chExt cx="3000513" cy="513410"/>
          </a:xfrm>
        </p:grpSpPr>
        <p:sp>
          <p:nvSpPr>
            <p:cNvPr id="35" name="ZoneTexte 34"/>
            <p:cNvSpPr txBox="1"/>
            <p:nvPr/>
          </p:nvSpPr>
          <p:spPr>
            <a:xfrm>
              <a:off x="5241020" y="4955850"/>
              <a:ext cx="1183337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all.ssc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517984" y="4955850"/>
              <a:ext cx="1723549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circuit trié</a:t>
              </a:r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2813791" y="1500929"/>
            <a:ext cx="564578" cy="5134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v3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8" name="Connecteur droit avec flèche 37"/>
          <p:cNvCxnSpPr/>
          <p:nvPr/>
        </p:nvCxnSpPr>
        <p:spPr bwMode="auto">
          <a:xfrm>
            <a:off x="6372200" y="5301208"/>
            <a:ext cx="1705146" cy="335504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7668344" y="5657414"/>
            <a:ext cx="1075936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all.lus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1"/>
                </a:solidFill>
              </a:rPr>
              <a:t>all.vhd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326006" y="1484784"/>
            <a:ext cx="2422458" cy="257609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Berry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F. </a:t>
            </a:r>
            <a:r>
              <a:rPr lang="en-US" sz="2800" kern="0" dirty="0" err="1" smtClean="0">
                <a:solidFill>
                  <a:schemeClr val="tx2"/>
                </a:solidFill>
              </a:rPr>
              <a:t>Mignard</a:t>
            </a:r>
            <a:endParaRPr lang="en-US" sz="2800" kern="0" dirty="0" smtClean="0">
              <a:solidFill>
                <a:schemeClr val="tx2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Roy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800" kern="0" dirty="0">
                <a:solidFill>
                  <a:schemeClr val="tx2"/>
                </a:solidFill>
              </a:rPr>
              <a:t>A. </a:t>
            </a:r>
            <a:r>
              <a:rPr lang="en-US" sz="2800" kern="0" dirty="0" err="1">
                <a:solidFill>
                  <a:schemeClr val="tx2"/>
                </a:solidFill>
              </a:rPr>
              <a:t>Ressouche</a:t>
            </a:r>
            <a:endParaRPr lang="fr-FR" sz="2800" kern="0" dirty="0">
              <a:solidFill>
                <a:schemeClr val="tx2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6" name="Connecteur droit avec flèche 45"/>
          <p:cNvCxnSpPr>
            <a:endCxn id="20" idx="3"/>
          </p:cNvCxnSpPr>
          <p:nvPr/>
        </p:nvCxnSpPr>
        <p:spPr bwMode="auto">
          <a:xfrm flipH="1" flipV="1">
            <a:off x="3624954" y="4499266"/>
            <a:ext cx="1645035" cy="442383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54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26170" y="891877"/>
            <a:ext cx="8891661" cy="1320361"/>
          </a:xfrm>
        </p:spPr>
        <p:txBody>
          <a:bodyPr/>
          <a:lstStyle/>
          <a:p>
            <a:r>
              <a:rPr lang="fr-FR" dirty="0" smtClean="0"/>
              <a:t>1982 : concours Micro Systèmes, naissance de l’idée</a:t>
            </a:r>
          </a:p>
          <a:p>
            <a:pPr lvl="1"/>
            <a:r>
              <a:rPr lang="fr-FR" dirty="0" smtClean="0"/>
              <a:t> J-P. Marmorat, J-P. Rigault, J-M. </a:t>
            </a:r>
            <a:r>
              <a:rPr lang="fr-FR" dirty="0" err="1" smtClean="0"/>
              <a:t>Tanzi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499992" y="6564337"/>
            <a:ext cx="3424808" cy="365125"/>
          </a:xfrm>
        </p:spPr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Esterel : la naissance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27163" y="5220513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71800" y="5219040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2846" y="5219041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97604" y="5211811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44008" y="5205476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H="1">
            <a:off x="2569594" y="5011970"/>
            <a:ext cx="135632" cy="414142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20044412">
            <a:off x="5185344" y="5121246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8529575">
            <a:off x="5557724" y="4857391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5659036" y="4414655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14839647">
            <a:off x="5518649" y="3936042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12930634">
            <a:off x="5185344" y="3498896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1036859">
            <a:off x="4717162" y="3338891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9609626">
            <a:off x="4186149" y="3396976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9609626">
            <a:off x="3664769" y="3581494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8457464">
            <a:off x="3214049" y="3804893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10076291">
            <a:off x="2706029" y="4043514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rot="11107159">
            <a:off x="2197058" y="4072131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12223550">
            <a:off x="1682997" y="3934045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10800000">
            <a:off x="1186517" y="3854197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 rot="9157365">
            <a:off x="716957" y="3924325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6945600">
            <a:off x="410462" y="4214956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5096794">
            <a:off x="350265" y="4676057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 rot="2106570">
            <a:off x="570875" y="5011968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 rot="583669">
            <a:off x="983254" y="5188952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502977" y="5213324"/>
            <a:ext cx="360040" cy="4571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4569" y="4725673"/>
            <a:ext cx="1146015" cy="7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6228184" y="3783981"/>
            <a:ext cx="2685351" cy="107414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1 tour libre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800" kern="0" dirty="0" smtClean="0"/>
              <a:t>2 chronométrés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7" name="Espace réservé du contenu 6"/>
          <p:cNvSpPr txBox="1">
            <a:spLocks/>
          </p:cNvSpPr>
          <p:nvPr/>
        </p:nvSpPr>
        <p:spPr>
          <a:xfrm>
            <a:off x="198177" y="1920539"/>
            <a:ext cx="8891661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1983 : premier design du langage</a:t>
            </a:r>
          </a:p>
          <a:p>
            <a:pPr lvl="1"/>
            <a:r>
              <a:rPr lang="fr-FR" kern="0" dirty="0" smtClean="0"/>
              <a:t> S. </a:t>
            </a:r>
            <a:r>
              <a:rPr lang="fr-FR" kern="0" dirty="0" err="1" smtClean="0"/>
              <a:t>Moisan</a:t>
            </a:r>
            <a:r>
              <a:rPr lang="fr-FR" kern="0" dirty="0" smtClean="0"/>
              <a:t>, J. </a:t>
            </a:r>
            <a:r>
              <a:rPr lang="fr-FR" kern="0" dirty="0" err="1" smtClean="0"/>
              <a:t>Camerini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279778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 smtClean="0"/>
              <a:t>Optimisation / vérification formelle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341702" y="5409634"/>
            <a:ext cx="3023585" cy="86793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2"/>
                </a:solidFill>
                <a:sym typeface="Symbol"/>
              </a:rPr>
              <a:t>blif</a:t>
            </a:r>
            <a:r>
              <a:rPr lang="en-US" sz="2400" kern="0" dirty="0" smtClean="0">
                <a:sym typeface="Symbol"/>
              </a:rPr>
              <a:t>  Berkeley Logic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ym typeface="Symbol"/>
              </a:rPr>
              <a:t>Interchange Format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401289" y="980728"/>
            <a:ext cx="904415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all.lc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323528" y="1422130"/>
            <a:ext cx="3042287" cy="1152128"/>
            <a:chOff x="582667" y="3479382"/>
            <a:chExt cx="3042287" cy="1152128"/>
          </a:xfrm>
        </p:grpSpPr>
        <p:sp>
          <p:nvSpPr>
            <p:cNvPr id="56" name="ZoneTexte 55"/>
            <p:cNvSpPr txBox="1"/>
            <p:nvPr/>
          </p:nvSpPr>
          <p:spPr>
            <a:xfrm>
              <a:off x="2600315" y="4118100"/>
              <a:ext cx="1024639" cy="513410"/>
            </a:xfrm>
            <a:prstGeom prst="rect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all.oc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7" name="Connecteur droit avec flèche 56"/>
            <p:cNvCxnSpPr>
              <a:stCxn id="46" idx="2"/>
              <a:endCxn id="56" idx="0"/>
            </p:cNvCxnSpPr>
            <p:nvPr/>
          </p:nvCxnSpPr>
          <p:spPr bwMode="auto">
            <a:xfrm flipH="1">
              <a:off x="3112635" y="3479382"/>
              <a:ext cx="1" cy="63871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ZoneTexte 57"/>
            <p:cNvSpPr txBox="1"/>
            <p:nvPr/>
          </p:nvSpPr>
          <p:spPr>
            <a:xfrm>
              <a:off x="582667" y="4115001"/>
              <a:ext cx="1685077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automate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341797" y="2502250"/>
            <a:ext cx="2934939" cy="1209454"/>
            <a:chOff x="600936" y="4559502"/>
            <a:chExt cx="2934939" cy="1209454"/>
          </a:xfrm>
        </p:grpSpPr>
        <p:sp>
          <p:nvSpPr>
            <p:cNvPr id="60" name="ZoneTexte 59"/>
            <p:cNvSpPr txBox="1"/>
            <p:nvPr/>
          </p:nvSpPr>
          <p:spPr>
            <a:xfrm>
              <a:off x="2711610" y="5255546"/>
              <a:ext cx="824265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1" name="Connecteur droit avec flèche 60"/>
            <p:cNvCxnSpPr>
              <a:stCxn id="56" idx="2"/>
              <a:endCxn id="60" idx="0"/>
            </p:cNvCxnSpPr>
            <p:nvPr/>
          </p:nvCxnSpPr>
          <p:spPr bwMode="auto">
            <a:xfrm>
              <a:off x="3112635" y="4559502"/>
              <a:ext cx="11108" cy="696044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ZoneTexte 61"/>
            <p:cNvSpPr txBox="1"/>
            <p:nvPr/>
          </p:nvSpPr>
          <p:spPr>
            <a:xfrm>
              <a:off x="600936" y="5252447"/>
              <a:ext cx="1306768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généré</a:t>
              </a:r>
            </a:p>
          </p:txBody>
        </p:sp>
      </p:grpSp>
      <p:cxnSp>
        <p:nvCxnSpPr>
          <p:cNvPr id="63" name="Connecteur droit avec flèche 62"/>
          <p:cNvCxnSpPr/>
          <p:nvPr/>
        </p:nvCxnSpPr>
        <p:spPr bwMode="auto">
          <a:xfrm>
            <a:off x="2853495" y="1566146"/>
            <a:ext cx="2035430" cy="271141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Connecteur droit avec flèche 63"/>
          <p:cNvCxnSpPr/>
          <p:nvPr/>
        </p:nvCxnSpPr>
        <p:spPr bwMode="auto">
          <a:xfrm>
            <a:off x="5483781" y="2093992"/>
            <a:ext cx="0" cy="582362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Connecteur droit avec flèche 64"/>
          <p:cNvCxnSpPr>
            <a:endCxn id="60" idx="3"/>
          </p:cNvCxnSpPr>
          <p:nvPr/>
        </p:nvCxnSpPr>
        <p:spPr bwMode="auto">
          <a:xfrm flipH="1">
            <a:off x="3276736" y="2991624"/>
            <a:ext cx="1705146" cy="463375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6" name="Groupe 65"/>
          <p:cNvGrpSpPr/>
          <p:nvPr/>
        </p:nvGrpSpPr>
        <p:grpSpPr>
          <a:xfrm>
            <a:off x="4981881" y="1580582"/>
            <a:ext cx="2355316" cy="513410"/>
            <a:chOff x="5241020" y="3890166"/>
            <a:chExt cx="2355316" cy="513410"/>
          </a:xfrm>
        </p:grpSpPr>
        <p:sp>
          <p:nvSpPr>
            <p:cNvPr id="67" name="ZoneTexte 66"/>
            <p:cNvSpPr txBox="1"/>
            <p:nvPr/>
          </p:nvSpPr>
          <p:spPr>
            <a:xfrm>
              <a:off x="5241020" y="3890166"/>
              <a:ext cx="1003801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all.sc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472310" y="3890166"/>
              <a:ext cx="1124026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circuit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4981881" y="2646266"/>
            <a:ext cx="3000513" cy="513410"/>
            <a:chOff x="5241020" y="4955850"/>
            <a:chExt cx="3000513" cy="513410"/>
          </a:xfrm>
        </p:grpSpPr>
        <p:sp>
          <p:nvSpPr>
            <p:cNvPr id="70" name="ZoneTexte 69"/>
            <p:cNvSpPr txBox="1"/>
            <p:nvPr/>
          </p:nvSpPr>
          <p:spPr>
            <a:xfrm>
              <a:off x="5241020" y="4955850"/>
              <a:ext cx="1183337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all.ssc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6517984" y="4955850"/>
              <a:ext cx="1723549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circuit trié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3947078" y="2057749"/>
            <a:ext cx="564578" cy="51341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v4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4981881" y="3918374"/>
            <a:ext cx="3782778" cy="513410"/>
            <a:chOff x="5241020" y="4955850"/>
            <a:chExt cx="3782778" cy="513410"/>
          </a:xfrm>
        </p:grpSpPr>
        <p:sp>
          <p:nvSpPr>
            <p:cNvPr id="77" name="ZoneTexte 76"/>
            <p:cNvSpPr txBox="1"/>
            <p:nvPr/>
          </p:nvSpPr>
          <p:spPr>
            <a:xfrm>
              <a:off x="5241020" y="4955850"/>
              <a:ext cx="1104790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all.blif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6517984" y="4955850"/>
              <a:ext cx="2505814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800" kern="0" dirty="0" smtClean="0">
                  <a:solidFill>
                    <a:schemeClr val="accent2"/>
                  </a:solidFill>
                </a:rPr>
                <a:t>circuit booléen</a:t>
              </a:r>
              <a:endPara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Forme libre 8"/>
          <p:cNvSpPr/>
          <p:nvPr/>
        </p:nvSpPr>
        <p:spPr bwMode="auto">
          <a:xfrm>
            <a:off x="5179108" y="3168842"/>
            <a:ext cx="295660" cy="811272"/>
          </a:xfrm>
          <a:custGeom>
            <a:avLst/>
            <a:gdLst>
              <a:gd name="connsiteX0" fmla="*/ 295660 w 295660"/>
              <a:gd name="connsiteY0" fmla="*/ 0 h 811272"/>
              <a:gd name="connsiteX1" fmla="*/ 27 w 295660"/>
              <a:gd name="connsiteY1" fmla="*/ 433136 h 811272"/>
              <a:gd name="connsiteX2" fmla="*/ 281909 w 295660"/>
              <a:gd name="connsiteY2" fmla="*/ 811272 h 8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660" h="811272">
                <a:moveTo>
                  <a:pt x="295660" y="0"/>
                </a:moveTo>
                <a:cubicBezTo>
                  <a:pt x="148989" y="148962"/>
                  <a:pt x="2319" y="297924"/>
                  <a:pt x="27" y="433136"/>
                </a:cubicBezTo>
                <a:cubicBezTo>
                  <a:pt x="-2265" y="568348"/>
                  <a:pt x="139822" y="689810"/>
                  <a:pt x="281909" y="811272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 bwMode="auto">
          <a:xfrm rot="10800000">
            <a:off x="5573549" y="3159676"/>
            <a:ext cx="295660" cy="811272"/>
          </a:xfrm>
          <a:custGeom>
            <a:avLst/>
            <a:gdLst>
              <a:gd name="connsiteX0" fmla="*/ 295660 w 295660"/>
              <a:gd name="connsiteY0" fmla="*/ 0 h 811272"/>
              <a:gd name="connsiteX1" fmla="*/ 27 w 295660"/>
              <a:gd name="connsiteY1" fmla="*/ 433136 h 811272"/>
              <a:gd name="connsiteX2" fmla="*/ 281909 w 295660"/>
              <a:gd name="connsiteY2" fmla="*/ 811272 h 8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660" h="811272">
                <a:moveTo>
                  <a:pt x="295660" y="0"/>
                </a:moveTo>
                <a:cubicBezTo>
                  <a:pt x="148989" y="148962"/>
                  <a:pt x="2319" y="297924"/>
                  <a:pt x="27" y="433136"/>
                </a:cubicBezTo>
                <a:cubicBezTo>
                  <a:pt x="-2265" y="568348"/>
                  <a:pt x="139822" y="689810"/>
                  <a:pt x="281909" y="811272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 bwMode="auto">
          <a:xfrm>
            <a:off x="5084610" y="4431784"/>
            <a:ext cx="798341" cy="678406"/>
          </a:xfrm>
          <a:custGeom>
            <a:avLst/>
            <a:gdLst>
              <a:gd name="connsiteX0" fmla="*/ 255413 w 798341"/>
              <a:gd name="connsiteY0" fmla="*/ 6875 h 678406"/>
              <a:gd name="connsiteX1" fmla="*/ 1031 w 798341"/>
              <a:gd name="connsiteY1" fmla="*/ 281882 h 678406"/>
              <a:gd name="connsiteX2" fmla="*/ 179786 w 798341"/>
              <a:gd name="connsiteY2" fmla="*/ 605016 h 678406"/>
              <a:gd name="connsiteX3" fmla="*/ 516670 w 798341"/>
              <a:gd name="connsiteY3" fmla="*/ 666893 h 678406"/>
              <a:gd name="connsiteX4" fmla="*/ 784802 w 798341"/>
              <a:gd name="connsiteY4" fmla="*/ 433137 h 678406"/>
              <a:gd name="connsiteX5" fmla="*/ 743551 w 798341"/>
              <a:gd name="connsiteY5" fmla="*/ 151254 h 678406"/>
              <a:gd name="connsiteX6" fmla="*/ 612923 w 798341"/>
              <a:gd name="connsiteY6" fmla="*/ 0 h 67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341" h="678406">
                <a:moveTo>
                  <a:pt x="255413" y="6875"/>
                </a:moveTo>
                <a:cubicBezTo>
                  <a:pt x="134524" y="94533"/>
                  <a:pt x="13635" y="182192"/>
                  <a:pt x="1031" y="281882"/>
                </a:cubicBezTo>
                <a:cubicBezTo>
                  <a:pt x="-11573" y="381572"/>
                  <a:pt x="93846" y="540848"/>
                  <a:pt x="179786" y="605016"/>
                </a:cubicBezTo>
                <a:cubicBezTo>
                  <a:pt x="265726" y="669184"/>
                  <a:pt x="415834" y="695539"/>
                  <a:pt x="516670" y="666893"/>
                </a:cubicBezTo>
                <a:cubicBezTo>
                  <a:pt x="617506" y="638247"/>
                  <a:pt x="746989" y="519077"/>
                  <a:pt x="784802" y="433137"/>
                </a:cubicBezTo>
                <a:cubicBezTo>
                  <a:pt x="822615" y="347197"/>
                  <a:pt x="772198" y="223444"/>
                  <a:pt x="743551" y="151254"/>
                </a:cubicBezTo>
                <a:cubicBezTo>
                  <a:pt x="714904" y="79064"/>
                  <a:pt x="663913" y="39532"/>
                  <a:pt x="612923" y="0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5920956" y="4596780"/>
            <a:ext cx="1223412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TiGeR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3" name="Connecteur droit avec flèche 82"/>
          <p:cNvCxnSpPr/>
          <p:nvPr/>
        </p:nvCxnSpPr>
        <p:spPr bwMode="auto">
          <a:xfrm>
            <a:off x="6228184" y="2996952"/>
            <a:ext cx="1705146" cy="463375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84" name="ZoneTexte 83"/>
          <p:cNvSpPr txBox="1"/>
          <p:nvPr/>
        </p:nvSpPr>
        <p:spPr>
          <a:xfrm>
            <a:off x="8010589" y="3051901"/>
            <a:ext cx="973343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all.lus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8010589" y="3347877"/>
            <a:ext cx="1075936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all.vhd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4981881" y="5229200"/>
            <a:ext cx="1859805" cy="12557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Coudert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JC. Madre,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Touati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3668569" y="3347877"/>
            <a:ext cx="153599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Fornari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1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79" grpId="0" animBg="1"/>
      <p:bldP spid="81" grpId="0" animBg="1"/>
      <p:bldP spid="82" grpId="0"/>
      <p:bldP spid="86" grpId="0"/>
      <p:bldP spid="8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dirty="0" smtClean="0"/>
              <a:t>Binary Decision Diagrams (BDDs)</a:t>
            </a:r>
            <a:endParaRPr lang="fr-FR" dirty="0"/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67544" y="1766465"/>
            <a:ext cx="2362200" cy="4614863"/>
            <a:chOff x="2064" y="1266"/>
            <a:chExt cx="1488" cy="2907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112" y="3885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2206" y="3936"/>
            <a:ext cx="99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" name="Équation" r:id="rId3" imgW="88560" imgH="164880" progId="Equation.3">
                    <p:embed/>
                  </p:oleObj>
                </mc:Choice>
                <mc:Fallback>
                  <p:oleObj name="Équation" r:id="rId3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6" y="3936"/>
                          <a:ext cx="99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112" y="3168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0" name="AutoShape 8"/>
            <p:cNvCxnSpPr>
              <a:cxnSpLocks noChangeShapeType="1"/>
              <a:stCxn id="9" idx="4"/>
              <a:endCxn id="7" idx="0"/>
            </p:cNvCxnSpPr>
            <p:nvPr/>
          </p:nvCxnSpPr>
          <p:spPr bwMode="auto">
            <a:xfrm>
              <a:off x="2256" y="3462"/>
              <a:ext cx="0" cy="41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/>
            <p:cNvCxnSpPr>
              <a:cxnSpLocks noChangeShapeType="1"/>
              <a:stCxn id="9" idx="4"/>
              <a:endCxn id="21" idx="0"/>
            </p:cNvCxnSpPr>
            <p:nvPr/>
          </p:nvCxnSpPr>
          <p:spPr bwMode="auto">
            <a:xfrm>
              <a:off x="2256" y="3462"/>
              <a:ext cx="576" cy="4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168" y="3168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3" name="AutoShape 12"/>
            <p:cNvCxnSpPr>
              <a:cxnSpLocks noChangeShapeType="1"/>
              <a:stCxn id="12" idx="4"/>
              <a:endCxn id="21" idx="0"/>
            </p:cNvCxnSpPr>
            <p:nvPr/>
          </p:nvCxnSpPr>
          <p:spPr bwMode="auto">
            <a:xfrm flipH="1">
              <a:off x="2832" y="3462"/>
              <a:ext cx="480" cy="4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3"/>
            <p:cNvCxnSpPr>
              <a:cxnSpLocks noChangeShapeType="1"/>
              <a:stCxn id="12" idx="4"/>
              <a:endCxn id="7" idx="0"/>
            </p:cNvCxnSpPr>
            <p:nvPr/>
          </p:nvCxnSpPr>
          <p:spPr bwMode="auto">
            <a:xfrm flipH="1">
              <a:off x="2256" y="3462"/>
              <a:ext cx="1056" cy="41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640" y="254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6" name="AutoShape 16"/>
            <p:cNvCxnSpPr>
              <a:cxnSpLocks noChangeShapeType="1"/>
              <a:stCxn id="15" idx="4"/>
              <a:endCxn id="9" idx="0"/>
            </p:cNvCxnSpPr>
            <p:nvPr/>
          </p:nvCxnSpPr>
          <p:spPr bwMode="auto">
            <a:xfrm flipH="1">
              <a:off x="2256" y="2838"/>
              <a:ext cx="528" cy="3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7"/>
            <p:cNvCxnSpPr>
              <a:cxnSpLocks noChangeShapeType="1"/>
              <a:stCxn id="15" idx="4"/>
              <a:endCxn id="12" idx="0"/>
            </p:cNvCxnSpPr>
            <p:nvPr/>
          </p:nvCxnSpPr>
          <p:spPr bwMode="auto">
            <a:xfrm>
              <a:off x="2784" y="2838"/>
              <a:ext cx="528" cy="3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2064" y="185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9" name="AutoShape 21"/>
            <p:cNvCxnSpPr>
              <a:cxnSpLocks noChangeShapeType="1"/>
              <a:stCxn id="18" idx="4"/>
              <a:endCxn id="15" idx="0"/>
            </p:cNvCxnSpPr>
            <p:nvPr/>
          </p:nvCxnSpPr>
          <p:spPr bwMode="auto">
            <a:xfrm>
              <a:off x="2208" y="2148"/>
              <a:ext cx="576" cy="39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2"/>
            <p:cNvCxnSpPr>
              <a:cxnSpLocks noChangeShapeType="1"/>
              <a:stCxn id="18" idx="4"/>
              <a:endCxn id="21" idx="0"/>
            </p:cNvCxnSpPr>
            <p:nvPr/>
          </p:nvCxnSpPr>
          <p:spPr bwMode="auto">
            <a:xfrm>
              <a:off x="2208" y="2148"/>
              <a:ext cx="624" cy="17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2688" y="3878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22" name="Object 25"/>
            <p:cNvGraphicFramePr>
              <a:graphicFrameLocks noChangeAspect="1"/>
            </p:cNvGraphicFramePr>
            <p:nvPr/>
          </p:nvGraphicFramePr>
          <p:xfrm>
            <a:off x="2761" y="3922"/>
            <a:ext cx="14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" name="Équation" r:id="rId5" imgW="126720" imgH="177480" progId="Equation.3">
                    <p:embed/>
                  </p:oleObj>
                </mc:Choice>
                <mc:Fallback>
                  <p:oleObj name="Équation" r:id="rId5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1" y="3922"/>
                          <a:ext cx="142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3264" y="185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4" name="AutoShape 29"/>
            <p:cNvCxnSpPr>
              <a:cxnSpLocks noChangeShapeType="1"/>
              <a:stCxn id="23" idx="4"/>
              <a:endCxn id="21" idx="0"/>
            </p:cNvCxnSpPr>
            <p:nvPr/>
          </p:nvCxnSpPr>
          <p:spPr bwMode="auto">
            <a:xfrm flipH="1">
              <a:off x="2832" y="2148"/>
              <a:ext cx="576" cy="17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30"/>
            <p:cNvCxnSpPr>
              <a:cxnSpLocks noChangeShapeType="1"/>
              <a:stCxn id="23" idx="4"/>
              <a:endCxn id="15" idx="0"/>
            </p:cNvCxnSpPr>
            <p:nvPr/>
          </p:nvCxnSpPr>
          <p:spPr bwMode="auto">
            <a:xfrm flipH="1">
              <a:off x="2784" y="2148"/>
              <a:ext cx="624" cy="39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2694" y="1283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7" name="AutoShape 33"/>
            <p:cNvCxnSpPr>
              <a:cxnSpLocks noChangeShapeType="1"/>
              <a:stCxn id="26" idx="4"/>
              <a:endCxn id="18" idx="0"/>
            </p:cNvCxnSpPr>
            <p:nvPr/>
          </p:nvCxnSpPr>
          <p:spPr bwMode="auto">
            <a:xfrm flipH="1">
              <a:off x="2208" y="1577"/>
              <a:ext cx="630" cy="27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34"/>
            <p:cNvCxnSpPr>
              <a:cxnSpLocks noChangeShapeType="1"/>
              <a:stCxn id="26" idx="4"/>
              <a:endCxn id="23" idx="0"/>
            </p:cNvCxnSpPr>
            <p:nvPr/>
          </p:nvCxnSpPr>
          <p:spPr bwMode="auto">
            <a:xfrm>
              <a:off x="2838" y="1577"/>
              <a:ext cx="570" cy="27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2718" y="1266"/>
              <a:ext cx="244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/>
                <a:t>A</a:t>
              </a: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2082" y="1838"/>
              <a:ext cx="244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/>
                <a:t>B</a:t>
              </a:r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3294" y="1838"/>
              <a:ext cx="244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/>
                <a:t>B</a:t>
              </a: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2652" y="2526"/>
              <a:ext cx="255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/>
                <a:t>C</a:t>
              </a:r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2124" y="3156"/>
              <a:ext cx="255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/>
                <a:t>D</a:t>
              </a:r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3186" y="3156"/>
              <a:ext cx="255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/>
                <a:t>D</a:t>
              </a:r>
            </a:p>
          </p:txBody>
        </p:sp>
      </p:grp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39713" y="854312"/>
            <a:ext cx="3532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fr-FR" sz="3200" dirty="0"/>
              <a:t>(A</a:t>
            </a:r>
            <a:r>
              <a:rPr lang="en-US" altLang="fr-FR" sz="1800" dirty="0"/>
              <a:t> </a:t>
            </a:r>
            <a:r>
              <a:rPr lang="en-US" altLang="fr-FR" sz="3600" b="1" dirty="0">
                <a:sym typeface="Symbol" pitchFamily="18" charset="2"/>
              </a:rPr>
              <a:t></a:t>
            </a:r>
            <a:r>
              <a:rPr lang="en-US" altLang="fr-FR" sz="1800" dirty="0"/>
              <a:t> </a:t>
            </a:r>
            <a:r>
              <a:rPr lang="en-US" altLang="fr-FR" sz="3200" dirty="0"/>
              <a:t>B) </a:t>
            </a:r>
            <a:r>
              <a:rPr lang="en-US" altLang="fr-FR" sz="3200" b="1" dirty="0">
                <a:sym typeface="Symbol" pitchFamily="18" charset="2"/>
              </a:rPr>
              <a:t> </a:t>
            </a:r>
            <a:r>
              <a:rPr lang="en-US" altLang="fr-FR" sz="3200" dirty="0"/>
              <a:t>(C</a:t>
            </a:r>
            <a:r>
              <a:rPr lang="en-US" altLang="fr-FR" sz="1800" dirty="0"/>
              <a:t> </a:t>
            </a:r>
            <a:r>
              <a:rPr lang="en-US" altLang="fr-FR" sz="3600" b="1" dirty="0">
                <a:sym typeface="Symbol" pitchFamily="18" charset="2"/>
              </a:rPr>
              <a:t></a:t>
            </a:r>
            <a:r>
              <a:rPr lang="en-US" altLang="fr-FR" sz="1800" dirty="0"/>
              <a:t> </a:t>
            </a:r>
            <a:r>
              <a:rPr lang="en-US" altLang="fr-FR" sz="3200" dirty="0"/>
              <a:t>D)</a:t>
            </a:r>
            <a:endParaRPr lang="en-US" altLang="fr-FR" sz="3200" dirty="0">
              <a:solidFill>
                <a:schemeClr val="accent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930865" y="980728"/>
            <a:ext cx="4974439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R. Bryant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(CMU), ?.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JP Billon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(Bull)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1"/>
                </a:solidFill>
              </a:rPr>
              <a:t>lutte contre l’exponentielle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930865" y="2124487"/>
            <a:ext cx="4961615" cy="172047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O. </a:t>
            </a:r>
            <a:r>
              <a: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Coudert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J-C. Madre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H. Touati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(Digital Equipment PRL)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implémentation efficace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algorithmes image directe</a:t>
            </a:r>
            <a:r>
              <a:rPr lang="fr-FR" sz="2400" kern="0" dirty="0" smtClean="0">
                <a:solidFill>
                  <a:schemeClr val="tx2"/>
                </a:solidFill>
              </a:rPr>
              <a:t> / inverse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979219" y="4221088"/>
            <a:ext cx="4171335" cy="122879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Autres applications :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circuits, traitement d’images,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géométrie algorithmique,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834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vérification formelle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7320" y="908720"/>
            <a:ext cx="8669361" cy="1526572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800" kern="0" dirty="0" smtClean="0"/>
              <a:t>Dassault : </a:t>
            </a:r>
            <a:r>
              <a:rPr lang="fr-FR" sz="2800" kern="0" dirty="0" smtClean="0">
                <a:solidFill>
                  <a:schemeClr val="tx2"/>
                </a:solidFill>
              </a:rPr>
              <a:t>BTM</a:t>
            </a:r>
            <a:r>
              <a:rPr lang="fr-FR" sz="2800" kern="0" dirty="0" smtClean="0"/>
              <a:t> </a:t>
            </a:r>
            <a:r>
              <a:rPr lang="fr-FR" sz="2800" kern="0" dirty="0" smtClean="0">
                <a:sym typeface="Symbol"/>
              </a:rPr>
              <a:t> </a:t>
            </a:r>
            <a:r>
              <a:rPr lang="fr-FR" sz="2800" kern="0" dirty="0" smtClean="0">
                <a:solidFill>
                  <a:schemeClr val="tx2"/>
                </a:solidFill>
                <a:sym typeface="Symbol"/>
              </a:rPr>
              <a:t>Boîtier de Test et Maintenance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bg1"/>
                </a:solidFill>
              </a:rPr>
              <a:t>Dassault : </a:t>
            </a:r>
            <a:r>
              <a:rPr lang="fr-FR" sz="2800" kern="0" dirty="0" smtClean="0"/>
              <a:t>tests au sol et tests en vol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Implémentation classique : OS + tâches asynchrones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2287" y="2647828"/>
            <a:ext cx="8919429" cy="99719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800" kern="0" dirty="0"/>
              <a:t>P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rouver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les tests au sol ne peuvent être lancés en vol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exemple : faire flapper tous les ailerons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4005064"/>
            <a:ext cx="7739619" cy="12557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Idée : tasking asynchrone non-d</a:t>
            </a:r>
            <a:r>
              <a:rPr lang="fr-FR" sz="2400" kern="0" dirty="0" err="1" smtClean="0"/>
              <a:t>éterministe</a:t>
            </a:r>
            <a:endParaRPr lang="fr-FR" sz="2400" kern="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/>
                </a:solidFill>
              </a:rPr>
              <a:t>Idée : </a:t>
            </a:r>
            <a:r>
              <a:rPr lang="fr-FR" sz="2400" kern="0" dirty="0" smtClean="0">
                <a:sym typeface="Symbol"/>
              </a:rPr>
              <a:t> </a:t>
            </a:r>
            <a:r>
              <a:rPr lang="fr-FR" sz="2400" kern="0" dirty="0" smtClean="0"/>
              <a:t>programme Esterel déterministe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	 + </a:t>
            </a:r>
            <a:r>
              <a:rPr lang="fr-FR" sz="2400" kern="0" dirty="0" smtClean="0">
                <a:solidFill>
                  <a:schemeClr val="accent1"/>
                </a:solidFill>
              </a:rPr>
              <a:t>observateurs synchrones </a:t>
            </a:r>
            <a:r>
              <a:rPr lang="fr-FR" sz="2400" kern="0" dirty="0" smtClean="0"/>
              <a:t>pour la </a:t>
            </a:r>
            <a:r>
              <a:rPr lang="fr-FR" sz="2400" kern="0" dirty="0" err="1" smtClean="0"/>
              <a:t>vérif</a:t>
            </a:r>
            <a:r>
              <a:rPr lang="fr-FR" sz="2400" kern="0" dirty="0" smtClean="0"/>
              <a:t> (Lustre)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 flipV="1">
            <a:off x="1619672" y="4132243"/>
            <a:ext cx="5112568" cy="21602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>
            <a:off x="1627072" y="4132243"/>
            <a:ext cx="5112568" cy="21602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764271" y="5445224"/>
            <a:ext cx="6688049" cy="136595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Gros programme, grosse preuve, mais faisable!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Merci à  E. Ledinot, E. </a:t>
            </a:r>
            <a:r>
              <a:rPr lang="fr-FR" sz="2400" kern="0" dirty="0" err="1"/>
              <a:t>Nassor</a:t>
            </a:r>
            <a:r>
              <a:rPr lang="fr-FR" sz="2400" kern="0" dirty="0"/>
              <a:t> </a:t>
            </a:r>
            <a:r>
              <a:rPr lang="fr-FR" sz="2400" i="1" kern="0" dirty="0"/>
              <a:t>et</a:t>
            </a:r>
            <a:r>
              <a:rPr lang="fr-FR" sz="2400" kern="0" dirty="0"/>
              <a:t>.</a:t>
            </a:r>
            <a:r>
              <a:rPr lang="fr-FR" sz="2400" i="1" kern="0" dirty="0"/>
              <a:t> al</a:t>
            </a:r>
            <a:r>
              <a:rPr lang="fr-FR" sz="2400" kern="0" dirty="0"/>
              <a:t>.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1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</a:t>
            </a:r>
            <a:r>
              <a:rPr lang="en-US" dirty="0" err="1" smtClean="0"/>
              <a:t>modulaire</a:t>
            </a:r>
            <a:r>
              <a:rPr lang="en-US" dirty="0" smtClean="0"/>
              <a:t> : Esterel v6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 bwMode="auto">
          <a:xfrm flipV="1">
            <a:off x="1547664" y="1196752"/>
            <a:ext cx="5904656" cy="3672408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>
            <a:off x="1475656" y="1268760"/>
            <a:ext cx="5976664" cy="3600400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1905609" y="2488232"/>
            <a:ext cx="5546711" cy="108478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6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USINE A GAZ</a:t>
            </a:r>
            <a:endParaRPr kumimoji="0" lang="fr-FR" sz="66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5699" y="5314084"/>
            <a:ext cx="8852603" cy="104278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Mais réussi chez Dassault dans un cadre plus restreint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800" kern="0" dirty="0" smtClean="0"/>
              <a:t>E. </a:t>
            </a:r>
            <a:r>
              <a:rPr lang="fr-FR" sz="2800" kern="0" dirty="0" err="1" smtClean="0"/>
              <a:t>Nassor</a:t>
            </a:r>
            <a:r>
              <a:rPr lang="fr-FR" sz="2800" kern="0" dirty="0" smtClean="0"/>
              <a:t>, O. </a:t>
            </a:r>
            <a:r>
              <a:rPr lang="fr-FR" sz="2800" kern="0" dirty="0" err="1" smtClean="0"/>
              <a:t>Hainque</a:t>
            </a:r>
            <a:r>
              <a:rPr lang="fr-FR" sz="2800" kern="0" dirty="0" smtClean="0"/>
              <a:t>, </a:t>
            </a:r>
            <a:r>
              <a:rPr lang="fr-FR" sz="2800" i="1" kern="0" dirty="0" smtClean="0"/>
              <a:t>et. al. </a:t>
            </a:r>
            <a:endParaRPr kumimoji="0" lang="fr-FR" sz="2800" b="0" i="1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30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pic>
        <p:nvPicPr>
          <p:cNvPr id="3074" name="Picture 2" descr="http://www.arizona-dream.com/Usa/photos/Commun/image.php?img=../cartes/usa/et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13" y="1268483"/>
            <a:ext cx="6419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308304" y="2417054"/>
            <a:ext cx="1588897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Ravi Sethi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Bell Labs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8" name="Connecteur droit avec flèche 7"/>
          <p:cNvCxnSpPr>
            <a:stCxn id="6" idx="1"/>
          </p:cNvCxnSpPr>
          <p:nvPr/>
        </p:nvCxnSpPr>
        <p:spPr bwMode="auto">
          <a:xfrm flipH="1" flipV="1">
            <a:off x="6732240" y="2846062"/>
            <a:ext cx="576064" cy="4957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78815" y="847983"/>
            <a:ext cx="2476961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E. Lee (Ptolemy)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UC Berkeley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12" name="Connecteur droit avec flèche 11"/>
          <p:cNvCxnSpPr>
            <a:stCxn id="11" idx="2"/>
          </p:cNvCxnSpPr>
          <p:nvPr/>
        </p:nvCxnSpPr>
        <p:spPr bwMode="auto">
          <a:xfrm>
            <a:off x="1317296" y="1715913"/>
            <a:ext cx="173801" cy="142505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538585" y="3933056"/>
            <a:ext cx="1843774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V.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Saraswat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Xerox </a:t>
            </a:r>
            <a:r>
              <a:rPr lang="en-US" sz="2400" kern="0" dirty="0" err="1" smtClean="0">
                <a:solidFill>
                  <a:schemeClr val="accent1"/>
                </a:solidFill>
              </a:rPr>
              <a:t>Parc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V="1">
            <a:off x="1460472" y="3140968"/>
            <a:ext cx="0" cy="792088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2915816" y="1181102"/>
            <a:ext cx="194796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S. Edwards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/>
              <a:t>J. Buck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Synopsys $$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721941" y="2635208"/>
            <a:ext cx="1912703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L. Lavagno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E. Sentovich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Cadence $$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23" name="Connecteur droit avec flèche 22"/>
          <p:cNvCxnSpPr>
            <a:stCxn id="22" idx="1"/>
          </p:cNvCxnSpPr>
          <p:nvPr/>
        </p:nvCxnSpPr>
        <p:spPr bwMode="auto">
          <a:xfrm flipH="1" flipV="1">
            <a:off x="1491097" y="3140967"/>
            <a:ext cx="1230844" cy="9440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cteur droit avec flèche 25"/>
          <p:cNvCxnSpPr>
            <a:stCxn id="18" idx="1"/>
          </p:cNvCxnSpPr>
          <p:nvPr/>
        </p:nvCxnSpPr>
        <p:spPr bwMode="auto">
          <a:xfrm flipH="1">
            <a:off x="1519417" y="1781267"/>
            <a:ext cx="1396399" cy="1312568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5011482" y="3943058"/>
            <a:ext cx="2222083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Jategaonkar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AT&amp;T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30" name="Connecteur droit avec flèche 29"/>
          <p:cNvCxnSpPr>
            <a:stCxn id="29" idx="0"/>
          </p:cNvCxnSpPr>
          <p:nvPr/>
        </p:nvCxnSpPr>
        <p:spPr bwMode="auto">
          <a:xfrm flipH="1" flipV="1">
            <a:off x="5241204" y="2846062"/>
            <a:ext cx="881320" cy="109699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2643393" y="149731"/>
            <a:ext cx="2959465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Michael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Kishinevsky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Intel $$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416830" y="352210"/>
            <a:ext cx="1758815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S. Edwards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Columbia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3077" name="Connecteur droit avec flèche 3076"/>
          <p:cNvCxnSpPr>
            <a:stCxn id="34" idx="2"/>
          </p:cNvCxnSpPr>
          <p:nvPr/>
        </p:nvCxnSpPr>
        <p:spPr bwMode="auto">
          <a:xfrm flipH="1">
            <a:off x="6876256" y="1183207"/>
            <a:ext cx="419982" cy="156686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83" name="Forme libre 3082"/>
          <p:cNvSpPr/>
          <p:nvPr/>
        </p:nvSpPr>
        <p:spPr bwMode="auto">
          <a:xfrm>
            <a:off x="1718797" y="998731"/>
            <a:ext cx="1053004" cy="898325"/>
          </a:xfrm>
          <a:custGeom>
            <a:avLst/>
            <a:gdLst>
              <a:gd name="connsiteX0" fmla="*/ 1113780 w 1113780"/>
              <a:gd name="connsiteY0" fmla="*/ 0 h 817651"/>
              <a:gd name="connsiteX1" fmla="*/ 866274 w 1113780"/>
              <a:gd name="connsiteY1" fmla="*/ 715019 h 817651"/>
              <a:gd name="connsiteX2" fmla="*/ 0 w 1113780"/>
              <a:gd name="connsiteY2" fmla="*/ 797521 h 81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780" h="817651">
                <a:moveTo>
                  <a:pt x="1113780" y="0"/>
                </a:moveTo>
                <a:cubicBezTo>
                  <a:pt x="1082842" y="291049"/>
                  <a:pt x="1051904" y="582099"/>
                  <a:pt x="866274" y="715019"/>
                </a:cubicBezTo>
                <a:cubicBezTo>
                  <a:pt x="680644" y="847939"/>
                  <a:pt x="340322" y="822730"/>
                  <a:pt x="0" y="797521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31" grpId="0" animBg="1"/>
      <p:bldP spid="34" grpId="0" animBg="1"/>
      <p:bldP spid="308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pensez-vous des Français?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1508" y="1916832"/>
            <a:ext cx="8040984" cy="1797415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Beaucoup de bien : ils sont forts en maths, 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3200" kern="0" dirty="0" smtClean="0"/>
              <a:t>bons programmeurs, 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bosseurs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3200" kern="0" noProof="0" dirty="0" smtClean="0"/>
              <a:t>et ce ne sont pas des concurrents !</a:t>
            </a:r>
            <a:endParaRPr kumimoji="0" lang="fr-FR" sz="32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55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Esterel en </a:t>
            </a:r>
            <a:r>
              <a:rPr lang="en-US" dirty="0" err="1" smtClean="0"/>
              <a:t>Asie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8125596" cy="500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2472714"/>
            <a:ext cx="2952328" cy="1277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R.K. </a:t>
            </a:r>
            <a:r>
              <a:rPr lang="en-US" sz="2400" kern="0" dirty="0" err="1" smtClean="0"/>
              <a:t>Shyamasundar</a:t>
            </a:r>
            <a:endParaRPr lang="en-US" sz="2400" kern="0" dirty="0" smtClean="0"/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S. Ramesh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TIFR, IIT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8" name="Connecteur droit avec flèche 7"/>
          <p:cNvCxnSpPr>
            <a:stCxn id="5" idx="2"/>
          </p:cNvCxnSpPr>
          <p:nvPr/>
        </p:nvCxnSpPr>
        <p:spPr bwMode="auto">
          <a:xfrm flipH="1">
            <a:off x="2158686" y="3749987"/>
            <a:ext cx="217070" cy="717029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2703240" y="4335487"/>
            <a:ext cx="2088232" cy="14804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K. </a:t>
            </a:r>
            <a:r>
              <a:rPr lang="en-US" sz="2400" kern="0" dirty="0" err="1" smtClean="0"/>
              <a:t>Nori</a:t>
            </a:r>
            <a:r>
              <a:rPr lang="en-US" sz="2400" kern="0" dirty="0" smtClean="0"/>
              <a:t> </a:t>
            </a:r>
          </a:p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Tata Consultancy Services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 flipV="1">
            <a:off x="2265560" y="4581128"/>
            <a:ext cx="436019" cy="10368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4492920" y="980728"/>
            <a:ext cx="2952328" cy="1277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err="1" smtClean="0"/>
              <a:t>Inhye</a:t>
            </a:r>
            <a:r>
              <a:rPr lang="en-US" sz="2400" kern="0" dirty="0" smtClean="0"/>
              <a:t> Kang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U. Seoul, 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KAIST (Daejeon)</a:t>
            </a:r>
          </a:p>
        </p:txBody>
      </p:sp>
      <p:cxnSp>
        <p:nvCxnSpPr>
          <p:cNvPr id="20" name="Connecteur droit avec flèche 19"/>
          <p:cNvCxnSpPr>
            <a:stCxn id="18" idx="2"/>
          </p:cNvCxnSpPr>
          <p:nvPr/>
        </p:nvCxnSpPr>
        <p:spPr bwMode="auto">
          <a:xfrm>
            <a:off x="5969084" y="2258001"/>
            <a:ext cx="1260140" cy="450919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939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 smtClean="0"/>
              <a:t>Pendant l’industrie, la recherche continue</a:t>
            </a:r>
            <a:endParaRPr lang="fr-FR" dirty="0"/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>
          <a:xfrm>
            <a:off x="460024" y="62068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kern="0" dirty="0" err="1" smtClean="0"/>
              <a:t>Allemagne</a:t>
            </a:r>
            <a:endParaRPr lang="en-US" sz="2400" kern="0" dirty="0" smtClean="0"/>
          </a:p>
          <a:p>
            <a:pPr marL="530352" lvl="2" indent="0"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Quartz / </a:t>
            </a:r>
            <a:r>
              <a:rPr lang="en-US" kern="0" dirty="0" err="1" smtClean="0">
                <a:solidFill>
                  <a:schemeClr val="tx1"/>
                </a:solidFill>
              </a:rPr>
              <a:t>Averest</a:t>
            </a:r>
            <a:r>
              <a:rPr lang="en-US" kern="0" dirty="0" smtClean="0">
                <a:solidFill>
                  <a:schemeClr val="tx1"/>
                </a:solidFill>
              </a:rPr>
              <a:t> : </a:t>
            </a:r>
            <a:r>
              <a:rPr lang="en-US" kern="0" dirty="0" smtClean="0"/>
              <a:t>K. Schneider, U. Kaiserslautern</a:t>
            </a:r>
          </a:p>
          <a:p>
            <a:pPr marL="530352" lvl="2" indent="0"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Lego </a:t>
            </a:r>
            <a:r>
              <a:rPr lang="en-US" kern="0" dirty="0" err="1" smtClean="0">
                <a:solidFill>
                  <a:schemeClr val="tx1"/>
                </a:solidFill>
              </a:rPr>
              <a:t>Mindstorms</a:t>
            </a:r>
            <a:r>
              <a:rPr lang="en-US" kern="0" dirty="0" smtClean="0">
                <a:solidFill>
                  <a:schemeClr val="tx1"/>
                </a:solidFill>
              </a:rPr>
              <a:t> :</a:t>
            </a:r>
            <a:r>
              <a:rPr lang="en-US" kern="0" dirty="0" smtClean="0"/>
              <a:t> R. van Hanxleden, U. Kiel</a:t>
            </a:r>
          </a:p>
          <a:p>
            <a:pPr marL="530352" lvl="2" indent="0">
              <a:buNone/>
            </a:pPr>
            <a:r>
              <a:rPr lang="en-US" kern="0" dirty="0" smtClean="0">
                <a:solidFill>
                  <a:schemeClr val="accent1"/>
                </a:solidFill>
              </a:rPr>
              <a:t>SCL</a:t>
            </a:r>
            <a:r>
              <a:rPr lang="en-US" kern="0" dirty="0" smtClean="0">
                <a:solidFill>
                  <a:schemeClr val="tx1"/>
                </a:solidFill>
              </a:rPr>
              <a:t> : Sequential consistency language </a:t>
            </a:r>
          </a:p>
          <a:p>
            <a:pPr marL="530352" lvl="2" indent="0">
              <a:buNone/>
            </a:pPr>
            <a:r>
              <a:rPr lang="en-US" kern="0" dirty="0">
                <a:solidFill>
                  <a:schemeClr val="tx1"/>
                </a:solidFill>
              </a:rPr>
              <a:t> </a:t>
            </a:r>
            <a:r>
              <a:rPr lang="en-US" kern="0" dirty="0" smtClean="0">
                <a:solidFill>
                  <a:schemeClr val="tx1"/>
                </a:solidFill>
              </a:rPr>
              <a:t>  </a:t>
            </a:r>
            <a:r>
              <a:rPr lang="en-US" kern="0" dirty="0" smtClean="0"/>
              <a:t>J. </a:t>
            </a:r>
            <a:r>
              <a:rPr lang="en-US" kern="0" dirty="0" err="1" smtClean="0"/>
              <a:t>Aguado</a:t>
            </a:r>
            <a:r>
              <a:rPr lang="en-US" kern="0" dirty="0" smtClean="0">
                <a:solidFill>
                  <a:schemeClr val="tx1"/>
                </a:solidFill>
              </a:rPr>
              <a:t>, </a:t>
            </a:r>
            <a:r>
              <a:rPr lang="en-US" kern="0" dirty="0" smtClean="0"/>
              <a:t>R, van Hanxleden</a:t>
            </a:r>
            <a:r>
              <a:rPr lang="en-US" kern="0" dirty="0" smtClean="0">
                <a:solidFill>
                  <a:schemeClr val="tx1"/>
                </a:solidFill>
              </a:rPr>
              <a:t>, </a:t>
            </a:r>
            <a:r>
              <a:rPr lang="en-US" kern="0" dirty="0" smtClean="0"/>
              <a:t>M. Mendler</a:t>
            </a:r>
            <a:r>
              <a:rPr lang="en-US" kern="0" dirty="0" smtClean="0">
                <a:solidFill>
                  <a:schemeClr val="tx1"/>
                </a:solidFill>
              </a:rPr>
              <a:t>, </a:t>
            </a:r>
            <a:r>
              <a:rPr lang="en-US" kern="0" dirty="0" smtClean="0"/>
              <a:t>I. Fuhrman</a:t>
            </a:r>
            <a:r>
              <a:rPr lang="en-US" kern="0" dirty="0" smtClean="0">
                <a:solidFill>
                  <a:schemeClr val="tx1"/>
                </a:solidFill>
              </a:rPr>
              <a:t>, </a:t>
            </a:r>
            <a:r>
              <a:rPr lang="en-US" i="1" kern="0" dirty="0" smtClean="0">
                <a:solidFill>
                  <a:schemeClr val="tx1"/>
                </a:solidFill>
              </a:rPr>
              <a:t>et. al.</a:t>
            </a:r>
            <a:endParaRPr lang="en-US" i="1" kern="0" dirty="0" smtClean="0"/>
          </a:p>
        </p:txBody>
      </p:sp>
      <p:sp>
        <p:nvSpPr>
          <p:cNvPr id="11" name="Espace réservé du contenu 6"/>
          <p:cNvSpPr txBox="1">
            <a:spLocks/>
          </p:cNvSpPr>
          <p:nvPr/>
        </p:nvSpPr>
        <p:spPr>
          <a:xfrm>
            <a:off x="467544" y="3789040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kern="0" dirty="0" err="1" smtClean="0"/>
              <a:t>Corée</a:t>
            </a:r>
            <a:r>
              <a:rPr lang="en-US" sz="2400" kern="0" dirty="0" smtClean="0"/>
              <a:t> : </a:t>
            </a:r>
            <a:r>
              <a:rPr lang="en-US" sz="2400" kern="0" dirty="0" err="1" smtClean="0">
                <a:solidFill>
                  <a:schemeClr val="tx2"/>
                </a:solidFill>
              </a:rPr>
              <a:t>Inhye</a:t>
            </a:r>
            <a:r>
              <a:rPr lang="en-US" sz="2400" kern="0" dirty="0" smtClean="0">
                <a:solidFill>
                  <a:schemeClr val="tx2"/>
                </a:solidFill>
              </a:rPr>
              <a:t> Kang </a:t>
            </a:r>
            <a:r>
              <a:rPr lang="en-US" sz="2400" i="1" kern="0" dirty="0" smtClean="0">
                <a:solidFill>
                  <a:schemeClr val="tx2"/>
                </a:solidFill>
              </a:rPr>
              <a:t>et. al</a:t>
            </a:r>
            <a:r>
              <a:rPr lang="en-US" sz="2400" kern="0" dirty="0" smtClean="0">
                <a:solidFill>
                  <a:schemeClr val="tx2"/>
                </a:solidFill>
              </a:rPr>
              <a:t>.</a:t>
            </a:r>
            <a:r>
              <a:rPr lang="en-US" sz="2400" kern="0" dirty="0" smtClean="0"/>
              <a:t>, U. </a:t>
            </a:r>
            <a:r>
              <a:rPr lang="en-US" sz="2400" kern="0" dirty="0" err="1" smtClean="0"/>
              <a:t>Séoul</a:t>
            </a:r>
            <a:endParaRPr lang="en-US" sz="2400" kern="0" dirty="0" smtClean="0"/>
          </a:p>
          <a:p>
            <a:pPr marL="256032" lvl="1" indent="0">
              <a:lnSpc>
                <a:spcPct val="100000"/>
              </a:lnSpc>
              <a:buNone/>
            </a:pPr>
            <a:r>
              <a:rPr lang="en-US" kern="0" dirty="0"/>
              <a:t> </a:t>
            </a:r>
            <a:r>
              <a:rPr lang="en-US" kern="0" dirty="0" smtClean="0"/>
              <a:t>  </a:t>
            </a:r>
            <a:r>
              <a:rPr lang="en-US" sz="2000" i="1" kern="0" dirty="0" smtClean="0">
                <a:solidFill>
                  <a:schemeClr val="tx1"/>
                </a:solidFill>
              </a:rPr>
              <a:t>Esterel programming for beginners</a:t>
            </a:r>
          </a:p>
          <a:p>
            <a:pPr marL="256032" lvl="1" indent="0">
              <a:lnSpc>
                <a:spcPct val="100000"/>
              </a:lnSpc>
              <a:buNone/>
            </a:pP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US" sz="2000" kern="0" dirty="0" smtClean="0">
                <a:solidFill>
                  <a:schemeClr val="tx1"/>
                </a:solidFill>
              </a:rPr>
              <a:t>   www.hongpub.co.kr (2005)</a:t>
            </a:r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467544" y="2348880"/>
            <a:ext cx="8229600" cy="14311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kern="0" dirty="0"/>
              <a:t>Suisse : </a:t>
            </a:r>
            <a:r>
              <a:rPr lang="en-US" sz="2400" kern="0" dirty="0">
                <a:solidFill>
                  <a:schemeClr val="tx2"/>
                </a:solidFill>
              </a:rPr>
              <a:t>L. </a:t>
            </a:r>
            <a:r>
              <a:rPr lang="en-US" sz="2400" kern="0" dirty="0" smtClean="0">
                <a:solidFill>
                  <a:schemeClr val="tx2"/>
                </a:solidFill>
              </a:rPr>
              <a:t>Zaffalon</a:t>
            </a:r>
            <a:r>
              <a:rPr lang="en-US" sz="2400" kern="0" dirty="0" smtClean="0"/>
              <a:t>, EIG Genève</a:t>
            </a:r>
            <a:endParaRPr lang="en-US" sz="2400" kern="0" dirty="0"/>
          </a:p>
          <a:p>
            <a:pPr marL="530352" lvl="2" indent="0">
              <a:buNone/>
            </a:pPr>
            <a:r>
              <a:rPr lang="en-US" i="1" kern="0" dirty="0" err="1" smtClean="0">
                <a:solidFill>
                  <a:schemeClr val="tx1"/>
                </a:solidFill>
              </a:rPr>
              <a:t>Programmation</a:t>
            </a:r>
            <a:r>
              <a:rPr lang="en-US" i="1" kern="0" dirty="0" smtClean="0">
                <a:solidFill>
                  <a:schemeClr val="tx1"/>
                </a:solidFill>
              </a:rPr>
              <a:t> </a:t>
            </a:r>
            <a:r>
              <a:rPr lang="en-US" i="1" kern="0" dirty="0" err="1" smtClean="0">
                <a:solidFill>
                  <a:schemeClr val="tx1"/>
                </a:solidFill>
              </a:rPr>
              <a:t>synchrone</a:t>
            </a:r>
            <a:r>
              <a:rPr lang="en-US" i="1" kern="0" dirty="0" smtClean="0">
                <a:solidFill>
                  <a:schemeClr val="tx1"/>
                </a:solidFill>
              </a:rPr>
              <a:t> de </a:t>
            </a:r>
            <a:r>
              <a:rPr lang="en-US" i="1" kern="0" dirty="0" err="1" smtClean="0">
                <a:solidFill>
                  <a:schemeClr val="tx1"/>
                </a:solidFill>
              </a:rPr>
              <a:t>systèmes</a:t>
            </a:r>
            <a:r>
              <a:rPr lang="en-US" i="1" kern="0" dirty="0" smtClean="0">
                <a:solidFill>
                  <a:schemeClr val="tx1"/>
                </a:solidFill>
              </a:rPr>
              <a:t> </a:t>
            </a:r>
            <a:r>
              <a:rPr lang="en-US" i="1" kern="0" dirty="0" err="1" smtClean="0">
                <a:solidFill>
                  <a:schemeClr val="tx1"/>
                </a:solidFill>
              </a:rPr>
              <a:t>réactifs</a:t>
            </a:r>
            <a:r>
              <a:rPr lang="en-US" i="1" kern="0" dirty="0" smtClean="0">
                <a:solidFill>
                  <a:schemeClr val="tx1"/>
                </a:solidFill>
              </a:rPr>
              <a:t> avec Esterel et les SyncCharts</a:t>
            </a:r>
          </a:p>
          <a:p>
            <a:pPr marL="530352" lvl="2" indent="0"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Presses </a:t>
            </a:r>
            <a:r>
              <a:rPr lang="en-US" kern="0" dirty="0" err="1" smtClean="0">
                <a:solidFill>
                  <a:schemeClr val="tx1"/>
                </a:solidFill>
              </a:rPr>
              <a:t>polytechniques</a:t>
            </a:r>
            <a:r>
              <a:rPr lang="en-US" kern="0" dirty="0" smtClean="0">
                <a:solidFill>
                  <a:schemeClr val="tx1"/>
                </a:solidFill>
              </a:rPr>
              <a:t> et </a:t>
            </a:r>
            <a:r>
              <a:rPr lang="en-US" kern="0" dirty="0" err="1" smtClean="0">
                <a:solidFill>
                  <a:schemeClr val="tx1"/>
                </a:solidFill>
              </a:rPr>
              <a:t>universitaires</a:t>
            </a:r>
            <a:r>
              <a:rPr lang="en-US" kern="0" dirty="0" smtClean="0">
                <a:solidFill>
                  <a:schemeClr val="tx1"/>
                </a:solidFill>
              </a:rPr>
              <a:t> </a:t>
            </a:r>
            <a:r>
              <a:rPr lang="en-US" kern="0" dirty="0" err="1" smtClean="0">
                <a:solidFill>
                  <a:schemeClr val="tx1"/>
                </a:solidFill>
              </a:rPr>
              <a:t>Romandes</a:t>
            </a:r>
            <a:r>
              <a:rPr lang="en-US" kern="0" dirty="0" smtClean="0">
                <a:solidFill>
                  <a:schemeClr val="tx1"/>
                </a:solidFill>
              </a:rPr>
              <a:t>, 2005</a:t>
            </a:r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>
          <a:xfrm>
            <a:off x="467544" y="4940295"/>
            <a:ext cx="9361040" cy="15850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kern="0" dirty="0" smtClean="0"/>
              <a:t>Inria Sophia : </a:t>
            </a:r>
            <a:r>
              <a:rPr lang="en-US" sz="2400" kern="0" dirty="0" smtClean="0">
                <a:solidFill>
                  <a:schemeClr val="tx2"/>
                </a:solidFill>
              </a:rPr>
              <a:t>M. Serrano</a:t>
            </a:r>
            <a:r>
              <a:rPr lang="en-US" sz="2400" kern="0" dirty="0" smtClean="0"/>
              <a:t>, </a:t>
            </a:r>
            <a:r>
              <a:rPr lang="en-US" sz="2400" kern="0" dirty="0" smtClean="0">
                <a:solidFill>
                  <a:schemeClr val="tx2"/>
                </a:solidFill>
              </a:rPr>
              <a:t>GB, C. Nicolas</a:t>
            </a:r>
          </a:p>
          <a:p>
            <a:pPr marL="256032" lvl="1" indent="0">
              <a:lnSpc>
                <a:spcPct val="100000"/>
              </a:lnSpc>
              <a:buNone/>
            </a:pPr>
            <a:r>
              <a:rPr lang="fr-FR" kern="0" dirty="0" smtClean="0"/>
              <a:t>   </a:t>
            </a:r>
            <a:r>
              <a:rPr lang="fr-FR" sz="2000" i="1" dirty="0" smtClean="0">
                <a:solidFill>
                  <a:schemeClr val="tx1"/>
                </a:solidFill>
              </a:rPr>
              <a:t>Hop and HipHop: </a:t>
            </a:r>
            <a:r>
              <a:rPr lang="fr-FR" sz="2000" i="1" dirty="0" err="1" smtClean="0">
                <a:solidFill>
                  <a:schemeClr val="tx1"/>
                </a:solidFill>
              </a:rPr>
              <a:t>Multitier</a:t>
            </a:r>
            <a:r>
              <a:rPr lang="fr-FR" sz="2000" i="1" dirty="0" smtClean="0">
                <a:solidFill>
                  <a:schemeClr val="tx1"/>
                </a:solidFill>
              </a:rPr>
              <a:t> Web Orchestration</a:t>
            </a:r>
            <a:r>
              <a:rPr lang="fr-FR" sz="2000" i="1" kern="0" dirty="0" smtClean="0">
                <a:solidFill>
                  <a:schemeClr val="tx1"/>
                </a:solidFill>
              </a:rPr>
              <a:t>    </a:t>
            </a:r>
          </a:p>
          <a:p>
            <a:pPr marL="256032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fr-FR" sz="2000" kern="0" dirty="0" smtClean="0">
                <a:solidFill>
                  <a:schemeClr val="tx1"/>
                </a:solidFill>
              </a:rPr>
              <a:t>    ICDCIT </a:t>
            </a:r>
            <a:r>
              <a:rPr lang="fr-FR" sz="2000" kern="0" dirty="0" err="1" smtClean="0">
                <a:solidFill>
                  <a:schemeClr val="tx1"/>
                </a:solidFill>
              </a:rPr>
              <a:t>conf</a:t>
            </a:r>
            <a:r>
              <a:rPr lang="fr-FR" sz="2000" kern="0" dirty="0" smtClean="0">
                <a:solidFill>
                  <a:schemeClr val="tx1"/>
                </a:solidFill>
              </a:rPr>
              <a:t>., Bhubaneswar, février 2014</a:t>
            </a:r>
          </a:p>
          <a:p>
            <a:pPr marL="256032" lvl="1" indent="0">
              <a:lnSpc>
                <a:spcPct val="100000"/>
              </a:lnSpc>
              <a:buNone/>
            </a:pPr>
            <a:r>
              <a:rPr lang="fr-FR" kern="0" dirty="0" smtClean="0"/>
              <a:t>B. Serpette,</a:t>
            </a:r>
            <a:r>
              <a:rPr lang="fr-FR" kern="0" dirty="0" smtClean="0">
                <a:solidFill>
                  <a:schemeClr val="tx1"/>
                </a:solidFill>
              </a:rPr>
              <a:t> autres sémantique / compilation CPS</a:t>
            </a:r>
          </a:p>
        </p:txBody>
      </p:sp>
    </p:spTree>
    <p:extLst>
      <p:ext uri="{BB962C8B-B14F-4D97-AF65-F5344CB8AC3E}">
        <p14:creationId xmlns:p14="http://schemas.microsoft.com/office/powerpoint/2010/main" val="10753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740487"/>
            <a:ext cx="8686800" cy="1320361"/>
          </a:xfrm>
        </p:spPr>
        <p:txBody>
          <a:bodyPr/>
          <a:lstStyle/>
          <a:p>
            <a:r>
              <a:rPr lang="fr-FR" dirty="0" smtClean="0"/>
              <a:t>Aucune des étapes clefs n’était « programmée »</a:t>
            </a:r>
          </a:p>
          <a:p>
            <a:pPr lvl="1"/>
            <a:r>
              <a:rPr lang="fr-FR" dirty="0" smtClean="0"/>
              <a:t> le développement se programme, </a:t>
            </a:r>
            <a:r>
              <a:rPr lang="fr-FR" dirty="0" smtClean="0">
                <a:solidFill>
                  <a:schemeClr val="accent1"/>
                </a:solidFill>
              </a:rPr>
              <a:t>pas la découverte !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mais il ne suffit pas de ne pas programmer pour réussir...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15/01/2014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Enseignements de l’aventure</a:t>
            </a:r>
            <a:endParaRPr lang="fr-FR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251520" y="2080880"/>
            <a:ext cx="8686800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Aucun des vrais progrès n’a été fait de l’intérieur</a:t>
            </a:r>
          </a:p>
          <a:p>
            <a:pPr lvl="1"/>
            <a:r>
              <a:rPr lang="fr-FR" dirty="0" smtClean="0"/>
              <a:t> tous l’ont été par des contacts imprévus et variés</a:t>
            </a:r>
          </a:p>
          <a:p>
            <a:pPr lvl="1"/>
            <a:r>
              <a:rPr lang="fr-FR" dirty="0" smtClean="0"/>
              <a:t> automatique, automates, circuits, </a:t>
            </a:r>
            <a:r>
              <a:rPr lang="fr-FR" dirty="0" err="1" smtClean="0"/>
              <a:t>BDDs</a:t>
            </a:r>
            <a:r>
              <a:rPr lang="fr-FR" dirty="0" smtClean="0"/>
              <a:t>, </a:t>
            </a:r>
            <a:r>
              <a:rPr lang="fr-FR" dirty="0" err="1" smtClean="0"/>
              <a:t>scheduling</a:t>
            </a:r>
            <a:r>
              <a:rPr lang="fr-FR" dirty="0" smtClean="0"/>
              <a:t>,  </a:t>
            </a:r>
            <a:r>
              <a:rPr lang="fr-FR" dirty="0" smtClean="0">
                <a:solidFill>
                  <a:schemeClr val="bg1"/>
                </a:solidFill>
              </a:rPr>
              <a:t>\</a:t>
            </a:r>
            <a:r>
              <a:rPr lang="fr-FR" dirty="0" smtClean="0"/>
              <a:t>analyse statique, programmation fonctionnelle, etc.</a:t>
            </a:r>
            <a:endParaRPr lang="fr-FR" dirty="0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251520" y="3781314"/>
            <a:ext cx="8686800" cy="25483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Le rôle des collaborations industrielles a été fondamental</a:t>
            </a:r>
          </a:p>
          <a:p>
            <a:pPr lvl="1"/>
            <a:r>
              <a:rPr lang="fr-FR" dirty="0" smtClean="0"/>
              <a:t> être son propre utilisateur est insuffisant, car </a:t>
            </a:r>
            <a:r>
              <a:rPr lang="fr-FR" dirty="0" smtClean="0">
                <a:solidFill>
                  <a:schemeClr val="accent1"/>
                </a:solidFill>
              </a:rPr>
              <a:t>trop facile</a:t>
            </a:r>
          </a:p>
          <a:p>
            <a:pPr lvl="1"/>
            <a:r>
              <a:rPr lang="fr-FR" dirty="0" smtClean="0"/>
              <a:t> la taille des vraies applications est considérable</a:t>
            </a:r>
          </a:p>
          <a:p>
            <a:pPr lvl="1"/>
            <a:r>
              <a:rPr lang="fr-FR" dirty="0" smtClean="0"/>
              <a:t> les clients sont plus concernés par les </a:t>
            </a:r>
            <a:r>
              <a:rPr lang="fr-FR" dirty="0" smtClean="0">
                <a:solidFill>
                  <a:schemeClr val="accent1"/>
                </a:solidFill>
              </a:rPr>
              <a:t>défauts 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/>
              <a:t>des langages et outils que par leurs qualités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4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108520" y="188640"/>
            <a:ext cx="9144000" cy="13203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Assurer la cohésion de l’équipe est indispensable</a:t>
            </a:r>
          </a:p>
          <a:p>
            <a:pPr lvl="1"/>
            <a:r>
              <a:rPr lang="fr-FR" dirty="0" smtClean="0"/>
              <a:t> mais les points de vue et engagements sont très variables</a:t>
            </a:r>
          </a:p>
          <a:p>
            <a:pPr lvl="1"/>
            <a:r>
              <a:rPr lang="fr-FR" dirty="0" smtClean="0"/>
              <a:t> et faire de gros projets logiciels avec des thésards est risqué</a:t>
            </a: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72008" y="2636912"/>
            <a:ext cx="9144000" cy="14496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La gestion logicielle doit être géniale (merci Xavier)</a:t>
            </a:r>
          </a:p>
          <a:p>
            <a:pPr lvl="1"/>
            <a:r>
              <a:rPr lang="fr-FR" sz="2800" dirty="0" smtClean="0">
                <a:solidFill>
                  <a:schemeClr val="accent1"/>
                </a:solidFill>
              </a:rPr>
              <a:t> rien ne diverge aussi vite qu’un logiciel !</a:t>
            </a:r>
          </a:p>
          <a:p>
            <a:pPr lvl="1"/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935596" y="4549536"/>
            <a:ext cx="7272808" cy="125572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3600" dirty="0" smtClean="0"/>
              <a:t>Voleriez-vous dans un avion piloté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3600" dirty="0" smtClean="0"/>
              <a:t>par vos propres programmes?</a:t>
            </a:r>
            <a:endParaRPr lang="fr-FR" sz="3600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72008" y="1604583"/>
            <a:ext cx="9144000" cy="9971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Toute question sérieuse doit provoquer une réunion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sz="2800" dirty="0" smtClean="0">
                <a:solidFill>
                  <a:schemeClr val="accent1"/>
                </a:solidFill>
              </a:rPr>
              <a:t>interdiction de reconvertir des salles de réunion 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008" y="3645024"/>
            <a:ext cx="8498160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 sémantique mathématique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est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seul vrai guide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200329"/>
          </a:xfrm>
        </p:spPr>
        <p:txBody>
          <a:bodyPr/>
          <a:lstStyle/>
          <a:p>
            <a:r>
              <a:rPr lang="fr-FR" dirty="0"/>
              <a:t>Temps multiforme hiérarchique</a:t>
            </a:r>
            <a:br>
              <a:rPr lang="fr-FR" dirty="0"/>
            </a:br>
            <a:endParaRPr lang="fr-FR" dirty="0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FR" kern="0" dirty="0"/>
          </a:p>
        </p:txBody>
      </p:sp>
      <p:pic>
        <p:nvPicPr>
          <p:cNvPr id="6" name="Picture 4" descr="Athletisme-2-9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176464" cy="27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endurance72.fr/spip_old/local/cache-vignettes/L520xH327/Piste_athletisme-jpg-6f8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418472" cy="27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86807" y="4174118"/>
            <a:ext cx="1404552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86807" y="4714897"/>
            <a:ext cx="1104790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Meter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51317" y="4683542"/>
            <a:ext cx="1239442" cy="51257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smtClean="0">
                <a:solidFill>
                  <a:schemeClr val="tx2"/>
                </a:solidFill>
                <a:sym typeface="Symbol"/>
              </a:rPr>
              <a:t> </a:t>
            </a: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Lap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92033" y="5218953"/>
            <a:ext cx="923651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39349" y="4149080"/>
            <a:ext cx="1418978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</a:t>
            </a: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80317" y="4149080"/>
            <a:ext cx="1939955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smtClean="0">
                <a:solidFill>
                  <a:schemeClr val="tx2"/>
                </a:solidFill>
                <a:sym typeface="Symbol"/>
              </a:rPr>
              <a:t> </a:t>
            </a: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Morning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13834" y="5723009"/>
            <a:ext cx="1803699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HeartBeat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39952" y="5718447"/>
            <a:ext cx="251543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smtClean="0">
                <a:solidFill>
                  <a:schemeClr val="accent1"/>
                </a:solidFill>
                <a:sym typeface="Symbol"/>
              </a:rPr>
              <a:t></a:t>
            </a:r>
            <a:r>
              <a:rPr lang="en-US" sz="2800" kern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kern="0" smtClean="0">
                <a:solidFill>
                  <a:schemeClr val="tx2"/>
                </a:solidFill>
              </a:rPr>
              <a:t>HeartAttack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96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ext Box 4109"/>
          <p:cNvSpPr txBox="1">
            <a:spLocks noChangeArrowheads="1"/>
          </p:cNvSpPr>
          <p:nvPr/>
        </p:nvSpPr>
        <p:spPr bwMode="auto">
          <a:xfrm>
            <a:off x="990600" y="1155521"/>
            <a:ext cx="57919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smtClean="0"/>
          </a:p>
          <a:p>
            <a:r>
              <a:rPr lang="en-US" sz="2400" smtClean="0"/>
              <a:t>    </a:t>
            </a:r>
          </a:p>
          <a:p>
            <a:r>
              <a:rPr lang="en-US" sz="2400" smtClean="0"/>
              <a:t>        </a:t>
            </a:r>
            <a:r>
              <a:rPr lang="en-US" sz="2400" smtClean="0">
                <a:solidFill>
                  <a:schemeClr val="bg1"/>
                </a:solidFill>
              </a:rPr>
              <a:t>abort  </a:t>
            </a:r>
            <a:r>
              <a:rPr lang="en-US" sz="2400" smtClean="0"/>
              <a:t>run </a:t>
            </a:r>
            <a:r>
              <a:rPr lang="en-US" sz="2400" smtClean="0">
                <a:solidFill>
                  <a:schemeClr val="accent4"/>
                </a:solidFill>
              </a:rPr>
              <a:t>Slowly</a:t>
            </a:r>
            <a:r>
              <a:rPr lang="en-US" sz="2400" smtClean="0">
                <a:solidFill>
                  <a:schemeClr val="bg2"/>
                </a:solidFill>
              </a:rPr>
              <a:t> </a:t>
            </a:r>
            <a:r>
              <a:rPr lang="en-US" sz="2400" smtClean="0"/>
              <a:t> </a:t>
            </a:r>
            <a:r>
              <a:rPr lang="en-US" sz="2400" smtClean="0">
                <a:solidFill>
                  <a:schemeClr val="bg1"/>
                </a:solidFill>
              </a:rPr>
              <a:t>when 100 Meter ;</a:t>
            </a:r>
          </a:p>
          <a:p>
            <a:r>
              <a:rPr lang="en-US" sz="2400" smtClean="0"/>
              <a:t>        </a:t>
            </a:r>
            <a:endParaRPr lang="en-US" sz="2400" smtClean="0">
              <a:solidFill>
                <a:schemeClr val="accent2"/>
              </a:solidFill>
            </a:endParaRPr>
          </a:p>
          <a:p>
            <a:endParaRPr lang="en-US" sz="2400"/>
          </a:p>
        </p:txBody>
      </p:sp>
      <p:sp>
        <p:nvSpPr>
          <p:cNvPr id="6" name="Text Box 4106"/>
          <p:cNvSpPr txBox="1">
            <a:spLocks noChangeArrowheads="1"/>
          </p:cNvSpPr>
          <p:nvPr/>
        </p:nvSpPr>
        <p:spPr bwMode="auto">
          <a:xfrm>
            <a:off x="642938" y="801509"/>
            <a:ext cx="256512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/>
              <a:t>every </a:t>
            </a:r>
            <a:r>
              <a:rPr lang="en-US" sz="2400" smtClean="0">
                <a:solidFill>
                  <a:schemeClr val="tx2"/>
                </a:solidFill>
              </a:rPr>
              <a:t>Morning </a:t>
            </a:r>
            <a:r>
              <a:rPr lang="en-US" sz="2400" smtClean="0"/>
              <a:t>do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end every    </a:t>
            </a:r>
            <a:endParaRPr lang="en-US" sz="2400"/>
          </a:p>
        </p:txBody>
      </p:sp>
      <p:sp>
        <p:nvSpPr>
          <p:cNvPr id="7" name="Text Box 4108"/>
          <p:cNvSpPr txBox="1">
            <a:spLocks noChangeArrowheads="1"/>
          </p:cNvSpPr>
          <p:nvPr/>
        </p:nvSpPr>
        <p:spPr bwMode="auto">
          <a:xfrm>
            <a:off x="990600" y="1158696"/>
            <a:ext cx="19623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smtClean="0"/>
          </a:p>
          <a:p>
            <a:r>
              <a:rPr lang="en-US" sz="2400" smtClean="0"/>
              <a:t>    loop</a:t>
            </a:r>
          </a:p>
          <a:p>
            <a:r>
              <a:rPr lang="en-US" sz="2400" smtClean="0"/>
              <a:t>        </a:t>
            </a:r>
          </a:p>
          <a:p>
            <a:r>
              <a:rPr lang="en-US" sz="2400" smtClean="0"/>
              <a:t> 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>
              <a:solidFill>
                <a:srgbClr val="CC6600"/>
              </a:solidFill>
            </a:endParaRPr>
          </a:p>
          <a:p>
            <a:r>
              <a:rPr lang="en-US" sz="2400" smtClean="0"/>
              <a:t>     each  </a:t>
            </a:r>
            <a:r>
              <a:rPr lang="en-US" sz="2400" smtClean="0">
                <a:solidFill>
                  <a:schemeClr val="tx2"/>
                </a:solidFill>
              </a:rPr>
              <a:t>Lap</a:t>
            </a:r>
          </a:p>
          <a:p>
            <a:endParaRPr lang="en-US" sz="2400" smtClean="0">
              <a:solidFill>
                <a:schemeClr val="accent2"/>
              </a:solidFill>
            </a:endParaRPr>
          </a:p>
          <a:p>
            <a:endParaRPr lang="en-US" sz="2400"/>
          </a:p>
        </p:txBody>
      </p:sp>
      <p:sp>
        <p:nvSpPr>
          <p:cNvPr id="8" name="Text Box 4107"/>
          <p:cNvSpPr txBox="1">
            <a:spLocks noChangeArrowheads="1"/>
          </p:cNvSpPr>
          <p:nvPr/>
        </p:nvSpPr>
        <p:spPr bwMode="auto">
          <a:xfrm>
            <a:off x="990600" y="1158696"/>
            <a:ext cx="47676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smtClean="0"/>
          </a:p>
          <a:p>
            <a:r>
              <a:rPr lang="en-US" sz="2400" smtClean="0"/>
              <a:t>    </a:t>
            </a:r>
          </a:p>
          <a:p>
            <a:r>
              <a:rPr lang="en-US" sz="2400" smtClean="0"/>
              <a:t>        </a:t>
            </a:r>
          </a:p>
          <a:p>
            <a:r>
              <a:rPr lang="en-US" sz="2400" smtClean="0"/>
              <a:t>        abort</a:t>
            </a:r>
          </a:p>
          <a:p>
            <a:r>
              <a:rPr lang="en-US" sz="2400" smtClean="0"/>
              <a:t>            every </a:t>
            </a:r>
            <a:r>
              <a:rPr lang="en-US" sz="2400" smtClean="0">
                <a:solidFill>
                  <a:schemeClr val="tx2"/>
                </a:solidFill>
              </a:rPr>
              <a:t>Step</a:t>
            </a:r>
            <a:r>
              <a:rPr lang="en-US" sz="2400" smtClean="0"/>
              <a:t> do </a:t>
            </a:r>
          </a:p>
          <a:p>
            <a:r>
              <a:rPr lang="en-US" sz="2400" smtClean="0"/>
              <a:t>                run </a:t>
            </a:r>
            <a:r>
              <a:rPr lang="en-US" sz="2400" smtClean="0">
                <a:solidFill>
                  <a:schemeClr val="accent4"/>
                </a:solidFill>
              </a:rPr>
              <a:t>Jump </a:t>
            </a:r>
            <a:r>
              <a:rPr lang="en-US" sz="2400" smtClean="0"/>
              <a:t>|| run </a:t>
            </a:r>
            <a:r>
              <a:rPr lang="en-US" sz="2400" smtClean="0">
                <a:solidFill>
                  <a:schemeClr val="accent4"/>
                </a:solidFill>
              </a:rPr>
              <a:t>Breathe</a:t>
            </a:r>
          </a:p>
          <a:p>
            <a:r>
              <a:rPr lang="en-US" sz="2400" smtClean="0">
                <a:solidFill>
                  <a:srgbClr val="00EB00"/>
                </a:solidFill>
              </a:rPr>
              <a:t>            </a:t>
            </a:r>
            <a:r>
              <a:rPr lang="en-US" sz="2400" smtClean="0"/>
              <a:t>end every</a:t>
            </a:r>
          </a:p>
          <a:p>
            <a:r>
              <a:rPr lang="en-US" sz="2400" smtClean="0"/>
              <a:t>        when </a:t>
            </a:r>
            <a:r>
              <a:rPr lang="en-US" sz="2400" smtClean="0">
                <a:solidFill>
                  <a:schemeClr val="tx2"/>
                </a:solidFill>
              </a:rPr>
              <a:t>15 Second </a:t>
            </a:r>
            <a:r>
              <a:rPr lang="en-US" sz="2400" smtClean="0"/>
              <a:t>;</a:t>
            </a:r>
          </a:p>
          <a:p>
            <a:r>
              <a:rPr lang="en-US" sz="2400" smtClean="0">
                <a:solidFill>
                  <a:srgbClr val="00EB00"/>
                </a:solidFill>
              </a:rPr>
              <a:t>        </a:t>
            </a:r>
            <a:endParaRPr lang="en-US" sz="2400" smtClean="0">
              <a:solidFill>
                <a:srgbClr val="CC6600"/>
              </a:solidFill>
            </a:endParaRPr>
          </a:p>
          <a:p>
            <a:r>
              <a:rPr lang="en-US" sz="2400" smtClean="0"/>
              <a:t>     </a:t>
            </a:r>
            <a:endParaRPr lang="en-US" sz="2400" smtClean="0">
              <a:solidFill>
                <a:srgbClr val="007FFF"/>
              </a:solidFill>
            </a:endParaRPr>
          </a:p>
          <a:p>
            <a:endParaRPr lang="en-US" sz="2400" smtClean="0">
              <a:solidFill>
                <a:schemeClr val="accent2"/>
              </a:solidFill>
            </a:endParaRPr>
          </a:p>
          <a:p>
            <a:endParaRPr lang="en-US" sz="2400"/>
          </a:p>
        </p:txBody>
      </p:sp>
      <p:sp>
        <p:nvSpPr>
          <p:cNvPr id="9" name="Text Box 4111"/>
          <p:cNvSpPr txBox="1">
            <a:spLocks noChangeArrowheads="1"/>
          </p:cNvSpPr>
          <p:nvPr/>
        </p:nvSpPr>
        <p:spPr bwMode="auto">
          <a:xfrm>
            <a:off x="295275" y="442734"/>
            <a:ext cx="828784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err="1"/>
              <a:t>trap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1"/>
                </a:solidFill>
              </a:rPr>
              <a:t>HeartAttack</a:t>
            </a:r>
            <a:r>
              <a:rPr lang="fr-FR" sz="2400" dirty="0"/>
              <a:t> in</a:t>
            </a:r>
          </a:p>
          <a:p>
            <a:r>
              <a:rPr lang="fr-FR" sz="2400" dirty="0"/>
              <a:t>   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                              </a:t>
            </a:r>
            <a:r>
              <a:rPr lang="fr-FR" sz="2400" dirty="0">
                <a:solidFill>
                  <a:schemeClr val="tx2"/>
                </a:solidFill>
              </a:rPr>
              <a:t>         </a:t>
            </a:r>
            <a:r>
              <a:rPr lang="fr-FR" sz="2400" dirty="0"/>
              <a:t>           </a:t>
            </a:r>
            <a:r>
              <a:rPr lang="fr-FR" sz="2400" dirty="0">
                <a:solidFill>
                  <a:schemeClr val="accent4"/>
                </a:solidFill>
              </a:rPr>
              <a:t>            </a:t>
            </a:r>
            <a:r>
              <a:rPr lang="fr-FR" sz="2400" dirty="0"/>
              <a:t> || </a:t>
            </a:r>
            <a:r>
              <a:rPr lang="fr-FR" sz="2400" dirty="0" err="1">
                <a:solidFill>
                  <a:schemeClr val="accent4"/>
                </a:solidFill>
              </a:rPr>
              <a:t>CheckHeart</a:t>
            </a:r>
            <a:endParaRPr lang="fr-FR" sz="2400" dirty="0">
              <a:solidFill>
                <a:schemeClr val="accent4"/>
              </a:solidFill>
            </a:endParaRPr>
          </a:p>
          <a:p>
            <a:endParaRPr lang="fr-FR" sz="2400" dirty="0"/>
          </a:p>
          <a:p>
            <a:r>
              <a:rPr lang="fr-FR" sz="2400" dirty="0"/>
              <a:t>                          </a:t>
            </a:r>
            <a:r>
              <a:rPr lang="fr-FR" sz="2400" dirty="0">
                <a:solidFill>
                  <a:schemeClr val="tx2"/>
                </a:solidFill>
              </a:rPr>
              <a:t>                  </a:t>
            </a:r>
            <a:r>
              <a:rPr lang="fr-FR" sz="2400" dirty="0"/>
              <a:t>                        exit</a:t>
            </a:r>
            <a:r>
              <a:rPr lang="fr-FR" sz="2400" dirty="0">
                <a:solidFill>
                  <a:srgbClr val="00EB00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HeartAttack</a:t>
            </a: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>
              <a:solidFill>
                <a:schemeClr val="bg2"/>
              </a:solidFill>
            </a:endParaRPr>
          </a:p>
          <a:p>
            <a:endParaRPr lang="fr-FR" sz="2400" dirty="0"/>
          </a:p>
          <a:p>
            <a:r>
              <a:rPr lang="en-US" sz="2400" dirty="0"/>
              <a:t>handle </a:t>
            </a:r>
            <a:r>
              <a:rPr lang="en-US" sz="2400" dirty="0" err="1">
                <a:solidFill>
                  <a:schemeClr val="accent1"/>
                </a:solidFill>
              </a:rPr>
              <a:t>HeartAttack</a:t>
            </a:r>
            <a:r>
              <a:rPr lang="en-US" sz="2400" dirty="0"/>
              <a:t> </a:t>
            </a:r>
            <a:r>
              <a:rPr lang="en-US" sz="2400" dirty="0" err="1"/>
              <a:t>fo</a:t>
            </a:r>
            <a:endParaRPr lang="en-US" sz="2400" dirty="0"/>
          </a:p>
          <a:p>
            <a:r>
              <a:rPr lang="en-US" sz="2400" dirty="0"/>
              <a:t>   run</a:t>
            </a:r>
            <a:r>
              <a:rPr lang="en-US" sz="2400" dirty="0">
                <a:solidFill>
                  <a:srgbClr val="CC6600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RushToHospital</a:t>
            </a:r>
            <a:endParaRPr lang="en-US" sz="2400" dirty="0">
              <a:solidFill>
                <a:schemeClr val="accent4"/>
              </a:solidFill>
            </a:endParaRPr>
          </a:p>
          <a:p>
            <a:r>
              <a:rPr lang="en-US" sz="2400" dirty="0"/>
              <a:t>end trap</a:t>
            </a:r>
          </a:p>
        </p:txBody>
      </p:sp>
      <p:sp>
        <p:nvSpPr>
          <p:cNvPr id="10" name="Text Box 4115"/>
          <p:cNvSpPr txBox="1">
            <a:spLocks noChangeArrowheads="1"/>
          </p:cNvSpPr>
          <p:nvPr/>
        </p:nvSpPr>
        <p:spPr bwMode="auto">
          <a:xfrm>
            <a:off x="990600" y="1158696"/>
            <a:ext cx="186301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/>
              <a:t>abort</a:t>
            </a:r>
          </a:p>
          <a:p>
            <a:endParaRPr lang="en-US" sz="2400" smtClean="0">
              <a:solidFill>
                <a:srgbClr val="007FFF"/>
              </a:solidFill>
            </a:endParaRPr>
          </a:p>
          <a:p>
            <a:endParaRPr lang="en-US" sz="2400" smtClean="0">
              <a:solidFill>
                <a:srgbClr val="007FFF"/>
              </a:solidFill>
            </a:endParaRPr>
          </a:p>
          <a:p>
            <a:endParaRPr lang="en-US" sz="2400" smtClean="0">
              <a:solidFill>
                <a:srgbClr val="007FFF"/>
              </a:solidFill>
            </a:endParaRPr>
          </a:p>
          <a:p>
            <a:endParaRPr lang="en-US" sz="2400" smtClean="0">
              <a:solidFill>
                <a:srgbClr val="007FFF"/>
              </a:solidFill>
            </a:endParaRPr>
          </a:p>
          <a:p>
            <a:endParaRPr lang="en-US" sz="2400" smtClean="0">
              <a:solidFill>
                <a:srgbClr val="007FFF"/>
              </a:solidFill>
            </a:endParaRPr>
          </a:p>
          <a:p>
            <a:endParaRPr lang="en-US" sz="2400" smtClean="0">
              <a:solidFill>
                <a:srgbClr val="007FFF"/>
              </a:solidFill>
            </a:endParaRPr>
          </a:p>
          <a:p>
            <a:endParaRPr lang="en-US" sz="2400" smtClean="0">
              <a:solidFill>
                <a:srgbClr val="007FFF"/>
              </a:solidFill>
            </a:endParaRPr>
          </a:p>
          <a:p>
            <a:endParaRPr lang="en-US" sz="2400" smtClean="0">
              <a:solidFill>
                <a:srgbClr val="007FFF"/>
              </a:solidFill>
            </a:endParaRPr>
          </a:p>
          <a:p>
            <a:endParaRPr lang="en-US" sz="2400" smtClean="0">
              <a:solidFill>
                <a:srgbClr val="007FFF"/>
              </a:solidFill>
            </a:endParaRPr>
          </a:p>
          <a:p>
            <a:r>
              <a:rPr lang="en-US" sz="2400" smtClean="0"/>
              <a:t>when  </a:t>
            </a:r>
            <a:r>
              <a:rPr lang="en-US" sz="2400" smtClean="0">
                <a:solidFill>
                  <a:schemeClr val="tx2"/>
                </a:solidFill>
              </a:rPr>
              <a:t>4 Lap</a:t>
            </a:r>
          </a:p>
          <a:p>
            <a:endParaRPr lang="en-US" sz="2400"/>
          </a:p>
        </p:txBody>
      </p:sp>
      <p:sp>
        <p:nvSpPr>
          <p:cNvPr id="11" name="Titre 17"/>
          <p:cNvSpPr txBox="1">
            <a:spLocks/>
          </p:cNvSpPr>
          <p:nvPr/>
        </p:nvSpPr>
        <p:spPr>
          <a:xfrm>
            <a:off x="2483768" y="44623"/>
            <a:ext cx="6768752" cy="64633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kern="0" dirty="0" smtClean="0"/>
              <a:t>Programmer comme on pense</a:t>
            </a:r>
            <a:endParaRPr lang="fr-FR" sz="3200" kern="0" dirty="0"/>
          </a:p>
        </p:txBody>
      </p:sp>
      <p:sp>
        <p:nvSpPr>
          <p:cNvPr id="12" name="Text Box 4109"/>
          <p:cNvSpPr txBox="1">
            <a:spLocks noChangeArrowheads="1"/>
          </p:cNvSpPr>
          <p:nvPr/>
        </p:nvSpPr>
        <p:spPr bwMode="auto">
          <a:xfrm>
            <a:off x="990600" y="1155521"/>
            <a:ext cx="57919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    </a:t>
            </a:r>
          </a:p>
          <a:p>
            <a:r>
              <a:rPr lang="en-US" sz="2400" dirty="0" smtClean="0"/>
              <a:t>        abort  run </a:t>
            </a:r>
            <a:r>
              <a:rPr lang="en-US" sz="2400" dirty="0" smtClean="0">
                <a:solidFill>
                  <a:schemeClr val="accent4"/>
                </a:solidFill>
              </a:rPr>
              <a:t>Slowly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/>
              <a:t> when </a:t>
            </a:r>
            <a:r>
              <a:rPr lang="en-US" sz="2400" dirty="0" smtClean="0">
                <a:solidFill>
                  <a:schemeClr val="tx2"/>
                </a:solidFill>
              </a:rPr>
              <a:t>100 Meter 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       </a:t>
            </a:r>
            <a:endParaRPr lang="en-US" sz="2400" dirty="0" smtClean="0">
              <a:solidFill>
                <a:schemeClr val="accent2"/>
              </a:solidFill>
            </a:endParaRPr>
          </a:p>
          <a:p>
            <a:endParaRPr lang="en-US" sz="2400" dirty="0"/>
          </a:p>
        </p:txBody>
      </p:sp>
      <p:grpSp>
        <p:nvGrpSpPr>
          <p:cNvPr id="13" name="Group 4112"/>
          <p:cNvGrpSpPr>
            <a:grpSpLocks/>
          </p:cNvGrpSpPr>
          <p:nvPr/>
        </p:nvGrpSpPr>
        <p:grpSpPr bwMode="auto">
          <a:xfrm>
            <a:off x="6376988" y="3422474"/>
            <a:ext cx="2690813" cy="915988"/>
            <a:chOff x="4065" y="2016"/>
            <a:chExt cx="1695" cy="577"/>
          </a:xfrm>
        </p:grpSpPr>
        <p:sp>
          <p:nvSpPr>
            <p:cNvPr id="14" name="Rectangle 4113"/>
            <p:cNvSpPr>
              <a:spLocks noChangeArrowheads="1"/>
            </p:cNvSpPr>
            <p:nvPr/>
          </p:nvSpPr>
          <p:spPr bwMode="auto">
            <a:xfrm>
              <a:off x="4065" y="2304"/>
              <a:ext cx="169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en-US" sz="2400">
                <a:solidFill>
                  <a:schemeClr val="hlink"/>
                </a:solidFill>
              </a:endParaRPr>
            </a:p>
          </p:txBody>
        </p:sp>
        <p:sp>
          <p:nvSpPr>
            <p:cNvPr id="15" name="Line 4114"/>
            <p:cNvSpPr>
              <a:spLocks noChangeShapeType="1"/>
            </p:cNvSpPr>
            <p:nvPr/>
          </p:nvSpPr>
          <p:spPr bwMode="auto">
            <a:xfrm flipV="1">
              <a:off x="4656" y="2016"/>
              <a:ext cx="0" cy="27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6" name="Text Box 4117"/>
          <p:cNvSpPr txBox="1">
            <a:spLocks noChangeArrowheads="1"/>
          </p:cNvSpPr>
          <p:nvPr/>
        </p:nvSpPr>
        <p:spPr bwMode="auto">
          <a:xfrm>
            <a:off x="1676400" y="4062234"/>
            <a:ext cx="210346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smtClean="0"/>
              <a:t>run </a:t>
            </a:r>
            <a:r>
              <a:rPr lang="en-US" sz="2400" smtClean="0">
                <a:solidFill>
                  <a:schemeClr val="accent4"/>
                </a:solidFill>
              </a:rPr>
              <a:t>FullSpeed</a:t>
            </a:r>
            <a:endParaRPr lang="en-US" sz="2400">
              <a:solidFill>
                <a:schemeClr val="accent4"/>
              </a:solidFill>
            </a:endParaRPr>
          </a:p>
        </p:txBody>
      </p:sp>
      <p:pic>
        <p:nvPicPr>
          <p:cNvPr id="17" name="Picture 2" descr="http://img02.beijing2008.cn/20080820/Img214568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06" y="4253503"/>
            <a:ext cx="3280420" cy="218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/>
      <p:bldP spid="10" grpId="0" autoUpdateAnimBg="0"/>
      <p:bldP spid="12" grpId="0"/>
      <p:bldP spid="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15/01/2014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ABRO, le </a:t>
            </a:r>
            <a:r>
              <a:rPr lang="fr-FR" dirty="0" smtClean="0"/>
              <a:t>Fibonacci </a:t>
            </a:r>
            <a:r>
              <a:rPr lang="fr-FR" dirty="0"/>
              <a:t>d’Esterel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90465" y="1142984"/>
            <a:ext cx="6763071" cy="95154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dirty="0" smtClean="0">
                <a:solidFill>
                  <a:schemeClr val="tx1"/>
                </a:solidFill>
              </a:rPr>
              <a:t>Emettre </a:t>
            </a:r>
            <a:r>
              <a:rPr lang="fr-FR" sz="2800" dirty="0" smtClean="0">
                <a:solidFill>
                  <a:schemeClr val="accent1"/>
                </a:solidFill>
              </a:rPr>
              <a:t>O</a:t>
            </a:r>
            <a:r>
              <a:rPr lang="fr-FR" sz="2800" dirty="0" smtClean="0">
                <a:solidFill>
                  <a:schemeClr val="tx1"/>
                </a:solidFill>
              </a:rPr>
              <a:t> dès que </a:t>
            </a:r>
            <a:r>
              <a:rPr lang="fr-FR" sz="2800" dirty="0" smtClean="0">
                <a:solidFill>
                  <a:schemeClr val="tx2"/>
                </a:solidFill>
              </a:rPr>
              <a:t>A</a:t>
            </a:r>
            <a:r>
              <a:rPr lang="fr-FR" sz="2800" dirty="0" smtClean="0">
                <a:solidFill>
                  <a:schemeClr val="tx1"/>
                </a:solidFill>
              </a:rPr>
              <a:t> et </a:t>
            </a:r>
            <a:r>
              <a:rPr lang="fr-FR" sz="2800" dirty="0" smtClean="0">
                <a:solidFill>
                  <a:schemeClr val="tx2"/>
                </a:solidFill>
              </a:rPr>
              <a:t>B</a:t>
            </a:r>
            <a:r>
              <a:rPr lang="fr-FR" sz="2800" dirty="0" smtClean="0">
                <a:solidFill>
                  <a:schemeClr val="tx1"/>
                </a:solidFill>
              </a:rPr>
              <a:t> sont arrivés</a:t>
            </a:r>
          </a:p>
          <a:p>
            <a:pPr algn="ctr">
              <a:lnSpc>
                <a:spcPct val="100000"/>
              </a:lnSpc>
            </a:pPr>
            <a:r>
              <a:rPr lang="fr-FR" sz="2800" dirty="0" smtClean="0">
                <a:solidFill>
                  <a:schemeClr val="tx1"/>
                </a:solidFill>
              </a:rPr>
              <a:t>Réinitialiser le comportement à chaque </a:t>
            </a:r>
            <a:r>
              <a:rPr lang="fr-FR" sz="2800" dirty="0" smtClean="0">
                <a:solidFill>
                  <a:schemeClr val="tx2"/>
                </a:solidFill>
              </a:rPr>
              <a:t>R</a:t>
            </a:r>
            <a:endParaRPr lang="fr-FR" sz="2800" dirty="0">
              <a:solidFill>
                <a:schemeClr val="tx2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126442" y="2522538"/>
            <a:ext cx="4891116" cy="3795712"/>
            <a:chOff x="684992" y="2522538"/>
            <a:chExt cx="4891116" cy="3795712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2610629" y="6026150"/>
              <a:ext cx="292100" cy="2921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134629" y="4654550"/>
              <a:ext cx="292100" cy="2921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086629" y="4654550"/>
              <a:ext cx="292100" cy="2921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1338145" y="3511550"/>
              <a:ext cx="1272483" cy="117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915429" y="3511550"/>
              <a:ext cx="1255127" cy="117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2865863" y="4883150"/>
              <a:ext cx="1268766" cy="11608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391429" y="4883150"/>
              <a:ext cx="1240259" cy="1183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756679" y="3587750"/>
              <a:ext cx="0" cy="2425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523192" y="3719513"/>
              <a:ext cx="54085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A </a:t>
              </a:r>
              <a:r>
                <a:rPr lang="fr-FR" sz="2400" smtClean="0"/>
                <a:t>/</a:t>
              </a:r>
              <a:endParaRPr lang="fr-FR" sz="2400" dirty="0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504392" y="3719513"/>
              <a:ext cx="55784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 smtClean="0">
                  <a:solidFill>
                    <a:schemeClr val="tx2"/>
                  </a:solidFill>
                </a:rPr>
                <a:t>B</a:t>
              </a:r>
              <a:r>
                <a:rPr lang="fr-FR" sz="2400" dirty="0" smtClean="0"/>
                <a:t> /</a:t>
              </a:r>
              <a:endParaRPr lang="fr-FR" sz="2400" dirty="0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580592" y="5395913"/>
              <a:ext cx="864661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A </a:t>
              </a:r>
              <a:r>
                <a:rPr lang="fr-FR" sz="2400" smtClean="0"/>
                <a:t>/</a:t>
              </a:r>
              <a:r>
                <a:rPr lang="fr-FR" sz="2400" smtClean="0">
                  <a:solidFill>
                    <a:schemeClr val="accent2"/>
                  </a:solidFill>
                </a:rPr>
                <a:t> </a:t>
              </a:r>
              <a:r>
                <a:rPr lang="fr-FR" sz="2400" smtClean="0">
                  <a:solidFill>
                    <a:schemeClr val="accent1"/>
                  </a:solidFill>
                </a:rPr>
                <a:t>O</a:t>
              </a:r>
              <a:endParaRPr lang="fr-FR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989792" y="5395913"/>
              <a:ext cx="881653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B </a:t>
              </a:r>
              <a:r>
                <a:rPr lang="fr-FR" sz="2400" smtClean="0"/>
                <a:t>/</a:t>
              </a:r>
              <a:r>
                <a:rPr lang="fr-FR" sz="2400" smtClean="0">
                  <a:solidFill>
                    <a:schemeClr val="accent2"/>
                  </a:solidFill>
                </a:rPr>
                <a:t> </a:t>
              </a:r>
              <a:r>
                <a:rPr lang="fr-FR" sz="2400" smtClean="0">
                  <a:solidFill>
                    <a:schemeClr val="accent1"/>
                  </a:solidFill>
                </a:rPr>
                <a:t>O</a:t>
              </a:r>
              <a:endParaRPr lang="fr-FR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2403542" y="4633913"/>
              <a:ext cx="1324723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A  B </a:t>
              </a:r>
              <a:r>
                <a:rPr lang="fr-FR" sz="2400" smtClean="0"/>
                <a:t>/</a:t>
              </a:r>
              <a:r>
                <a:rPr lang="fr-FR" sz="2400" smtClean="0">
                  <a:solidFill>
                    <a:schemeClr val="tx2"/>
                  </a:solidFill>
                </a:rPr>
                <a:t> </a:t>
              </a:r>
              <a:r>
                <a:rPr lang="fr-FR" sz="2400" smtClean="0">
                  <a:solidFill>
                    <a:schemeClr val="accent1"/>
                  </a:solidFill>
                </a:rPr>
                <a:t>O </a:t>
              </a:r>
              <a:endParaRPr lang="fr-FR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Arc 16"/>
            <p:cNvSpPr>
              <a:spLocks/>
            </p:cNvSpPr>
            <p:nvPr/>
          </p:nvSpPr>
          <p:spPr bwMode="auto">
            <a:xfrm>
              <a:off x="2685242" y="2522538"/>
              <a:ext cx="522287" cy="481012"/>
            </a:xfrm>
            <a:custGeom>
              <a:avLst/>
              <a:gdLst>
                <a:gd name="T0" fmla="*/ 0 w 21600"/>
                <a:gd name="T1" fmla="*/ 0 h 21600"/>
                <a:gd name="T2" fmla="*/ 522287 w 21600"/>
                <a:gd name="T3" fmla="*/ 481012 h 21600"/>
                <a:gd name="T4" fmla="*/ 0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Arc 17"/>
            <p:cNvSpPr>
              <a:spLocks/>
            </p:cNvSpPr>
            <p:nvPr/>
          </p:nvSpPr>
          <p:spPr bwMode="auto">
            <a:xfrm>
              <a:off x="2231217" y="2522538"/>
              <a:ext cx="522287" cy="481012"/>
            </a:xfrm>
            <a:custGeom>
              <a:avLst/>
              <a:gdLst>
                <a:gd name="T0" fmla="*/ 0 w 21600"/>
                <a:gd name="T1" fmla="*/ 481012 h 21600"/>
                <a:gd name="T2" fmla="*/ 520691 w 21600"/>
                <a:gd name="T3" fmla="*/ 0 h 21600"/>
                <a:gd name="T4" fmla="*/ 522287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rc 18"/>
            <p:cNvSpPr>
              <a:spLocks/>
            </p:cNvSpPr>
            <p:nvPr/>
          </p:nvSpPr>
          <p:spPr bwMode="auto">
            <a:xfrm rot="10800000">
              <a:off x="2694767" y="2947988"/>
              <a:ext cx="520700" cy="481012"/>
            </a:xfrm>
            <a:custGeom>
              <a:avLst/>
              <a:gdLst>
                <a:gd name="T0" fmla="*/ 0 w 21600"/>
                <a:gd name="T1" fmla="*/ 481012 h 21600"/>
                <a:gd name="T2" fmla="*/ 519109 w 21600"/>
                <a:gd name="T3" fmla="*/ 0 h 21600"/>
                <a:gd name="T4" fmla="*/ 520700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rc 19"/>
            <p:cNvSpPr>
              <a:spLocks/>
            </p:cNvSpPr>
            <p:nvPr/>
          </p:nvSpPr>
          <p:spPr bwMode="auto">
            <a:xfrm rot="10800000">
              <a:off x="2223279" y="2947988"/>
              <a:ext cx="520700" cy="481012"/>
            </a:xfrm>
            <a:custGeom>
              <a:avLst/>
              <a:gdLst>
                <a:gd name="T0" fmla="*/ 0 w 21600"/>
                <a:gd name="T1" fmla="*/ 0 h 21600"/>
                <a:gd name="T2" fmla="*/ 520700 w 21600"/>
                <a:gd name="T3" fmla="*/ 481012 h 21600"/>
                <a:gd name="T4" fmla="*/ 0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2610629" y="3282950"/>
              <a:ext cx="292100" cy="2921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3275792" y="2728913"/>
              <a:ext cx="57548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R</a:t>
              </a:r>
              <a:r>
                <a:rPr lang="fr-FR" sz="2400" smtClean="0"/>
                <a:t> /</a:t>
              </a:r>
              <a:endParaRPr lang="fr-FR" sz="2400" dirty="0"/>
            </a:p>
          </p:txBody>
        </p:sp>
        <p:sp>
          <p:nvSpPr>
            <p:cNvPr id="28" name="Arc 22"/>
            <p:cNvSpPr>
              <a:spLocks/>
            </p:cNvSpPr>
            <p:nvPr/>
          </p:nvSpPr>
          <p:spPr bwMode="auto">
            <a:xfrm rot="13740000">
              <a:off x="1012017" y="3571875"/>
              <a:ext cx="603250" cy="1060450"/>
            </a:xfrm>
            <a:custGeom>
              <a:avLst/>
              <a:gdLst>
                <a:gd name="T0" fmla="*/ 0 w 21600"/>
                <a:gd name="T1" fmla="*/ 0 h 21600"/>
                <a:gd name="T2" fmla="*/ 603250 w 21600"/>
                <a:gd name="T3" fmla="*/ 1060450 h 21600"/>
                <a:gd name="T4" fmla="*/ 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Arc 23"/>
            <p:cNvSpPr>
              <a:spLocks/>
            </p:cNvSpPr>
            <p:nvPr/>
          </p:nvSpPr>
          <p:spPr bwMode="auto">
            <a:xfrm rot="2940000">
              <a:off x="1766079" y="2921000"/>
              <a:ext cx="603250" cy="1060450"/>
            </a:xfrm>
            <a:custGeom>
              <a:avLst/>
              <a:gdLst>
                <a:gd name="T0" fmla="*/ 0 w 21600"/>
                <a:gd name="T1" fmla="*/ 1060450 h 21600"/>
                <a:gd name="T2" fmla="*/ 601658 w 21600"/>
                <a:gd name="T3" fmla="*/ 0 h 21600"/>
                <a:gd name="T4" fmla="*/ 60325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Arc 24"/>
            <p:cNvSpPr>
              <a:spLocks/>
            </p:cNvSpPr>
            <p:nvPr/>
          </p:nvSpPr>
          <p:spPr bwMode="auto">
            <a:xfrm rot="7860000">
              <a:off x="3899679" y="3571875"/>
              <a:ext cx="603250" cy="1060450"/>
            </a:xfrm>
            <a:custGeom>
              <a:avLst/>
              <a:gdLst>
                <a:gd name="T0" fmla="*/ 0 w 21600"/>
                <a:gd name="T1" fmla="*/ 1060450 h 21600"/>
                <a:gd name="T2" fmla="*/ 601658 w 21600"/>
                <a:gd name="T3" fmla="*/ 0 h 21600"/>
                <a:gd name="T4" fmla="*/ 60325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rc 25"/>
            <p:cNvSpPr>
              <a:spLocks/>
            </p:cNvSpPr>
            <p:nvPr/>
          </p:nvSpPr>
          <p:spPr bwMode="auto">
            <a:xfrm rot="18660000">
              <a:off x="3145617" y="2921000"/>
              <a:ext cx="603250" cy="1060450"/>
            </a:xfrm>
            <a:custGeom>
              <a:avLst/>
              <a:gdLst>
                <a:gd name="T0" fmla="*/ 0 w 21600"/>
                <a:gd name="T1" fmla="*/ 0 h 21600"/>
                <a:gd name="T2" fmla="*/ 603250 w 21600"/>
                <a:gd name="T3" fmla="*/ 1060450 h 21600"/>
                <a:gd name="T4" fmla="*/ 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684992" y="3262313"/>
              <a:ext cx="57548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R </a:t>
              </a:r>
              <a:r>
                <a:rPr lang="fr-FR" sz="2400" smtClean="0"/>
                <a:t>/</a:t>
              </a:r>
              <a:endParaRPr lang="fr-FR" sz="2400" dirty="0"/>
            </a:p>
          </p:txBody>
        </p:sp>
        <p:sp>
          <p:nvSpPr>
            <p:cNvPr id="33" name="Arc 27"/>
            <p:cNvSpPr>
              <a:spLocks/>
            </p:cNvSpPr>
            <p:nvPr/>
          </p:nvSpPr>
          <p:spPr bwMode="auto">
            <a:xfrm>
              <a:off x="2909079" y="4786322"/>
              <a:ext cx="2234425" cy="1379528"/>
            </a:xfrm>
            <a:custGeom>
              <a:avLst/>
              <a:gdLst>
                <a:gd name="T0" fmla="*/ 2660650 w 21600"/>
                <a:gd name="T1" fmla="*/ 0 h 21600"/>
                <a:gd name="T2" fmla="*/ 0 w 21600"/>
                <a:gd name="T3" fmla="*/ 136525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Arc 28"/>
            <p:cNvSpPr>
              <a:spLocks/>
            </p:cNvSpPr>
            <p:nvPr/>
          </p:nvSpPr>
          <p:spPr bwMode="auto">
            <a:xfrm rot="10800000">
              <a:off x="2917017" y="3429000"/>
              <a:ext cx="2226487" cy="1357322"/>
            </a:xfrm>
            <a:custGeom>
              <a:avLst/>
              <a:gdLst>
                <a:gd name="T0" fmla="*/ 2660650 w 21600"/>
                <a:gd name="T1" fmla="*/ 1365250 h 21600"/>
                <a:gd name="T2" fmla="*/ 0 w 21600"/>
                <a:gd name="T3" fmla="*/ 0 h 21600"/>
                <a:gd name="T4" fmla="*/ 266065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429124" y="4286256"/>
              <a:ext cx="57548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R </a:t>
              </a:r>
              <a:r>
                <a:rPr lang="fr-FR" sz="2400" smtClean="0"/>
                <a:t>/</a:t>
              </a:r>
              <a:endParaRPr lang="fr-FR" sz="2400" dirty="0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5000628" y="5143512"/>
              <a:ext cx="57548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R </a:t>
              </a:r>
              <a:r>
                <a:rPr lang="fr-FR" sz="2400" smtClean="0"/>
                <a:t>/</a:t>
              </a:r>
              <a:endParaRPr lang="fr-FR" sz="2400" dirty="0"/>
            </a:p>
          </p:txBody>
        </p:sp>
        <p:cxnSp>
          <p:nvCxnSpPr>
            <p:cNvPr id="37" name="Connecteur droit avec flèche 36"/>
            <p:cNvCxnSpPr>
              <a:endCxn id="26" idx="0"/>
            </p:cNvCxnSpPr>
            <p:nvPr/>
          </p:nvCxnSpPr>
          <p:spPr bwMode="auto">
            <a:xfrm rot="16200000" flipH="1">
              <a:off x="2647335" y="3173606"/>
              <a:ext cx="216362" cy="232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91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16/04/2013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ln>
            <a:noFill/>
          </a:ln>
        </p:spPr>
        <p:txBody>
          <a:bodyPr/>
          <a:lstStyle/>
          <a:p>
            <a:r>
              <a:rPr lang="fr-FR" dirty="0" smtClean="0"/>
              <a:t>ABRO </a:t>
            </a:r>
            <a:r>
              <a:rPr lang="fr-FR" dirty="0"/>
              <a:t> </a:t>
            </a:r>
            <a:r>
              <a:rPr lang="fr-FR" dirty="0" smtClean="0"/>
              <a:t>en Esterel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84501" y="1714488"/>
            <a:ext cx="4259499" cy="32593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loop</a:t>
            </a:r>
            <a:endParaRPr lang="en-US" sz="2800" kern="0" dirty="0" smtClean="0">
              <a:solidFill>
                <a:schemeClr val="bg1"/>
              </a:solidFill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bg1"/>
                </a:solidFill>
              </a:rPr>
              <a:t>   abort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     { await </a:t>
            </a:r>
            <a:r>
              <a:rPr lang="en-US" sz="2800" kern="0" dirty="0" smtClean="0">
                <a:solidFill>
                  <a:schemeClr val="tx2"/>
                </a:solidFill>
              </a:rPr>
              <a:t>A</a:t>
            </a:r>
            <a:r>
              <a:rPr lang="en-US" sz="2800" kern="0" dirty="0" smtClean="0"/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lang="en-US" sz="2800" kern="0" dirty="0" smtClean="0"/>
              <a:t>await </a:t>
            </a:r>
            <a:r>
              <a:rPr lang="en-US" sz="2800" kern="0" dirty="0" smtClean="0">
                <a:solidFill>
                  <a:schemeClr val="tx2"/>
                </a:solidFill>
              </a:rPr>
              <a:t>B</a:t>
            </a:r>
            <a:r>
              <a:rPr lang="en-US" sz="2800" kern="0" dirty="0" smtClean="0"/>
              <a:t> };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emit O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bg1"/>
                </a:solidFill>
              </a:rPr>
              <a:t>        halt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bg1"/>
                </a:solidFill>
              </a:rPr>
              <a:t>   when R;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noProof="0" dirty="0" smtClean="0">
                <a:solidFill>
                  <a:schemeClr val="bg1"/>
                </a:solidFill>
              </a:rPr>
              <a:t>end loop</a:t>
            </a:r>
            <a:endParaRPr kumimoji="0" lang="fr-FR" sz="2800" b="0" i="0" u="none" strike="noStrike" kern="0" cap="none" spc="0" normalizeH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84501" y="1714488"/>
            <a:ext cx="4259499" cy="32593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loop</a:t>
            </a:r>
            <a:endParaRPr lang="en-US" sz="2800" kern="0" dirty="0" smtClean="0">
              <a:solidFill>
                <a:schemeClr val="bg1"/>
              </a:solidFill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bg1"/>
                </a:solidFill>
              </a:rPr>
              <a:t>   abort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     { await </a:t>
            </a:r>
            <a:r>
              <a:rPr lang="en-US" sz="2800" kern="0" dirty="0" smtClean="0">
                <a:solidFill>
                  <a:schemeClr val="tx2"/>
                </a:solidFill>
              </a:rPr>
              <a:t>A</a:t>
            </a:r>
            <a:r>
              <a:rPr lang="en-US" sz="2800" kern="0" dirty="0" smtClean="0"/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lang="en-US" sz="2800" kern="0" dirty="0" smtClean="0"/>
              <a:t>await </a:t>
            </a:r>
            <a:r>
              <a:rPr lang="en-US" sz="2800" kern="0" dirty="0" smtClean="0">
                <a:solidFill>
                  <a:schemeClr val="tx2"/>
                </a:solidFill>
              </a:rPr>
              <a:t>B</a:t>
            </a:r>
            <a:r>
              <a:rPr lang="en-US" sz="2800" kern="0" dirty="0" smtClean="0"/>
              <a:t> };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emit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     halt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bg1"/>
                </a:solidFill>
              </a:rPr>
              <a:t>   when R;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noProof="0" dirty="0" smtClean="0">
                <a:solidFill>
                  <a:schemeClr val="bg1"/>
                </a:solidFill>
              </a:rPr>
              <a:t>end loop</a:t>
            </a:r>
            <a:endParaRPr kumimoji="0" lang="fr-FR" sz="2800" b="0" i="0" u="none" strike="noStrike" kern="0" cap="none" spc="0" normalizeH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84501" y="1714488"/>
            <a:ext cx="4259499" cy="32593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loop</a:t>
            </a:r>
            <a:endParaRPr lang="en-US" sz="28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abort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     { await </a:t>
            </a:r>
            <a:r>
              <a:rPr lang="en-US" sz="2800" kern="0" dirty="0" smtClean="0">
                <a:solidFill>
                  <a:schemeClr val="tx2"/>
                </a:solidFill>
              </a:rPr>
              <a:t>A</a:t>
            </a:r>
            <a:r>
              <a:rPr lang="en-US" sz="2800" kern="0" dirty="0" smtClean="0"/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lang="en-US" sz="2800" kern="0" dirty="0" smtClean="0"/>
              <a:t>await </a:t>
            </a:r>
            <a:r>
              <a:rPr lang="en-US" sz="2800" kern="0" dirty="0" smtClean="0">
                <a:solidFill>
                  <a:schemeClr val="tx2"/>
                </a:solidFill>
              </a:rPr>
              <a:t>B</a:t>
            </a:r>
            <a:r>
              <a:rPr lang="en-US" sz="2800" kern="0" dirty="0" smtClean="0"/>
              <a:t> };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emit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        </a:t>
            </a:r>
            <a:r>
              <a:rPr lang="en-US" sz="2800" kern="0" dirty="0" smtClean="0"/>
              <a:t>halt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/>
              <a:t>   when </a:t>
            </a:r>
            <a:r>
              <a:rPr lang="en-US" sz="2800" kern="0" dirty="0" smtClean="0">
                <a:solidFill>
                  <a:schemeClr val="tx2"/>
                </a:solidFill>
              </a:rPr>
              <a:t>R</a:t>
            </a:r>
            <a:endParaRPr lang="en-US" sz="28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noProof="0" dirty="0" smtClean="0"/>
              <a:t>end loop</a:t>
            </a:r>
            <a:endParaRPr kumimoji="0" lang="fr-FR" sz="28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e 38"/>
          <p:cNvGrpSpPr/>
          <p:nvPr/>
        </p:nvGrpSpPr>
        <p:grpSpPr>
          <a:xfrm>
            <a:off x="109512" y="1285860"/>
            <a:ext cx="4458512" cy="3816686"/>
            <a:chOff x="684992" y="2522538"/>
            <a:chExt cx="4458512" cy="3816686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2610629" y="6026150"/>
              <a:ext cx="292100" cy="2921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4134629" y="4654550"/>
              <a:ext cx="292100" cy="2921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086629" y="4654550"/>
              <a:ext cx="292100" cy="2921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1338145" y="3511550"/>
              <a:ext cx="1272483" cy="117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915429" y="3511550"/>
              <a:ext cx="1255127" cy="117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2865863" y="4883150"/>
              <a:ext cx="1268766" cy="11608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91429" y="4883150"/>
              <a:ext cx="1240259" cy="1183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2756679" y="3587750"/>
              <a:ext cx="0" cy="2425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523192" y="3719513"/>
              <a:ext cx="54085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A </a:t>
              </a:r>
              <a:r>
                <a:rPr lang="fr-FR" sz="2400" smtClean="0"/>
                <a:t>/</a:t>
              </a:r>
              <a:endParaRPr lang="fr-FR" sz="2400" dirty="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504392" y="3719513"/>
              <a:ext cx="55784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 smtClean="0">
                  <a:solidFill>
                    <a:schemeClr val="tx2"/>
                  </a:solidFill>
                </a:rPr>
                <a:t>B</a:t>
              </a:r>
              <a:r>
                <a:rPr lang="fr-FR" sz="2400" dirty="0" smtClean="0"/>
                <a:t> /</a:t>
              </a:r>
              <a:endParaRPr lang="fr-FR" sz="2400" dirty="0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580592" y="5395913"/>
              <a:ext cx="864661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A </a:t>
              </a:r>
              <a:r>
                <a:rPr lang="fr-FR" sz="2400" smtClean="0"/>
                <a:t>/</a:t>
              </a:r>
              <a:r>
                <a:rPr lang="fr-FR" sz="2400" smtClean="0">
                  <a:solidFill>
                    <a:schemeClr val="accent2"/>
                  </a:solidFill>
                </a:rPr>
                <a:t> </a:t>
              </a:r>
              <a:r>
                <a:rPr lang="fr-FR" sz="2400" smtClean="0">
                  <a:solidFill>
                    <a:schemeClr val="accent1"/>
                  </a:solidFill>
                </a:rPr>
                <a:t>O</a:t>
              </a:r>
              <a:endParaRPr lang="fr-FR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989792" y="5395913"/>
              <a:ext cx="881653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B </a:t>
              </a:r>
              <a:r>
                <a:rPr lang="fr-FR" sz="2400" smtClean="0"/>
                <a:t>/</a:t>
              </a:r>
              <a:r>
                <a:rPr lang="fr-FR" sz="2400" smtClean="0">
                  <a:solidFill>
                    <a:schemeClr val="accent2"/>
                  </a:solidFill>
                </a:rPr>
                <a:t> </a:t>
              </a:r>
              <a:r>
                <a:rPr lang="fr-FR" sz="2400" smtClean="0">
                  <a:solidFill>
                    <a:schemeClr val="accent1"/>
                  </a:solidFill>
                </a:rPr>
                <a:t>O</a:t>
              </a:r>
              <a:endParaRPr lang="fr-FR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403542" y="4633913"/>
              <a:ext cx="1324723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 smtClean="0">
                  <a:solidFill>
                    <a:schemeClr val="tx2"/>
                  </a:solidFill>
                </a:rPr>
                <a:t>A  B </a:t>
              </a:r>
              <a:r>
                <a:rPr lang="fr-FR" sz="2400" dirty="0" smtClean="0"/>
                <a:t>/</a:t>
              </a:r>
              <a:r>
                <a:rPr lang="fr-FR" sz="2400" dirty="0" smtClean="0">
                  <a:solidFill>
                    <a:schemeClr val="tx2"/>
                  </a:solidFill>
                </a:rPr>
                <a:t> </a:t>
              </a:r>
              <a:r>
                <a:rPr lang="fr-FR" sz="2400" dirty="0" smtClean="0">
                  <a:solidFill>
                    <a:schemeClr val="accent1"/>
                  </a:solidFill>
                </a:rPr>
                <a:t>O </a:t>
              </a:r>
              <a:endParaRPr lang="fr-FR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" name="Arc 16"/>
            <p:cNvSpPr>
              <a:spLocks/>
            </p:cNvSpPr>
            <p:nvPr/>
          </p:nvSpPr>
          <p:spPr bwMode="auto">
            <a:xfrm>
              <a:off x="2685242" y="2522538"/>
              <a:ext cx="522287" cy="481012"/>
            </a:xfrm>
            <a:custGeom>
              <a:avLst/>
              <a:gdLst>
                <a:gd name="T0" fmla="*/ 0 w 21600"/>
                <a:gd name="T1" fmla="*/ 0 h 21600"/>
                <a:gd name="T2" fmla="*/ 522287 w 21600"/>
                <a:gd name="T3" fmla="*/ 481012 h 21600"/>
                <a:gd name="T4" fmla="*/ 0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rc 17"/>
            <p:cNvSpPr>
              <a:spLocks/>
            </p:cNvSpPr>
            <p:nvPr/>
          </p:nvSpPr>
          <p:spPr bwMode="auto">
            <a:xfrm>
              <a:off x="2231217" y="2522538"/>
              <a:ext cx="522287" cy="481012"/>
            </a:xfrm>
            <a:custGeom>
              <a:avLst/>
              <a:gdLst>
                <a:gd name="T0" fmla="*/ 0 w 21600"/>
                <a:gd name="T1" fmla="*/ 481012 h 21600"/>
                <a:gd name="T2" fmla="*/ 520691 w 21600"/>
                <a:gd name="T3" fmla="*/ 0 h 21600"/>
                <a:gd name="T4" fmla="*/ 522287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rc 18"/>
            <p:cNvSpPr>
              <a:spLocks/>
            </p:cNvSpPr>
            <p:nvPr/>
          </p:nvSpPr>
          <p:spPr bwMode="auto">
            <a:xfrm rot="10800000">
              <a:off x="2694767" y="2947988"/>
              <a:ext cx="520700" cy="481012"/>
            </a:xfrm>
            <a:custGeom>
              <a:avLst/>
              <a:gdLst>
                <a:gd name="T0" fmla="*/ 0 w 21600"/>
                <a:gd name="T1" fmla="*/ 481012 h 21600"/>
                <a:gd name="T2" fmla="*/ 519109 w 21600"/>
                <a:gd name="T3" fmla="*/ 0 h 21600"/>
                <a:gd name="T4" fmla="*/ 520700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Arc 19"/>
            <p:cNvSpPr>
              <a:spLocks/>
            </p:cNvSpPr>
            <p:nvPr/>
          </p:nvSpPr>
          <p:spPr bwMode="auto">
            <a:xfrm rot="10800000">
              <a:off x="2223279" y="2947988"/>
              <a:ext cx="520700" cy="481012"/>
            </a:xfrm>
            <a:custGeom>
              <a:avLst/>
              <a:gdLst>
                <a:gd name="T0" fmla="*/ 0 w 21600"/>
                <a:gd name="T1" fmla="*/ 0 h 21600"/>
                <a:gd name="T2" fmla="*/ 520700 w 21600"/>
                <a:gd name="T3" fmla="*/ 481012 h 21600"/>
                <a:gd name="T4" fmla="*/ 0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610629" y="3282950"/>
              <a:ext cx="292100" cy="2921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3275792" y="2728913"/>
              <a:ext cx="57548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R</a:t>
              </a:r>
              <a:r>
                <a:rPr lang="fr-FR" sz="2400" smtClean="0"/>
                <a:t> /</a:t>
              </a:r>
              <a:endParaRPr lang="fr-FR" sz="2400" dirty="0"/>
            </a:p>
          </p:txBody>
        </p:sp>
        <p:sp>
          <p:nvSpPr>
            <p:cNvPr id="30" name="Arc 22"/>
            <p:cNvSpPr>
              <a:spLocks/>
            </p:cNvSpPr>
            <p:nvPr/>
          </p:nvSpPr>
          <p:spPr bwMode="auto">
            <a:xfrm rot="13740000">
              <a:off x="1012017" y="3571875"/>
              <a:ext cx="603250" cy="1060450"/>
            </a:xfrm>
            <a:custGeom>
              <a:avLst/>
              <a:gdLst>
                <a:gd name="T0" fmla="*/ 0 w 21600"/>
                <a:gd name="T1" fmla="*/ 0 h 21600"/>
                <a:gd name="T2" fmla="*/ 603250 w 21600"/>
                <a:gd name="T3" fmla="*/ 1060450 h 21600"/>
                <a:gd name="T4" fmla="*/ 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rc 23"/>
            <p:cNvSpPr>
              <a:spLocks/>
            </p:cNvSpPr>
            <p:nvPr/>
          </p:nvSpPr>
          <p:spPr bwMode="auto">
            <a:xfrm rot="2940000">
              <a:off x="1766079" y="2921000"/>
              <a:ext cx="603250" cy="1060450"/>
            </a:xfrm>
            <a:custGeom>
              <a:avLst/>
              <a:gdLst>
                <a:gd name="T0" fmla="*/ 0 w 21600"/>
                <a:gd name="T1" fmla="*/ 1060450 h 21600"/>
                <a:gd name="T2" fmla="*/ 601658 w 21600"/>
                <a:gd name="T3" fmla="*/ 0 h 21600"/>
                <a:gd name="T4" fmla="*/ 60325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Arc 24"/>
            <p:cNvSpPr>
              <a:spLocks/>
            </p:cNvSpPr>
            <p:nvPr/>
          </p:nvSpPr>
          <p:spPr bwMode="auto">
            <a:xfrm rot="7860000">
              <a:off x="3899679" y="3571875"/>
              <a:ext cx="603250" cy="1060450"/>
            </a:xfrm>
            <a:custGeom>
              <a:avLst/>
              <a:gdLst>
                <a:gd name="T0" fmla="*/ 0 w 21600"/>
                <a:gd name="T1" fmla="*/ 1060450 h 21600"/>
                <a:gd name="T2" fmla="*/ 601658 w 21600"/>
                <a:gd name="T3" fmla="*/ 0 h 21600"/>
                <a:gd name="T4" fmla="*/ 60325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Arc 25"/>
            <p:cNvSpPr>
              <a:spLocks/>
            </p:cNvSpPr>
            <p:nvPr/>
          </p:nvSpPr>
          <p:spPr bwMode="auto">
            <a:xfrm rot="18660000">
              <a:off x="3145617" y="2921000"/>
              <a:ext cx="603250" cy="1060450"/>
            </a:xfrm>
            <a:custGeom>
              <a:avLst/>
              <a:gdLst>
                <a:gd name="T0" fmla="*/ 0 w 21600"/>
                <a:gd name="T1" fmla="*/ 0 h 21600"/>
                <a:gd name="T2" fmla="*/ 603250 w 21600"/>
                <a:gd name="T3" fmla="*/ 1060450 h 21600"/>
                <a:gd name="T4" fmla="*/ 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684992" y="3262313"/>
              <a:ext cx="57548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R </a:t>
              </a:r>
              <a:r>
                <a:rPr lang="fr-FR" sz="2400" smtClean="0"/>
                <a:t>/</a:t>
              </a:r>
              <a:endParaRPr lang="fr-FR" sz="2400" dirty="0"/>
            </a:p>
          </p:txBody>
        </p:sp>
        <p:sp>
          <p:nvSpPr>
            <p:cNvPr id="35" name="Arc 27"/>
            <p:cNvSpPr>
              <a:spLocks/>
            </p:cNvSpPr>
            <p:nvPr/>
          </p:nvSpPr>
          <p:spPr bwMode="auto">
            <a:xfrm>
              <a:off x="2909079" y="4786322"/>
              <a:ext cx="2234425" cy="1379528"/>
            </a:xfrm>
            <a:custGeom>
              <a:avLst/>
              <a:gdLst>
                <a:gd name="T0" fmla="*/ 2660650 w 21600"/>
                <a:gd name="T1" fmla="*/ 0 h 21600"/>
                <a:gd name="T2" fmla="*/ 0 w 21600"/>
                <a:gd name="T3" fmla="*/ 136525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Arc 28"/>
            <p:cNvSpPr>
              <a:spLocks/>
            </p:cNvSpPr>
            <p:nvPr/>
          </p:nvSpPr>
          <p:spPr bwMode="auto">
            <a:xfrm rot="10800000">
              <a:off x="2917017" y="3429000"/>
              <a:ext cx="2226487" cy="1357322"/>
            </a:xfrm>
            <a:custGeom>
              <a:avLst/>
              <a:gdLst>
                <a:gd name="T0" fmla="*/ 2660650 w 21600"/>
                <a:gd name="T1" fmla="*/ 1365250 h 21600"/>
                <a:gd name="T2" fmla="*/ 0 w 21600"/>
                <a:gd name="T3" fmla="*/ 0 h 21600"/>
                <a:gd name="T4" fmla="*/ 266065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4429124" y="4286256"/>
              <a:ext cx="57548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>
                  <a:solidFill>
                    <a:schemeClr val="tx2"/>
                  </a:solidFill>
                </a:rPr>
                <a:t>R </a:t>
              </a:r>
              <a:r>
                <a:rPr lang="fr-FR" sz="2400" smtClean="0"/>
                <a:t>/</a:t>
              </a:r>
              <a:endParaRPr lang="fr-FR" sz="2400" dirty="0"/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4218786" y="5880124"/>
              <a:ext cx="57548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 smtClean="0">
                  <a:solidFill>
                    <a:schemeClr val="tx2"/>
                  </a:solidFill>
                </a:rPr>
                <a:t>R </a:t>
              </a:r>
              <a:r>
                <a:rPr lang="fr-FR" sz="2400" dirty="0" smtClean="0"/>
                <a:t>/</a:t>
              </a:r>
              <a:endParaRPr lang="fr-FR" sz="2400" dirty="0"/>
            </a:p>
          </p:txBody>
        </p:sp>
        <p:cxnSp>
          <p:nvCxnSpPr>
            <p:cNvPr id="39" name="Connecteur droit avec flèche 38"/>
            <p:cNvCxnSpPr>
              <a:endCxn id="28" idx="0"/>
            </p:cNvCxnSpPr>
            <p:nvPr/>
          </p:nvCxnSpPr>
          <p:spPr bwMode="auto">
            <a:xfrm rot="16200000" flipH="1">
              <a:off x="2647335" y="3173606"/>
              <a:ext cx="216362" cy="232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60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-2014">
  <a:themeElements>
    <a:clrScheme name="Personnalisé 13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C83296"/>
      </a:accent3>
      <a:accent4>
        <a:srgbClr val="B45600"/>
      </a:accent4>
      <a:accent5>
        <a:srgbClr val="FF99C1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rtlCol="0">
        <a:spAutoFit/>
      </a:bodyPr>
      <a:lstStyle>
        <a:defPPr fontAlgn="base">
          <a:lnSpc>
            <a:spcPct val="105000"/>
          </a:lnSpc>
          <a:spcBef>
            <a:spcPts val="600"/>
          </a:spcBef>
          <a:spcAft>
            <a:spcPct val="0"/>
          </a:spcAft>
          <a:defRPr kumimoji="0" sz="2800" b="0" i="0" u="none" strike="noStrike" kern="0" cap="none" spc="0" normalizeH="0" noProof="0" dirty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Berry-2014</Template>
  <TotalTime>10510</TotalTime>
  <Words>3657</Words>
  <Application>Microsoft Office PowerPoint</Application>
  <PresentationFormat>Affichage à l'écran (4:3)</PresentationFormat>
  <Paragraphs>933</Paragraphs>
  <Slides>59</Slides>
  <Notes>1</Notes>
  <HiddenSlides>4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59</vt:i4>
      </vt:variant>
    </vt:vector>
  </HeadingPairs>
  <TitlesOfParts>
    <vt:vector size="62" baseType="lpstr">
      <vt:lpstr>Berry-2014</vt:lpstr>
      <vt:lpstr>Visio</vt:lpstr>
      <vt:lpstr>Équation</vt:lpstr>
      <vt:lpstr>Esterel et SCADE,  de la recherche à l’industrie </vt:lpstr>
      <vt:lpstr>Hommage à Gilles Kahn et Paul Caspi</vt:lpstr>
      <vt:lpstr>Agenda</vt:lpstr>
      <vt:lpstr>Agenda</vt:lpstr>
      <vt:lpstr>Esterel : la naissance</vt:lpstr>
      <vt:lpstr>Temps multiforme hiérarchique </vt:lpstr>
      <vt:lpstr>Présentation PowerPoint</vt:lpstr>
      <vt:lpstr>ABRO, le Fibonacci d’Esterel</vt:lpstr>
      <vt:lpstr>ABRO  en Esterel</vt:lpstr>
      <vt:lpstr>Esterel  spécification linéaire</vt:lpstr>
      <vt:lpstr>Sujet nouveau =&gt; problèmes de design</vt:lpstr>
      <vt:lpstr>Présentation PowerPoint</vt:lpstr>
      <vt:lpstr>Réseaux de Kahn : asynchronisme</vt:lpstr>
      <vt:lpstr>Lustre  réseaux de Kahn synchrones</vt:lpstr>
      <vt:lpstr>Lustre  langage fonctionnel hiérarchique</vt:lpstr>
      <vt:lpstr>Présentation PowerPoint</vt:lpstr>
      <vt:lpstr>ABRO en SyncCharts (C. André)</vt:lpstr>
      <vt:lpstr>Agenda</vt:lpstr>
      <vt:lpstr>Le principe de synchronisme parfait</vt:lpstr>
      <vt:lpstr>Présentation PowerPoint</vt:lpstr>
      <vt:lpstr>Présentation PowerPoint</vt:lpstr>
      <vt:lpstr>Présentation PowerPoint</vt:lpstr>
      <vt:lpstr>Equivalence synchrone  vibratoire </vt:lpstr>
      <vt:lpstr>Causalité : logique, statique, dynamique ?</vt:lpstr>
      <vt:lpstr>Esterel : approche mathématique</vt:lpstr>
      <vt:lpstr>Agenda</vt:lpstr>
      <vt:lpstr>Présentation PowerPoint</vt:lpstr>
      <vt:lpstr>Présentation PowerPoint</vt:lpstr>
      <vt:lpstr>La montre digitale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Agenda</vt:lpstr>
      <vt:lpstr>Utilisateurs / collaborateurs pionniers</vt:lpstr>
      <vt:lpstr>Séquencement de tâches asynchrones</vt:lpstr>
      <vt:lpstr>Présentation PowerPoint</vt:lpstr>
      <vt:lpstr>Esterel en Asie</vt:lpstr>
      <vt:lpstr>Réaction du monde académique ?</vt:lpstr>
      <vt:lpstr>Agenda</vt:lpstr>
      <vt:lpstr>Présentation PowerPoint</vt:lpstr>
      <vt:lpstr>Présentation PowerPoint</vt:lpstr>
      <vt:lpstr>Rafale  Esterel, Airbus  SCADE</vt:lpstr>
      <vt:lpstr>Agenda</vt:lpstr>
      <vt:lpstr>1990 : Le choc électrique</vt:lpstr>
      <vt:lpstr>ABRO en circuits</vt:lpstr>
      <vt:lpstr>ABRO en circuits</vt:lpstr>
      <vt:lpstr>Compilateur esterel v4</vt:lpstr>
      <vt:lpstr>Optimisation / vérification formelle</vt:lpstr>
      <vt:lpstr>Binary Decision Diagrams (BDDs)</vt:lpstr>
      <vt:lpstr>Exemple de vérification formelle</vt:lpstr>
      <vt:lpstr>Compilation modulaire : Esterel v6</vt:lpstr>
      <vt:lpstr>Présentation PowerPoint</vt:lpstr>
      <vt:lpstr>Que pensez-vous des Français?</vt:lpstr>
      <vt:lpstr>Esterel en Asie</vt:lpstr>
      <vt:lpstr>Pendant l’industrie, la recherche continue</vt:lpstr>
      <vt:lpstr>Enseignements de l’aventure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et SCADE,  de la recherche à l’industrie</dc:title>
  <dc:creator>gerard.berry</dc:creator>
  <cp:lastModifiedBy>gerard.berry</cp:lastModifiedBy>
  <cp:revision>180</cp:revision>
  <dcterms:created xsi:type="dcterms:W3CDTF">2013-10-07T21:20:29Z</dcterms:created>
  <dcterms:modified xsi:type="dcterms:W3CDTF">2014-01-25T10:38:45Z</dcterms:modified>
</cp:coreProperties>
</file>