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63" r:id="rId3"/>
    <p:sldId id="666" r:id="rId4"/>
    <p:sldId id="667" r:id="rId5"/>
    <p:sldId id="669" r:id="rId6"/>
    <p:sldId id="670" r:id="rId7"/>
    <p:sldId id="672" r:id="rId8"/>
    <p:sldId id="673" r:id="rId9"/>
    <p:sldId id="674" r:id="rId10"/>
    <p:sldId id="678" r:id="rId11"/>
    <p:sldId id="681" r:id="rId12"/>
    <p:sldId id="675" r:id="rId13"/>
    <p:sldId id="555" r:id="rId14"/>
    <p:sldId id="677" r:id="rId15"/>
    <p:sldId id="683" r:id="rId16"/>
    <p:sldId id="682" r:id="rId17"/>
    <p:sldId id="68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6188" autoAdjust="0"/>
  </p:normalViewPr>
  <p:slideViewPr>
    <p:cSldViewPr>
      <p:cViewPr varScale="1">
        <p:scale>
          <a:sx n="138" d="100"/>
          <a:sy n="138" d="100"/>
        </p:scale>
        <p:origin x="-2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C266-B027-4617-825F-9C51B5CBEF75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CEAE-91C2-457E-8662-C5969F0467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2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 smtClean="0"/>
              <a:t>Est problématique parce qu’il faudrait considérer un temps long,</a:t>
            </a:r>
            <a:r>
              <a:rPr lang="fr-FR" baseline="0" dirty="0" smtClean="0"/>
              <a:t> or les taux de décharge sont faibles et la psychologie expérimentale montrent que des tâches complexes s’effectuent en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dizaines de ms.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Est problématique parce qu’elle n’a de sens qu’avec une certaine homogénéité, or les propriétés neuronales et les connections sont très hétérogènes.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Est l’acception moderne, fréquence comme variable abstraite.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81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neurone représente une caractéristique</a:t>
            </a:r>
          </a:p>
          <a:p>
            <a:r>
              <a:rPr lang="fr-FR" dirty="0" smtClean="0"/>
              <a:t>Liage par synchronie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6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neurone représente une caractéristique</a:t>
            </a:r>
          </a:p>
          <a:p>
            <a:r>
              <a:rPr lang="fr-FR" dirty="0" smtClean="0"/>
              <a:t>Liage par synchronie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6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neurone représente une caractéristique</a:t>
            </a:r>
          </a:p>
          <a:p>
            <a:r>
              <a:rPr lang="fr-FR" dirty="0" smtClean="0"/>
              <a:t>Liage par synchronie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6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Romain</a:t>
            </a:r>
            <a:r>
              <a:rPr lang="en-US" dirty="0" smtClean="0"/>
              <a:t> </a:t>
            </a:r>
            <a:r>
              <a:rPr lang="en-US" dirty="0" err="1" smtClean="0"/>
              <a:t>Brette</a:t>
            </a:r>
            <a:endParaRPr lang="en-US" dirty="0" smtClean="0"/>
          </a:p>
          <a:p>
            <a:r>
              <a:rPr lang="en-US" dirty="0" err="1" smtClean="0"/>
              <a:t>Institut</a:t>
            </a:r>
            <a:r>
              <a:rPr lang="en-US" dirty="0" smtClean="0"/>
              <a:t> de la Vision, Paris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16216" y="6381328"/>
            <a:ext cx="255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romain.brette@inserm.fr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 temps </a:t>
            </a:r>
            <a:r>
              <a:rPr lang="en-US" sz="3600" dirty="0" err="1"/>
              <a:t>dans</a:t>
            </a:r>
            <a:r>
              <a:rPr lang="en-US" sz="3600" dirty="0"/>
              <a:t> le </a:t>
            </a:r>
            <a:r>
              <a:rPr lang="en-US" sz="3600" dirty="0" err="1"/>
              <a:t>calcul</a:t>
            </a:r>
            <a:r>
              <a:rPr lang="en-US" sz="3600" dirty="0"/>
              <a:t> neuronal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7740352" y="1988840"/>
            <a:ext cx="1214438" cy="3068638"/>
            <a:chOff x="7236296" y="0"/>
            <a:chExt cx="1214438" cy="3068638"/>
          </a:xfrm>
        </p:grpSpPr>
        <p:pic>
          <p:nvPicPr>
            <p:cNvPr id="5" name="Image 53" descr="Neurone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28"/>
            <a:stretch>
              <a:fillRect/>
            </a:stretch>
          </p:blipFill>
          <p:spPr bwMode="auto">
            <a:xfrm>
              <a:off x="7236296" y="0"/>
              <a:ext cx="1214438" cy="306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4328" y="1484784"/>
              <a:ext cx="432048" cy="432048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advTm="479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</a:t>
            </a:r>
            <a:r>
              <a:rPr lang="fr-FR" dirty="0" smtClean="0"/>
              <a:t>Le temps comme signature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129781" y="1340768"/>
            <a:ext cx="525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Liage par synchronie (Singer, </a:t>
            </a:r>
            <a:r>
              <a:rPr lang="fr-FR" sz="2000" b="1" dirty="0" err="1" smtClean="0"/>
              <a:t>von</a:t>
            </a:r>
            <a:r>
              <a:rPr lang="fr-FR" sz="2000" b="1" dirty="0" smtClean="0"/>
              <a:t> der </a:t>
            </a:r>
            <a:r>
              <a:rPr lang="fr-FR" sz="2000" b="1" dirty="0" err="1" smtClean="0"/>
              <a:t>Malsburg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42615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O</a:t>
            </a:r>
            <a:r>
              <a:rPr lang="fr-FR" sz="2400" dirty="0" smtClean="0"/>
              <a:t>scillations gamma dans le cortex (</a:t>
            </a:r>
            <a:r>
              <a:rPr lang="fr-FR" sz="2400" dirty="0" smtClean="0">
                <a:sym typeface="Symbol"/>
              </a:rPr>
              <a:t></a:t>
            </a:r>
            <a:r>
              <a:rPr lang="fr-FR" sz="2400" dirty="0" smtClean="0"/>
              <a:t>50 Hz)</a:t>
            </a:r>
          </a:p>
          <a:p>
            <a:r>
              <a:rPr lang="fr-FR" sz="2400" dirty="0" smtClean="0"/>
              <a:t>Hypothèse: les propriétés d’une même objet sont codés par des impulsions dans la même période d’une oscillation</a:t>
            </a:r>
            <a:endParaRPr lang="fr-FR" sz="2400" dirty="0"/>
          </a:p>
        </p:txBody>
      </p:sp>
      <p:sp>
        <p:nvSpPr>
          <p:cNvPr id="25" name="Forme libre 24"/>
          <p:cNvSpPr/>
          <p:nvPr/>
        </p:nvSpPr>
        <p:spPr>
          <a:xfrm>
            <a:off x="2285984" y="3688515"/>
            <a:ext cx="4294094" cy="327130"/>
          </a:xfrm>
          <a:custGeom>
            <a:avLst/>
            <a:gdLst>
              <a:gd name="connsiteX0" fmla="*/ 0 w 4294094"/>
              <a:gd name="connsiteY0" fmla="*/ 327130 h 327130"/>
              <a:gd name="connsiteX1" fmla="*/ 134470 w 4294094"/>
              <a:gd name="connsiteY1" fmla="*/ 13365 h 327130"/>
              <a:gd name="connsiteX2" fmla="*/ 215153 w 4294094"/>
              <a:gd name="connsiteY2" fmla="*/ 22330 h 327130"/>
              <a:gd name="connsiteX3" fmla="*/ 277906 w 4294094"/>
              <a:gd name="connsiteY3" fmla="*/ 103012 h 327130"/>
              <a:gd name="connsiteX4" fmla="*/ 340659 w 4294094"/>
              <a:gd name="connsiteY4" fmla="*/ 201624 h 327130"/>
              <a:gd name="connsiteX5" fmla="*/ 403412 w 4294094"/>
              <a:gd name="connsiteY5" fmla="*/ 264377 h 327130"/>
              <a:gd name="connsiteX6" fmla="*/ 430306 w 4294094"/>
              <a:gd name="connsiteY6" fmla="*/ 291271 h 327130"/>
              <a:gd name="connsiteX7" fmla="*/ 537882 w 4294094"/>
              <a:gd name="connsiteY7" fmla="*/ 237483 h 327130"/>
              <a:gd name="connsiteX8" fmla="*/ 609600 w 4294094"/>
              <a:gd name="connsiteY8" fmla="*/ 156800 h 327130"/>
              <a:gd name="connsiteX9" fmla="*/ 645459 w 4294094"/>
              <a:gd name="connsiteY9" fmla="*/ 103012 h 327130"/>
              <a:gd name="connsiteX10" fmla="*/ 699247 w 4294094"/>
              <a:gd name="connsiteY10" fmla="*/ 58189 h 327130"/>
              <a:gd name="connsiteX11" fmla="*/ 762000 w 4294094"/>
              <a:gd name="connsiteY11" fmla="*/ 4400 h 327130"/>
              <a:gd name="connsiteX12" fmla="*/ 842682 w 4294094"/>
              <a:gd name="connsiteY12" fmla="*/ 76118 h 327130"/>
              <a:gd name="connsiteX13" fmla="*/ 878541 w 4294094"/>
              <a:gd name="connsiteY13" fmla="*/ 103012 h 327130"/>
              <a:gd name="connsiteX14" fmla="*/ 914400 w 4294094"/>
              <a:gd name="connsiteY14" fmla="*/ 138871 h 327130"/>
              <a:gd name="connsiteX15" fmla="*/ 950259 w 4294094"/>
              <a:gd name="connsiteY15" fmla="*/ 165765 h 327130"/>
              <a:gd name="connsiteX16" fmla="*/ 977153 w 4294094"/>
              <a:gd name="connsiteY16" fmla="*/ 192659 h 327130"/>
              <a:gd name="connsiteX17" fmla="*/ 1030941 w 4294094"/>
              <a:gd name="connsiteY17" fmla="*/ 246448 h 327130"/>
              <a:gd name="connsiteX18" fmla="*/ 1066800 w 4294094"/>
              <a:gd name="connsiteY18" fmla="*/ 255412 h 327130"/>
              <a:gd name="connsiteX19" fmla="*/ 1120588 w 4294094"/>
              <a:gd name="connsiteY19" fmla="*/ 273342 h 327130"/>
              <a:gd name="connsiteX20" fmla="*/ 1192306 w 4294094"/>
              <a:gd name="connsiteY20" fmla="*/ 246448 h 327130"/>
              <a:gd name="connsiteX21" fmla="*/ 1255059 w 4294094"/>
              <a:gd name="connsiteY21" fmla="*/ 183695 h 327130"/>
              <a:gd name="connsiteX22" fmla="*/ 1272988 w 4294094"/>
              <a:gd name="connsiteY22" fmla="*/ 156800 h 327130"/>
              <a:gd name="connsiteX23" fmla="*/ 1317812 w 4294094"/>
              <a:gd name="connsiteY23" fmla="*/ 129906 h 327130"/>
              <a:gd name="connsiteX24" fmla="*/ 1335741 w 4294094"/>
              <a:gd name="connsiteY24" fmla="*/ 94048 h 327130"/>
              <a:gd name="connsiteX25" fmla="*/ 1362635 w 4294094"/>
              <a:gd name="connsiteY25" fmla="*/ 67153 h 327130"/>
              <a:gd name="connsiteX26" fmla="*/ 1389529 w 4294094"/>
              <a:gd name="connsiteY26" fmla="*/ 58189 h 327130"/>
              <a:gd name="connsiteX27" fmla="*/ 1479176 w 4294094"/>
              <a:gd name="connsiteY27" fmla="*/ 40259 h 327130"/>
              <a:gd name="connsiteX28" fmla="*/ 1577788 w 4294094"/>
              <a:gd name="connsiteY28" fmla="*/ 67153 h 327130"/>
              <a:gd name="connsiteX29" fmla="*/ 1622612 w 4294094"/>
              <a:gd name="connsiteY29" fmla="*/ 120942 h 327130"/>
              <a:gd name="connsiteX30" fmla="*/ 1676400 w 4294094"/>
              <a:gd name="connsiteY30" fmla="*/ 183695 h 327130"/>
              <a:gd name="connsiteX31" fmla="*/ 1694329 w 4294094"/>
              <a:gd name="connsiteY31" fmla="*/ 210589 h 327130"/>
              <a:gd name="connsiteX32" fmla="*/ 1721223 w 4294094"/>
              <a:gd name="connsiteY32" fmla="*/ 228518 h 327130"/>
              <a:gd name="connsiteX33" fmla="*/ 1766047 w 4294094"/>
              <a:gd name="connsiteY33" fmla="*/ 255412 h 327130"/>
              <a:gd name="connsiteX34" fmla="*/ 1837765 w 4294094"/>
              <a:gd name="connsiteY34" fmla="*/ 237483 h 327130"/>
              <a:gd name="connsiteX35" fmla="*/ 1855694 w 4294094"/>
              <a:gd name="connsiteY35" fmla="*/ 219553 h 327130"/>
              <a:gd name="connsiteX36" fmla="*/ 1891553 w 4294094"/>
              <a:gd name="connsiteY36" fmla="*/ 165765 h 327130"/>
              <a:gd name="connsiteX37" fmla="*/ 1972235 w 4294094"/>
              <a:gd name="connsiteY37" fmla="*/ 85083 h 327130"/>
              <a:gd name="connsiteX38" fmla="*/ 2017059 w 4294094"/>
              <a:gd name="connsiteY38" fmla="*/ 31295 h 327130"/>
              <a:gd name="connsiteX39" fmla="*/ 2124635 w 4294094"/>
              <a:gd name="connsiteY39" fmla="*/ 4400 h 327130"/>
              <a:gd name="connsiteX40" fmla="*/ 2196353 w 4294094"/>
              <a:gd name="connsiteY40" fmla="*/ 13365 h 327130"/>
              <a:gd name="connsiteX41" fmla="*/ 2294965 w 4294094"/>
              <a:gd name="connsiteY41" fmla="*/ 103012 h 327130"/>
              <a:gd name="connsiteX42" fmla="*/ 2321859 w 4294094"/>
              <a:gd name="connsiteY42" fmla="*/ 120942 h 327130"/>
              <a:gd name="connsiteX43" fmla="*/ 2429435 w 4294094"/>
              <a:gd name="connsiteY43" fmla="*/ 264377 h 327130"/>
              <a:gd name="connsiteX44" fmla="*/ 2483223 w 4294094"/>
              <a:gd name="connsiteY44" fmla="*/ 282306 h 327130"/>
              <a:gd name="connsiteX45" fmla="*/ 2519082 w 4294094"/>
              <a:gd name="connsiteY45" fmla="*/ 273342 h 327130"/>
              <a:gd name="connsiteX46" fmla="*/ 2545976 w 4294094"/>
              <a:gd name="connsiteY46" fmla="*/ 255412 h 327130"/>
              <a:gd name="connsiteX47" fmla="*/ 2581835 w 4294094"/>
              <a:gd name="connsiteY47" fmla="*/ 237483 h 327130"/>
              <a:gd name="connsiteX48" fmla="*/ 2617694 w 4294094"/>
              <a:gd name="connsiteY48" fmla="*/ 201624 h 327130"/>
              <a:gd name="connsiteX49" fmla="*/ 2716306 w 4294094"/>
              <a:gd name="connsiteY49" fmla="*/ 76118 h 327130"/>
              <a:gd name="connsiteX50" fmla="*/ 2770094 w 4294094"/>
              <a:gd name="connsiteY50" fmla="*/ 49224 h 327130"/>
              <a:gd name="connsiteX51" fmla="*/ 2805953 w 4294094"/>
              <a:gd name="connsiteY51" fmla="*/ 40259 h 327130"/>
              <a:gd name="connsiteX52" fmla="*/ 2904565 w 4294094"/>
              <a:gd name="connsiteY52" fmla="*/ 67153 h 327130"/>
              <a:gd name="connsiteX53" fmla="*/ 2922494 w 4294094"/>
              <a:gd name="connsiteY53" fmla="*/ 85083 h 327130"/>
              <a:gd name="connsiteX54" fmla="*/ 3039035 w 4294094"/>
              <a:gd name="connsiteY54" fmla="*/ 192659 h 327130"/>
              <a:gd name="connsiteX55" fmla="*/ 3110753 w 4294094"/>
              <a:gd name="connsiteY55" fmla="*/ 255412 h 327130"/>
              <a:gd name="connsiteX56" fmla="*/ 3137647 w 4294094"/>
              <a:gd name="connsiteY56" fmla="*/ 291271 h 327130"/>
              <a:gd name="connsiteX57" fmla="*/ 3173506 w 4294094"/>
              <a:gd name="connsiteY57" fmla="*/ 300236 h 327130"/>
              <a:gd name="connsiteX58" fmla="*/ 3245223 w 4294094"/>
              <a:gd name="connsiteY58" fmla="*/ 309200 h 327130"/>
              <a:gd name="connsiteX59" fmla="*/ 3299012 w 4294094"/>
              <a:gd name="connsiteY59" fmla="*/ 300236 h 327130"/>
              <a:gd name="connsiteX60" fmla="*/ 3370729 w 4294094"/>
              <a:gd name="connsiteY60" fmla="*/ 264377 h 327130"/>
              <a:gd name="connsiteX61" fmla="*/ 3433482 w 4294094"/>
              <a:gd name="connsiteY61" fmla="*/ 201624 h 327130"/>
              <a:gd name="connsiteX62" fmla="*/ 3567953 w 4294094"/>
              <a:gd name="connsiteY62" fmla="*/ 85083 h 327130"/>
              <a:gd name="connsiteX63" fmla="*/ 3594847 w 4294094"/>
              <a:gd name="connsiteY63" fmla="*/ 67153 h 327130"/>
              <a:gd name="connsiteX64" fmla="*/ 3693459 w 4294094"/>
              <a:gd name="connsiteY64" fmla="*/ 40259 h 327130"/>
              <a:gd name="connsiteX65" fmla="*/ 3756212 w 4294094"/>
              <a:gd name="connsiteY65" fmla="*/ 58189 h 327130"/>
              <a:gd name="connsiteX66" fmla="*/ 3872753 w 4294094"/>
              <a:gd name="connsiteY66" fmla="*/ 85083 h 327130"/>
              <a:gd name="connsiteX67" fmla="*/ 3962400 w 4294094"/>
              <a:gd name="connsiteY67" fmla="*/ 165765 h 327130"/>
              <a:gd name="connsiteX68" fmla="*/ 4007223 w 4294094"/>
              <a:gd name="connsiteY68" fmla="*/ 192659 h 327130"/>
              <a:gd name="connsiteX69" fmla="*/ 4052047 w 4294094"/>
              <a:gd name="connsiteY69" fmla="*/ 237483 h 327130"/>
              <a:gd name="connsiteX70" fmla="*/ 4087906 w 4294094"/>
              <a:gd name="connsiteY70" fmla="*/ 273342 h 327130"/>
              <a:gd name="connsiteX71" fmla="*/ 4123765 w 4294094"/>
              <a:gd name="connsiteY71" fmla="*/ 291271 h 327130"/>
              <a:gd name="connsiteX72" fmla="*/ 4222376 w 4294094"/>
              <a:gd name="connsiteY72" fmla="*/ 282306 h 327130"/>
              <a:gd name="connsiteX73" fmla="*/ 4249270 w 4294094"/>
              <a:gd name="connsiteY73" fmla="*/ 273342 h 327130"/>
              <a:gd name="connsiteX74" fmla="*/ 4267200 w 4294094"/>
              <a:gd name="connsiteY74" fmla="*/ 246448 h 327130"/>
              <a:gd name="connsiteX75" fmla="*/ 4294094 w 4294094"/>
              <a:gd name="connsiteY75" fmla="*/ 219553 h 3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94094" h="327130">
                <a:moveTo>
                  <a:pt x="0" y="327130"/>
                </a:moveTo>
                <a:cubicBezTo>
                  <a:pt x="111258" y="21169"/>
                  <a:pt x="20271" y="89501"/>
                  <a:pt x="134470" y="13365"/>
                </a:cubicBezTo>
                <a:cubicBezTo>
                  <a:pt x="161364" y="16353"/>
                  <a:pt x="192206" y="7988"/>
                  <a:pt x="215153" y="22330"/>
                </a:cubicBezTo>
                <a:cubicBezTo>
                  <a:pt x="244045" y="40388"/>
                  <a:pt x="277906" y="103012"/>
                  <a:pt x="277906" y="103012"/>
                </a:cubicBezTo>
                <a:cubicBezTo>
                  <a:pt x="310415" y="184288"/>
                  <a:pt x="276958" y="114035"/>
                  <a:pt x="340659" y="201624"/>
                </a:cubicBezTo>
                <a:cubicBezTo>
                  <a:pt x="385686" y="263536"/>
                  <a:pt x="343334" y="234339"/>
                  <a:pt x="403412" y="264377"/>
                </a:cubicBezTo>
                <a:cubicBezTo>
                  <a:pt x="412377" y="273342"/>
                  <a:pt x="417680" y="290123"/>
                  <a:pt x="430306" y="291271"/>
                </a:cubicBezTo>
                <a:cubicBezTo>
                  <a:pt x="487328" y="296455"/>
                  <a:pt x="505930" y="272098"/>
                  <a:pt x="537882" y="237483"/>
                </a:cubicBezTo>
                <a:cubicBezTo>
                  <a:pt x="562289" y="211042"/>
                  <a:pt x="587121" y="184898"/>
                  <a:pt x="609600" y="156800"/>
                </a:cubicBezTo>
                <a:cubicBezTo>
                  <a:pt x="623061" y="139974"/>
                  <a:pt x="628905" y="116807"/>
                  <a:pt x="645459" y="103012"/>
                </a:cubicBezTo>
                <a:cubicBezTo>
                  <a:pt x="663388" y="88071"/>
                  <a:pt x="682744" y="74692"/>
                  <a:pt x="699247" y="58189"/>
                </a:cubicBezTo>
                <a:cubicBezTo>
                  <a:pt x="757436" y="0"/>
                  <a:pt x="691958" y="39422"/>
                  <a:pt x="762000" y="4400"/>
                </a:cubicBezTo>
                <a:cubicBezTo>
                  <a:pt x="849837" y="57104"/>
                  <a:pt x="766721" y="158"/>
                  <a:pt x="842682" y="76118"/>
                </a:cubicBezTo>
                <a:cubicBezTo>
                  <a:pt x="853247" y="86683"/>
                  <a:pt x="867297" y="93173"/>
                  <a:pt x="878541" y="103012"/>
                </a:cubicBezTo>
                <a:cubicBezTo>
                  <a:pt x="891263" y="114143"/>
                  <a:pt x="901678" y="127740"/>
                  <a:pt x="914400" y="138871"/>
                </a:cubicBezTo>
                <a:cubicBezTo>
                  <a:pt x="925644" y="148710"/>
                  <a:pt x="938915" y="156041"/>
                  <a:pt x="950259" y="165765"/>
                </a:cubicBezTo>
                <a:cubicBezTo>
                  <a:pt x="959885" y="174016"/>
                  <a:pt x="969037" y="182919"/>
                  <a:pt x="977153" y="192659"/>
                </a:cubicBezTo>
                <a:cubicBezTo>
                  <a:pt x="1003151" y="223857"/>
                  <a:pt x="986767" y="224361"/>
                  <a:pt x="1030941" y="246448"/>
                </a:cubicBezTo>
                <a:cubicBezTo>
                  <a:pt x="1041961" y="251958"/>
                  <a:pt x="1054999" y="251872"/>
                  <a:pt x="1066800" y="255412"/>
                </a:cubicBezTo>
                <a:cubicBezTo>
                  <a:pt x="1084902" y="260843"/>
                  <a:pt x="1102659" y="267365"/>
                  <a:pt x="1120588" y="273342"/>
                </a:cubicBezTo>
                <a:cubicBezTo>
                  <a:pt x="1144494" y="264377"/>
                  <a:pt x="1171062" y="260610"/>
                  <a:pt x="1192306" y="246448"/>
                </a:cubicBezTo>
                <a:cubicBezTo>
                  <a:pt x="1216920" y="230039"/>
                  <a:pt x="1238650" y="208309"/>
                  <a:pt x="1255059" y="183695"/>
                </a:cubicBezTo>
                <a:cubicBezTo>
                  <a:pt x="1261035" y="174730"/>
                  <a:pt x="1264808" y="163812"/>
                  <a:pt x="1272988" y="156800"/>
                </a:cubicBezTo>
                <a:cubicBezTo>
                  <a:pt x="1286217" y="145460"/>
                  <a:pt x="1302871" y="138871"/>
                  <a:pt x="1317812" y="129906"/>
                </a:cubicBezTo>
                <a:cubicBezTo>
                  <a:pt x="1323788" y="117953"/>
                  <a:pt x="1327974" y="104922"/>
                  <a:pt x="1335741" y="94048"/>
                </a:cubicBezTo>
                <a:cubicBezTo>
                  <a:pt x="1343110" y="83731"/>
                  <a:pt x="1352086" y="74186"/>
                  <a:pt x="1362635" y="67153"/>
                </a:cubicBezTo>
                <a:cubicBezTo>
                  <a:pt x="1370497" y="61911"/>
                  <a:pt x="1380321" y="60314"/>
                  <a:pt x="1389529" y="58189"/>
                </a:cubicBezTo>
                <a:cubicBezTo>
                  <a:pt x="1419223" y="51337"/>
                  <a:pt x="1449294" y="46236"/>
                  <a:pt x="1479176" y="40259"/>
                </a:cubicBezTo>
                <a:cubicBezTo>
                  <a:pt x="1522688" y="46475"/>
                  <a:pt x="1543566" y="42708"/>
                  <a:pt x="1577788" y="67153"/>
                </a:cubicBezTo>
                <a:cubicBezTo>
                  <a:pt x="1602201" y="84591"/>
                  <a:pt x="1606232" y="98011"/>
                  <a:pt x="1622612" y="120942"/>
                </a:cubicBezTo>
                <a:cubicBezTo>
                  <a:pt x="1689768" y="214958"/>
                  <a:pt x="1611232" y="105491"/>
                  <a:pt x="1676400" y="183695"/>
                </a:cubicBezTo>
                <a:cubicBezTo>
                  <a:pt x="1683297" y="191972"/>
                  <a:pt x="1686711" y="202971"/>
                  <a:pt x="1694329" y="210589"/>
                </a:cubicBezTo>
                <a:cubicBezTo>
                  <a:pt x="1701947" y="218207"/>
                  <a:pt x="1712810" y="221787"/>
                  <a:pt x="1721223" y="228518"/>
                </a:cubicBezTo>
                <a:cubicBezTo>
                  <a:pt x="1756383" y="256645"/>
                  <a:pt x="1719342" y="239845"/>
                  <a:pt x="1766047" y="255412"/>
                </a:cubicBezTo>
                <a:cubicBezTo>
                  <a:pt x="1789953" y="249436"/>
                  <a:pt x="1814886" y="246635"/>
                  <a:pt x="1837765" y="237483"/>
                </a:cubicBezTo>
                <a:cubicBezTo>
                  <a:pt x="1845613" y="234344"/>
                  <a:pt x="1850623" y="226315"/>
                  <a:pt x="1855694" y="219553"/>
                </a:cubicBezTo>
                <a:cubicBezTo>
                  <a:pt x="1868623" y="202314"/>
                  <a:pt x="1878624" y="183004"/>
                  <a:pt x="1891553" y="165765"/>
                </a:cubicBezTo>
                <a:cubicBezTo>
                  <a:pt x="1988072" y="37072"/>
                  <a:pt x="1890733" y="166585"/>
                  <a:pt x="1972235" y="85083"/>
                </a:cubicBezTo>
                <a:cubicBezTo>
                  <a:pt x="1973012" y="84306"/>
                  <a:pt x="2006206" y="36118"/>
                  <a:pt x="2017059" y="31295"/>
                </a:cubicBezTo>
                <a:cubicBezTo>
                  <a:pt x="2044202" y="19232"/>
                  <a:pt x="2093682" y="10591"/>
                  <a:pt x="2124635" y="4400"/>
                </a:cubicBezTo>
                <a:cubicBezTo>
                  <a:pt x="2148541" y="7388"/>
                  <a:pt x="2173665" y="5262"/>
                  <a:pt x="2196353" y="13365"/>
                </a:cubicBezTo>
                <a:cubicBezTo>
                  <a:pt x="2251148" y="32935"/>
                  <a:pt x="2256288" y="64335"/>
                  <a:pt x="2294965" y="103012"/>
                </a:cubicBezTo>
                <a:cubicBezTo>
                  <a:pt x="2302584" y="110631"/>
                  <a:pt x="2312894" y="114965"/>
                  <a:pt x="2321859" y="120942"/>
                </a:cubicBezTo>
                <a:cubicBezTo>
                  <a:pt x="2341099" y="155574"/>
                  <a:pt x="2383340" y="249012"/>
                  <a:pt x="2429435" y="264377"/>
                </a:cubicBezTo>
                <a:lnTo>
                  <a:pt x="2483223" y="282306"/>
                </a:lnTo>
                <a:cubicBezTo>
                  <a:pt x="2495176" y="279318"/>
                  <a:pt x="2507757" y="278195"/>
                  <a:pt x="2519082" y="273342"/>
                </a:cubicBezTo>
                <a:cubicBezTo>
                  <a:pt x="2528985" y="269098"/>
                  <a:pt x="2536621" y="260758"/>
                  <a:pt x="2545976" y="255412"/>
                </a:cubicBezTo>
                <a:cubicBezTo>
                  <a:pt x="2557579" y="248782"/>
                  <a:pt x="2569882" y="243459"/>
                  <a:pt x="2581835" y="237483"/>
                </a:cubicBezTo>
                <a:cubicBezTo>
                  <a:pt x="2593788" y="225530"/>
                  <a:pt x="2606872" y="214610"/>
                  <a:pt x="2617694" y="201624"/>
                </a:cubicBezTo>
                <a:cubicBezTo>
                  <a:pt x="2651754" y="160752"/>
                  <a:pt x="2665832" y="92943"/>
                  <a:pt x="2716306" y="76118"/>
                </a:cubicBezTo>
                <a:cubicBezTo>
                  <a:pt x="2829639" y="38339"/>
                  <a:pt x="2648436" y="101363"/>
                  <a:pt x="2770094" y="49224"/>
                </a:cubicBezTo>
                <a:cubicBezTo>
                  <a:pt x="2781419" y="44371"/>
                  <a:pt x="2794000" y="43247"/>
                  <a:pt x="2805953" y="40259"/>
                </a:cubicBezTo>
                <a:cubicBezTo>
                  <a:pt x="2838824" y="49224"/>
                  <a:pt x="2872765" y="54922"/>
                  <a:pt x="2904565" y="67153"/>
                </a:cubicBezTo>
                <a:cubicBezTo>
                  <a:pt x="2912454" y="70187"/>
                  <a:pt x="2916001" y="79672"/>
                  <a:pt x="2922494" y="85083"/>
                </a:cubicBezTo>
                <a:cubicBezTo>
                  <a:pt x="2980533" y="133449"/>
                  <a:pt x="2968783" y="104843"/>
                  <a:pt x="3039035" y="192659"/>
                </a:cubicBezTo>
                <a:cubicBezTo>
                  <a:pt x="3083242" y="247918"/>
                  <a:pt x="3057780" y="228926"/>
                  <a:pt x="3110753" y="255412"/>
                </a:cubicBezTo>
                <a:cubicBezTo>
                  <a:pt x="3119718" y="267365"/>
                  <a:pt x="3125489" y="282587"/>
                  <a:pt x="3137647" y="291271"/>
                </a:cubicBezTo>
                <a:cubicBezTo>
                  <a:pt x="3147673" y="298432"/>
                  <a:pt x="3161353" y="298210"/>
                  <a:pt x="3173506" y="300236"/>
                </a:cubicBezTo>
                <a:cubicBezTo>
                  <a:pt x="3197270" y="304197"/>
                  <a:pt x="3221317" y="306212"/>
                  <a:pt x="3245223" y="309200"/>
                </a:cubicBezTo>
                <a:cubicBezTo>
                  <a:pt x="3263153" y="306212"/>
                  <a:pt x="3281476" y="305019"/>
                  <a:pt x="3299012" y="300236"/>
                </a:cubicBezTo>
                <a:cubicBezTo>
                  <a:pt x="3336122" y="290115"/>
                  <a:pt x="3342307" y="283325"/>
                  <a:pt x="3370729" y="264377"/>
                </a:cubicBezTo>
                <a:cubicBezTo>
                  <a:pt x="3423138" y="194498"/>
                  <a:pt x="3369120" y="259550"/>
                  <a:pt x="3433482" y="201624"/>
                </a:cubicBezTo>
                <a:cubicBezTo>
                  <a:pt x="3509064" y="133600"/>
                  <a:pt x="3470343" y="150159"/>
                  <a:pt x="3567953" y="85083"/>
                </a:cubicBezTo>
                <a:cubicBezTo>
                  <a:pt x="3576918" y="79106"/>
                  <a:pt x="3585001" y="71529"/>
                  <a:pt x="3594847" y="67153"/>
                </a:cubicBezTo>
                <a:cubicBezTo>
                  <a:pt x="3632068" y="50610"/>
                  <a:pt x="3655115" y="47928"/>
                  <a:pt x="3693459" y="40259"/>
                </a:cubicBezTo>
                <a:cubicBezTo>
                  <a:pt x="3714377" y="46236"/>
                  <a:pt x="3734830" y="54180"/>
                  <a:pt x="3756212" y="58189"/>
                </a:cubicBezTo>
                <a:cubicBezTo>
                  <a:pt x="3816727" y="69536"/>
                  <a:pt x="3829211" y="54603"/>
                  <a:pt x="3872753" y="85083"/>
                </a:cubicBezTo>
                <a:cubicBezTo>
                  <a:pt x="4031609" y="196283"/>
                  <a:pt x="3843343" y="73165"/>
                  <a:pt x="3962400" y="165765"/>
                </a:cubicBezTo>
                <a:cubicBezTo>
                  <a:pt x="3976154" y="176462"/>
                  <a:pt x="3993617" y="181774"/>
                  <a:pt x="4007223" y="192659"/>
                </a:cubicBezTo>
                <a:cubicBezTo>
                  <a:pt x="4023723" y="205859"/>
                  <a:pt x="4037106" y="222542"/>
                  <a:pt x="4052047" y="237483"/>
                </a:cubicBezTo>
                <a:cubicBezTo>
                  <a:pt x="4064000" y="249436"/>
                  <a:pt x="4072786" y="265782"/>
                  <a:pt x="4087906" y="273342"/>
                </a:cubicBezTo>
                <a:lnTo>
                  <a:pt x="4123765" y="291271"/>
                </a:lnTo>
                <a:cubicBezTo>
                  <a:pt x="4156635" y="288283"/>
                  <a:pt x="4189702" y="286974"/>
                  <a:pt x="4222376" y="282306"/>
                </a:cubicBezTo>
                <a:cubicBezTo>
                  <a:pt x="4231731" y="280970"/>
                  <a:pt x="4241891" y="279245"/>
                  <a:pt x="4249270" y="273342"/>
                </a:cubicBezTo>
                <a:cubicBezTo>
                  <a:pt x="4257683" y="266611"/>
                  <a:pt x="4260469" y="254861"/>
                  <a:pt x="4267200" y="246448"/>
                </a:cubicBezTo>
                <a:cubicBezTo>
                  <a:pt x="4267205" y="246442"/>
                  <a:pt x="4289609" y="224038"/>
                  <a:pt x="4294094" y="21955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85720" y="4045705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85720" y="5045837"/>
            <a:ext cx="785818" cy="7858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575533" y="49622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carré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571604" y="52480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rond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500166" y="45457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rouge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571604" y="426001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2393141" y="4438614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2393935" y="5152200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3534561" y="4437820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3535355" y="5151406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5820577" y="4437820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>
            <a:off x="5821371" y="5151406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2891619" y="4723572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2892413" y="5437158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4963321" y="4652134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4964115" y="5437952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6084168" y="4438614"/>
            <a:ext cx="1656184" cy="708309"/>
            <a:chOff x="6084168" y="4196199"/>
            <a:chExt cx="1656184" cy="708309"/>
          </a:xfrm>
        </p:grpSpPr>
        <p:sp>
          <p:nvSpPr>
            <p:cNvPr id="44" name="Ellipse 9"/>
            <p:cNvSpPr/>
            <p:nvPr/>
          </p:nvSpPr>
          <p:spPr>
            <a:xfrm>
              <a:off x="7452320" y="4423771"/>
              <a:ext cx="288032" cy="28654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5" name="Straight Arrow Connector 24"/>
            <p:cNvCxnSpPr>
              <a:endCxn id="44" idx="2"/>
            </p:cNvCxnSpPr>
            <p:nvPr/>
          </p:nvCxnSpPr>
          <p:spPr>
            <a:xfrm>
              <a:off x="6084168" y="4196199"/>
              <a:ext cx="1368152" cy="370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25"/>
            <p:cNvCxnSpPr/>
            <p:nvPr/>
          </p:nvCxnSpPr>
          <p:spPr>
            <a:xfrm flipV="1">
              <a:off x="6084168" y="4634351"/>
              <a:ext cx="1376536" cy="27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29"/>
          <p:cNvSpPr txBox="1"/>
          <p:nvPr/>
        </p:nvSpPr>
        <p:spPr>
          <a:xfrm>
            <a:off x="7768664" y="4647971"/>
            <a:ext cx="141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carré bleu!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</a:t>
            </a:r>
            <a:r>
              <a:rPr lang="fr-FR" dirty="0" smtClean="0"/>
              <a:t>Le temps comme signature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129781" y="1340768"/>
            <a:ext cx="525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Liage par synchronie (Singer, </a:t>
            </a:r>
            <a:r>
              <a:rPr lang="fr-FR" sz="2000" b="1" dirty="0" err="1" smtClean="0"/>
              <a:t>von</a:t>
            </a:r>
            <a:r>
              <a:rPr lang="fr-FR" sz="2000" b="1" dirty="0" smtClean="0"/>
              <a:t> der </a:t>
            </a:r>
            <a:r>
              <a:rPr lang="fr-FR" sz="2000" b="1" dirty="0" err="1" smtClean="0"/>
              <a:t>Malsburg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42615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O</a:t>
            </a:r>
            <a:r>
              <a:rPr lang="fr-FR" sz="2400" dirty="0" smtClean="0"/>
              <a:t>scillations gamma dans le cortex (</a:t>
            </a:r>
            <a:r>
              <a:rPr lang="fr-FR" sz="2400" dirty="0" smtClean="0">
                <a:sym typeface="Symbol"/>
              </a:rPr>
              <a:t></a:t>
            </a:r>
            <a:r>
              <a:rPr lang="fr-FR" sz="2400" dirty="0" smtClean="0"/>
              <a:t>50 Hz)</a:t>
            </a:r>
          </a:p>
          <a:p>
            <a:r>
              <a:rPr lang="fr-FR" sz="2400" dirty="0" smtClean="0"/>
              <a:t>Hypothèse: les propriétés d’une même objet sont codés par des impulsions dans la même période d’une oscillation</a:t>
            </a:r>
            <a:endParaRPr lang="fr-FR" sz="2400" dirty="0"/>
          </a:p>
        </p:txBody>
      </p:sp>
      <p:sp>
        <p:nvSpPr>
          <p:cNvPr id="48" name="Forme libre 47"/>
          <p:cNvSpPr/>
          <p:nvPr/>
        </p:nvSpPr>
        <p:spPr>
          <a:xfrm>
            <a:off x="2285984" y="3734132"/>
            <a:ext cx="4294094" cy="327130"/>
          </a:xfrm>
          <a:custGeom>
            <a:avLst/>
            <a:gdLst>
              <a:gd name="connsiteX0" fmla="*/ 0 w 4294094"/>
              <a:gd name="connsiteY0" fmla="*/ 327130 h 327130"/>
              <a:gd name="connsiteX1" fmla="*/ 134470 w 4294094"/>
              <a:gd name="connsiteY1" fmla="*/ 13365 h 327130"/>
              <a:gd name="connsiteX2" fmla="*/ 215153 w 4294094"/>
              <a:gd name="connsiteY2" fmla="*/ 22330 h 327130"/>
              <a:gd name="connsiteX3" fmla="*/ 277906 w 4294094"/>
              <a:gd name="connsiteY3" fmla="*/ 103012 h 327130"/>
              <a:gd name="connsiteX4" fmla="*/ 340659 w 4294094"/>
              <a:gd name="connsiteY4" fmla="*/ 201624 h 327130"/>
              <a:gd name="connsiteX5" fmla="*/ 403412 w 4294094"/>
              <a:gd name="connsiteY5" fmla="*/ 264377 h 327130"/>
              <a:gd name="connsiteX6" fmla="*/ 430306 w 4294094"/>
              <a:gd name="connsiteY6" fmla="*/ 291271 h 327130"/>
              <a:gd name="connsiteX7" fmla="*/ 537882 w 4294094"/>
              <a:gd name="connsiteY7" fmla="*/ 237483 h 327130"/>
              <a:gd name="connsiteX8" fmla="*/ 609600 w 4294094"/>
              <a:gd name="connsiteY8" fmla="*/ 156800 h 327130"/>
              <a:gd name="connsiteX9" fmla="*/ 645459 w 4294094"/>
              <a:gd name="connsiteY9" fmla="*/ 103012 h 327130"/>
              <a:gd name="connsiteX10" fmla="*/ 699247 w 4294094"/>
              <a:gd name="connsiteY10" fmla="*/ 58189 h 327130"/>
              <a:gd name="connsiteX11" fmla="*/ 762000 w 4294094"/>
              <a:gd name="connsiteY11" fmla="*/ 4400 h 327130"/>
              <a:gd name="connsiteX12" fmla="*/ 842682 w 4294094"/>
              <a:gd name="connsiteY12" fmla="*/ 76118 h 327130"/>
              <a:gd name="connsiteX13" fmla="*/ 878541 w 4294094"/>
              <a:gd name="connsiteY13" fmla="*/ 103012 h 327130"/>
              <a:gd name="connsiteX14" fmla="*/ 914400 w 4294094"/>
              <a:gd name="connsiteY14" fmla="*/ 138871 h 327130"/>
              <a:gd name="connsiteX15" fmla="*/ 950259 w 4294094"/>
              <a:gd name="connsiteY15" fmla="*/ 165765 h 327130"/>
              <a:gd name="connsiteX16" fmla="*/ 977153 w 4294094"/>
              <a:gd name="connsiteY16" fmla="*/ 192659 h 327130"/>
              <a:gd name="connsiteX17" fmla="*/ 1030941 w 4294094"/>
              <a:gd name="connsiteY17" fmla="*/ 246448 h 327130"/>
              <a:gd name="connsiteX18" fmla="*/ 1066800 w 4294094"/>
              <a:gd name="connsiteY18" fmla="*/ 255412 h 327130"/>
              <a:gd name="connsiteX19" fmla="*/ 1120588 w 4294094"/>
              <a:gd name="connsiteY19" fmla="*/ 273342 h 327130"/>
              <a:gd name="connsiteX20" fmla="*/ 1192306 w 4294094"/>
              <a:gd name="connsiteY20" fmla="*/ 246448 h 327130"/>
              <a:gd name="connsiteX21" fmla="*/ 1255059 w 4294094"/>
              <a:gd name="connsiteY21" fmla="*/ 183695 h 327130"/>
              <a:gd name="connsiteX22" fmla="*/ 1272988 w 4294094"/>
              <a:gd name="connsiteY22" fmla="*/ 156800 h 327130"/>
              <a:gd name="connsiteX23" fmla="*/ 1317812 w 4294094"/>
              <a:gd name="connsiteY23" fmla="*/ 129906 h 327130"/>
              <a:gd name="connsiteX24" fmla="*/ 1335741 w 4294094"/>
              <a:gd name="connsiteY24" fmla="*/ 94048 h 327130"/>
              <a:gd name="connsiteX25" fmla="*/ 1362635 w 4294094"/>
              <a:gd name="connsiteY25" fmla="*/ 67153 h 327130"/>
              <a:gd name="connsiteX26" fmla="*/ 1389529 w 4294094"/>
              <a:gd name="connsiteY26" fmla="*/ 58189 h 327130"/>
              <a:gd name="connsiteX27" fmla="*/ 1479176 w 4294094"/>
              <a:gd name="connsiteY27" fmla="*/ 40259 h 327130"/>
              <a:gd name="connsiteX28" fmla="*/ 1577788 w 4294094"/>
              <a:gd name="connsiteY28" fmla="*/ 67153 h 327130"/>
              <a:gd name="connsiteX29" fmla="*/ 1622612 w 4294094"/>
              <a:gd name="connsiteY29" fmla="*/ 120942 h 327130"/>
              <a:gd name="connsiteX30" fmla="*/ 1676400 w 4294094"/>
              <a:gd name="connsiteY30" fmla="*/ 183695 h 327130"/>
              <a:gd name="connsiteX31" fmla="*/ 1694329 w 4294094"/>
              <a:gd name="connsiteY31" fmla="*/ 210589 h 327130"/>
              <a:gd name="connsiteX32" fmla="*/ 1721223 w 4294094"/>
              <a:gd name="connsiteY32" fmla="*/ 228518 h 327130"/>
              <a:gd name="connsiteX33" fmla="*/ 1766047 w 4294094"/>
              <a:gd name="connsiteY33" fmla="*/ 255412 h 327130"/>
              <a:gd name="connsiteX34" fmla="*/ 1837765 w 4294094"/>
              <a:gd name="connsiteY34" fmla="*/ 237483 h 327130"/>
              <a:gd name="connsiteX35" fmla="*/ 1855694 w 4294094"/>
              <a:gd name="connsiteY35" fmla="*/ 219553 h 327130"/>
              <a:gd name="connsiteX36" fmla="*/ 1891553 w 4294094"/>
              <a:gd name="connsiteY36" fmla="*/ 165765 h 327130"/>
              <a:gd name="connsiteX37" fmla="*/ 1972235 w 4294094"/>
              <a:gd name="connsiteY37" fmla="*/ 85083 h 327130"/>
              <a:gd name="connsiteX38" fmla="*/ 2017059 w 4294094"/>
              <a:gd name="connsiteY38" fmla="*/ 31295 h 327130"/>
              <a:gd name="connsiteX39" fmla="*/ 2124635 w 4294094"/>
              <a:gd name="connsiteY39" fmla="*/ 4400 h 327130"/>
              <a:gd name="connsiteX40" fmla="*/ 2196353 w 4294094"/>
              <a:gd name="connsiteY40" fmla="*/ 13365 h 327130"/>
              <a:gd name="connsiteX41" fmla="*/ 2294965 w 4294094"/>
              <a:gd name="connsiteY41" fmla="*/ 103012 h 327130"/>
              <a:gd name="connsiteX42" fmla="*/ 2321859 w 4294094"/>
              <a:gd name="connsiteY42" fmla="*/ 120942 h 327130"/>
              <a:gd name="connsiteX43" fmla="*/ 2429435 w 4294094"/>
              <a:gd name="connsiteY43" fmla="*/ 264377 h 327130"/>
              <a:gd name="connsiteX44" fmla="*/ 2483223 w 4294094"/>
              <a:gd name="connsiteY44" fmla="*/ 282306 h 327130"/>
              <a:gd name="connsiteX45" fmla="*/ 2519082 w 4294094"/>
              <a:gd name="connsiteY45" fmla="*/ 273342 h 327130"/>
              <a:gd name="connsiteX46" fmla="*/ 2545976 w 4294094"/>
              <a:gd name="connsiteY46" fmla="*/ 255412 h 327130"/>
              <a:gd name="connsiteX47" fmla="*/ 2581835 w 4294094"/>
              <a:gd name="connsiteY47" fmla="*/ 237483 h 327130"/>
              <a:gd name="connsiteX48" fmla="*/ 2617694 w 4294094"/>
              <a:gd name="connsiteY48" fmla="*/ 201624 h 327130"/>
              <a:gd name="connsiteX49" fmla="*/ 2716306 w 4294094"/>
              <a:gd name="connsiteY49" fmla="*/ 76118 h 327130"/>
              <a:gd name="connsiteX50" fmla="*/ 2770094 w 4294094"/>
              <a:gd name="connsiteY50" fmla="*/ 49224 h 327130"/>
              <a:gd name="connsiteX51" fmla="*/ 2805953 w 4294094"/>
              <a:gd name="connsiteY51" fmla="*/ 40259 h 327130"/>
              <a:gd name="connsiteX52" fmla="*/ 2904565 w 4294094"/>
              <a:gd name="connsiteY52" fmla="*/ 67153 h 327130"/>
              <a:gd name="connsiteX53" fmla="*/ 2922494 w 4294094"/>
              <a:gd name="connsiteY53" fmla="*/ 85083 h 327130"/>
              <a:gd name="connsiteX54" fmla="*/ 3039035 w 4294094"/>
              <a:gd name="connsiteY54" fmla="*/ 192659 h 327130"/>
              <a:gd name="connsiteX55" fmla="*/ 3110753 w 4294094"/>
              <a:gd name="connsiteY55" fmla="*/ 255412 h 327130"/>
              <a:gd name="connsiteX56" fmla="*/ 3137647 w 4294094"/>
              <a:gd name="connsiteY56" fmla="*/ 291271 h 327130"/>
              <a:gd name="connsiteX57" fmla="*/ 3173506 w 4294094"/>
              <a:gd name="connsiteY57" fmla="*/ 300236 h 327130"/>
              <a:gd name="connsiteX58" fmla="*/ 3245223 w 4294094"/>
              <a:gd name="connsiteY58" fmla="*/ 309200 h 327130"/>
              <a:gd name="connsiteX59" fmla="*/ 3299012 w 4294094"/>
              <a:gd name="connsiteY59" fmla="*/ 300236 h 327130"/>
              <a:gd name="connsiteX60" fmla="*/ 3370729 w 4294094"/>
              <a:gd name="connsiteY60" fmla="*/ 264377 h 327130"/>
              <a:gd name="connsiteX61" fmla="*/ 3433482 w 4294094"/>
              <a:gd name="connsiteY61" fmla="*/ 201624 h 327130"/>
              <a:gd name="connsiteX62" fmla="*/ 3567953 w 4294094"/>
              <a:gd name="connsiteY62" fmla="*/ 85083 h 327130"/>
              <a:gd name="connsiteX63" fmla="*/ 3594847 w 4294094"/>
              <a:gd name="connsiteY63" fmla="*/ 67153 h 327130"/>
              <a:gd name="connsiteX64" fmla="*/ 3693459 w 4294094"/>
              <a:gd name="connsiteY64" fmla="*/ 40259 h 327130"/>
              <a:gd name="connsiteX65" fmla="*/ 3756212 w 4294094"/>
              <a:gd name="connsiteY65" fmla="*/ 58189 h 327130"/>
              <a:gd name="connsiteX66" fmla="*/ 3872753 w 4294094"/>
              <a:gd name="connsiteY66" fmla="*/ 85083 h 327130"/>
              <a:gd name="connsiteX67" fmla="*/ 3962400 w 4294094"/>
              <a:gd name="connsiteY67" fmla="*/ 165765 h 327130"/>
              <a:gd name="connsiteX68" fmla="*/ 4007223 w 4294094"/>
              <a:gd name="connsiteY68" fmla="*/ 192659 h 327130"/>
              <a:gd name="connsiteX69" fmla="*/ 4052047 w 4294094"/>
              <a:gd name="connsiteY69" fmla="*/ 237483 h 327130"/>
              <a:gd name="connsiteX70" fmla="*/ 4087906 w 4294094"/>
              <a:gd name="connsiteY70" fmla="*/ 273342 h 327130"/>
              <a:gd name="connsiteX71" fmla="*/ 4123765 w 4294094"/>
              <a:gd name="connsiteY71" fmla="*/ 291271 h 327130"/>
              <a:gd name="connsiteX72" fmla="*/ 4222376 w 4294094"/>
              <a:gd name="connsiteY72" fmla="*/ 282306 h 327130"/>
              <a:gd name="connsiteX73" fmla="*/ 4249270 w 4294094"/>
              <a:gd name="connsiteY73" fmla="*/ 273342 h 327130"/>
              <a:gd name="connsiteX74" fmla="*/ 4267200 w 4294094"/>
              <a:gd name="connsiteY74" fmla="*/ 246448 h 327130"/>
              <a:gd name="connsiteX75" fmla="*/ 4294094 w 4294094"/>
              <a:gd name="connsiteY75" fmla="*/ 219553 h 3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94094" h="327130">
                <a:moveTo>
                  <a:pt x="0" y="327130"/>
                </a:moveTo>
                <a:cubicBezTo>
                  <a:pt x="111258" y="21169"/>
                  <a:pt x="20271" y="89501"/>
                  <a:pt x="134470" y="13365"/>
                </a:cubicBezTo>
                <a:cubicBezTo>
                  <a:pt x="161364" y="16353"/>
                  <a:pt x="192206" y="7988"/>
                  <a:pt x="215153" y="22330"/>
                </a:cubicBezTo>
                <a:cubicBezTo>
                  <a:pt x="244045" y="40388"/>
                  <a:pt x="277906" y="103012"/>
                  <a:pt x="277906" y="103012"/>
                </a:cubicBezTo>
                <a:cubicBezTo>
                  <a:pt x="310415" y="184288"/>
                  <a:pt x="276958" y="114035"/>
                  <a:pt x="340659" y="201624"/>
                </a:cubicBezTo>
                <a:cubicBezTo>
                  <a:pt x="385686" y="263536"/>
                  <a:pt x="343334" y="234339"/>
                  <a:pt x="403412" y="264377"/>
                </a:cubicBezTo>
                <a:cubicBezTo>
                  <a:pt x="412377" y="273342"/>
                  <a:pt x="417680" y="290123"/>
                  <a:pt x="430306" y="291271"/>
                </a:cubicBezTo>
                <a:cubicBezTo>
                  <a:pt x="487328" y="296455"/>
                  <a:pt x="505930" y="272098"/>
                  <a:pt x="537882" y="237483"/>
                </a:cubicBezTo>
                <a:cubicBezTo>
                  <a:pt x="562289" y="211042"/>
                  <a:pt x="587121" y="184898"/>
                  <a:pt x="609600" y="156800"/>
                </a:cubicBezTo>
                <a:cubicBezTo>
                  <a:pt x="623061" y="139974"/>
                  <a:pt x="628905" y="116807"/>
                  <a:pt x="645459" y="103012"/>
                </a:cubicBezTo>
                <a:cubicBezTo>
                  <a:pt x="663388" y="88071"/>
                  <a:pt x="682744" y="74692"/>
                  <a:pt x="699247" y="58189"/>
                </a:cubicBezTo>
                <a:cubicBezTo>
                  <a:pt x="757436" y="0"/>
                  <a:pt x="691958" y="39422"/>
                  <a:pt x="762000" y="4400"/>
                </a:cubicBezTo>
                <a:cubicBezTo>
                  <a:pt x="849837" y="57104"/>
                  <a:pt x="766721" y="158"/>
                  <a:pt x="842682" y="76118"/>
                </a:cubicBezTo>
                <a:cubicBezTo>
                  <a:pt x="853247" y="86683"/>
                  <a:pt x="867297" y="93173"/>
                  <a:pt x="878541" y="103012"/>
                </a:cubicBezTo>
                <a:cubicBezTo>
                  <a:pt x="891263" y="114143"/>
                  <a:pt x="901678" y="127740"/>
                  <a:pt x="914400" y="138871"/>
                </a:cubicBezTo>
                <a:cubicBezTo>
                  <a:pt x="925644" y="148710"/>
                  <a:pt x="938915" y="156041"/>
                  <a:pt x="950259" y="165765"/>
                </a:cubicBezTo>
                <a:cubicBezTo>
                  <a:pt x="959885" y="174016"/>
                  <a:pt x="969037" y="182919"/>
                  <a:pt x="977153" y="192659"/>
                </a:cubicBezTo>
                <a:cubicBezTo>
                  <a:pt x="1003151" y="223857"/>
                  <a:pt x="986767" y="224361"/>
                  <a:pt x="1030941" y="246448"/>
                </a:cubicBezTo>
                <a:cubicBezTo>
                  <a:pt x="1041961" y="251958"/>
                  <a:pt x="1054999" y="251872"/>
                  <a:pt x="1066800" y="255412"/>
                </a:cubicBezTo>
                <a:cubicBezTo>
                  <a:pt x="1084902" y="260843"/>
                  <a:pt x="1102659" y="267365"/>
                  <a:pt x="1120588" y="273342"/>
                </a:cubicBezTo>
                <a:cubicBezTo>
                  <a:pt x="1144494" y="264377"/>
                  <a:pt x="1171062" y="260610"/>
                  <a:pt x="1192306" y="246448"/>
                </a:cubicBezTo>
                <a:cubicBezTo>
                  <a:pt x="1216920" y="230039"/>
                  <a:pt x="1238650" y="208309"/>
                  <a:pt x="1255059" y="183695"/>
                </a:cubicBezTo>
                <a:cubicBezTo>
                  <a:pt x="1261035" y="174730"/>
                  <a:pt x="1264808" y="163812"/>
                  <a:pt x="1272988" y="156800"/>
                </a:cubicBezTo>
                <a:cubicBezTo>
                  <a:pt x="1286217" y="145460"/>
                  <a:pt x="1302871" y="138871"/>
                  <a:pt x="1317812" y="129906"/>
                </a:cubicBezTo>
                <a:cubicBezTo>
                  <a:pt x="1323788" y="117953"/>
                  <a:pt x="1327974" y="104922"/>
                  <a:pt x="1335741" y="94048"/>
                </a:cubicBezTo>
                <a:cubicBezTo>
                  <a:pt x="1343110" y="83731"/>
                  <a:pt x="1352086" y="74186"/>
                  <a:pt x="1362635" y="67153"/>
                </a:cubicBezTo>
                <a:cubicBezTo>
                  <a:pt x="1370497" y="61911"/>
                  <a:pt x="1380321" y="60314"/>
                  <a:pt x="1389529" y="58189"/>
                </a:cubicBezTo>
                <a:cubicBezTo>
                  <a:pt x="1419223" y="51337"/>
                  <a:pt x="1449294" y="46236"/>
                  <a:pt x="1479176" y="40259"/>
                </a:cubicBezTo>
                <a:cubicBezTo>
                  <a:pt x="1522688" y="46475"/>
                  <a:pt x="1543566" y="42708"/>
                  <a:pt x="1577788" y="67153"/>
                </a:cubicBezTo>
                <a:cubicBezTo>
                  <a:pt x="1602201" y="84591"/>
                  <a:pt x="1606232" y="98011"/>
                  <a:pt x="1622612" y="120942"/>
                </a:cubicBezTo>
                <a:cubicBezTo>
                  <a:pt x="1689768" y="214958"/>
                  <a:pt x="1611232" y="105491"/>
                  <a:pt x="1676400" y="183695"/>
                </a:cubicBezTo>
                <a:cubicBezTo>
                  <a:pt x="1683297" y="191972"/>
                  <a:pt x="1686711" y="202971"/>
                  <a:pt x="1694329" y="210589"/>
                </a:cubicBezTo>
                <a:cubicBezTo>
                  <a:pt x="1701947" y="218207"/>
                  <a:pt x="1712810" y="221787"/>
                  <a:pt x="1721223" y="228518"/>
                </a:cubicBezTo>
                <a:cubicBezTo>
                  <a:pt x="1756383" y="256645"/>
                  <a:pt x="1719342" y="239845"/>
                  <a:pt x="1766047" y="255412"/>
                </a:cubicBezTo>
                <a:cubicBezTo>
                  <a:pt x="1789953" y="249436"/>
                  <a:pt x="1814886" y="246635"/>
                  <a:pt x="1837765" y="237483"/>
                </a:cubicBezTo>
                <a:cubicBezTo>
                  <a:pt x="1845613" y="234344"/>
                  <a:pt x="1850623" y="226315"/>
                  <a:pt x="1855694" y="219553"/>
                </a:cubicBezTo>
                <a:cubicBezTo>
                  <a:pt x="1868623" y="202314"/>
                  <a:pt x="1878624" y="183004"/>
                  <a:pt x="1891553" y="165765"/>
                </a:cubicBezTo>
                <a:cubicBezTo>
                  <a:pt x="1988072" y="37072"/>
                  <a:pt x="1890733" y="166585"/>
                  <a:pt x="1972235" y="85083"/>
                </a:cubicBezTo>
                <a:cubicBezTo>
                  <a:pt x="1973012" y="84306"/>
                  <a:pt x="2006206" y="36118"/>
                  <a:pt x="2017059" y="31295"/>
                </a:cubicBezTo>
                <a:cubicBezTo>
                  <a:pt x="2044202" y="19232"/>
                  <a:pt x="2093682" y="10591"/>
                  <a:pt x="2124635" y="4400"/>
                </a:cubicBezTo>
                <a:cubicBezTo>
                  <a:pt x="2148541" y="7388"/>
                  <a:pt x="2173665" y="5262"/>
                  <a:pt x="2196353" y="13365"/>
                </a:cubicBezTo>
                <a:cubicBezTo>
                  <a:pt x="2251148" y="32935"/>
                  <a:pt x="2256288" y="64335"/>
                  <a:pt x="2294965" y="103012"/>
                </a:cubicBezTo>
                <a:cubicBezTo>
                  <a:pt x="2302584" y="110631"/>
                  <a:pt x="2312894" y="114965"/>
                  <a:pt x="2321859" y="120942"/>
                </a:cubicBezTo>
                <a:cubicBezTo>
                  <a:pt x="2341099" y="155574"/>
                  <a:pt x="2383340" y="249012"/>
                  <a:pt x="2429435" y="264377"/>
                </a:cubicBezTo>
                <a:lnTo>
                  <a:pt x="2483223" y="282306"/>
                </a:lnTo>
                <a:cubicBezTo>
                  <a:pt x="2495176" y="279318"/>
                  <a:pt x="2507757" y="278195"/>
                  <a:pt x="2519082" y="273342"/>
                </a:cubicBezTo>
                <a:cubicBezTo>
                  <a:pt x="2528985" y="269098"/>
                  <a:pt x="2536621" y="260758"/>
                  <a:pt x="2545976" y="255412"/>
                </a:cubicBezTo>
                <a:cubicBezTo>
                  <a:pt x="2557579" y="248782"/>
                  <a:pt x="2569882" y="243459"/>
                  <a:pt x="2581835" y="237483"/>
                </a:cubicBezTo>
                <a:cubicBezTo>
                  <a:pt x="2593788" y="225530"/>
                  <a:pt x="2606872" y="214610"/>
                  <a:pt x="2617694" y="201624"/>
                </a:cubicBezTo>
                <a:cubicBezTo>
                  <a:pt x="2651754" y="160752"/>
                  <a:pt x="2665832" y="92943"/>
                  <a:pt x="2716306" y="76118"/>
                </a:cubicBezTo>
                <a:cubicBezTo>
                  <a:pt x="2829639" y="38339"/>
                  <a:pt x="2648436" y="101363"/>
                  <a:pt x="2770094" y="49224"/>
                </a:cubicBezTo>
                <a:cubicBezTo>
                  <a:pt x="2781419" y="44371"/>
                  <a:pt x="2794000" y="43247"/>
                  <a:pt x="2805953" y="40259"/>
                </a:cubicBezTo>
                <a:cubicBezTo>
                  <a:pt x="2838824" y="49224"/>
                  <a:pt x="2872765" y="54922"/>
                  <a:pt x="2904565" y="67153"/>
                </a:cubicBezTo>
                <a:cubicBezTo>
                  <a:pt x="2912454" y="70187"/>
                  <a:pt x="2916001" y="79672"/>
                  <a:pt x="2922494" y="85083"/>
                </a:cubicBezTo>
                <a:cubicBezTo>
                  <a:pt x="2980533" y="133449"/>
                  <a:pt x="2968783" y="104843"/>
                  <a:pt x="3039035" y="192659"/>
                </a:cubicBezTo>
                <a:cubicBezTo>
                  <a:pt x="3083242" y="247918"/>
                  <a:pt x="3057780" y="228926"/>
                  <a:pt x="3110753" y="255412"/>
                </a:cubicBezTo>
                <a:cubicBezTo>
                  <a:pt x="3119718" y="267365"/>
                  <a:pt x="3125489" y="282587"/>
                  <a:pt x="3137647" y="291271"/>
                </a:cubicBezTo>
                <a:cubicBezTo>
                  <a:pt x="3147673" y="298432"/>
                  <a:pt x="3161353" y="298210"/>
                  <a:pt x="3173506" y="300236"/>
                </a:cubicBezTo>
                <a:cubicBezTo>
                  <a:pt x="3197270" y="304197"/>
                  <a:pt x="3221317" y="306212"/>
                  <a:pt x="3245223" y="309200"/>
                </a:cubicBezTo>
                <a:cubicBezTo>
                  <a:pt x="3263153" y="306212"/>
                  <a:pt x="3281476" y="305019"/>
                  <a:pt x="3299012" y="300236"/>
                </a:cubicBezTo>
                <a:cubicBezTo>
                  <a:pt x="3336122" y="290115"/>
                  <a:pt x="3342307" y="283325"/>
                  <a:pt x="3370729" y="264377"/>
                </a:cubicBezTo>
                <a:cubicBezTo>
                  <a:pt x="3423138" y="194498"/>
                  <a:pt x="3369120" y="259550"/>
                  <a:pt x="3433482" y="201624"/>
                </a:cubicBezTo>
                <a:cubicBezTo>
                  <a:pt x="3509064" y="133600"/>
                  <a:pt x="3470343" y="150159"/>
                  <a:pt x="3567953" y="85083"/>
                </a:cubicBezTo>
                <a:cubicBezTo>
                  <a:pt x="3576918" y="79106"/>
                  <a:pt x="3585001" y="71529"/>
                  <a:pt x="3594847" y="67153"/>
                </a:cubicBezTo>
                <a:cubicBezTo>
                  <a:pt x="3632068" y="50610"/>
                  <a:pt x="3655115" y="47928"/>
                  <a:pt x="3693459" y="40259"/>
                </a:cubicBezTo>
                <a:cubicBezTo>
                  <a:pt x="3714377" y="46236"/>
                  <a:pt x="3734830" y="54180"/>
                  <a:pt x="3756212" y="58189"/>
                </a:cubicBezTo>
                <a:cubicBezTo>
                  <a:pt x="3816727" y="69536"/>
                  <a:pt x="3829211" y="54603"/>
                  <a:pt x="3872753" y="85083"/>
                </a:cubicBezTo>
                <a:cubicBezTo>
                  <a:pt x="4031609" y="196283"/>
                  <a:pt x="3843343" y="73165"/>
                  <a:pt x="3962400" y="165765"/>
                </a:cubicBezTo>
                <a:cubicBezTo>
                  <a:pt x="3976154" y="176462"/>
                  <a:pt x="3993617" y="181774"/>
                  <a:pt x="4007223" y="192659"/>
                </a:cubicBezTo>
                <a:cubicBezTo>
                  <a:pt x="4023723" y="205859"/>
                  <a:pt x="4037106" y="222542"/>
                  <a:pt x="4052047" y="237483"/>
                </a:cubicBezTo>
                <a:cubicBezTo>
                  <a:pt x="4064000" y="249436"/>
                  <a:pt x="4072786" y="265782"/>
                  <a:pt x="4087906" y="273342"/>
                </a:cubicBezTo>
                <a:lnTo>
                  <a:pt x="4123765" y="291271"/>
                </a:lnTo>
                <a:cubicBezTo>
                  <a:pt x="4156635" y="288283"/>
                  <a:pt x="4189702" y="286974"/>
                  <a:pt x="4222376" y="282306"/>
                </a:cubicBezTo>
                <a:cubicBezTo>
                  <a:pt x="4231731" y="280970"/>
                  <a:pt x="4241891" y="279245"/>
                  <a:pt x="4249270" y="273342"/>
                </a:cubicBezTo>
                <a:cubicBezTo>
                  <a:pt x="4257683" y="266611"/>
                  <a:pt x="4260469" y="254861"/>
                  <a:pt x="4267200" y="246448"/>
                </a:cubicBezTo>
                <a:cubicBezTo>
                  <a:pt x="4267205" y="246442"/>
                  <a:pt x="4289609" y="224038"/>
                  <a:pt x="4294094" y="21955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85720" y="4091322"/>
            <a:ext cx="785818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85720" y="5091454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575533" y="50078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carré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571604" y="5293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rond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1500166" y="45913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rouge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571604" y="43056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</a:t>
            </a:r>
            <a:endParaRPr lang="fr-FR" dirty="0"/>
          </a:p>
        </p:txBody>
      </p:sp>
      <p:grpSp>
        <p:nvGrpSpPr>
          <p:cNvPr id="55" name="Group 27"/>
          <p:cNvGrpSpPr/>
          <p:nvPr/>
        </p:nvGrpSpPr>
        <p:grpSpPr>
          <a:xfrm>
            <a:off x="2499504" y="4654052"/>
            <a:ext cx="3429024" cy="215108"/>
            <a:chOff x="2499504" y="4089042"/>
            <a:chExt cx="3429024" cy="215108"/>
          </a:xfrm>
        </p:grpSpPr>
        <p:cxnSp>
          <p:nvCxnSpPr>
            <p:cNvPr id="56" name="Connecteur droit 55"/>
            <p:cNvCxnSpPr/>
            <p:nvPr/>
          </p:nvCxnSpPr>
          <p:spPr>
            <a:xfrm rot="5400000">
              <a:off x="2393141" y="4196199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>
              <a:off x="3534561" y="419540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5820577" y="419540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23"/>
          <p:cNvGrpSpPr/>
          <p:nvPr/>
        </p:nvGrpSpPr>
        <p:grpSpPr>
          <a:xfrm>
            <a:off x="2500298" y="5090660"/>
            <a:ext cx="3429024" cy="215108"/>
            <a:chOff x="2500298" y="4802628"/>
            <a:chExt cx="3429024" cy="215108"/>
          </a:xfrm>
        </p:grpSpPr>
        <p:cxnSp>
          <p:nvCxnSpPr>
            <p:cNvPr id="60" name="Connecteur droit 59"/>
            <p:cNvCxnSpPr/>
            <p:nvPr/>
          </p:nvCxnSpPr>
          <p:spPr>
            <a:xfrm rot="5400000">
              <a:off x="2393935" y="490978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5400000">
              <a:off x="3535355" y="4908991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rot="5400000">
              <a:off x="5821371" y="4908991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Connecteur droit 62"/>
          <p:cNvCxnSpPr/>
          <p:nvPr/>
        </p:nvCxnSpPr>
        <p:spPr>
          <a:xfrm rot="5400000">
            <a:off x="2892413" y="5482775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26"/>
          <p:cNvGrpSpPr/>
          <p:nvPr/>
        </p:nvGrpSpPr>
        <p:grpSpPr>
          <a:xfrm>
            <a:off x="2997982" y="4293096"/>
            <a:ext cx="2073290" cy="285752"/>
            <a:chOff x="2997982" y="4303356"/>
            <a:chExt cx="2073290" cy="285752"/>
          </a:xfrm>
        </p:grpSpPr>
        <p:cxnSp>
          <p:nvCxnSpPr>
            <p:cNvPr id="65" name="Connecteur droit 64"/>
            <p:cNvCxnSpPr/>
            <p:nvPr/>
          </p:nvCxnSpPr>
          <p:spPr>
            <a:xfrm rot="5400000">
              <a:off x="2891619" y="4481157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>
              <a:off x="4963321" y="4409719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7" name="Connecteur droit 66"/>
          <p:cNvCxnSpPr/>
          <p:nvPr/>
        </p:nvCxnSpPr>
        <p:spPr>
          <a:xfrm rot="5400000">
            <a:off x="4964115" y="5483569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8" name="Group 28"/>
          <p:cNvGrpSpPr/>
          <p:nvPr/>
        </p:nvGrpSpPr>
        <p:grpSpPr>
          <a:xfrm>
            <a:off x="6084168" y="4484231"/>
            <a:ext cx="1656184" cy="708309"/>
            <a:chOff x="6084168" y="4196199"/>
            <a:chExt cx="1656184" cy="708309"/>
          </a:xfrm>
        </p:grpSpPr>
        <p:sp>
          <p:nvSpPr>
            <p:cNvPr id="69" name="Ellipse 9"/>
            <p:cNvSpPr/>
            <p:nvPr/>
          </p:nvSpPr>
          <p:spPr>
            <a:xfrm>
              <a:off x="7452320" y="4423771"/>
              <a:ext cx="288032" cy="28654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0" name="Straight Arrow Connector 24"/>
            <p:cNvCxnSpPr>
              <a:endCxn id="69" idx="2"/>
            </p:cNvCxnSpPr>
            <p:nvPr/>
          </p:nvCxnSpPr>
          <p:spPr>
            <a:xfrm>
              <a:off x="6084168" y="4196199"/>
              <a:ext cx="1368152" cy="370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25"/>
            <p:cNvCxnSpPr/>
            <p:nvPr/>
          </p:nvCxnSpPr>
          <p:spPr>
            <a:xfrm flipV="1">
              <a:off x="6084168" y="4634351"/>
              <a:ext cx="1376536" cy="27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29"/>
          <p:cNvSpPr txBox="1"/>
          <p:nvPr/>
        </p:nvSpPr>
        <p:spPr>
          <a:xfrm>
            <a:off x="7768664" y="4693588"/>
            <a:ext cx="141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n’est pas un carré bleu!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7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2) La synchronie comme invariant sensoriel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303"/>
          <a:stretch/>
        </p:blipFill>
        <p:spPr bwMode="auto">
          <a:xfrm>
            <a:off x="611560" y="2204864"/>
            <a:ext cx="4124325" cy="2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70360" y="3573016"/>
            <a:ext cx="376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Synchronie quand S</a:t>
            </a:r>
            <a:r>
              <a:rPr lang="fr-FR" dirty="0" smtClean="0"/>
              <a:t>(</a:t>
            </a:r>
            <a:r>
              <a:rPr lang="fr-FR" dirty="0" err="1" smtClean="0"/>
              <a:t>t-d</a:t>
            </a:r>
            <a:r>
              <a:rPr lang="fr-FR" baseline="-25000" dirty="0" err="1" smtClean="0"/>
              <a:t>R</a:t>
            </a:r>
            <a:r>
              <a:rPr lang="fr-FR" dirty="0" smtClean="0"/>
              <a:t>-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R</a:t>
            </a:r>
            <a:r>
              <a:rPr lang="fr-FR" dirty="0" smtClean="0"/>
              <a:t>)=S(t-</a:t>
            </a:r>
            <a:r>
              <a:rPr lang="fr-FR" dirty="0" err="1" smtClean="0"/>
              <a:t>d</a:t>
            </a:r>
            <a:r>
              <a:rPr lang="fr-FR" baseline="-25000" dirty="0" err="1" smtClean="0"/>
              <a:t>L</a:t>
            </a:r>
            <a:r>
              <a:rPr lang="fr-FR" dirty="0" smtClean="0"/>
              <a:t>-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64088" y="427308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d</a:t>
            </a:r>
            <a:r>
              <a:rPr lang="fr-FR" baseline="-25000" dirty="0" err="1" smtClean="0"/>
              <a:t>R</a:t>
            </a:r>
            <a:r>
              <a:rPr lang="fr-FR" dirty="0" err="1" smtClean="0"/>
              <a:t>-d</a:t>
            </a:r>
            <a:r>
              <a:rPr lang="fr-FR" baseline="-25000" dirty="0" err="1" smtClean="0"/>
              <a:t>L</a:t>
            </a:r>
            <a:r>
              <a:rPr lang="fr-FR" dirty="0" smtClean="0"/>
              <a:t> = </a:t>
            </a:r>
            <a:r>
              <a:rPr lang="el-GR" dirty="0">
                <a:latin typeface="Cambria"/>
              </a:rPr>
              <a:t>δ</a:t>
            </a:r>
            <a:r>
              <a:rPr lang="fr-FR" baseline="-25000" dirty="0"/>
              <a:t>L </a:t>
            </a:r>
            <a:r>
              <a:rPr lang="fr-FR" dirty="0" smtClean="0"/>
              <a:t>- 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4849148"/>
            <a:ext cx="298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Indépendant du signal source</a:t>
            </a:r>
            <a:endParaRPr lang="fr-FR" i="1" dirty="0"/>
          </a:p>
        </p:txBody>
      </p:sp>
      <p:sp>
        <p:nvSpPr>
          <p:cNvPr id="9" name="TextBox 2"/>
          <p:cNvSpPr txBox="1"/>
          <p:nvPr/>
        </p:nvSpPr>
        <p:spPr>
          <a:xfrm>
            <a:off x="1475656" y="5805264"/>
            <a:ext cx="606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La synchronie signale la présence d’un invariant sensoriel ou loi</a:t>
            </a:r>
            <a:endParaRPr lang="en-US" u="sng" dirty="0"/>
          </a:p>
        </p:txBody>
      </p:sp>
      <p:sp>
        <p:nvSpPr>
          <p:cNvPr id="10" name="TextBox 3"/>
          <p:cNvSpPr txBox="1"/>
          <p:nvPr/>
        </p:nvSpPr>
        <p:spPr>
          <a:xfrm>
            <a:off x="225932" y="6237312"/>
            <a:ext cx="5025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relation avec la </a:t>
            </a:r>
            <a:r>
              <a:rPr lang="fr-FR" sz="1600" dirty="0" smtClean="0"/>
              <a:t>« structure invariante » de</a:t>
            </a:r>
            <a:r>
              <a:rPr lang="fr-FR" sz="1600" dirty="0" smtClean="0"/>
              <a:t> </a:t>
            </a:r>
            <a:r>
              <a:rPr lang="fr-FR" sz="1600" dirty="0" smtClean="0"/>
              <a:t>James </a:t>
            </a:r>
            <a:r>
              <a:rPr lang="fr-FR" sz="1600" dirty="0" smtClean="0"/>
              <a:t>Gibson</a:t>
            </a:r>
            <a:endParaRPr lang="fr-FR" sz="1600" dirty="0"/>
          </a:p>
          <a:p>
            <a:r>
              <a:rPr lang="fr-FR" sz="1600" dirty="0" smtClean="0"/>
              <a:t>(«</a:t>
            </a:r>
            <a:r>
              <a:rPr lang="fr-FR" sz="1600" dirty="0" smtClean="0"/>
              <a:t> </a:t>
            </a:r>
            <a:r>
              <a:rPr lang="en-US" sz="1600" dirty="0"/>
              <a:t>The Ecological Approach to Visual Perception</a:t>
            </a:r>
            <a:r>
              <a:rPr lang="fr-FR" sz="1600" dirty="0" smtClean="0"/>
              <a:t> »)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1619508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Exemple: localisation binaurale des sources sonores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136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2) La synchronie comme invariant sensoriel</a:t>
            </a:r>
            <a:endParaRPr lang="fr-FR" dirty="0"/>
          </a:p>
        </p:txBody>
      </p:sp>
      <p:sp>
        <p:nvSpPr>
          <p:cNvPr id="7" name="Rectangle à coins arrondis 47"/>
          <p:cNvSpPr/>
          <p:nvPr/>
        </p:nvSpPr>
        <p:spPr>
          <a:xfrm>
            <a:off x="7524328" y="2843644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46"/>
          <p:cNvSpPr/>
          <p:nvPr/>
        </p:nvSpPr>
        <p:spPr>
          <a:xfrm>
            <a:off x="5381203" y="3200832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47"/>
          <p:cNvSpPr/>
          <p:nvPr/>
        </p:nvSpPr>
        <p:spPr>
          <a:xfrm>
            <a:off x="5381203" y="2629332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4738265" y="2681719"/>
            <a:ext cx="142875" cy="1019175"/>
            <a:chOff x="3571868" y="2071678"/>
            <a:chExt cx="142876" cy="1019184"/>
          </a:xfrm>
        </p:grpSpPr>
        <p:sp>
          <p:nvSpPr>
            <p:cNvPr id="11" name="Ellipse 49"/>
            <p:cNvSpPr/>
            <p:nvPr/>
          </p:nvSpPr>
          <p:spPr>
            <a:xfrm>
              <a:off x="3571868" y="2071678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Ellipse 50"/>
            <p:cNvSpPr/>
            <p:nvPr/>
          </p:nvSpPr>
          <p:spPr>
            <a:xfrm>
              <a:off x="3571868" y="2376481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Ellipse 51"/>
            <p:cNvSpPr/>
            <p:nvPr/>
          </p:nvSpPr>
          <p:spPr>
            <a:xfrm>
              <a:off x="3571868" y="2662233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Ellipse 52"/>
            <p:cNvSpPr/>
            <p:nvPr/>
          </p:nvSpPr>
          <p:spPr>
            <a:xfrm>
              <a:off x="3571868" y="294798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e 34"/>
          <p:cNvGrpSpPr>
            <a:grpSpLocks/>
          </p:cNvGrpSpPr>
          <p:nvPr/>
        </p:nvGrpSpPr>
        <p:grpSpPr bwMode="auto">
          <a:xfrm>
            <a:off x="5166890" y="2681719"/>
            <a:ext cx="1143000" cy="144463"/>
            <a:chOff x="3929854" y="2071679"/>
            <a:chExt cx="1143799" cy="143670"/>
          </a:xfrm>
        </p:grpSpPr>
        <p:cxnSp>
          <p:nvCxnSpPr>
            <p:cNvPr id="16" name="Connecteur droit 54"/>
            <p:cNvCxnSpPr/>
            <p:nvPr/>
          </p:nvCxnSpPr>
          <p:spPr>
            <a:xfrm rot="5400000">
              <a:off x="3859603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55"/>
            <p:cNvCxnSpPr/>
            <p:nvPr/>
          </p:nvCxnSpPr>
          <p:spPr>
            <a:xfrm rot="5400000">
              <a:off x="3929502" y="214193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56"/>
            <p:cNvCxnSpPr/>
            <p:nvPr/>
          </p:nvCxnSpPr>
          <p:spPr>
            <a:xfrm rot="5400000">
              <a:off x="4205920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57"/>
            <p:cNvCxnSpPr/>
            <p:nvPr/>
          </p:nvCxnSpPr>
          <p:spPr>
            <a:xfrm rot="5400000">
              <a:off x="4499813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58"/>
            <p:cNvCxnSpPr/>
            <p:nvPr/>
          </p:nvCxnSpPr>
          <p:spPr>
            <a:xfrm rot="5400000">
              <a:off x="4563357" y="214351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59"/>
            <p:cNvCxnSpPr/>
            <p:nvPr/>
          </p:nvCxnSpPr>
          <p:spPr>
            <a:xfrm rot="5400000">
              <a:off x="471586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61"/>
            <p:cNvCxnSpPr/>
            <p:nvPr/>
          </p:nvCxnSpPr>
          <p:spPr>
            <a:xfrm rot="5400000">
              <a:off x="500181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e 35"/>
          <p:cNvGrpSpPr>
            <a:grpSpLocks/>
          </p:cNvGrpSpPr>
          <p:nvPr/>
        </p:nvGrpSpPr>
        <p:grpSpPr bwMode="auto">
          <a:xfrm>
            <a:off x="5024015" y="2986519"/>
            <a:ext cx="1285875" cy="142875"/>
            <a:chOff x="3859208" y="2071678"/>
            <a:chExt cx="1285883" cy="143670"/>
          </a:xfrm>
        </p:grpSpPr>
        <p:cxnSp>
          <p:nvCxnSpPr>
            <p:cNvPr id="24" name="Connecteur droit 63"/>
            <p:cNvCxnSpPr/>
            <p:nvPr/>
          </p:nvCxnSpPr>
          <p:spPr>
            <a:xfrm rot="5400000">
              <a:off x="3788167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64"/>
            <p:cNvCxnSpPr/>
            <p:nvPr/>
          </p:nvCxnSpPr>
          <p:spPr>
            <a:xfrm rot="5400000">
              <a:off x="400883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65"/>
            <p:cNvCxnSpPr/>
            <p:nvPr/>
          </p:nvCxnSpPr>
          <p:spPr>
            <a:xfrm rot="5400000">
              <a:off x="4216794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66"/>
            <p:cNvCxnSpPr/>
            <p:nvPr/>
          </p:nvCxnSpPr>
          <p:spPr>
            <a:xfrm rot="5400000">
              <a:off x="4499371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67"/>
            <p:cNvCxnSpPr/>
            <p:nvPr/>
          </p:nvCxnSpPr>
          <p:spPr>
            <a:xfrm rot="5400000">
              <a:off x="443110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68"/>
            <p:cNvCxnSpPr/>
            <p:nvPr/>
          </p:nvCxnSpPr>
          <p:spPr>
            <a:xfrm rot="5400000">
              <a:off x="4715272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69"/>
            <p:cNvCxnSpPr/>
            <p:nvPr/>
          </p:nvCxnSpPr>
          <p:spPr>
            <a:xfrm rot="5400000">
              <a:off x="49200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70"/>
            <p:cNvCxnSpPr/>
            <p:nvPr/>
          </p:nvCxnSpPr>
          <p:spPr>
            <a:xfrm rot="5400000">
              <a:off x="50724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44"/>
          <p:cNvGrpSpPr>
            <a:grpSpLocks/>
          </p:cNvGrpSpPr>
          <p:nvPr/>
        </p:nvGrpSpPr>
        <p:grpSpPr bwMode="auto">
          <a:xfrm>
            <a:off x="5317703" y="3253219"/>
            <a:ext cx="992187" cy="142875"/>
            <a:chOff x="4080770" y="2071678"/>
            <a:chExt cx="992883" cy="143671"/>
          </a:xfrm>
        </p:grpSpPr>
        <p:cxnSp>
          <p:nvCxnSpPr>
            <p:cNvPr id="33" name="Connecteur droit 73"/>
            <p:cNvCxnSpPr/>
            <p:nvPr/>
          </p:nvCxnSpPr>
          <p:spPr>
            <a:xfrm rot="5400000">
              <a:off x="4009729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74"/>
            <p:cNvCxnSpPr/>
            <p:nvPr/>
          </p:nvCxnSpPr>
          <p:spPr>
            <a:xfrm rot="5400000">
              <a:off x="4205128" y="2142719"/>
              <a:ext cx="14367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75"/>
            <p:cNvCxnSpPr/>
            <p:nvPr/>
          </p:nvCxnSpPr>
          <p:spPr>
            <a:xfrm rot="5400000">
              <a:off x="4499022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76"/>
            <p:cNvCxnSpPr/>
            <p:nvPr/>
          </p:nvCxnSpPr>
          <p:spPr>
            <a:xfrm rot="5400000">
              <a:off x="4562566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77"/>
            <p:cNvCxnSpPr/>
            <p:nvPr/>
          </p:nvCxnSpPr>
          <p:spPr>
            <a:xfrm rot="5400000">
              <a:off x="471507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78"/>
            <p:cNvCxnSpPr/>
            <p:nvPr/>
          </p:nvCxnSpPr>
          <p:spPr>
            <a:xfrm rot="5400000">
              <a:off x="4931124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79"/>
            <p:cNvCxnSpPr/>
            <p:nvPr/>
          </p:nvCxnSpPr>
          <p:spPr>
            <a:xfrm rot="5400000">
              <a:off x="500102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53"/>
          <p:cNvGrpSpPr>
            <a:grpSpLocks/>
          </p:cNvGrpSpPr>
          <p:nvPr/>
        </p:nvGrpSpPr>
        <p:grpSpPr bwMode="auto">
          <a:xfrm>
            <a:off x="5095453" y="3558019"/>
            <a:ext cx="1285875" cy="142875"/>
            <a:chOff x="3928264" y="2071678"/>
            <a:chExt cx="1285884" cy="143670"/>
          </a:xfrm>
        </p:grpSpPr>
        <p:cxnSp>
          <p:nvCxnSpPr>
            <p:cNvPr id="41" name="Connecteur droit 81"/>
            <p:cNvCxnSpPr/>
            <p:nvPr/>
          </p:nvCxnSpPr>
          <p:spPr>
            <a:xfrm rot="5400000">
              <a:off x="385722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82"/>
            <p:cNvCxnSpPr/>
            <p:nvPr/>
          </p:nvCxnSpPr>
          <p:spPr>
            <a:xfrm rot="5400000">
              <a:off x="406994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83"/>
            <p:cNvCxnSpPr/>
            <p:nvPr/>
          </p:nvCxnSpPr>
          <p:spPr>
            <a:xfrm rot="5400000">
              <a:off x="435570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84"/>
            <p:cNvCxnSpPr/>
            <p:nvPr/>
          </p:nvCxnSpPr>
          <p:spPr>
            <a:xfrm rot="5400000">
              <a:off x="4499371" y="2141925"/>
              <a:ext cx="143670" cy="31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85"/>
            <p:cNvCxnSpPr/>
            <p:nvPr/>
          </p:nvCxnSpPr>
          <p:spPr>
            <a:xfrm rot="5400000">
              <a:off x="464145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86"/>
            <p:cNvCxnSpPr/>
            <p:nvPr/>
          </p:nvCxnSpPr>
          <p:spPr>
            <a:xfrm rot="5400000">
              <a:off x="4716066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87"/>
            <p:cNvCxnSpPr/>
            <p:nvPr/>
          </p:nvCxnSpPr>
          <p:spPr>
            <a:xfrm rot="5400000">
              <a:off x="4920855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88"/>
            <p:cNvCxnSpPr/>
            <p:nvPr/>
          </p:nvCxnSpPr>
          <p:spPr>
            <a:xfrm rot="5400000">
              <a:off x="5141518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Connecteur droit avec flèche 89"/>
          <p:cNvCxnSpPr/>
          <p:nvPr/>
        </p:nvCxnSpPr>
        <p:spPr>
          <a:xfrm>
            <a:off x="6381328" y="2772207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90"/>
          <p:cNvCxnSpPr/>
          <p:nvPr/>
        </p:nvCxnSpPr>
        <p:spPr>
          <a:xfrm flipV="1">
            <a:off x="6381328" y="3057957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49"/>
          <p:cNvSpPr/>
          <p:nvPr/>
        </p:nvSpPr>
        <p:spPr bwMode="auto">
          <a:xfrm>
            <a:off x="7024265" y="2915082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2" name="Connecteur droit avec flèche 89"/>
          <p:cNvCxnSpPr/>
          <p:nvPr/>
        </p:nvCxnSpPr>
        <p:spPr>
          <a:xfrm>
            <a:off x="6381328" y="3343707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90"/>
          <p:cNvCxnSpPr/>
          <p:nvPr/>
        </p:nvCxnSpPr>
        <p:spPr>
          <a:xfrm flipV="1">
            <a:off x="6452765" y="3558019"/>
            <a:ext cx="5000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49"/>
          <p:cNvSpPr/>
          <p:nvPr/>
        </p:nvSpPr>
        <p:spPr bwMode="auto">
          <a:xfrm>
            <a:off x="7024265" y="3415144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0" name="Groupe 34"/>
          <p:cNvGrpSpPr>
            <a:grpSpLocks/>
          </p:cNvGrpSpPr>
          <p:nvPr/>
        </p:nvGrpSpPr>
        <p:grpSpPr bwMode="auto">
          <a:xfrm>
            <a:off x="7657678" y="2915082"/>
            <a:ext cx="511175" cy="144462"/>
            <a:chOff x="4276171" y="2071679"/>
            <a:chExt cx="511532" cy="143670"/>
          </a:xfrm>
        </p:grpSpPr>
        <p:cxnSp>
          <p:nvCxnSpPr>
            <p:cNvPr id="56" name="Connecteur droit 56"/>
            <p:cNvCxnSpPr/>
            <p:nvPr/>
          </p:nvCxnSpPr>
          <p:spPr>
            <a:xfrm rot="5400000">
              <a:off x="4205919" y="2143509"/>
              <a:ext cx="142092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7"/>
            <p:cNvCxnSpPr/>
            <p:nvPr/>
          </p:nvCxnSpPr>
          <p:spPr>
            <a:xfrm rot="5400000">
              <a:off x="4499811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8"/>
            <p:cNvCxnSpPr/>
            <p:nvPr/>
          </p:nvCxnSpPr>
          <p:spPr>
            <a:xfrm rot="5400000">
              <a:off x="4563356" y="2143509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9"/>
            <p:cNvCxnSpPr/>
            <p:nvPr/>
          </p:nvCxnSpPr>
          <p:spPr>
            <a:xfrm rot="5400000">
              <a:off x="4715862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106"/>
          <p:cNvSpPr txBox="1">
            <a:spLocks noChangeArrowheads="1"/>
          </p:cNvSpPr>
          <p:nvPr/>
        </p:nvSpPr>
        <p:spPr bwMode="auto">
          <a:xfrm>
            <a:off x="7284615" y="3321482"/>
            <a:ext cx="1300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pas de réponse</a:t>
            </a:r>
            <a:endParaRPr lang="fr-FR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4427984" y="25556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4427984" y="31316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539552" y="4293096"/>
            <a:ext cx="539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smtClean="0"/>
              <a:t>Champ récepteur de synchronie</a:t>
            </a:r>
            <a:r>
              <a:rPr lang="fr-FR" dirty="0" smtClean="0"/>
              <a:t> » = {S | N</a:t>
            </a:r>
            <a:r>
              <a:rPr lang="fr-FR" baseline="-25000" dirty="0" smtClean="0"/>
              <a:t>A</a:t>
            </a:r>
            <a:r>
              <a:rPr lang="fr-FR" dirty="0" smtClean="0"/>
              <a:t>(S) = N</a:t>
            </a:r>
            <a:r>
              <a:rPr lang="fr-FR" baseline="-25000" dirty="0" smtClean="0"/>
              <a:t>B</a:t>
            </a:r>
            <a:r>
              <a:rPr lang="fr-FR" dirty="0" smtClean="0"/>
              <a:t>(S)}</a:t>
            </a:r>
            <a:endParaRPr lang="fr-FR" dirty="0"/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971600" y="17008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948012" cy="5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8" t="8042" r="21154" b="15035"/>
          <a:stretch>
            <a:fillRect/>
          </a:stretch>
        </p:blipFill>
        <p:spPr bwMode="auto">
          <a:xfrm>
            <a:off x="1259632" y="1484784"/>
            <a:ext cx="395240" cy="3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88840"/>
            <a:ext cx="3566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73"/>
          <p:cNvSpPr txBox="1"/>
          <p:nvPr/>
        </p:nvSpPr>
        <p:spPr>
          <a:xfrm>
            <a:off x="3278708" y="4797152"/>
            <a:ext cx="312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smtClean="0"/>
              <a:t>une loi suivie par le signal S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65" name="TextBox 55"/>
          <p:cNvSpPr txBox="1"/>
          <p:nvPr/>
        </p:nvSpPr>
        <p:spPr>
          <a:xfrm>
            <a:off x="4139952" y="6497802"/>
            <a:ext cx="495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Brette (2012). </a:t>
            </a:r>
            <a:r>
              <a:rPr lang="fr-FR" sz="1600" i="1" dirty="0" err="1" smtClean="0"/>
              <a:t>Computing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with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synchrony</a:t>
            </a:r>
            <a:r>
              <a:rPr lang="fr-FR" sz="1600" i="1" dirty="0" smtClean="0"/>
              <a:t>. </a:t>
            </a:r>
            <a:r>
              <a:rPr lang="fr-FR" sz="1600" i="1" dirty="0" err="1" smtClean="0"/>
              <a:t>PLoS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Comp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Biol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988292"/>
      </p:ext>
    </p:extLst>
  </p:cSld>
  <p:clrMapOvr>
    <a:masterClrMapping/>
  </p:clrMapOvr>
  <p:transition xmlns:p14="http://schemas.microsoft.com/office/powerpoint/2010/main" advTm="12657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1" grpId="0" animBg="1"/>
      <p:bldP spid="54" grpId="0" animBg="1"/>
      <p:bldP spid="60" grpId="0"/>
      <p:bldP spid="67" grpId="0"/>
      <p:bldP spid="68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2654" b="31963"/>
          <a:stretch/>
        </p:blipFill>
        <p:spPr>
          <a:xfrm>
            <a:off x="5898951" y="3068960"/>
            <a:ext cx="671461" cy="8606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3) Représentations impulsionnelles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759" y="3501008"/>
            <a:ext cx="3857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7" y="1196752"/>
            <a:ext cx="3432000" cy="3161852"/>
          </a:xfrm>
          <a:prstGeom prst="rect">
            <a:avLst/>
          </a:prstGeom>
        </p:spPr>
      </p:pic>
      <p:sp>
        <p:nvSpPr>
          <p:cNvPr id="9" name="ZoneTexte 4"/>
          <p:cNvSpPr txBox="1"/>
          <p:nvPr/>
        </p:nvSpPr>
        <p:spPr>
          <a:xfrm rot="16200000">
            <a:off x="-833762" y="2494759"/>
            <a:ext cx="243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Smith &amp; </a:t>
            </a:r>
            <a:r>
              <a:rPr lang="fr-FR" sz="1400" i="1" dirty="0" err="1" smtClean="0"/>
              <a:t>Lewicki</a:t>
            </a:r>
            <a:r>
              <a:rPr lang="fr-FR" sz="1400" i="1" dirty="0" smtClean="0"/>
              <a:t> (Nature 2006)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44008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But: reconstruire un signal avec le minimum d’impulsions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59632" y="4653136"/>
            <a:ext cx="47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Algorithme (non neuronal): « 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pursuit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57056" y="5445224"/>
            <a:ext cx="763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Quelques propriétés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erreur de reconstruction: O(1/N)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coordination: si le neurone rate une impulsion, les autres doivent compenser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0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3) Représentations impulsionnelles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3131840" y="263691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131840" y="314096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131840" y="364502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>
            <a:stCxn id="17" idx="6"/>
          </p:cNvCxnSpPr>
          <p:nvPr/>
        </p:nvCxnSpPr>
        <p:spPr>
          <a:xfrm>
            <a:off x="3489030" y="2815507"/>
            <a:ext cx="1010962" cy="253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8" idx="6"/>
          </p:cNvCxnSpPr>
          <p:nvPr/>
        </p:nvCxnSpPr>
        <p:spPr>
          <a:xfrm flipV="1">
            <a:off x="3489030" y="3140968"/>
            <a:ext cx="101096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9" idx="6"/>
          </p:cNvCxnSpPr>
          <p:nvPr/>
        </p:nvCxnSpPr>
        <p:spPr>
          <a:xfrm flipV="1">
            <a:off x="3489030" y="3140968"/>
            <a:ext cx="1010962" cy="68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8" idx="2"/>
          </p:cNvCxnSpPr>
          <p:nvPr/>
        </p:nvCxnSpPr>
        <p:spPr>
          <a:xfrm>
            <a:off x="1832846" y="3103539"/>
            <a:ext cx="129899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7" idx="2"/>
          </p:cNvCxnSpPr>
          <p:nvPr/>
        </p:nvCxnSpPr>
        <p:spPr>
          <a:xfrm flipV="1">
            <a:off x="1832846" y="2815507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18" idx="2"/>
          </p:cNvCxnSpPr>
          <p:nvPr/>
        </p:nvCxnSpPr>
        <p:spPr>
          <a:xfrm flipV="1">
            <a:off x="1832846" y="3319563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9" idx="2"/>
          </p:cNvCxnSpPr>
          <p:nvPr/>
        </p:nvCxnSpPr>
        <p:spPr>
          <a:xfrm>
            <a:off x="1832846" y="3607595"/>
            <a:ext cx="129899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me 33"/>
          <p:cNvCxnSpPr>
            <a:stCxn id="17" idx="0"/>
            <a:endCxn id="18" idx="2"/>
          </p:cNvCxnSpPr>
          <p:nvPr/>
        </p:nvCxnSpPr>
        <p:spPr>
          <a:xfrm rot="16200000" flipH="1" flipV="1">
            <a:off x="2879812" y="2888939"/>
            <a:ext cx="682651" cy="178595"/>
          </a:xfrm>
          <a:prstGeom prst="curvedConnector4">
            <a:avLst>
              <a:gd name="adj1" fmla="val -33487"/>
              <a:gd name="adj2" fmla="val 227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orme 35"/>
          <p:cNvCxnSpPr>
            <a:stCxn id="18" idx="2"/>
            <a:endCxn id="19" idx="3"/>
          </p:cNvCxnSpPr>
          <p:nvPr/>
        </p:nvCxnSpPr>
        <p:spPr>
          <a:xfrm rot="10800000" flipH="1" flipV="1">
            <a:off x="3131839" y="3319563"/>
            <a:ext cx="52309" cy="630342"/>
          </a:xfrm>
          <a:prstGeom prst="curvedConnector4">
            <a:avLst>
              <a:gd name="adj1" fmla="val -437018"/>
              <a:gd name="adj2" fmla="val 1445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e 37"/>
          <p:cNvCxnSpPr>
            <a:stCxn id="19" idx="7"/>
            <a:endCxn id="18" idx="6"/>
          </p:cNvCxnSpPr>
          <p:nvPr/>
        </p:nvCxnSpPr>
        <p:spPr>
          <a:xfrm rot="5400000" flipH="1" flipV="1">
            <a:off x="3273990" y="3482294"/>
            <a:ext cx="377770" cy="52309"/>
          </a:xfrm>
          <a:prstGeom prst="curvedConnector4">
            <a:avLst>
              <a:gd name="adj1" fmla="val 19439"/>
              <a:gd name="adj2" fmla="val 537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39"/>
          <p:cNvCxnSpPr>
            <a:stCxn id="18" idx="7"/>
            <a:endCxn id="17" idx="6"/>
          </p:cNvCxnSpPr>
          <p:nvPr/>
        </p:nvCxnSpPr>
        <p:spPr>
          <a:xfrm rot="5400000" flipH="1" flipV="1">
            <a:off x="3273990" y="2978238"/>
            <a:ext cx="377770" cy="52309"/>
          </a:xfrm>
          <a:prstGeom prst="curvedConnector4">
            <a:avLst>
              <a:gd name="adj1" fmla="val 19439"/>
              <a:gd name="adj2" fmla="val 537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15816" y="1988840"/>
            <a:ext cx="107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neurones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259632" y="1988840"/>
            <a:ext cx="8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entrée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716016" y="1988840"/>
            <a:ext cx="143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décodage »</a:t>
            </a:r>
            <a:endParaRPr lang="fr-FR" dirty="0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80026"/>
              </p:ext>
            </p:extLst>
          </p:nvPr>
        </p:nvGraphicFramePr>
        <p:xfrm>
          <a:off x="4860032" y="2348880"/>
          <a:ext cx="95667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787320" imgH="355320" progId="">
                  <p:embed/>
                </p:oleObj>
              </mc:Choice>
              <mc:Fallback>
                <p:oleObj name="Equation" r:id="rId3" imgW="78732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48880"/>
                        <a:ext cx="956678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3568" y="1340768"/>
            <a:ext cx="656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Intégration de systèmes différentiels par des modèles impulsionnels</a:t>
            </a:r>
            <a:endParaRPr lang="fr-FR" u="sng" dirty="0"/>
          </a:p>
        </p:txBody>
      </p:sp>
      <p:cxnSp>
        <p:nvCxnSpPr>
          <p:cNvPr id="38" name="Connecteur droit avec flèche 37"/>
          <p:cNvCxnSpPr>
            <a:stCxn id="19" idx="6"/>
          </p:cNvCxnSpPr>
          <p:nvPr/>
        </p:nvCxnSpPr>
        <p:spPr>
          <a:xfrm flipV="1">
            <a:off x="3489030" y="3789040"/>
            <a:ext cx="938954" cy="34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8" idx="6"/>
          </p:cNvCxnSpPr>
          <p:nvPr/>
        </p:nvCxnSpPr>
        <p:spPr>
          <a:xfrm>
            <a:off x="3489030" y="3319563"/>
            <a:ext cx="938954" cy="469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7" idx="6"/>
          </p:cNvCxnSpPr>
          <p:nvPr/>
        </p:nvCxnSpPr>
        <p:spPr>
          <a:xfrm>
            <a:off x="3489030" y="2815507"/>
            <a:ext cx="938954" cy="973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259632" y="2852936"/>
            <a:ext cx="57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r>
              <a:rPr lang="fr-FR" baseline="-25000" dirty="0" smtClean="0"/>
              <a:t>1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263512" y="3429000"/>
            <a:ext cx="57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r>
              <a:rPr lang="fr-FR" baseline="-25000" dirty="0" smtClean="0"/>
              <a:t>2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979712" y="5301208"/>
            <a:ext cx="128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</a:t>
            </a:r>
            <a:r>
              <a:rPr lang="fr-FR" b="1" dirty="0" err="1" smtClean="0"/>
              <a:t>y</a:t>
            </a:r>
            <a:r>
              <a:rPr lang="fr-FR" dirty="0" smtClean="0"/>
              <a:t>/</a:t>
            </a:r>
            <a:r>
              <a:rPr lang="fr-FR" dirty="0" err="1" smtClean="0"/>
              <a:t>dt</a:t>
            </a:r>
            <a:r>
              <a:rPr lang="fr-FR" dirty="0" smtClean="0"/>
              <a:t>=f(</a:t>
            </a:r>
            <a:r>
              <a:rPr lang="fr-FR" dirty="0" err="1" smtClean="0"/>
              <a:t>y,</a:t>
            </a:r>
            <a:r>
              <a:rPr lang="fr-FR" b="1" dirty="0" err="1" smtClean="0"/>
              <a:t>x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4572000" y="2852936"/>
            <a:ext cx="58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baseline="-25000" dirty="0" smtClean="0"/>
              <a:t>1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572000" y="3563724"/>
            <a:ext cx="58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baseline="-25000" dirty="0" smtClean="0"/>
              <a:t>2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1187624" y="458112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calculer la structure et la dynamique du réseau pour que </a:t>
            </a:r>
            <a:r>
              <a:rPr lang="fr-FR" b="1" dirty="0" smtClean="0"/>
              <a:t>y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 suive l’équation requise: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6165304"/>
            <a:ext cx="90014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Boerlin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Machens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Denève</a:t>
            </a:r>
            <a:r>
              <a:rPr lang="fr-FR" sz="1600" i="1" dirty="0" smtClean="0"/>
              <a:t> (2013). </a:t>
            </a:r>
            <a:r>
              <a:rPr lang="fr-FR" sz="1600" i="1" dirty="0" err="1"/>
              <a:t>Predictive</a:t>
            </a:r>
            <a:r>
              <a:rPr lang="fr-FR" sz="1600" i="1" dirty="0"/>
              <a:t> </a:t>
            </a:r>
            <a:r>
              <a:rPr lang="fr-FR" sz="1600" i="1" dirty="0" err="1"/>
              <a:t>Coding</a:t>
            </a:r>
            <a:r>
              <a:rPr lang="fr-FR" sz="1600" i="1" dirty="0"/>
              <a:t> of </a:t>
            </a:r>
            <a:r>
              <a:rPr lang="fr-FR" sz="1600" i="1" dirty="0" err="1"/>
              <a:t>Dynamical</a:t>
            </a:r>
            <a:r>
              <a:rPr lang="fr-FR" sz="1600" i="1" dirty="0"/>
              <a:t> Variables in </a:t>
            </a:r>
            <a:r>
              <a:rPr lang="fr-FR" sz="1600" i="1" dirty="0" err="1"/>
              <a:t>Balanced</a:t>
            </a:r>
            <a:r>
              <a:rPr lang="fr-FR" sz="1600" i="1" dirty="0"/>
              <a:t> </a:t>
            </a:r>
            <a:r>
              <a:rPr lang="fr-FR" sz="1600" i="1" dirty="0" err="1"/>
              <a:t>Spiking</a:t>
            </a:r>
            <a:r>
              <a:rPr lang="fr-FR" sz="1600" i="1" dirty="0"/>
              <a:t> </a:t>
            </a:r>
            <a:r>
              <a:rPr lang="fr-FR" sz="1600" i="1" dirty="0" smtClean="0"/>
              <a:t>Networks.</a:t>
            </a:r>
            <a:endParaRPr lang="fr-FR" sz="1600" i="1" dirty="0"/>
          </a:p>
          <a:p>
            <a:r>
              <a:rPr lang="fr-FR" sz="1600" i="1" dirty="0" err="1" smtClean="0"/>
              <a:t>PLoS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Comp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Biol</a:t>
            </a:r>
            <a:r>
              <a:rPr lang="fr-FR" sz="1600" i="1" dirty="0" smtClean="0"/>
              <a:t>.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90719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théories impulsionnelles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odage par rang (Thorpe)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r>
              <a:rPr lang="fr-FR" dirty="0" smtClean="0"/>
              <a:t> (</a:t>
            </a:r>
            <a:r>
              <a:rPr lang="fr-FR" dirty="0" err="1" smtClean="0"/>
              <a:t>Abeles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Polychronisation</a:t>
            </a:r>
            <a:r>
              <a:rPr lang="fr-FR" dirty="0" smtClean="0"/>
              <a:t> (</a:t>
            </a:r>
            <a:r>
              <a:rPr lang="fr-FR" dirty="0" err="1" smtClean="0"/>
              <a:t>Izhikevich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764" t="5762" b="56714"/>
          <a:stretch/>
        </p:blipFill>
        <p:spPr bwMode="auto">
          <a:xfrm>
            <a:off x="4860032" y="3501008"/>
            <a:ext cx="3751306" cy="12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r="63970"/>
          <a:stretch/>
        </p:blipFill>
        <p:spPr>
          <a:xfrm>
            <a:off x="6228184" y="5157192"/>
            <a:ext cx="1812871" cy="14031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t="7842" r="49760" b="37195"/>
          <a:stretch/>
        </p:blipFill>
        <p:spPr bwMode="auto">
          <a:xfrm>
            <a:off x="6732240" y="1700808"/>
            <a:ext cx="1440160" cy="15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202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références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1916832"/>
            <a:ext cx="881716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/>
              <a:t>Singer (1999). Neuronal </a:t>
            </a:r>
            <a:r>
              <a:rPr lang="fr-FR" sz="1600" dirty="0" err="1"/>
              <a:t>synchrony</a:t>
            </a:r>
            <a:r>
              <a:rPr lang="fr-FR" sz="1600" dirty="0"/>
              <a:t>: a versatile code for the </a:t>
            </a:r>
            <a:r>
              <a:rPr lang="fr-FR" sz="1600" dirty="0" err="1"/>
              <a:t>definition</a:t>
            </a:r>
            <a:r>
              <a:rPr lang="fr-FR" sz="1600" dirty="0"/>
              <a:t> of relations? </a:t>
            </a:r>
            <a:r>
              <a:rPr lang="fi-FI" sz="1600" dirty="0" err="1" smtClean="0"/>
              <a:t>Neuron</a:t>
            </a:r>
            <a:endParaRPr lang="fi-FI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Thorpe, Delorme, van </a:t>
            </a:r>
            <a:r>
              <a:rPr lang="en-US" sz="1600" dirty="0" err="1" smtClean="0"/>
              <a:t>Rullen</a:t>
            </a:r>
            <a:r>
              <a:rPr lang="en-US" sz="1600" dirty="0" smtClean="0"/>
              <a:t> (2001)</a:t>
            </a:r>
            <a:r>
              <a:rPr lang="en-US" sz="1600" dirty="0"/>
              <a:t>. Spike-based strategies for rapid </a:t>
            </a:r>
            <a:r>
              <a:rPr lang="en-US" sz="1600" dirty="0" smtClean="0"/>
              <a:t>processing. Neural Networks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Brette</a:t>
            </a:r>
            <a:r>
              <a:rPr lang="en-US" sz="1600" dirty="0" smtClean="0"/>
              <a:t> &amp; </a:t>
            </a:r>
            <a:r>
              <a:rPr lang="en-US" sz="1600" dirty="0" err="1"/>
              <a:t>Guigon</a:t>
            </a:r>
            <a:r>
              <a:rPr lang="en-US" sz="1600" dirty="0"/>
              <a:t> (2003). Reliability of spike timing is a general property of spiking model neurons. Neural </a:t>
            </a:r>
            <a:r>
              <a:rPr lang="en-US" sz="1600" dirty="0" smtClean="0"/>
              <a:t>Comp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Izhikevich</a:t>
            </a:r>
            <a:r>
              <a:rPr lang="fr-FR" sz="1600" dirty="0" smtClean="0"/>
              <a:t> (2006). </a:t>
            </a:r>
            <a:r>
              <a:rPr lang="fr-FR" sz="1600" dirty="0" err="1" smtClean="0"/>
              <a:t>Polychronization</a:t>
            </a:r>
            <a:r>
              <a:rPr lang="fr-FR" sz="1600" dirty="0"/>
              <a:t>: computation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spikes</a:t>
            </a:r>
            <a:r>
              <a:rPr lang="fr-FR" sz="1600" dirty="0" smtClean="0"/>
              <a:t>. Neural </a:t>
            </a:r>
            <a:r>
              <a:rPr lang="fr-FR" sz="1600" dirty="0" err="1" smtClean="0"/>
              <a:t>Comp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Goodman &amp; </a:t>
            </a:r>
            <a:r>
              <a:rPr lang="en-US" sz="1600" dirty="0" err="1"/>
              <a:t>Brette</a:t>
            </a:r>
            <a:r>
              <a:rPr lang="en-US" sz="1600" dirty="0"/>
              <a:t> (2010). Spike-timing-based computation in sound localization. </a:t>
            </a:r>
            <a:r>
              <a:rPr lang="en-US" sz="1600" dirty="0" err="1"/>
              <a:t>PLoS</a:t>
            </a:r>
            <a:r>
              <a:rPr lang="en-US" sz="1600" dirty="0"/>
              <a:t> Comp </a:t>
            </a:r>
            <a:r>
              <a:rPr lang="en-US" sz="1600" dirty="0" err="1"/>
              <a:t>Biol</a:t>
            </a:r>
            <a:r>
              <a:rPr lang="en-US" sz="16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Rossant</a:t>
            </a:r>
            <a:r>
              <a:rPr lang="en-US" sz="1600" dirty="0" smtClean="0"/>
              <a:t>, </a:t>
            </a:r>
            <a:r>
              <a:rPr lang="en-US" sz="1600" dirty="0" err="1" smtClean="0"/>
              <a:t>Leijon</a:t>
            </a:r>
            <a:r>
              <a:rPr lang="en-US" sz="1600" dirty="0" smtClean="0"/>
              <a:t>, Magnusson, </a:t>
            </a:r>
            <a:r>
              <a:rPr lang="en-US" sz="1600" dirty="0" err="1" smtClean="0"/>
              <a:t>Brette</a:t>
            </a:r>
            <a:r>
              <a:rPr lang="en-US" sz="1600" dirty="0" smtClean="0"/>
              <a:t> </a:t>
            </a:r>
            <a:r>
              <a:rPr lang="en-US" sz="1600" dirty="0"/>
              <a:t>(2011). Sensitivity of noisy neurons to coincident inputs. J </a:t>
            </a:r>
            <a:r>
              <a:rPr lang="en-US" sz="1600" dirty="0" err="1" smtClean="0"/>
              <a:t>Neurosci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Brette </a:t>
            </a:r>
            <a:r>
              <a:rPr lang="fr-FR" sz="1600" dirty="0"/>
              <a:t>(2012). </a:t>
            </a:r>
            <a:r>
              <a:rPr lang="fr-FR" sz="1600" dirty="0" err="1"/>
              <a:t>Computing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synchrony</a:t>
            </a:r>
            <a:r>
              <a:rPr lang="fr-FR" sz="1600" dirty="0"/>
              <a:t>. </a:t>
            </a:r>
            <a:r>
              <a:rPr lang="fr-FR" sz="1600" dirty="0" err="1"/>
              <a:t>PLoS</a:t>
            </a:r>
            <a:r>
              <a:rPr lang="fr-FR" sz="1600" dirty="0"/>
              <a:t> </a:t>
            </a:r>
            <a:r>
              <a:rPr lang="fr-FR" sz="1600" dirty="0" err="1"/>
              <a:t>Comp</a:t>
            </a:r>
            <a:r>
              <a:rPr lang="fr-FR" sz="1600" dirty="0"/>
              <a:t> </a:t>
            </a:r>
            <a:r>
              <a:rPr lang="fr-FR" sz="1600" dirty="0" err="1"/>
              <a:t>Biol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fr-FR" sz="1600" dirty="0" err="1" smtClean="0"/>
              <a:t>Boerlin</a:t>
            </a:r>
            <a:r>
              <a:rPr lang="fr-FR" sz="1600" dirty="0" smtClean="0"/>
              <a:t>, </a:t>
            </a:r>
            <a:r>
              <a:rPr lang="fr-FR" sz="1600" dirty="0" err="1" smtClean="0"/>
              <a:t>Machens</a:t>
            </a:r>
            <a:r>
              <a:rPr lang="fr-FR" sz="1600" dirty="0" smtClean="0"/>
              <a:t>, </a:t>
            </a:r>
            <a:r>
              <a:rPr lang="fr-FR" sz="1600" dirty="0" err="1" smtClean="0"/>
              <a:t>Denève</a:t>
            </a:r>
            <a:r>
              <a:rPr lang="fr-FR" sz="1600" dirty="0" smtClean="0"/>
              <a:t> (2013). </a:t>
            </a:r>
            <a:r>
              <a:rPr lang="fr-FR" sz="1600" dirty="0" err="1"/>
              <a:t>Predictive</a:t>
            </a:r>
            <a:r>
              <a:rPr lang="fr-FR" sz="1600" dirty="0"/>
              <a:t> </a:t>
            </a:r>
            <a:r>
              <a:rPr lang="fr-FR" sz="1600" dirty="0" err="1"/>
              <a:t>Coding</a:t>
            </a:r>
            <a:r>
              <a:rPr lang="fr-FR" sz="1600" dirty="0"/>
              <a:t> of </a:t>
            </a:r>
            <a:r>
              <a:rPr lang="fr-FR" sz="1600" dirty="0" err="1"/>
              <a:t>Dynamical</a:t>
            </a:r>
            <a:r>
              <a:rPr lang="fr-FR" sz="1600" dirty="0"/>
              <a:t> Variables in </a:t>
            </a:r>
            <a:r>
              <a:rPr lang="fr-FR" sz="1600" dirty="0" err="1"/>
              <a:t>Balanced</a:t>
            </a:r>
            <a:r>
              <a:rPr lang="fr-FR" sz="1600" dirty="0"/>
              <a:t> </a:t>
            </a:r>
            <a:r>
              <a:rPr lang="fr-FR" sz="1600" dirty="0" err="1"/>
              <a:t>Spiking</a:t>
            </a:r>
            <a:r>
              <a:rPr lang="fr-FR" sz="1600" dirty="0"/>
              <a:t> </a:t>
            </a:r>
            <a:r>
              <a:rPr lang="fr-FR" sz="1600" dirty="0" smtClean="0"/>
              <a:t>Networks. </a:t>
            </a:r>
            <a:r>
              <a:rPr lang="fr-FR" sz="1600" dirty="0" err="1" smtClean="0"/>
              <a:t>PLoS</a:t>
            </a:r>
            <a:r>
              <a:rPr lang="fr-FR" sz="1600" dirty="0" smtClean="0"/>
              <a:t> </a:t>
            </a:r>
            <a:r>
              <a:rPr lang="fr-FR" sz="1600" dirty="0" err="1" smtClean="0"/>
              <a:t>Comp</a:t>
            </a:r>
            <a:r>
              <a:rPr lang="fr-FR" sz="1600" dirty="0" smtClean="0"/>
              <a:t> </a:t>
            </a:r>
            <a:r>
              <a:rPr lang="fr-FR" sz="1600" dirty="0" err="1" smtClean="0"/>
              <a:t>Biol</a:t>
            </a:r>
            <a:endParaRPr lang="fr-FR" sz="1600" dirty="0"/>
          </a:p>
        </p:txBody>
      </p:sp>
      <p:sp>
        <p:nvSpPr>
          <p:cNvPr id="5" name="TextBox 55"/>
          <p:cNvSpPr txBox="1"/>
          <p:nvPr/>
        </p:nvSpPr>
        <p:spPr>
          <a:xfrm>
            <a:off x="323528" y="5301208"/>
            <a:ext cx="5619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Blog:</a:t>
            </a:r>
            <a:r>
              <a:rPr lang="fr-FR" sz="1600" dirty="0" smtClean="0"/>
              <a:t> « Rate vs. </a:t>
            </a:r>
            <a:r>
              <a:rPr lang="fr-FR" sz="1600" dirty="0"/>
              <a:t>timing </a:t>
            </a:r>
            <a:r>
              <a:rPr lang="fr-FR" sz="1600" dirty="0" smtClean="0"/>
              <a:t>»</a:t>
            </a:r>
          </a:p>
          <a:p>
            <a:r>
              <a:rPr lang="fr-FR" sz="1600" dirty="0" smtClean="0"/>
              <a:t>http</a:t>
            </a:r>
            <a:r>
              <a:rPr lang="fr-FR" sz="1600" dirty="0"/>
              <a:t>://</a:t>
            </a:r>
            <a:r>
              <a:rPr lang="fr-FR" sz="1600" dirty="0" err="1"/>
              <a:t>briansimulator.org</a:t>
            </a:r>
            <a:r>
              <a:rPr lang="fr-FR" sz="1600" dirty="0"/>
              <a:t>/</a:t>
            </a:r>
            <a:r>
              <a:rPr lang="fr-FR" sz="1600" dirty="0" err="1"/>
              <a:t>category</a:t>
            </a:r>
            <a:r>
              <a:rPr lang="fr-FR" sz="1600" dirty="0"/>
              <a:t>/romains-blog/rate-vs-timing</a:t>
            </a:r>
            <a:r>
              <a:rPr lang="fr-FR" sz="1600" dirty="0" smtClean="0"/>
              <a:t>/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16216" y="6381328"/>
            <a:ext cx="255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romain.brette@inserm.fr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71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neurone</a:t>
            </a:r>
            <a:endParaRPr lang="fr-FR" dirty="0"/>
          </a:p>
        </p:txBody>
      </p:sp>
      <p:pic>
        <p:nvPicPr>
          <p:cNvPr id="5" name="Picture 6" descr="MS95"/>
          <p:cNvPicPr>
            <a:picLocks noChangeAspect="1" noChangeArrowheads="1"/>
          </p:cNvPicPr>
          <p:nvPr/>
        </p:nvPicPr>
        <p:blipFill>
          <a:blip r:embed="rId4" cstate="print"/>
          <a:srcRect l="6453" t="3970" r="5353" b="54346"/>
          <a:stretch>
            <a:fillRect/>
          </a:stretch>
        </p:blipFill>
        <p:spPr bwMode="auto">
          <a:xfrm>
            <a:off x="2395115" y="1484784"/>
            <a:ext cx="3143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3" descr="Neurone.JPG"/>
          <p:cNvPicPr>
            <a:picLocks noChangeAspect="1"/>
          </p:cNvPicPr>
          <p:nvPr/>
        </p:nvPicPr>
        <p:blipFill>
          <a:blip r:embed="rId5" cstate="print"/>
          <a:srcRect l="19028"/>
          <a:stretch>
            <a:fillRect/>
          </a:stretch>
        </p:blipFill>
        <p:spPr bwMode="auto">
          <a:xfrm>
            <a:off x="452015" y="1553046"/>
            <a:ext cx="12144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2829474" y="2984972"/>
            <a:ext cx="1886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Train d’impulsions</a:t>
            </a:r>
            <a:endParaRPr lang="fr-FR" dirty="0"/>
          </a:p>
        </p:txBody>
      </p:sp>
      <p:pic>
        <p:nvPicPr>
          <p:cNvPr id="9" name="Picture 31" descr="C:\Boulot\Cours\Cours ENS\2009\Spike.jpg"/>
          <p:cNvPicPr>
            <a:picLocks noChangeAspect="1" noChangeArrowheads="1"/>
          </p:cNvPicPr>
          <p:nvPr/>
        </p:nvPicPr>
        <p:blipFill>
          <a:blip r:embed="rId6" cstate="print"/>
          <a:srcRect b="18182"/>
          <a:stretch>
            <a:fillRect/>
          </a:stretch>
        </p:blipFill>
        <p:spPr bwMode="auto">
          <a:xfrm>
            <a:off x="5681240" y="1699097"/>
            <a:ext cx="1843088" cy="12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16216" y="1780233"/>
            <a:ext cx="1296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Impulsion: « potentiel d’action 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80865" y="1556222"/>
            <a:ext cx="142875" cy="12858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>
            <a:stCxn id="11" idx="3"/>
          </p:cNvCxnSpPr>
          <p:nvPr/>
        </p:nvCxnSpPr>
        <p:spPr>
          <a:xfrm flipV="1">
            <a:off x="2823740" y="2199159"/>
            <a:ext cx="2914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e 34"/>
          <p:cNvGrpSpPr>
            <a:grpSpLocks/>
          </p:cNvGrpSpPr>
          <p:nvPr/>
        </p:nvGrpSpPr>
        <p:grpSpPr bwMode="auto">
          <a:xfrm>
            <a:off x="237703" y="1484784"/>
            <a:ext cx="571500" cy="71437"/>
            <a:chOff x="3928264" y="2071678"/>
            <a:chExt cx="1145390" cy="142876"/>
          </a:xfrm>
        </p:grpSpPr>
        <p:cxnSp>
          <p:nvCxnSpPr>
            <p:cNvPr id="14" name="Connecteur droit 50"/>
            <p:cNvCxnSpPr/>
            <p:nvPr/>
          </p:nvCxnSpPr>
          <p:spPr>
            <a:xfrm rot="5400000">
              <a:off x="3856825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51"/>
            <p:cNvCxnSpPr/>
            <p:nvPr/>
          </p:nvCxnSpPr>
          <p:spPr>
            <a:xfrm rot="5400000">
              <a:off x="4009544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52"/>
            <p:cNvCxnSpPr/>
            <p:nvPr/>
          </p:nvCxnSpPr>
          <p:spPr>
            <a:xfrm rot="5400000">
              <a:off x="4205214" y="2141526"/>
              <a:ext cx="142876" cy="31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53"/>
            <p:cNvCxnSpPr/>
            <p:nvPr/>
          </p:nvCxnSpPr>
          <p:spPr>
            <a:xfrm rot="5400000">
              <a:off x="4499516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54"/>
            <p:cNvCxnSpPr/>
            <p:nvPr/>
          </p:nvCxnSpPr>
          <p:spPr>
            <a:xfrm rot="5400000">
              <a:off x="4563149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55"/>
            <p:cNvCxnSpPr/>
            <p:nvPr/>
          </p:nvCxnSpPr>
          <p:spPr>
            <a:xfrm rot="5400000">
              <a:off x="4715867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56"/>
            <p:cNvCxnSpPr/>
            <p:nvPr/>
          </p:nvCxnSpPr>
          <p:spPr>
            <a:xfrm rot="5400000">
              <a:off x="4921084" y="2141526"/>
              <a:ext cx="142876" cy="318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57"/>
            <p:cNvCxnSpPr/>
            <p:nvPr/>
          </p:nvCxnSpPr>
          <p:spPr>
            <a:xfrm rot="5400000">
              <a:off x="5002215" y="2143117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34"/>
          <p:cNvGrpSpPr>
            <a:grpSpLocks/>
          </p:cNvGrpSpPr>
          <p:nvPr/>
        </p:nvGrpSpPr>
        <p:grpSpPr bwMode="auto">
          <a:xfrm>
            <a:off x="166265" y="2699221"/>
            <a:ext cx="571500" cy="71438"/>
            <a:chOff x="3928264" y="2071678"/>
            <a:chExt cx="1145390" cy="142876"/>
          </a:xfrm>
        </p:grpSpPr>
        <p:cxnSp>
          <p:nvCxnSpPr>
            <p:cNvPr id="23" name="Connecteur droit 50"/>
            <p:cNvCxnSpPr/>
            <p:nvPr/>
          </p:nvCxnSpPr>
          <p:spPr>
            <a:xfrm rot="5400000">
              <a:off x="385682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51"/>
            <p:cNvCxnSpPr/>
            <p:nvPr/>
          </p:nvCxnSpPr>
          <p:spPr>
            <a:xfrm rot="5400000">
              <a:off x="4009545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52"/>
            <p:cNvCxnSpPr/>
            <p:nvPr/>
          </p:nvCxnSpPr>
          <p:spPr>
            <a:xfrm rot="5400000">
              <a:off x="4205217" y="2141525"/>
              <a:ext cx="142876" cy="318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53"/>
            <p:cNvCxnSpPr/>
            <p:nvPr/>
          </p:nvCxnSpPr>
          <p:spPr>
            <a:xfrm rot="5400000">
              <a:off x="4499517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54"/>
            <p:cNvCxnSpPr/>
            <p:nvPr/>
          </p:nvCxnSpPr>
          <p:spPr>
            <a:xfrm rot="5400000">
              <a:off x="4563150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55"/>
            <p:cNvCxnSpPr/>
            <p:nvPr/>
          </p:nvCxnSpPr>
          <p:spPr>
            <a:xfrm rot="5400000">
              <a:off x="4715869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56"/>
            <p:cNvCxnSpPr/>
            <p:nvPr/>
          </p:nvCxnSpPr>
          <p:spPr>
            <a:xfrm rot="5400000">
              <a:off x="4921085" y="2141525"/>
              <a:ext cx="142876" cy="31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57"/>
            <p:cNvCxnSpPr/>
            <p:nvPr/>
          </p:nvCxnSpPr>
          <p:spPr>
            <a:xfrm rot="5400000">
              <a:off x="500221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4"/>
          <p:cNvGrpSpPr>
            <a:grpSpLocks/>
          </p:cNvGrpSpPr>
          <p:nvPr/>
        </p:nvGrpSpPr>
        <p:grpSpPr bwMode="auto">
          <a:xfrm>
            <a:off x="166265" y="3413596"/>
            <a:ext cx="571500" cy="71438"/>
            <a:chOff x="3928264" y="2071678"/>
            <a:chExt cx="1145390" cy="142876"/>
          </a:xfrm>
        </p:grpSpPr>
        <p:cxnSp>
          <p:nvCxnSpPr>
            <p:cNvPr id="32" name="Connecteur droit 50"/>
            <p:cNvCxnSpPr/>
            <p:nvPr/>
          </p:nvCxnSpPr>
          <p:spPr>
            <a:xfrm rot="5400000">
              <a:off x="385682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51"/>
            <p:cNvCxnSpPr/>
            <p:nvPr/>
          </p:nvCxnSpPr>
          <p:spPr>
            <a:xfrm rot="5400000">
              <a:off x="4009545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52"/>
            <p:cNvCxnSpPr/>
            <p:nvPr/>
          </p:nvCxnSpPr>
          <p:spPr>
            <a:xfrm rot="5400000">
              <a:off x="4205217" y="2141525"/>
              <a:ext cx="142876" cy="318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53"/>
            <p:cNvCxnSpPr/>
            <p:nvPr/>
          </p:nvCxnSpPr>
          <p:spPr>
            <a:xfrm rot="5400000">
              <a:off x="4499517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54"/>
            <p:cNvCxnSpPr/>
            <p:nvPr/>
          </p:nvCxnSpPr>
          <p:spPr>
            <a:xfrm rot="5400000">
              <a:off x="4563150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55"/>
            <p:cNvCxnSpPr/>
            <p:nvPr/>
          </p:nvCxnSpPr>
          <p:spPr>
            <a:xfrm rot="5400000">
              <a:off x="4715869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56"/>
            <p:cNvCxnSpPr/>
            <p:nvPr/>
          </p:nvCxnSpPr>
          <p:spPr>
            <a:xfrm rot="5400000">
              <a:off x="4921085" y="2141525"/>
              <a:ext cx="142876" cy="31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57"/>
            <p:cNvCxnSpPr/>
            <p:nvPr/>
          </p:nvCxnSpPr>
          <p:spPr>
            <a:xfrm rot="5400000">
              <a:off x="500221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4"/>
          <p:cNvGrpSpPr>
            <a:grpSpLocks/>
          </p:cNvGrpSpPr>
          <p:nvPr/>
        </p:nvGrpSpPr>
        <p:grpSpPr bwMode="auto">
          <a:xfrm>
            <a:off x="1094953" y="1841971"/>
            <a:ext cx="571500" cy="71438"/>
            <a:chOff x="3928264" y="2071678"/>
            <a:chExt cx="1145390" cy="142876"/>
          </a:xfrm>
        </p:grpSpPr>
        <p:cxnSp>
          <p:nvCxnSpPr>
            <p:cNvPr id="41" name="Connecteur droit 50"/>
            <p:cNvCxnSpPr/>
            <p:nvPr/>
          </p:nvCxnSpPr>
          <p:spPr>
            <a:xfrm rot="5400000">
              <a:off x="385682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51"/>
            <p:cNvCxnSpPr/>
            <p:nvPr/>
          </p:nvCxnSpPr>
          <p:spPr>
            <a:xfrm rot="5400000">
              <a:off x="4009545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52"/>
            <p:cNvCxnSpPr/>
            <p:nvPr/>
          </p:nvCxnSpPr>
          <p:spPr>
            <a:xfrm rot="5400000">
              <a:off x="4205215" y="2141525"/>
              <a:ext cx="142876" cy="31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53"/>
            <p:cNvCxnSpPr/>
            <p:nvPr/>
          </p:nvCxnSpPr>
          <p:spPr>
            <a:xfrm rot="5400000">
              <a:off x="4499517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54"/>
            <p:cNvCxnSpPr/>
            <p:nvPr/>
          </p:nvCxnSpPr>
          <p:spPr>
            <a:xfrm rot="5400000">
              <a:off x="4563150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55"/>
            <p:cNvCxnSpPr/>
            <p:nvPr/>
          </p:nvCxnSpPr>
          <p:spPr>
            <a:xfrm rot="5400000">
              <a:off x="4715869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56"/>
            <p:cNvCxnSpPr/>
            <p:nvPr/>
          </p:nvCxnSpPr>
          <p:spPr>
            <a:xfrm rot="5400000">
              <a:off x="4921085" y="2141525"/>
              <a:ext cx="142876" cy="318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57"/>
            <p:cNvCxnSpPr/>
            <p:nvPr/>
          </p:nvCxnSpPr>
          <p:spPr>
            <a:xfrm rot="5400000">
              <a:off x="500221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34"/>
          <p:cNvGrpSpPr>
            <a:grpSpLocks/>
          </p:cNvGrpSpPr>
          <p:nvPr/>
        </p:nvGrpSpPr>
        <p:grpSpPr bwMode="auto">
          <a:xfrm>
            <a:off x="1523578" y="3127846"/>
            <a:ext cx="571500" cy="71438"/>
            <a:chOff x="3928264" y="2071678"/>
            <a:chExt cx="1145390" cy="142876"/>
          </a:xfrm>
        </p:grpSpPr>
        <p:cxnSp>
          <p:nvCxnSpPr>
            <p:cNvPr id="50" name="Connecteur droit 50"/>
            <p:cNvCxnSpPr/>
            <p:nvPr/>
          </p:nvCxnSpPr>
          <p:spPr>
            <a:xfrm rot="5400000">
              <a:off x="385682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eur droit 51"/>
            <p:cNvCxnSpPr/>
            <p:nvPr/>
          </p:nvCxnSpPr>
          <p:spPr>
            <a:xfrm rot="5400000">
              <a:off x="4009545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eur droit 52"/>
            <p:cNvCxnSpPr/>
            <p:nvPr/>
          </p:nvCxnSpPr>
          <p:spPr>
            <a:xfrm rot="5400000">
              <a:off x="4205215" y="2141525"/>
              <a:ext cx="142876" cy="3183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necteur droit 53"/>
            <p:cNvCxnSpPr/>
            <p:nvPr/>
          </p:nvCxnSpPr>
          <p:spPr>
            <a:xfrm rot="5400000">
              <a:off x="4499517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Connecteur droit 54"/>
            <p:cNvCxnSpPr/>
            <p:nvPr/>
          </p:nvCxnSpPr>
          <p:spPr>
            <a:xfrm rot="5400000">
              <a:off x="4563150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onnecteur droit 55"/>
            <p:cNvCxnSpPr/>
            <p:nvPr/>
          </p:nvCxnSpPr>
          <p:spPr>
            <a:xfrm rot="5400000">
              <a:off x="4715869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necteur droit 56"/>
            <p:cNvCxnSpPr/>
            <p:nvPr/>
          </p:nvCxnSpPr>
          <p:spPr>
            <a:xfrm rot="5400000">
              <a:off x="4921085" y="2141525"/>
              <a:ext cx="142876" cy="318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necteur droit 57"/>
            <p:cNvCxnSpPr/>
            <p:nvPr/>
          </p:nvCxnSpPr>
          <p:spPr>
            <a:xfrm rot="5400000">
              <a:off x="5002216" y="2143116"/>
              <a:ext cx="14287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Forme libre 124"/>
          <p:cNvSpPr/>
          <p:nvPr/>
        </p:nvSpPr>
        <p:spPr>
          <a:xfrm>
            <a:off x="4906145" y="6127576"/>
            <a:ext cx="990600" cy="253538"/>
          </a:xfrm>
          <a:custGeom>
            <a:avLst/>
            <a:gdLst>
              <a:gd name="connsiteX0" fmla="*/ 0 w 1263535"/>
              <a:gd name="connsiteY0" fmla="*/ 863138 h 863138"/>
              <a:gd name="connsiteX1" fmla="*/ 141317 w 1263535"/>
              <a:gd name="connsiteY1" fmla="*/ 40178 h 863138"/>
              <a:gd name="connsiteX2" fmla="*/ 515390 w 1263535"/>
              <a:gd name="connsiteY2" fmla="*/ 622068 h 863138"/>
              <a:gd name="connsiteX3" fmla="*/ 864524 w 1263535"/>
              <a:gd name="connsiteY3" fmla="*/ 821574 h 863138"/>
              <a:gd name="connsiteX4" fmla="*/ 1263535 w 1263535"/>
              <a:gd name="connsiteY4" fmla="*/ 838199 h 8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35" h="863138">
                <a:moveTo>
                  <a:pt x="0" y="863138"/>
                </a:moveTo>
                <a:cubicBezTo>
                  <a:pt x="27709" y="471747"/>
                  <a:pt x="55419" y="80356"/>
                  <a:pt x="141317" y="40178"/>
                </a:cubicBezTo>
                <a:cubicBezTo>
                  <a:pt x="227215" y="0"/>
                  <a:pt x="394855" y="491835"/>
                  <a:pt x="515390" y="622068"/>
                </a:cubicBezTo>
                <a:cubicBezTo>
                  <a:pt x="635925" y="752301"/>
                  <a:pt x="739833" y="785552"/>
                  <a:pt x="864524" y="821574"/>
                </a:cubicBezTo>
                <a:cubicBezTo>
                  <a:pt x="989215" y="857596"/>
                  <a:pt x="1126375" y="847897"/>
                  <a:pt x="1263535" y="83819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Picture 5" descr="C:\Boulot\Cours\Cours ENS\2009\Spike.jpg"/>
          <p:cNvPicPr>
            <a:picLocks noChangeAspect="1" noChangeArrowheads="1"/>
          </p:cNvPicPr>
          <p:nvPr/>
        </p:nvPicPr>
        <p:blipFill>
          <a:blip r:embed="rId6" cstate="print"/>
          <a:srcRect l="2941" t="6897" r="74706" b="27586"/>
          <a:stretch>
            <a:fillRect/>
          </a:stretch>
        </p:blipFill>
        <p:spPr bwMode="auto">
          <a:xfrm>
            <a:off x="4144144" y="4908376"/>
            <a:ext cx="762000" cy="1905000"/>
          </a:xfrm>
          <a:prstGeom prst="rect">
            <a:avLst/>
          </a:prstGeom>
          <a:noFill/>
        </p:spPr>
      </p:pic>
      <p:sp>
        <p:nvSpPr>
          <p:cNvPr id="127" name="Rectangle 126"/>
          <p:cNvSpPr/>
          <p:nvPr/>
        </p:nvSpPr>
        <p:spPr>
          <a:xfrm>
            <a:off x="4448944" y="4984576"/>
            <a:ext cx="3810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 127"/>
          <p:cNvSpPr/>
          <p:nvPr/>
        </p:nvSpPr>
        <p:spPr>
          <a:xfrm>
            <a:off x="4906144" y="5822776"/>
            <a:ext cx="1421476" cy="547255"/>
          </a:xfrm>
          <a:custGeom>
            <a:avLst/>
            <a:gdLst>
              <a:gd name="connsiteX0" fmla="*/ 0 w 1421476"/>
              <a:gd name="connsiteY0" fmla="*/ 547255 h 547255"/>
              <a:gd name="connsiteX1" fmla="*/ 108065 w 1421476"/>
              <a:gd name="connsiteY1" fmla="*/ 314498 h 547255"/>
              <a:gd name="connsiteX2" fmla="*/ 249382 w 1421476"/>
              <a:gd name="connsiteY2" fmla="*/ 372687 h 547255"/>
              <a:gd name="connsiteX3" fmla="*/ 365760 w 1421476"/>
              <a:gd name="connsiteY3" fmla="*/ 148244 h 547255"/>
              <a:gd name="connsiteX4" fmla="*/ 507076 w 1421476"/>
              <a:gd name="connsiteY4" fmla="*/ 272935 h 547255"/>
              <a:gd name="connsiteX5" fmla="*/ 623454 w 1421476"/>
              <a:gd name="connsiteY5" fmla="*/ 322811 h 547255"/>
              <a:gd name="connsiteX6" fmla="*/ 698269 w 1421476"/>
              <a:gd name="connsiteY6" fmla="*/ 15240 h 547255"/>
              <a:gd name="connsiteX7" fmla="*/ 931025 w 1421476"/>
              <a:gd name="connsiteY7" fmla="*/ 414251 h 547255"/>
              <a:gd name="connsiteX8" fmla="*/ 1255222 w 1421476"/>
              <a:gd name="connsiteY8" fmla="*/ 489065 h 547255"/>
              <a:gd name="connsiteX9" fmla="*/ 1421476 w 1421476"/>
              <a:gd name="connsiteY9" fmla="*/ 480753 h 54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1476" h="547255">
                <a:moveTo>
                  <a:pt x="0" y="547255"/>
                </a:moveTo>
                <a:cubicBezTo>
                  <a:pt x="33250" y="445424"/>
                  <a:pt x="66501" y="343593"/>
                  <a:pt x="108065" y="314498"/>
                </a:cubicBezTo>
                <a:cubicBezTo>
                  <a:pt x="149629" y="285403"/>
                  <a:pt x="206433" y="400396"/>
                  <a:pt x="249382" y="372687"/>
                </a:cubicBezTo>
                <a:cubicBezTo>
                  <a:pt x="292331" y="344978"/>
                  <a:pt x="322811" y="164869"/>
                  <a:pt x="365760" y="148244"/>
                </a:cubicBezTo>
                <a:cubicBezTo>
                  <a:pt x="408709" y="131619"/>
                  <a:pt x="464127" y="243840"/>
                  <a:pt x="507076" y="272935"/>
                </a:cubicBezTo>
                <a:cubicBezTo>
                  <a:pt x="550025" y="302030"/>
                  <a:pt x="591588" y="365760"/>
                  <a:pt x="623454" y="322811"/>
                </a:cubicBezTo>
                <a:cubicBezTo>
                  <a:pt x="655320" y="279862"/>
                  <a:pt x="647007" y="0"/>
                  <a:pt x="698269" y="15240"/>
                </a:cubicBezTo>
                <a:cubicBezTo>
                  <a:pt x="749531" y="30480"/>
                  <a:pt x="838200" y="335280"/>
                  <a:pt x="931025" y="414251"/>
                </a:cubicBezTo>
                <a:cubicBezTo>
                  <a:pt x="1023850" y="493222"/>
                  <a:pt x="1173480" y="477981"/>
                  <a:pt x="1255222" y="489065"/>
                </a:cubicBezTo>
                <a:cubicBezTo>
                  <a:pt x="1336964" y="500149"/>
                  <a:pt x="1379220" y="490451"/>
                  <a:pt x="1421476" y="4807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 128"/>
          <p:cNvSpPr/>
          <p:nvPr/>
        </p:nvSpPr>
        <p:spPr>
          <a:xfrm>
            <a:off x="4906144" y="3612976"/>
            <a:ext cx="2107276" cy="2817091"/>
          </a:xfrm>
          <a:custGeom>
            <a:avLst/>
            <a:gdLst>
              <a:gd name="connsiteX0" fmla="*/ 0 w 1421476"/>
              <a:gd name="connsiteY0" fmla="*/ 547255 h 547255"/>
              <a:gd name="connsiteX1" fmla="*/ 108065 w 1421476"/>
              <a:gd name="connsiteY1" fmla="*/ 314498 h 547255"/>
              <a:gd name="connsiteX2" fmla="*/ 249382 w 1421476"/>
              <a:gd name="connsiteY2" fmla="*/ 372687 h 547255"/>
              <a:gd name="connsiteX3" fmla="*/ 365760 w 1421476"/>
              <a:gd name="connsiteY3" fmla="*/ 148244 h 547255"/>
              <a:gd name="connsiteX4" fmla="*/ 507076 w 1421476"/>
              <a:gd name="connsiteY4" fmla="*/ 272935 h 547255"/>
              <a:gd name="connsiteX5" fmla="*/ 623454 w 1421476"/>
              <a:gd name="connsiteY5" fmla="*/ 322811 h 547255"/>
              <a:gd name="connsiteX6" fmla="*/ 698269 w 1421476"/>
              <a:gd name="connsiteY6" fmla="*/ 15240 h 547255"/>
              <a:gd name="connsiteX7" fmla="*/ 931025 w 1421476"/>
              <a:gd name="connsiteY7" fmla="*/ 414251 h 547255"/>
              <a:gd name="connsiteX8" fmla="*/ 1255222 w 1421476"/>
              <a:gd name="connsiteY8" fmla="*/ 489065 h 547255"/>
              <a:gd name="connsiteX9" fmla="*/ 1421476 w 1421476"/>
              <a:gd name="connsiteY9" fmla="*/ 480753 h 547255"/>
              <a:gd name="connsiteX0" fmla="*/ 0 w 1421476"/>
              <a:gd name="connsiteY0" fmla="*/ 567575 h 571269"/>
              <a:gd name="connsiteX1" fmla="*/ 108065 w 1421476"/>
              <a:gd name="connsiteY1" fmla="*/ 334818 h 571269"/>
              <a:gd name="connsiteX2" fmla="*/ 249382 w 1421476"/>
              <a:gd name="connsiteY2" fmla="*/ 393007 h 571269"/>
              <a:gd name="connsiteX3" fmla="*/ 365760 w 1421476"/>
              <a:gd name="connsiteY3" fmla="*/ 168564 h 571269"/>
              <a:gd name="connsiteX4" fmla="*/ 507076 w 1421476"/>
              <a:gd name="connsiteY4" fmla="*/ 293255 h 571269"/>
              <a:gd name="connsiteX5" fmla="*/ 623454 w 1421476"/>
              <a:gd name="connsiteY5" fmla="*/ 343131 h 571269"/>
              <a:gd name="connsiteX6" fmla="*/ 698269 w 1421476"/>
              <a:gd name="connsiteY6" fmla="*/ 35560 h 571269"/>
              <a:gd name="connsiteX7" fmla="*/ 778625 w 1421476"/>
              <a:gd name="connsiteY7" fmla="*/ 129771 h 571269"/>
              <a:gd name="connsiteX8" fmla="*/ 1255222 w 1421476"/>
              <a:gd name="connsiteY8" fmla="*/ 509385 h 571269"/>
              <a:gd name="connsiteX9" fmla="*/ 1421476 w 1421476"/>
              <a:gd name="connsiteY9" fmla="*/ 501073 h 571269"/>
              <a:gd name="connsiteX0" fmla="*/ 0 w 1421476"/>
              <a:gd name="connsiteY0" fmla="*/ 3918066 h 3921760"/>
              <a:gd name="connsiteX1" fmla="*/ 108065 w 1421476"/>
              <a:gd name="connsiteY1" fmla="*/ 3685309 h 3921760"/>
              <a:gd name="connsiteX2" fmla="*/ 249382 w 1421476"/>
              <a:gd name="connsiteY2" fmla="*/ 3743498 h 3921760"/>
              <a:gd name="connsiteX3" fmla="*/ 365760 w 1421476"/>
              <a:gd name="connsiteY3" fmla="*/ 3519055 h 3921760"/>
              <a:gd name="connsiteX4" fmla="*/ 507076 w 1421476"/>
              <a:gd name="connsiteY4" fmla="*/ 3643746 h 3921760"/>
              <a:gd name="connsiteX5" fmla="*/ 623454 w 1421476"/>
              <a:gd name="connsiteY5" fmla="*/ 3693622 h 3921760"/>
              <a:gd name="connsiteX6" fmla="*/ 698269 w 1421476"/>
              <a:gd name="connsiteY6" fmla="*/ 3386051 h 3921760"/>
              <a:gd name="connsiteX7" fmla="*/ 778625 w 1421476"/>
              <a:gd name="connsiteY7" fmla="*/ 3480262 h 3921760"/>
              <a:gd name="connsiteX8" fmla="*/ 1255222 w 1421476"/>
              <a:gd name="connsiteY8" fmla="*/ 3859876 h 3921760"/>
              <a:gd name="connsiteX9" fmla="*/ 1421476 w 1421476"/>
              <a:gd name="connsiteY9" fmla="*/ 3851564 h 3921760"/>
              <a:gd name="connsiteX0" fmla="*/ 0 w 2107276"/>
              <a:gd name="connsiteY0" fmla="*/ 3918066 h 3921760"/>
              <a:gd name="connsiteX1" fmla="*/ 108065 w 2107276"/>
              <a:gd name="connsiteY1" fmla="*/ 3685309 h 3921760"/>
              <a:gd name="connsiteX2" fmla="*/ 249382 w 2107276"/>
              <a:gd name="connsiteY2" fmla="*/ 3743498 h 3921760"/>
              <a:gd name="connsiteX3" fmla="*/ 365760 w 2107276"/>
              <a:gd name="connsiteY3" fmla="*/ 3519055 h 3921760"/>
              <a:gd name="connsiteX4" fmla="*/ 507076 w 2107276"/>
              <a:gd name="connsiteY4" fmla="*/ 3643746 h 3921760"/>
              <a:gd name="connsiteX5" fmla="*/ 623454 w 2107276"/>
              <a:gd name="connsiteY5" fmla="*/ 3693622 h 3921760"/>
              <a:gd name="connsiteX6" fmla="*/ 698269 w 2107276"/>
              <a:gd name="connsiteY6" fmla="*/ 3386051 h 3921760"/>
              <a:gd name="connsiteX7" fmla="*/ 778625 w 2107276"/>
              <a:gd name="connsiteY7" fmla="*/ 3480262 h 3921760"/>
              <a:gd name="connsiteX8" fmla="*/ 1255222 w 2107276"/>
              <a:gd name="connsiteY8" fmla="*/ 3859876 h 3921760"/>
              <a:gd name="connsiteX9" fmla="*/ 2107276 w 2107276"/>
              <a:gd name="connsiteY9" fmla="*/ 3851564 h 3921760"/>
              <a:gd name="connsiteX0" fmla="*/ 0 w 2107276"/>
              <a:gd name="connsiteY0" fmla="*/ 3918066 h 4017818"/>
              <a:gd name="connsiteX1" fmla="*/ 108065 w 2107276"/>
              <a:gd name="connsiteY1" fmla="*/ 3685309 h 4017818"/>
              <a:gd name="connsiteX2" fmla="*/ 249382 w 2107276"/>
              <a:gd name="connsiteY2" fmla="*/ 3743498 h 4017818"/>
              <a:gd name="connsiteX3" fmla="*/ 365760 w 2107276"/>
              <a:gd name="connsiteY3" fmla="*/ 3519055 h 4017818"/>
              <a:gd name="connsiteX4" fmla="*/ 507076 w 2107276"/>
              <a:gd name="connsiteY4" fmla="*/ 3643746 h 4017818"/>
              <a:gd name="connsiteX5" fmla="*/ 623454 w 2107276"/>
              <a:gd name="connsiteY5" fmla="*/ 3693622 h 4017818"/>
              <a:gd name="connsiteX6" fmla="*/ 698269 w 2107276"/>
              <a:gd name="connsiteY6" fmla="*/ 3386051 h 4017818"/>
              <a:gd name="connsiteX7" fmla="*/ 778625 w 2107276"/>
              <a:gd name="connsiteY7" fmla="*/ 3480262 h 4017818"/>
              <a:gd name="connsiteX8" fmla="*/ 1255222 w 2107276"/>
              <a:gd name="connsiteY8" fmla="*/ 3859876 h 4017818"/>
              <a:gd name="connsiteX9" fmla="*/ 1493520 w 2107276"/>
              <a:gd name="connsiteY9" fmla="*/ 4016433 h 4017818"/>
              <a:gd name="connsiteX10" fmla="*/ 2107276 w 2107276"/>
              <a:gd name="connsiteY10" fmla="*/ 3851564 h 4017818"/>
              <a:gd name="connsiteX0" fmla="*/ 0 w 2107276"/>
              <a:gd name="connsiteY0" fmla="*/ 2715030 h 2814782"/>
              <a:gd name="connsiteX1" fmla="*/ 108065 w 2107276"/>
              <a:gd name="connsiteY1" fmla="*/ 2482273 h 2814782"/>
              <a:gd name="connsiteX2" fmla="*/ 249382 w 2107276"/>
              <a:gd name="connsiteY2" fmla="*/ 2540462 h 2814782"/>
              <a:gd name="connsiteX3" fmla="*/ 365760 w 2107276"/>
              <a:gd name="connsiteY3" fmla="*/ 2316019 h 2814782"/>
              <a:gd name="connsiteX4" fmla="*/ 507076 w 2107276"/>
              <a:gd name="connsiteY4" fmla="*/ 2440710 h 2814782"/>
              <a:gd name="connsiteX5" fmla="*/ 623454 w 2107276"/>
              <a:gd name="connsiteY5" fmla="*/ 2490586 h 2814782"/>
              <a:gd name="connsiteX6" fmla="*/ 698269 w 2107276"/>
              <a:gd name="connsiteY6" fmla="*/ 2183015 h 2814782"/>
              <a:gd name="connsiteX7" fmla="*/ 778625 w 2107276"/>
              <a:gd name="connsiteY7" fmla="*/ 2277226 h 2814782"/>
              <a:gd name="connsiteX8" fmla="*/ 915785 w 2107276"/>
              <a:gd name="connsiteY8" fmla="*/ 63269 h 2814782"/>
              <a:gd name="connsiteX9" fmla="*/ 1255222 w 2107276"/>
              <a:gd name="connsiteY9" fmla="*/ 2656840 h 2814782"/>
              <a:gd name="connsiteX10" fmla="*/ 1493520 w 2107276"/>
              <a:gd name="connsiteY10" fmla="*/ 2813397 h 2814782"/>
              <a:gd name="connsiteX11" fmla="*/ 2107276 w 2107276"/>
              <a:gd name="connsiteY11" fmla="*/ 2648528 h 2814782"/>
              <a:gd name="connsiteX0" fmla="*/ 0 w 2107276"/>
              <a:gd name="connsiteY0" fmla="*/ 2715030 h 2814782"/>
              <a:gd name="connsiteX1" fmla="*/ 108065 w 2107276"/>
              <a:gd name="connsiteY1" fmla="*/ 2482273 h 2814782"/>
              <a:gd name="connsiteX2" fmla="*/ 249382 w 2107276"/>
              <a:gd name="connsiteY2" fmla="*/ 2540462 h 2814782"/>
              <a:gd name="connsiteX3" fmla="*/ 365760 w 2107276"/>
              <a:gd name="connsiteY3" fmla="*/ 2316019 h 2814782"/>
              <a:gd name="connsiteX4" fmla="*/ 507076 w 2107276"/>
              <a:gd name="connsiteY4" fmla="*/ 2440710 h 2814782"/>
              <a:gd name="connsiteX5" fmla="*/ 623454 w 2107276"/>
              <a:gd name="connsiteY5" fmla="*/ 2490586 h 2814782"/>
              <a:gd name="connsiteX6" fmla="*/ 698269 w 2107276"/>
              <a:gd name="connsiteY6" fmla="*/ 2183015 h 2814782"/>
              <a:gd name="connsiteX7" fmla="*/ 778625 w 2107276"/>
              <a:gd name="connsiteY7" fmla="*/ 2277226 h 2814782"/>
              <a:gd name="connsiteX8" fmla="*/ 915785 w 2107276"/>
              <a:gd name="connsiteY8" fmla="*/ 63269 h 2814782"/>
              <a:gd name="connsiteX9" fmla="*/ 1255222 w 2107276"/>
              <a:gd name="connsiteY9" fmla="*/ 2656840 h 2814782"/>
              <a:gd name="connsiteX10" fmla="*/ 1493520 w 2107276"/>
              <a:gd name="connsiteY10" fmla="*/ 2813397 h 2814782"/>
              <a:gd name="connsiteX11" fmla="*/ 2107276 w 2107276"/>
              <a:gd name="connsiteY11" fmla="*/ 2648528 h 2814782"/>
              <a:gd name="connsiteX0" fmla="*/ 0 w 2107276"/>
              <a:gd name="connsiteY0" fmla="*/ 2717339 h 2817091"/>
              <a:gd name="connsiteX1" fmla="*/ 108065 w 2107276"/>
              <a:gd name="connsiteY1" fmla="*/ 2484582 h 2817091"/>
              <a:gd name="connsiteX2" fmla="*/ 249382 w 2107276"/>
              <a:gd name="connsiteY2" fmla="*/ 2542771 h 2817091"/>
              <a:gd name="connsiteX3" fmla="*/ 365760 w 2107276"/>
              <a:gd name="connsiteY3" fmla="*/ 2318328 h 2817091"/>
              <a:gd name="connsiteX4" fmla="*/ 507076 w 2107276"/>
              <a:gd name="connsiteY4" fmla="*/ 2443019 h 2817091"/>
              <a:gd name="connsiteX5" fmla="*/ 623454 w 2107276"/>
              <a:gd name="connsiteY5" fmla="*/ 2492895 h 2817091"/>
              <a:gd name="connsiteX6" fmla="*/ 698269 w 2107276"/>
              <a:gd name="connsiteY6" fmla="*/ 2185324 h 2817091"/>
              <a:gd name="connsiteX7" fmla="*/ 778625 w 2107276"/>
              <a:gd name="connsiteY7" fmla="*/ 2279535 h 2817091"/>
              <a:gd name="connsiteX8" fmla="*/ 782782 w 2107276"/>
              <a:gd name="connsiteY8" fmla="*/ 2265680 h 2817091"/>
              <a:gd name="connsiteX9" fmla="*/ 915785 w 2107276"/>
              <a:gd name="connsiteY9" fmla="*/ 65578 h 2817091"/>
              <a:gd name="connsiteX10" fmla="*/ 1255222 w 2107276"/>
              <a:gd name="connsiteY10" fmla="*/ 2659149 h 2817091"/>
              <a:gd name="connsiteX11" fmla="*/ 1493520 w 2107276"/>
              <a:gd name="connsiteY11" fmla="*/ 2815706 h 2817091"/>
              <a:gd name="connsiteX12" fmla="*/ 2107276 w 2107276"/>
              <a:gd name="connsiteY12" fmla="*/ 2650837 h 2817091"/>
              <a:gd name="connsiteX0" fmla="*/ 0 w 2107276"/>
              <a:gd name="connsiteY0" fmla="*/ 2717339 h 2817091"/>
              <a:gd name="connsiteX1" fmla="*/ 108065 w 2107276"/>
              <a:gd name="connsiteY1" fmla="*/ 2484582 h 2817091"/>
              <a:gd name="connsiteX2" fmla="*/ 249382 w 2107276"/>
              <a:gd name="connsiteY2" fmla="*/ 2542771 h 2817091"/>
              <a:gd name="connsiteX3" fmla="*/ 365760 w 2107276"/>
              <a:gd name="connsiteY3" fmla="*/ 2318328 h 2817091"/>
              <a:gd name="connsiteX4" fmla="*/ 507076 w 2107276"/>
              <a:gd name="connsiteY4" fmla="*/ 2443019 h 2817091"/>
              <a:gd name="connsiteX5" fmla="*/ 623454 w 2107276"/>
              <a:gd name="connsiteY5" fmla="*/ 2492895 h 2817091"/>
              <a:gd name="connsiteX6" fmla="*/ 698269 w 2107276"/>
              <a:gd name="connsiteY6" fmla="*/ 2185324 h 2817091"/>
              <a:gd name="connsiteX7" fmla="*/ 778625 w 2107276"/>
              <a:gd name="connsiteY7" fmla="*/ 2279535 h 2817091"/>
              <a:gd name="connsiteX8" fmla="*/ 782782 w 2107276"/>
              <a:gd name="connsiteY8" fmla="*/ 2265680 h 2817091"/>
              <a:gd name="connsiteX9" fmla="*/ 915785 w 2107276"/>
              <a:gd name="connsiteY9" fmla="*/ 65578 h 2817091"/>
              <a:gd name="connsiteX10" fmla="*/ 1255222 w 2107276"/>
              <a:gd name="connsiteY10" fmla="*/ 2659149 h 2817091"/>
              <a:gd name="connsiteX11" fmla="*/ 1493520 w 2107276"/>
              <a:gd name="connsiteY11" fmla="*/ 2815706 h 2817091"/>
              <a:gd name="connsiteX12" fmla="*/ 2107276 w 2107276"/>
              <a:gd name="connsiteY12" fmla="*/ 2650837 h 281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7276" h="2817091">
                <a:moveTo>
                  <a:pt x="0" y="2717339"/>
                </a:moveTo>
                <a:cubicBezTo>
                  <a:pt x="33250" y="2615508"/>
                  <a:pt x="66501" y="2513677"/>
                  <a:pt x="108065" y="2484582"/>
                </a:cubicBezTo>
                <a:cubicBezTo>
                  <a:pt x="149629" y="2455487"/>
                  <a:pt x="206433" y="2570480"/>
                  <a:pt x="249382" y="2542771"/>
                </a:cubicBezTo>
                <a:cubicBezTo>
                  <a:pt x="292331" y="2515062"/>
                  <a:pt x="322811" y="2334953"/>
                  <a:pt x="365760" y="2318328"/>
                </a:cubicBezTo>
                <a:cubicBezTo>
                  <a:pt x="408709" y="2301703"/>
                  <a:pt x="464127" y="2413924"/>
                  <a:pt x="507076" y="2443019"/>
                </a:cubicBezTo>
                <a:cubicBezTo>
                  <a:pt x="550025" y="2472114"/>
                  <a:pt x="591588" y="2535844"/>
                  <a:pt x="623454" y="2492895"/>
                </a:cubicBezTo>
                <a:cubicBezTo>
                  <a:pt x="655320" y="2449946"/>
                  <a:pt x="672407" y="2220884"/>
                  <a:pt x="698269" y="2185324"/>
                </a:cubicBezTo>
                <a:cubicBezTo>
                  <a:pt x="724131" y="2149764"/>
                  <a:pt x="764540" y="2266143"/>
                  <a:pt x="778625" y="2279535"/>
                </a:cubicBezTo>
                <a:cubicBezTo>
                  <a:pt x="792710" y="2292927"/>
                  <a:pt x="780704" y="2316018"/>
                  <a:pt x="782782" y="2265680"/>
                </a:cubicBezTo>
                <a:cubicBezTo>
                  <a:pt x="805642" y="1896687"/>
                  <a:pt x="837045" y="0"/>
                  <a:pt x="915785" y="65578"/>
                </a:cubicBezTo>
                <a:cubicBezTo>
                  <a:pt x="995218" y="279862"/>
                  <a:pt x="1158933" y="2327794"/>
                  <a:pt x="1255222" y="2659149"/>
                </a:cubicBezTo>
                <a:cubicBezTo>
                  <a:pt x="1336271" y="2723111"/>
                  <a:pt x="1351511" y="2817091"/>
                  <a:pt x="1493520" y="2815706"/>
                </a:cubicBezTo>
                <a:lnTo>
                  <a:pt x="2107276" y="265083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Flèche vers le bas 129"/>
          <p:cNvSpPr/>
          <p:nvPr/>
        </p:nvSpPr>
        <p:spPr>
          <a:xfrm flipV="1">
            <a:off x="4906144" y="6432376"/>
            <a:ext cx="85328" cy="276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Flèche vers le bas 130"/>
          <p:cNvSpPr/>
          <p:nvPr/>
        </p:nvSpPr>
        <p:spPr>
          <a:xfrm flipV="1">
            <a:off x="5134744" y="6432376"/>
            <a:ext cx="85328" cy="276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Flèche vers le bas 131"/>
          <p:cNvSpPr/>
          <p:nvPr/>
        </p:nvSpPr>
        <p:spPr>
          <a:xfrm flipV="1">
            <a:off x="5515744" y="6432376"/>
            <a:ext cx="85328" cy="276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Flèche vers le bas 132"/>
          <p:cNvSpPr/>
          <p:nvPr/>
        </p:nvSpPr>
        <p:spPr>
          <a:xfrm flipV="1">
            <a:off x="5668144" y="6432376"/>
            <a:ext cx="85328" cy="276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133"/>
          <p:cNvCxnSpPr/>
          <p:nvPr/>
        </p:nvCxnSpPr>
        <p:spPr>
          <a:xfrm>
            <a:off x="4525144" y="5670376"/>
            <a:ext cx="2895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420744" y="5517976"/>
            <a:ext cx="1658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Seuil de décharge</a:t>
            </a:r>
            <a:endParaRPr lang="fr-FR" sz="160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6049144" y="4070176"/>
            <a:ext cx="1661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Potentiel d’action</a:t>
            </a:r>
            <a:endParaRPr lang="fr-FR" sz="1600" dirty="0"/>
          </a:p>
        </p:txBody>
      </p:sp>
      <p:sp>
        <p:nvSpPr>
          <p:cNvPr id="137" name="ZoneTexte 136"/>
          <p:cNvSpPr txBox="1"/>
          <p:nvPr/>
        </p:nvSpPr>
        <p:spPr>
          <a:xfrm>
            <a:off x="4067944" y="4527376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Potentiel post-synaptique</a:t>
            </a:r>
            <a:endParaRPr lang="fr-FR" sz="1600" dirty="0"/>
          </a:p>
        </p:txBody>
      </p:sp>
      <p:cxnSp>
        <p:nvCxnSpPr>
          <p:cNvPr id="139" name="Connecteur droit avec flèche 138"/>
          <p:cNvCxnSpPr>
            <a:stCxn id="137" idx="2"/>
            <a:endCxn id="129" idx="1"/>
          </p:cNvCxnSpPr>
          <p:nvPr/>
        </p:nvCxnSpPr>
        <p:spPr>
          <a:xfrm>
            <a:off x="4868044" y="5112152"/>
            <a:ext cx="146165" cy="985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er 3"/>
          <p:cNvGrpSpPr/>
          <p:nvPr/>
        </p:nvGrpSpPr>
        <p:grpSpPr>
          <a:xfrm>
            <a:off x="-36512" y="4643844"/>
            <a:ext cx="3543057" cy="2025516"/>
            <a:chOff x="-36512" y="4643844"/>
            <a:chExt cx="3543057" cy="2025516"/>
          </a:xfrm>
        </p:grpSpPr>
        <p:grpSp>
          <p:nvGrpSpPr>
            <p:cNvPr id="140" name="Groupe 152"/>
            <p:cNvGrpSpPr>
              <a:grpSpLocks noChangeAspect="1"/>
            </p:cNvGrpSpPr>
            <p:nvPr/>
          </p:nvGrpSpPr>
          <p:grpSpPr>
            <a:xfrm>
              <a:off x="1372945" y="5297760"/>
              <a:ext cx="1000132" cy="1285884"/>
              <a:chOff x="5214942" y="2143116"/>
              <a:chExt cx="500066" cy="642942"/>
            </a:xfrm>
          </p:grpSpPr>
          <p:cxnSp>
            <p:nvCxnSpPr>
              <p:cNvPr id="141" name="Connecteur droit avec flèche 140"/>
              <p:cNvCxnSpPr/>
              <p:nvPr/>
            </p:nvCxnSpPr>
            <p:spPr>
              <a:xfrm>
                <a:off x="5214942" y="2143116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avec flèche 141"/>
              <p:cNvCxnSpPr/>
              <p:nvPr/>
            </p:nvCxnSpPr>
            <p:spPr>
              <a:xfrm>
                <a:off x="5214942" y="2357430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avec flèche 142"/>
              <p:cNvCxnSpPr/>
              <p:nvPr/>
            </p:nvCxnSpPr>
            <p:spPr>
              <a:xfrm flipV="1">
                <a:off x="5214942" y="2500306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avec flèche 143"/>
              <p:cNvCxnSpPr/>
              <p:nvPr/>
            </p:nvCxnSpPr>
            <p:spPr>
              <a:xfrm flipV="1">
                <a:off x="5214942" y="2571744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e 87"/>
            <p:cNvGrpSpPr/>
            <p:nvPr/>
          </p:nvGrpSpPr>
          <p:grpSpPr>
            <a:xfrm>
              <a:off x="229945" y="5145360"/>
              <a:ext cx="990600" cy="304800"/>
              <a:chOff x="2971800" y="1676400"/>
              <a:chExt cx="478630" cy="143670"/>
            </a:xfrm>
          </p:grpSpPr>
          <p:cxnSp>
            <p:nvCxnSpPr>
              <p:cNvPr id="146" name="Connecteur droit 145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e 94"/>
            <p:cNvGrpSpPr/>
            <p:nvPr/>
          </p:nvGrpSpPr>
          <p:grpSpPr>
            <a:xfrm>
              <a:off x="153745" y="5526360"/>
              <a:ext cx="990600" cy="304800"/>
              <a:chOff x="2971800" y="1676400"/>
              <a:chExt cx="478630" cy="143670"/>
            </a:xfrm>
          </p:grpSpPr>
          <p:cxnSp>
            <p:nvCxnSpPr>
              <p:cNvPr id="153" name="Connecteur droit 152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e 101"/>
            <p:cNvGrpSpPr/>
            <p:nvPr/>
          </p:nvGrpSpPr>
          <p:grpSpPr>
            <a:xfrm>
              <a:off x="306145" y="5983560"/>
              <a:ext cx="990600" cy="304800"/>
              <a:chOff x="2971800" y="1676400"/>
              <a:chExt cx="478630" cy="143670"/>
            </a:xfrm>
          </p:grpSpPr>
          <p:cxnSp>
            <p:nvCxnSpPr>
              <p:cNvPr id="160" name="Connecteur droit 159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e 108"/>
            <p:cNvGrpSpPr/>
            <p:nvPr/>
          </p:nvGrpSpPr>
          <p:grpSpPr>
            <a:xfrm>
              <a:off x="229945" y="6364560"/>
              <a:ext cx="990600" cy="304800"/>
              <a:chOff x="2971800" y="1676400"/>
              <a:chExt cx="478630" cy="143670"/>
            </a:xfrm>
          </p:grpSpPr>
          <p:cxnSp>
            <p:nvCxnSpPr>
              <p:cNvPr id="167" name="Connecteur droit 166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Connecteur droit 169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Connecteur droit 170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e 115"/>
            <p:cNvGrpSpPr/>
            <p:nvPr/>
          </p:nvGrpSpPr>
          <p:grpSpPr>
            <a:xfrm>
              <a:off x="2515945" y="5754960"/>
              <a:ext cx="990600" cy="304800"/>
              <a:chOff x="2971800" y="1676400"/>
              <a:chExt cx="478630" cy="143670"/>
            </a:xfrm>
          </p:grpSpPr>
          <p:cxnSp>
            <p:nvCxnSpPr>
              <p:cNvPr id="174" name="Connecteur droit 173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Connecteur droit 177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ZoneTexte 2"/>
            <p:cNvSpPr txBox="1"/>
            <p:nvPr/>
          </p:nvSpPr>
          <p:spPr>
            <a:xfrm>
              <a:off x="-36512" y="4643844"/>
              <a:ext cx="2564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 smtClean="0"/>
                <a:t>Opération impulsionnelle</a:t>
              </a:r>
              <a:endParaRPr lang="fr-FR" u="sng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6658142"/>
      </p:ext>
    </p:extLst>
  </p:cSld>
  <p:clrMapOvr>
    <a:masterClrMapping/>
  </p:clrMapOvr>
  <p:transition xmlns:p14="http://schemas.microsoft.com/office/powerpoint/2010/main" advTm="2744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5" grpId="0" animBg="1"/>
      <p:bldP spid="125" grpId="1" animBg="1"/>
      <p:bldP spid="128" grpId="0" animBg="1"/>
      <p:bldP spid="128" grpId="1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/>
      <p:bldP spid="136" grpId="0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fréquence de décharge</a:t>
            </a:r>
            <a:endParaRPr lang="fr-FR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3"/>
          <a:srcRect l="6974" t="30291" r="56360" b="14349"/>
          <a:stretch/>
        </p:blipFill>
        <p:spPr bwMode="auto">
          <a:xfrm>
            <a:off x="1331640" y="6156012"/>
            <a:ext cx="25922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5" descr="parfa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484784"/>
            <a:ext cx="3494165" cy="713810"/>
          </a:xfrm>
          <a:prstGeom prst="rect">
            <a:avLst/>
          </a:prstGeom>
        </p:spPr>
      </p:pic>
      <p:sp>
        <p:nvSpPr>
          <p:cNvPr id="74" name="Right Brace 7"/>
          <p:cNvSpPr/>
          <p:nvPr/>
        </p:nvSpPr>
        <p:spPr>
          <a:xfrm rot="5400000">
            <a:off x="5930462" y="990418"/>
            <a:ext cx="213174" cy="27860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extBox 8"/>
          <p:cNvSpPr txBox="1"/>
          <p:nvPr/>
        </p:nvSpPr>
        <p:spPr>
          <a:xfrm>
            <a:off x="3707904" y="2636912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Fréquence F</a:t>
            </a:r>
            <a:r>
              <a:rPr lang="fr-FR" dirty="0"/>
              <a:t> </a:t>
            </a:r>
            <a:r>
              <a:rPr lang="fr-FR" dirty="0" smtClean="0"/>
              <a:t>= 10 impulsions/ 100 ms = 100 Hz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971600" y="1556792"/>
            <a:ext cx="2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1) On élimine le temps: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971600" y="3140968"/>
            <a:ext cx="231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2) On élimine l’espace:</a:t>
            </a:r>
            <a:endParaRPr lang="fr-FR" dirty="0"/>
          </a:p>
        </p:txBody>
      </p:sp>
      <p:grpSp>
        <p:nvGrpSpPr>
          <p:cNvPr id="78" name="Groupe 27"/>
          <p:cNvGrpSpPr/>
          <p:nvPr/>
        </p:nvGrpSpPr>
        <p:grpSpPr>
          <a:xfrm>
            <a:off x="3568448" y="3212976"/>
            <a:ext cx="571504" cy="1800200"/>
            <a:chOff x="857224" y="2143116"/>
            <a:chExt cx="1143008" cy="3993086"/>
          </a:xfrm>
        </p:grpSpPr>
        <p:pic>
          <p:nvPicPr>
            <p:cNvPr id="79" name="Picture 10" descr="ganglioncell.jpeg"/>
            <p:cNvPicPr>
              <a:picLocks noChangeAspect="1"/>
            </p:cNvPicPr>
            <p:nvPr/>
          </p:nvPicPr>
          <p:blipFill>
            <a:blip r:embed="rId5" cstate="print"/>
            <a:srcRect l="85206" t="5269" b="61611"/>
            <a:stretch>
              <a:fillRect/>
            </a:stretch>
          </p:blipFill>
          <p:spPr>
            <a:xfrm>
              <a:off x="857224" y="2214554"/>
              <a:ext cx="1143008" cy="3143272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214414" y="2143116"/>
              <a:ext cx="214314" cy="35719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Connecteur droit avec flèche 30"/>
            <p:cNvCxnSpPr/>
            <p:nvPr/>
          </p:nvCxnSpPr>
          <p:spPr>
            <a:xfrm>
              <a:off x="1142976" y="5786454"/>
              <a:ext cx="35719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31"/>
            <p:cNvSpPr txBox="1"/>
            <p:nvPr/>
          </p:nvSpPr>
          <p:spPr>
            <a:xfrm>
              <a:off x="1142976" y="5715016"/>
              <a:ext cx="632224" cy="421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dt</a:t>
              </a:r>
              <a:endParaRPr lang="fr-FR" sz="1600" dirty="0"/>
            </a:p>
          </p:txBody>
        </p:sp>
      </p:grpSp>
      <p:sp>
        <p:nvSpPr>
          <p:cNvPr id="83" name="TextBox 8"/>
          <p:cNvSpPr txBox="1"/>
          <p:nvPr/>
        </p:nvSpPr>
        <p:spPr>
          <a:xfrm>
            <a:off x="4194504" y="3789040"/>
            <a:ext cx="399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Fréquence F(</a:t>
            </a:r>
            <a:r>
              <a:rPr lang="fr-FR" dirty="0" err="1" smtClean="0"/>
              <a:t>t</a:t>
            </a:r>
            <a:r>
              <a:rPr lang="fr-FR" dirty="0" smtClean="0"/>
              <a:t>) = nb d’impulsions/ (N*</a:t>
            </a:r>
            <a:r>
              <a:rPr lang="fr-FR" dirty="0" err="1" smtClean="0"/>
              <a:t>dt</a:t>
            </a:r>
            <a:r>
              <a:rPr lang="fr-FR" dirty="0" smtClean="0"/>
              <a:t>)</a:t>
            </a:r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2804602" y="3912744"/>
            <a:ext cx="118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N neurones</a:t>
            </a:r>
            <a:endParaRPr lang="fr-FR" sz="1600" i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971600" y="5138608"/>
            <a:ext cx="474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) La fréquence comme probabilité de décharge: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4067944" y="6156012"/>
            <a:ext cx="290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Processus ponctuel (Poisson)</a:t>
            </a:r>
            <a:endParaRPr lang="fr-FR" dirty="0"/>
          </a:p>
        </p:txBody>
      </p:sp>
      <p:sp>
        <p:nvSpPr>
          <p:cNvPr id="87" name="Forme libre 86"/>
          <p:cNvSpPr/>
          <p:nvPr/>
        </p:nvSpPr>
        <p:spPr>
          <a:xfrm>
            <a:off x="1414798" y="5651956"/>
            <a:ext cx="2509130" cy="286516"/>
          </a:xfrm>
          <a:custGeom>
            <a:avLst/>
            <a:gdLst>
              <a:gd name="connsiteX0" fmla="*/ 0 w 2509130"/>
              <a:gd name="connsiteY0" fmla="*/ 170361 h 286516"/>
              <a:gd name="connsiteX1" fmla="*/ 54209 w 2509130"/>
              <a:gd name="connsiteY1" fmla="*/ 108411 h 286516"/>
              <a:gd name="connsiteX2" fmla="*/ 85186 w 2509130"/>
              <a:gd name="connsiteY2" fmla="*/ 100668 h 286516"/>
              <a:gd name="connsiteX3" fmla="*/ 131652 w 2509130"/>
              <a:gd name="connsiteY3" fmla="*/ 61949 h 286516"/>
              <a:gd name="connsiteX4" fmla="*/ 178117 w 2509130"/>
              <a:gd name="connsiteY4" fmla="*/ 30974 h 286516"/>
              <a:gd name="connsiteX5" fmla="*/ 278792 w 2509130"/>
              <a:gd name="connsiteY5" fmla="*/ 38718 h 286516"/>
              <a:gd name="connsiteX6" fmla="*/ 325257 w 2509130"/>
              <a:gd name="connsiteY6" fmla="*/ 54205 h 286516"/>
              <a:gd name="connsiteX7" fmla="*/ 394955 w 2509130"/>
              <a:gd name="connsiteY7" fmla="*/ 77436 h 286516"/>
              <a:gd name="connsiteX8" fmla="*/ 441421 w 2509130"/>
              <a:gd name="connsiteY8" fmla="*/ 92924 h 286516"/>
              <a:gd name="connsiteX9" fmla="*/ 743446 w 2509130"/>
              <a:gd name="connsiteY9" fmla="*/ 100668 h 286516"/>
              <a:gd name="connsiteX10" fmla="*/ 766678 w 2509130"/>
              <a:gd name="connsiteY10" fmla="*/ 108411 h 286516"/>
              <a:gd name="connsiteX11" fmla="*/ 797655 w 2509130"/>
              <a:gd name="connsiteY11" fmla="*/ 154873 h 286516"/>
              <a:gd name="connsiteX12" fmla="*/ 820888 w 2509130"/>
              <a:gd name="connsiteY12" fmla="*/ 170361 h 286516"/>
              <a:gd name="connsiteX13" fmla="*/ 828632 w 2509130"/>
              <a:gd name="connsiteY13" fmla="*/ 193592 h 286516"/>
              <a:gd name="connsiteX14" fmla="*/ 898330 w 2509130"/>
              <a:gd name="connsiteY14" fmla="*/ 232310 h 286516"/>
              <a:gd name="connsiteX15" fmla="*/ 944796 w 2509130"/>
              <a:gd name="connsiteY15" fmla="*/ 240054 h 286516"/>
              <a:gd name="connsiteX16" fmla="*/ 1029982 w 2509130"/>
              <a:gd name="connsiteY16" fmla="*/ 247798 h 286516"/>
              <a:gd name="connsiteX17" fmla="*/ 1084192 w 2509130"/>
              <a:gd name="connsiteY17" fmla="*/ 255541 h 286516"/>
              <a:gd name="connsiteX18" fmla="*/ 1138401 w 2509130"/>
              <a:gd name="connsiteY18" fmla="*/ 271029 h 286516"/>
              <a:gd name="connsiteX19" fmla="*/ 1316519 w 2509130"/>
              <a:gd name="connsiteY19" fmla="*/ 286516 h 286516"/>
              <a:gd name="connsiteX20" fmla="*/ 1417194 w 2509130"/>
              <a:gd name="connsiteY20" fmla="*/ 278772 h 286516"/>
              <a:gd name="connsiteX21" fmla="*/ 1463659 w 2509130"/>
              <a:gd name="connsiteY21" fmla="*/ 263285 h 286516"/>
              <a:gd name="connsiteX22" fmla="*/ 1510125 w 2509130"/>
              <a:gd name="connsiteY22" fmla="*/ 224566 h 286516"/>
              <a:gd name="connsiteX23" fmla="*/ 1541101 w 2509130"/>
              <a:gd name="connsiteY23" fmla="*/ 216823 h 286516"/>
              <a:gd name="connsiteX24" fmla="*/ 1564334 w 2509130"/>
              <a:gd name="connsiteY24" fmla="*/ 201335 h 286516"/>
              <a:gd name="connsiteX25" fmla="*/ 1579823 w 2509130"/>
              <a:gd name="connsiteY25" fmla="*/ 185848 h 286516"/>
              <a:gd name="connsiteX26" fmla="*/ 1618544 w 2509130"/>
              <a:gd name="connsiteY26" fmla="*/ 178104 h 286516"/>
              <a:gd name="connsiteX27" fmla="*/ 1695986 w 2509130"/>
              <a:gd name="connsiteY27" fmla="*/ 147130 h 286516"/>
              <a:gd name="connsiteX28" fmla="*/ 1742451 w 2509130"/>
              <a:gd name="connsiteY28" fmla="*/ 131642 h 286516"/>
              <a:gd name="connsiteX29" fmla="*/ 1850871 w 2509130"/>
              <a:gd name="connsiteY29" fmla="*/ 139386 h 286516"/>
              <a:gd name="connsiteX30" fmla="*/ 1905080 w 2509130"/>
              <a:gd name="connsiteY30" fmla="*/ 162617 h 286516"/>
              <a:gd name="connsiteX31" fmla="*/ 1928313 w 2509130"/>
              <a:gd name="connsiteY31" fmla="*/ 170361 h 286516"/>
              <a:gd name="connsiteX32" fmla="*/ 2052221 w 2509130"/>
              <a:gd name="connsiteY32" fmla="*/ 162617 h 286516"/>
              <a:gd name="connsiteX33" fmla="*/ 2075453 w 2509130"/>
              <a:gd name="connsiteY33" fmla="*/ 147130 h 286516"/>
              <a:gd name="connsiteX34" fmla="*/ 2106430 w 2509130"/>
              <a:gd name="connsiteY34" fmla="*/ 139386 h 286516"/>
              <a:gd name="connsiteX35" fmla="*/ 2129663 w 2509130"/>
              <a:gd name="connsiteY35" fmla="*/ 131642 h 286516"/>
              <a:gd name="connsiteX36" fmla="*/ 2168384 w 2509130"/>
              <a:gd name="connsiteY36" fmla="*/ 116155 h 286516"/>
              <a:gd name="connsiteX37" fmla="*/ 2253571 w 2509130"/>
              <a:gd name="connsiteY37" fmla="*/ 100668 h 286516"/>
              <a:gd name="connsiteX38" fmla="*/ 2292292 w 2509130"/>
              <a:gd name="connsiteY38" fmla="*/ 61949 h 286516"/>
              <a:gd name="connsiteX39" fmla="*/ 2338757 w 2509130"/>
              <a:gd name="connsiteY39" fmla="*/ 46462 h 286516"/>
              <a:gd name="connsiteX40" fmla="*/ 2400711 w 2509130"/>
              <a:gd name="connsiteY40" fmla="*/ 15487 h 286516"/>
              <a:gd name="connsiteX41" fmla="*/ 2447176 w 2509130"/>
              <a:gd name="connsiteY41" fmla="*/ 0 h 286516"/>
              <a:gd name="connsiteX42" fmla="*/ 2509130 w 2509130"/>
              <a:gd name="connsiteY42" fmla="*/ 0 h 2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09130" h="286516">
                <a:moveTo>
                  <a:pt x="0" y="170361"/>
                </a:moveTo>
                <a:cubicBezTo>
                  <a:pt x="4531" y="164698"/>
                  <a:pt x="41345" y="115761"/>
                  <a:pt x="54209" y="108411"/>
                </a:cubicBezTo>
                <a:cubicBezTo>
                  <a:pt x="63450" y="103131"/>
                  <a:pt x="74860" y="103249"/>
                  <a:pt x="85186" y="100668"/>
                </a:cubicBezTo>
                <a:cubicBezTo>
                  <a:pt x="125425" y="60432"/>
                  <a:pt x="67217" y="117176"/>
                  <a:pt x="131652" y="61949"/>
                </a:cubicBezTo>
                <a:cubicBezTo>
                  <a:pt x="168568" y="30309"/>
                  <a:pt x="138597" y="44147"/>
                  <a:pt x="178117" y="30974"/>
                </a:cubicBezTo>
                <a:cubicBezTo>
                  <a:pt x="211675" y="33555"/>
                  <a:pt x="245546" y="33469"/>
                  <a:pt x="278792" y="38718"/>
                </a:cubicBezTo>
                <a:cubicBezTo>
                  <a:pt x="294918" y="41264"/>
                  <a:pt x="309769" y="49043"/>
                  <a:pt x="325257" y="54205"/>
                </a:cubicBezTo>
                <a:lnTo>
                  <a:pt x="394955" y="77436"/>
                </a:lnTo>
                <a:cubicBezTo>
                  <a:pt x="410444" y="82599"/>
                  <a:pt x="425100" y="92506"/>
                  <a:pt x="441421" y="92924"/>
                </a:cubicBezTo>
                <a:lnTo>
                  <a:pt x="743446" y="100668"/>
                </a:lnTo>
                <a:cubicBezTo>
                  <a:pt x="751190" y="103249"/>
                  <a:pt x="759678" y="104211"/>
                  <a:pt x="766678" y="108411"/>
                </a:cubicBezTo>
                <a:cubicBezTo>
                  <a:pt x="790378" y="122630"/>
                  <a:pt x="778826" y="132280"/>
                  <a:pt x="797655" y="154873"/>
                </a:cubicBezTo>
                <a:cubicBezTo>
                  <a:pt x="803614" y="162023"/>
                  <a:pt x="813144" y="165198"/>
                  <a:pt x="820888" y="170361"/>
                </a:cubicBezTo>
                <a:cubicBezTo>
                  <a:pt x="823469" y="178105"/>
                  <a:pt x="822860" y="187820"/>
                  <a:pt x="828632" y="193592"/>
                </a:cubicBezTo>
                <a:cubicBezTo>
                  <a:pt x="845741" y="210699"/>
                  <a:pt x="873291" y="226746"/>
                  <a:pt x="898330" y="232310"/>
                </a:cubicBezTo>
                <a:cubicBezTo>
                  <a:pt x="913658" y="235716"/>
                  <a:pt x="929201" y="238219"/>
                  <a:pt x="944796" y="240054"/>
                </a:cubicBezTo>
                <a:cubicBezTo>
                  <a:pt x="973113" y="243385"/>
                  <a:pt x="1001644" y="244650"/>
                  <a:pt x="1029982" y="247798"/>
                </a:cubicBezTo>
                <a:cubicBezTo>
                  <a:pt x="1048124" y="249814"/>
                  <a:pt x="1066122" y="252960"/>
                  <a:pt x="1084192" y="255541"/>
                </a:cubicBezTo>
                <a:cubicBezTo>
                  <a:pt x="1102262" y="260704"/>
                  <a:pt x="1120089" y="266804"/>
                  <a:pt x="1138401" y="271029"/>
                </a:cubicBezTo>
                <a:cubicBezTo>
                  <a:pt x="1194731" y="284027"/>
                  <a:pt x="1262971" y="283366"/>
                  <a:pt x="1316519" y="286516"/>
                </a:cubicBezTo>
                <a:cubicBezTo>
                  <a:pt x="1350077" y="283935"/>
                  <a:pt x="1383948" y="284021"/>
                  <a:pt x="1417194" y="278772"/>
                </a:cubicBezTo>
                <a:cubicBezTo>
                  <a:pt x="1433320" y="276226"/>
                  <a:pt x="1463659" y="263285"/>
                  <a:pt x="1463659" y="263285"/>
                </a:cubicBezTo>
                <a:cubicBezTo>
                  <a:pt x="1477860" y="249086"/>
                  <a:pt x="1491720" y="233768"/>
                  <a:pt x="1510125" y="224566"/>
                </a:cubicBezTo>
                <a:cubicBezTo>
                  <a:pt x="1519645" y="219806"/>
                  <a:pt x="1530776" y="219404"/>
                  <a:pt x="1541101" y="216823"/>
                </a:cubicBezTo>
                <a:cubicBezTo>
                  <a:pt x="1548845" y="211660"/>
                  <a:pt x="1557066" y="207149"/>
                  <a:pt x="1564334" y="201335"/>
                </a:cubicBezTo>
                <a:cubicBezTo>
                  <a:pt x="1570035" y="196774"/>
                  <a:pt x="1573112" y="188724"/>
                  <a:pt x="1579823" y="185848"/>
                </a:cubicBezTo>
                <a:cubicBezTo>
                  <a:pt x="1591921" y="180663"/>
                  <a:pt x="1605637" y="180685"/>
                  <a:pt x="1618544" y="178104"/>
                </a:cubicBezTo>
                <a:cubicBezTo>
                  <a:pt x="1682146" y="139946"/>
                  <a:pt x="1630618" y="164956"/>
                  <a:pt x="1695986" y="147130"/>
                </a:cubicBezTo>
                <a:cubicBezTo>
                  <a:pt x="1711737" y="142835"/>
                  <a:pt x="1742451" y="131642"/>
                  <a:pt x="1742451" y="131642"/>
                </a:cubicBezTo>
                <a:cubicBezTo>
                  <a:pt x="1778591" y="134223"/>
                  <a:pt x="1814887" y="135153"/>
                  <a:pt x="1850871" y="139386"/>
                </a:cubicBezTo>
                <a:cubicBezTo>
                  <a:pt x="1867556" y="141349"/>
                  <a:pt x="1891549" y="156818"/>
                  <a:pt x="1905080" y="162617"/>
                </a:cubicBezTo>
                <a:cubicBezTo>
                  <a:pt x="1912583" y="165832"/>
                  <a:pt x="1920569" y="167780"/>
                  <a:pt x="1928313" y="170361"/>
                </a:cubicBezTo>
                <a:cubicBezTo>
                  <a:pt x="1969616" y="167780"/>
                  <a:pt x="2011344" y="169071"/>
                  <a:pt x="2052221" y="162617"/>
                </a:cubicBezTo>
                <a:cubicBezTo>
                  <a:pt x="2061414" y="161166"/>
                  <a:pt x="2066898" y="150796"/>
                  <a:pt x="2075453" y="147130"/>
                </a:cubicBezTo>
                <a:cubicBezTo>
                  <a:pt x="2085236" y="142938"/>
                  <a:pt x="2096196" y="142310"/>
                  <a:pt x="2106430" y="139386"/>
                </a:cubicBezTo>
                <a:cubicBezTo>
                  <a:pt x="2114279" y="137143"/>
                  <a:pt x="2122019" y="134508"/>
                  <a:pt x="2129663" y="131642"/>
                </a:cubicBezTo>
                <a:cubicBezTo>
                  <a:pt x="2142679" y="126761"/>
                  <a:pt x="2154898" y="119526"/>
                  <a:pt x="2168384" y="116155"/>
                </a:cubicBezTo>
                <a:cubicBezTo>
                  <a:pt x="2196384" y="109156"/>
                  <a:pt x="2225175" y="105830"/>
                  <a:pt x="2253571" y="100668"/>
                </a:cubicBezTo>
                <a:cubicBezTo>
                  <a:pt x="2266478" y="87762"/>
                  <a:pt x="2274976" y="67721"/>
                  <a:pt x="2292292" y="61949"/>
                </a:cubicBezTo>
                <a:lnTo>
                  <a:pt x="2338757" y="46462"/>
                </a:lnTo>
                <a:cubicBezTo>
                  <a:pt x="2369752" y="25800"/>
                  <a:pt x="2359031" y="30642"/>
                  <a:pt x="2400711" y="15487"/>
                </a:cubicBezTo>
                <a:cubicBezTo>
                  <a:pt x="2416054" y="9908"/>
                  <a:pt x="2430850" y="0"/>
                  <a:pt x="2447176" y="0"/>
                </a:cubicBezTo>
                <a:lnTo>
                  <a:pt x="250913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3995936" y="5507940"/>
            <a:ext cx="50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F(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59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3" grpId="0"/>
      <p:bldP spid="84" grpId="0"/>
      <p:bldP spid="85" grpId="0"/>
      <p:bldP spid="86" grpId="0"/>
      <p:bldP spid="87" grpId="0" animBg="1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</a:t>
            </a:r>
            <a:r>
              <a:rPr lang="fr-FR" dirty="0" smtClean="0"/>
              <a:t>héories </a:t>
            </a:r>
            <a:r>
              <a:rPr lang="fr-FR" dirty="0"/>
              <a:t>fréquentielles</a:t>
            </a:r>
          </a:p>
        </p:txBody>
      </p:sp>
      <p:pic>
        <p:nvPicPr>
          <p:cNvPr id="8" name="Image 7" descr="Rosenblatt.jpg"/>
          <p:cNvPicPr>
            <a:picLocks noChangeAspect="1"/>
          </p:cNvPicPr>
          <p:nvPr/>
        </p:nvPicPr>
        <p:blipFill>
          <a:blip r:embed="rId3" cstate="print"/>
          <a:srcRect t="26782"/>
          <a:stretch>
            <a:fillRect/>
          </a:stretch>
        </p:blipFill>
        <p:spPr bwMode="auto">
          <a:xfrm>
            <a:off x="6732240" y="4579988"/>
            <a:ext cx="7286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2"/>
          <p:cNvSpPr txBox="1">
            <a:spLocks noChangeArrowheads="1"/>
          </p:cNvSpPr>
          <p:nvPr/>
        </p:nvSpPr>
        <p:spPr bwMode="auto">
          <a:xfrm>
            <a:off x="6230466" y="5145783"/>
            <a:ext cx="1011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Perceptrons</a:t>
            </a:r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 rot="16200000">
            <a:off x="7066409" y="4817319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chemeClr val="accent1"/>
                </a:solidFill>
              </a:rPr>
              <a:t>F. </a:t>
            </a:r>
            <a:r>
              <a:rPr lang="fr-FR" sz="1050" dirty="0" err="1">
                <a:solidFill>
                  <a:schemeClr val="accent1"/>
                </a:solidFill>
              </a:rPr>
              <a:t>Rosenblatt</a:t>
            </a:r>
            <a:endParaRPr lang="fr-FR" sz="1050" dirty="0">
              <a:solidFill>
                <a:schemeClr val="accent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516091" y="4645721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15" name="Ellipse 14"/>
          <p:cNvSpPr/>
          <p:nvPr/>
        </p:nvSpPr>
        <p:spPr>
          <a:xfrm>
            <a:off x="5801841" y="4645721"/>
            <a:ext cx="214312" cy="2143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6087591" y="4645721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0</a:t>
            </a:r>
          </a:p>
        </p:txBody>
      </p:sp>
      <p:sp>
        <p:nvSpPr>
          <p:cNvPr id="17" name="Ellipse 16"/>
          <p:cNvSpPr/>
          <p:nvPr/>
        </p:nvSpPr>
        <p:spPr>
          <a:xfrm>
            <a:off x="6373341" y="4645721"/>
            <a:ext cx="214312" cy="2143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5944716" y="5288658"/>
            <a:ext cx="214312" cy="2143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cxnSp>
        <p:nvCxnSpPr>
          <p:cNvPr id="19" name="Connecteur droit avec flèche 18"/>
          <p:cNvCxnSpPr>
            <a:stCxn id="14" idx="4"/>
            <a:endCxn id="18" idx="1"/>
          </p:cNvCxnSpPr>
          <p:nvPr/>
        </p:nvCxnSpPr>
        <p:spPr>
          <a:xfrm rot="16200000" flipH="1">
            <a:off x="5569272" y="4913214"/>
            <a:ext cx="460375" cy="354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5" idx="4"/>
            <a:endCxn id="18" idx="0"/>
          </p:cNvCxnSpPr>
          <p:nvPr/>
        </p:nvCxnSpPr>
        <p:spPr>
          <a:xfrm rot="16200000" flipH="1">
            <a:off x="5765328" y="5002908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4"/>
            <a:endCxn id="18" idx="7"/>
          </p:cNvCxnSpPr>
          <p:nvPr/>
        </p:nvCxnSpPr>
        <p:spPr>
          <a:xfrm rot="5400000">
            <a:off x="5930428" y="5056883"/>
            <a:ext cx="460375" cy="6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" idx="3"/>
            <a:endCxn id="18" idx="7"/>
          </p:cNvCxnSpPr>
          <p:nvPr/>
        </p:nvCxnSpPr>
        <p:spPr>
          <a:xfrm rot="5400000">
            <a:off x="6020122" y="4935439"/>
            <a:ext cx="492125" cy="27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5568"/>
              </p:ext>
            </p:extLst>
          </p:nvPr>
        </p:nvGraphicFramePr>
        <p:xfrm>
          <a:off x="5516091" y="5574408"/>
          <a:ext cx="11430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…quation" r:id="rId4" imgW="1155600" imgH="253800" progId="Equation.3">
                  <p:embed/>
                </p:oleObj>
              </mc:Choice>
              <mc:Fallback>
                <p:oleObj name="…quation" r:id="rId4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091" y="5574408"/>
                        <a:ext cx="114300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827584" y="4868020"/>
            <a:ext cx="436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Ex, théorie des réseaux de neurones formels</a:t>
            </a:r>
            <a:endParaRPr lang="fr-FR" i="1" dirty="0"/>
          </a:p>
        </p:txBody>
      </p:sp>
      <p:grpSp>
        <p:nvGrpSpPr>
          <p:cNvPr id="72" name="Grouper 71"/>
          <p:cNvGrpSpPr/>
          <p:nvPr/>
        </p:nvGrpSpPr>
        <p:grpSpPr>
          <a:xfrm>
            <a:off x="2267744" y="1556792"/>
            <a:ext cx="2992760" cy="1080120"/>
            <a:chOff x="153745" y="5145360"/>
            <a:chExt cx="3352800" cy="1524000"/>
          </a:xfrm>
        </p:grpSpPr>
        <p:grpSp>
          <p:nvGrpSpPr>
            <p:cNvPr id="73" name="Groupe 152"/>
            <p:cNvGrpSpPr>
              <a:grpSpLocks noChangeAspect="1"/>
            </p:cNvGrpSpPr>
            <p:nvPr/>
          </p:nvGrpSpPr>
          <p:grpSpPr>
            <a:xfrm>
              <a:off x="1372945" y="5297760"/>
              <a:ext cx="1000132" cy="1285884"/>
              <a:chOff x="5214942" y="2143116"/>
              <a:chExt cx="500066" cy="642942"/>
            </a:xfrm>
          </p:grpSpPr>
          <p:cxnSp>
            <p:nvCxnSpPr>
              <p:cNvPr id="110" name="Connecteur droit avec flèche 109"/>
              <p:cNvCxnSpPr/>
              <p:nvPr/>
            </p:nvCxnSpPr>
            <p:spPr>
              <a:xfrm>
                <a:off x="5214942" y="2143116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/>
              <p:cNvCxnSpPr/>
              <p:nvPr/>
            </p:nvCxnSpPr>
            <p:spPr>
              <a:xfrm>
                <a:off x="5214942" y="2357430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/>
              <p:nvPr/>
            </p:nvCxnSpPr>
            <p:spPr>
              <a:xfrm flipV="1">
                <a:off x="5214942" y="2500306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/>
              <p:cNvCxnSpPr/>
              <p:nvPr/>
            </p:nvCxnSpPr>
            <p:spPr>
              <a:xfrm flipV="1">
                <a:off x="5214942" y="2571744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e 87"/>
            <p:cNvGrpSpPr/>
            <p:nvPr/>
          </p:nvGrpSpPr>
          <p:grpSpPr>
            <a:xfrm>
              <a:off x="229945" y="5145360"/>
              <a:ext cx="990600" cy="304800"/>
              <a:chOff x="2971800" y="1676400"/>
              <a:chExt cx="478630" cy="143670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94"/>
            <p:cNvGrpSpPr/>
            <p:nvPr/>
          </p:nvGrpSpPr>
          <p:grpSpPr>
            <a:xfrm>
              <a:off x="153745" y="5526360"/>
              <a:ext cx="990600" cy="304800"/>
              <a:chOff x="2971800" y="1676400"/>
              <a:chExt cx="478630" cy="143670"/>
            </a:xfrm>
          </p:grpSpPr>
          <p:cxnSp>
            <p:nvCxnSpPr>
              <p:cNvPr id="98" name="Connecteur droit 97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101"/>
            <p:cNvGrpSpPr/>
            <p:nvPr/>
          </p:nvGrpSpPr>
          <p:grpSpPr>
            <a:xfrm>
              <a:off x="306145" y="5983560"/>
              <a:ext cx="990600" cy="304800"/>
              <a:chOff x="2971800" y="1676400"/>
              <a:chExt cx="478630" cy="143670"/>
            </a:xfrm>
          </p:grpSpPr>
          <p:cxnSp>
            <p:nvCxnSpPr>
              <p:cNvPr id="92" name="Connecteur droit 91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108"/>
            <p:cNvGrpSpPr/>
            <p:nvPr/>
          </p:nvGrpSpPr>
          <p:grpSpPr>
            <a:xfrm>
              <a:off x="229945" y="6364560"/>
              <a:ext cx="990600" cy="304800"/>
              <a:chOff x="2971800" y="1676400"/>
              <a:chExt cx="478630" cy="143670"/>
            </a:xfrm>
          </p:grpSpPr>
          <p:cxnSp>
            <p:nvCxnSpPr>
              <p:cNvPr id="86" name="Connecteur droit 85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e 115"/>
            <p:cNvGrpSpPr/>
            <p:nvPr/>
          </p:nvGrpSpPr>
          <p:grpSpPr>
            <a:xfrm>
              <a:off x="2515945" y="5754960"/>
              <a:ext cx="990600" cy="304800"/>
              <a:chOff x="2971800" y="1676400"/>
              <a:chExt cx="478630" cy="143670"/>
            </a:xfrm>
          </p:grpSpPr>
          <p:cxnSp>
            <p:nvCxnSpPr>
              <p:cNvPr id="80" name="Connecteur droit 79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5" name="Connecteur droit 114"/>
          <p:cNvCxnSpPr/>
          <p:nvPr/>
        </p:nvCxnSpPr>
        <p:spPr>
          <a:xfrm>
            <a:off x="2627784" y="1340768"/>
            <a:ext cx="2016224" cy="1656184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2699792" y="1340768"/>
            <a:ext cx="1872208" cy="1656184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e 152"/>
          <p:cNvGrpSpPr>
            <a:grpSpLocks noChangeAspect="1"/>
          </p:cNvGrpSpPr>
          <p:nvPr/>
        </p:nvGrpSpPr>
        <p:grpSpPr>
          <a:xfrm>
            <a:off x="3356020" y="3320988"/>
            <a:ext cx="892733" cy="911358"/>
            <a:chOff x="5214942" y="2143116"/>
            <a:chExt cx="500066" cy="642942"/>
          </a:xfrm>
        </p:grpSpPr>
        <p:cxnSp>
          <p:nvCxnSpPr>
            <p:cNvPr id="157" name="Connecteur droit avec flèche 156"/>
            <p:cNvCxnSpPr/>
            <p:nvPr/>
          </p:nvCxnSpPr>
          <p:spPr>
            <a:xfrm>
              <a:off x="5214942" y="2143116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Connecteur droit avec flèche 157"/>
            <p:cNvCxnSpPr/>
            <p:nvPr/>
          </p:nvCxnSpPr>
          <p:spPr>
            <a:xfrm>
              <a:off x="5214942" y="2357430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Connecteur droit avec flèche 158"/>
            <p:cNvCxnSpPr/>
            <p:nvPr/>
          </p:nvCxnSpPr>
          <p:spPr>
            <a:xfrm flipV="1">
              <a:off x="5214942" y="2500306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cteur droit avec flèche 159"/>
            <p:cNvCxnSpPr/>
            <p:nvPr/>
          </p:nvCxnSpPr>
          <p:spPr>
            <a:xfrm flipV="1">
              <a:off x="5214942" y="2571744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ZoneTexte 160"/>
          <p:cNvSpPr txBox="1"/>
          <p:nvPr/>
        </p:nvSpPr>
        <p:spPr>
          <a:xfrm>
            <a:off x="4283968" y="3573016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62" name="ZoneTexte 161"/>
          <p:cNvSpPr txBox="1"/>
          <p:nvPr/>
        </p:nvSpPr>
        <p:spPr>
          <a:xfrm>
            <a:off x="2987824" y="3068960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163" name="ZoneTexte 162"/>
          <p:cNvSpPr txBox="1"/>
          <p:nvPr/>
        </p:nvSpPr>
        <p:spPr>
          <a:xfrm>
            <a:off x="2987824" y="3356992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/>
              <a:t>2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2987824" y="4005064"/>
            <a:ext cx="39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N</a:t>
            </a:r>
            <a:endParaRPr lang="fr-FR" baseline="-25000" dirty="0"/>
          </a:p>
        </p:txBody>
      </p:sp>
      <p:sp>
        <p:nvSpPr>
          <p:cNvPr id="165" name="ZoneTexte 164"/>
          <p:cNvSpPr txBox="1"/>
          <p:nvPr/>
        </p:nvSpPr>
        <p:spPr>
          <a:xfrm>
            <a:off x="6300192" y="1916832"/>
            <a:ext cx="256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Opération impulsionnelle</a:t>
            </a:r>
            <a:endParaRPr lang="fr-FR" dirty="0"/>
          </a:p>
        </p:txBody>
      </p:sp>
      <p:sp>
        <p:nvSpPr>
          <p:cNvPr id="166" name="ZoneTexte 165"/>
          <p:cNvSpPr txBox="1"/>
          <p:nvPr/>
        </p:nvSpPr>
        <p:spPr>
          <a:xfrm>
            <a:off x="6300192" y="350100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Opération algébrique</a:t>
            </a:r>
          </a:p>
          <a:p>
            <a:r>
              <a:rPr lang="fr-FR" dirty="0"/>
              <a:t>s</a:t>
            </a:r>
            <a:r>
              <a:rPr lang="fr-FR" dirty="0" smtClean="0"/>
              <a:t>ur variables scalaires</a:t>
            </a:r>
            <a:endParaRPr lang="fr-FR" dirty="0"/>
          </a:p>
        </p:txBody>
      </p:sp>
      <p:sp>
        <p:nvSpPr>
          <p:cNvPr id="168" name="ZoneTexte 167"/>
          <p:cNvSpPr txBox="1"/>
          <p:nvPr/>
        </p:nvSpPr>
        <p:spPr>
          <a:xfrm>
            <a:off x="539552" y="6237312"/>
            <a:ext cx="814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Théorie fréquentielle = </a:t>
            </a:r>
            <a:r>
              <a:rPr lang="fr-FR" u="sng" dirty="0" smtClean="0"/>
              <a:t>postulat méthodologique </a:t>
            </a:r>
            <a:r>
              <a:rPr lang="fr-FR" dirty="0" smtClean="0"/>
              <a:t>plutôt qu’hypothèse expérimentale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41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161" grpId="0"/>
      <p:bldP spid="162" grpId="0"/>
      <p:bldP spid="163" grpId="0"/>
      <p:bldP spid="164" grpId="0"/>
      <p:bldP spid="166" grpId="0"/>
      <p:bldP spid="1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 n°1:</a:t>
            </a:r>
            <a:br>
              <a:rPr lang="fr-FR" dirty="0" smtClean="0"/>
            </a:br>
            <a:r>
              <a:rPr lang="fr-FR" sz="3600" dirty="0"/>
              <a:t>L</a:t>
            </a:r>
            <a:r>
              <a:rPr lang="fr-FR" sz="3600" dirty="0" smtClean="0"/>
              <a:t>a décharge neuronale est essentiellement déterministe</a:t>
            </a:r>
            <a:endParaRPr lang="fr-FR" sz="3600" dirty="0"/>
          </a:p>
        </p:txBody>
      </p:sp>
      <p:pic>
        <p:nvPicPr>
          <p:cNvPr id="4" name="Picture 6" descr="MS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3000396" cy="32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1762435" y="3391475"/>
            <a:ext cx="27158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dirty="0">
                <a:latin typeface="AGaramond"/>
              </a:rPr>
              <a:t>Z. </a:t>
            </a:r>
            <a:r>
              <a:rPr lang="fr-FR" sz="1100" dirty="0" err="1">
                <a:latin typeface="AGaramond"/>
              </a:rPr>
              <a:t>Mainen</a:t>
            </a:r>
            <a:r>
              <a:rPr lang="fr-FR" sz="1100" dirty="0">
                <a:latin typeface="AGaramond"/>
              </a:rPr>
              <a:t>, T. </a:t>
            </a:r>
            <a:r>
              <a:rPr lang="fr-FR" sz="1100" dirty="0" err="1">
                <a:latin typeface="AGaramond"/>
              </a:rPr>
              <a:t>Sejnowski</a:t>
            </a:r>
            <a:r>
              <a:rPr lang="fr-FR" sz="1100" dirty="0">
                <a:latin typeface="AGaramond"/>
              </a:rPr>
              <a:t>, </a:t>
            </a:r>
            <a:r>
              <a:rPr lang="fr-FR" sz="1100" i="1" dirty="0">
                <a:latin typeface="AGaramond"/>
              </a:rPr>
              <a:t>Science</a:t>
            </a:r>
            <a:r>
              <a:rPr lang="fr-FR" sz="1100" dirty="0">
                <a:latin typeface="AGaramond"/>
              </a:rPr>
              <a:t> (1995)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539552" y="5445224"/>
            <a:ext cx="2992760" cy="1080120"/>
            <a:chOff x="153745" y="5145360"/>
            <a:chExt cx="3352800" cy="1524000"/>
          </a:xfrm>
        </p:grpSpPr>
        <p:grpSp>
          <p:nvGrpSpPr>
            <p:cNvPr id="7" name="Groupe 152"/>
            <p:cNvGrpSpPr>
              <a:grpSpLocks noChangeAspect="1"/>
            </p:cNvGrpSpPr>
            <p:nvPr/>
          </p:nvGrpSpPr>
          <p:grpSpPr>
            <a:xfrm>
              <a:off x="1372945" y="5297760"/>
              <a:ext cx="1000132" cy="1285884"/>
              <a:chOff x="5214942" y="2143116"/>
              <a:chExt cx="500066" cy="642942"/>
            </a:xfrm>
          </p:grpSpPr>
          <p:cxnSp>
            <p:nvCxnSpPr>
              <p:cNvPr id="43" name="Connecteur droit avec flèche 42"/>
              <p:cNvCxnSpPr/>
              <p:nvPr/>
            </p:nvCxnSpPr>
            <p:spPr>
              <a:xfrm>
                <a:off x="5214942" y="2143116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5214942" y="2357430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5214942" y="2500306"/>
                <a:ext cx="500066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5214942" y="2571744"/>
                <a:ext cx="500066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87"/>
            <p:cNvGrpSpPr/>
            <p:nvPr/>
          </p:nvGrpSpPr>
          <p:grpSpPr>
            <a:xfrm>
              <a:off x="229945" y="5145360"/>
              <a:ext cx="990600" cy="304800"/>
              <a:chOff x="2971800" y="1676400"/>
              <a:chExt cx="478630" cy="143670"/>
            </a:xfrm>
          </p:grpSpPr>
          <p:cxnSp>
            <p:nvCxnSpPr>
              <p:cNvPr id="37" name="Connecteur droit 36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94"/>
            <p:cNvGrpSpPr/>
            <p:nvPr/>
          </p:nvGrpSpPr>
          <p:grpSpPr>
            <a:xfrm>
              <a:off x="153745" y="5526360"/>
              <a:ext cx="990600" cy="304800"/>
              <a:chOff x="2971800" y="1676400"/>
              <a:chExt cx="478630" cy="143670"/>
            </a:xfrm>
          </p:grpSpPr>
          <p:cxnSp>
            <p:nvCxnSpPr>
              <p:cNvPr id="31" name="Connecteur droit 30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101"/>
            <p:cNvGrpSpPr/>
            <p:nvPr/>
          </p:nvGrpSpPr>
          <p:grpSpPr>
            <a:xfrm>
              <a:off x="306145" y="5983560"/>
              <a:ext cx="990600" cy="304800"/>
              <a:chOff x="2971800" y="1676400"/>
              <a:chExt cx="478630" cy="143670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8"/>
            <p:cNvGrpSpPr/>
            <p:nvPr/>
          </p:nvGrpSpPr>
          <p:grpSpPr>
            <a:xfrm>
              <a:off x="229945" y="6364560"/>
              <a:ext cx="990600" cy="304800"/>
              <a:chOff x="2971800" y="1676400"/>
              <a:chExt cx="478630" cy="143670"/>
            </a:xfrm>
          </p:grpSpPr>
          <p:cxnSp>
            <p:nvCxnSpPr>
              <p:cNvPr id="19" name="Connecteur droit 18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5"/>
            <p:cNvGrpSpPr/>
            <p:nvPr/>
          </p:nvGrpSpPr>
          <p:grpSpPr>
            <a:xfrm>
              <a:off x="2515945" y="5754960"/>
              <a:ext cx="990600" cy="304800"/>
              <a:chOff x="2971800" y="1676400"/>
              <a:chExt cx="478630" cy="143670"/>
            </a:xfrm>
          </p:grpSpPr>
          <p:cxnSp>
            <p:nvCxnSpPr>
              <p:cNvPr id="13" name="Connecteur droit 12"/>
              <p:cNvCxnSpPr/>
              <p:nvPr/>
            </p:nvCxnSpPr>
            <p:spPr>
              <a:xfrm rot="5400000">
                <a:off x="29011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rot="5400000">
                <a:off x="305355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5400000">
                <a:off x="3129756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rot="5400000">
                <a:off x="3162296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rot="5400000">
                <a:off x="3225798" y="1747838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rot="5400000">
                <a:off x="3378198" y="1747044"/>
                <a:ext cx="142876" cy="158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ZoneTexte 46"/>
          <p:cNvSpPr txBox="1"/>
          <p:nvPr/>
        </p:nvSpPr>
        <p:spPr>
          <a:xfrm>
            <a:off x="3995936" y="5795972"/>
            <a:ext cx="438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Opération impulsionnelle quasi-déterministe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843808" y="6453336"/>
            <a:ext cx="586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(Sources de bruit: canaux ioniques, transmission synaptique)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4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 n°2:</a:t>
            </a:r>
            <a:br>
              <a:rPr lang="fr-FR" dirty="0" smtClean="0"/>
            </a:br>
            <a:r>
              <a:rPr lang="fr-FR" sz="3600" dirty="0" smtClean="0"/>
              <a:t>Les neurones sont très sensibles aux corrélations</a:t>
            </a:r>
            <a:endParaRPr lang="fr-FR" sz="3600" dirty="0"/>
          </a:p>
        </p:txBody>
      </p:sp>
      <p:cxnSp>
        <p:nvCxnSpPr>
          <p:cNvPr id="4" name="Straight Connector 42"/>
          <p:cNvCxnSpPr/>
          <p:nvPr/>
        </p:nvCxnSpPr>
        <p:spPr>
          <a:xfrm flipV="1">
            <a:off x="783635" y="4201070"/>
            <a:ext cx="954087" cy="12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reeform 43"/>
          <p:cNvSpPr/>
          <p:nvPr/>
        </p:nvSpPr>
        <p:spPr>
          <a:xfrm>
            <a:off x="1712322" y="3262857"/>
            <a:ext cx="3109913" cy="950913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6" name="Straight Connector 44"/>
          <p:cNvCxnSpPr>
            <a:stCxn id="5" idx="0"/>
          </p:cNvCxnSpPr>
          <p:nvPr/>
        </p:nvCxnSpPr>
        <p:spPr>
          <a:xfrm>
            <a:off x="1712322" y="3262857"/>
            <a:ext cx="25400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5"/>
          <p:cNvCxnSpPr>
            <a:stCxn id="23" idx="0"/>
          </p:cNvCxnSpPr>
          <p:nvPr/>
        </p:nvCxnSpPr>
        <p:spPr>
          <a:xfrm>
            <a:off x="1926635" y="2805657"/>
            <a:ext cx="23812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83810" y="3810545"/>
            <a:ext cx="2714625" cy="847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26635" y="3720057"/>
            <a:ext cx="304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0" name="Straight Connector 48"/>
          <p:cNvCxnSpPr/>
          <p:nvPr/>
        </p:nvCxnSpPr>
        <p:spPr>
          <a:xfrm>
            <a:off x="1107485" y="2596107"/>
            <a:ext cx="2743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49"/>
          <p:cNvSpPr txBox="1">
            <a:spLocks noChangeArrowheads="1"/>
          </p:cNvSpPr>
          <p:nvPr/>
        </p:nvSpPr>
        <p:spPr bwMode="auto">
          <a:xfrm>
            <a:off x="442925" y="2381795"/>
            <a:ext cx="60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seuil</a:t>
            </a:r>
            <a:endParaRPr lang="fr-FR" baseline="-25000" dirty="0">
              <a:latin typeface="Gill Sans MT" pitchFamily="34" charset="0"/>
            </a:endParaRPr>
          </a:p>
        </p:txBody>
      </p:sp>
      <p:cxnSp>
        <p:nvCxnSpPr>
          <p:cNvPr id="12" name="Straight Connector 50"/>
          <p:cNvCxnSpPr/>
          <p:nvPr/>
        </p:nvCxnSpPr>
        <p:spPr>
          <a:xfrm flipV="1">
            <a:off x="5065122" y="4210595"/>
            <a:ext cx="952500" cy="14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eform 51"/>
          <p:cNvSpPr/>
          <p:nvPr/>
        </p:nvSpPr>
        <p:spPr>
          <a:xfrm>
            <a:off x="5993810" y="3340596"/>
            <a:ext cx="3109912" cy="952500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4" name="Straight Connector 52"/>
          <p:cNvCxnSpPr/>
          <p:nvPr/>
        </p:nvCxnSpPr>
        <p:spPr>
          <a:xfrm>
            <a:off x="5993810" y="3272382"/>
            <a:ext cx="23812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53"/>
          <p:cNvSpPr/>
          <p:nvPr/>
        </p:nvSpPr>
        <p:spPr>
          <a:xfrm>
            <a:off x="6036672" y="2524670"/>
            <a:ext cx="2357438" cy="1214437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Straight Connector 54"/>
          <p:cNvCxnSpPr>
            <a:stCxn id="15" idx="0"/>
          </p:cNvCxnSpPr>
          <p:nvPr/>
        </p:nvCxnSpPr>
        <p:spPr>
          <a:xfrm>
            <a:off x="6036672" y="2524670"/>
            <a:ext cx="23813" cy="93503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84168" y="3941043"/>
            <a:ext cx="3000375" cy="1000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84168" y="3501008"/>
            <a:ext cx="304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9" name="Straight Connector 57"/>
          <p:cNvCxnSpPr/>
          <p:nvPr/>
        </p:nvCxnSpPr>
        <p:spPr>
          <a:xfrm>
            <a:off x="5388972" y="2605632"/>
            <a:ext cx="2743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4763405" y="2391320"/>
            <a:ext cx="60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seuil</a:t>
            </a:r>
            <a:endParaRPr lang="fr-FR" baseline="-25000" dirty="0">
              <a:latin typeface="Gill Sans MT" pitchFamily="34" charset="0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2321922" y="3167607"/>
            <a:ext cx="1614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pas d’impulsion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22" name="TextBox 60"/>
          <p:cNvSpPr txBox="1">
            <a:spLocks noChangeArrowheads="1"/>
          </p:cNvSpPr>
          <p:nvPr/>
        </p:nvSpPr>
        <p:spPr bwMode="auto">
          <a:xfrm>
            <a:off x="6012160" y="2132856"/>
            <a:ext cx="1076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impulsion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23" name="Freeform 61"/>
          <p:cNvSpPr/>
          <p:nvPr/>
        </p:nvSpPr>
        <p:spPr>
          <a:xfrm>
            <a:off x="1926635" y="2805657"/>
            <a:ext cx="2252662" cy="1504950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652120" y="442782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entrées synchrones</a:t>
            </a:r>
            <a:endParaRPr lang="fr-FR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331640" y="4427820"/>
            <a:ext cx="215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entrées asynchrones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7103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 n°2:</a:t>
            </a:r>
            <a:br>
              <a:rPr lang="fr-FR" dirty="0" smtClean="0"/>
            </a:br>
            <a:r>
              <a:rPr lang="fr-FR" sz="3600" dirty="0" smtClean="0"/>
              <a:t>Les neurones sont très sensibles aux corrélations</a:t>
            </a:r>
            <a:endParaRPr lang="fr-FR" sz="3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992" y="2276872"/>
            <a:ext cx="59595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2627784" y="1772816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Modèle de neurone avec 5000 entrées</a:t>
            </a:r>
            <a:endParaRPr lang="fr-FR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479992" y="5445224"/>
            <a:ext cx="676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Toutes les 25 ms, on synchronise 10 impulsions choisie au hasard.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479992" y="5949280"/>
            <a:ext cx="441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Corrélation de paire: 0.0002 (non mesurable)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263968" y="3717032"/>
            <a:ext cx="6336704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4"/>
          <p:cNvSpPr txBox="1"/>
          <p:nvPr/>
        </p:nvSpPr>
        <p:spPr>
          <a:xfrm>
            <a:off x="323528" y="6505599"/>
            <a:ext cx="637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Rossant</a:t>
            </a:r>
            <a:r>
              <a:rPr lang="en-US" sz="1400" i="1" dirty="0" smtClean="0"/>
              <a:t> et al. (2011) Sensitivity </a:t>
            </a:r>
            <a:r>
              <a:rPr lang="en-US" sz="1400" i="1" dirty="0"/>
              <a:t>of Noisy Neurons to Coincident </a:t>
            </a:r>
            <a:r>
              <a:rPr lang="en-US" sz="1400" i="1" dirty="0" smtClean="0"/>
              <a:t>Inputs. J Neuroscience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425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Théories impulsionnelles de la computation neuronale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2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1) Le temps comme signature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340768"/>
            <a:ext cx="2408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 problème du liage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39552" y="184482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assemblée neuronale »: un objet est représenté par un ensemble de neurones actifs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067944" y="2627620"/>
            <a:ext cx="267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Et s’il y a plusieurs objets?</a:t>
            </a:r>
            <a:endParaRPr lang="fr-FR" i="1" dirty="0"/>
          </a:p>
        </p:txBody>
      </p:sp>
      <p:sp>
        <p:nvSpPr>
          <p:cNvPr id="24" name="Ellipse 49"/>
          <p:cNvSpPr/>
          <p:nvPr/>
        </p:nvSpPr>
        <p:spPr bwMode="auto">
          <a:xfrm>
            <a:off x="2483768" y="2708920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Ellipse 49"/>
          <p:cNvSpPr/>
          <p:nvPr/>
        </p:nvSpPr>
        <p:spPr bwMode="auto">
          <a:xfrm>
            <a:off x="2915816" y="270892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Ellipse 49"/>
          <p:cNvSpPr/>
          <p:nvPr/>
        </p:nvSpPr>
        <p:spPr bwMode="auto">
          <a:xfrm>
            <a:off x="2483768" y="321297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Ellipse 49"/>
          <p:cNvSpPr/>
          <p:nvPr/>
        </p:nvSpPr>
        <p:spPr bwMode="auto">
          <a:xfrm>
            <a:off x="2915816" y="3212976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95736" y="2348880"/>
            <a:ext cx="58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bleu</a:t>
            </a:r>
            <a:endParaRPr lang="fr-FR" sz="16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843808" y="2348880"/>
            <a:ext cx="71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rouge</a:t>
            </a:r>
            <a:endParaRPr lang="fr-FR" sz="1600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123728" y="3378478"/>
            <a:ext cx="77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disque</a:t>
            </a:r>
            <a:endParaRPr lang="fr-FR" sz="16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789029" y="3378478"/>
            <a:ext cx="662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carré</a:t>
            </a:r>
            <a:endParaRPr lang="fr-FR" sz="1600" i="1" dirty="0"/>
          </a:p>
        </p:txBody>
      </p:sp>
      <p:sp>
        <p:nvSpPr>
          <p:cNvPr id="32" name="Ellipse 31"/>
          <p:cNvSpPr/>
          <p:nvPr/>
        </p:nvSpPr>
        <p:spPr>
          <a:xfrm>
            <a:off x="611560" y="2636912"/>
            <a:ext cx="720080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23528" y="4231348"/>
            <a:ext cx="568084" cy="56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035628" y="4221088"/>
            <a:ext cx="64807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15616" y="5661248"/>
            <a:ext cx="5760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29"/>
          <p:cNvSpPr/>
          <p:nvPr/>
        </p:nvSpPr>
        <p:spPr>
          <a:xfrm>
            <a:off x="251520" y="558924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49"/>
          <p:cNvSpPr/>
          <p:nvPr/>
        </p:nvSpPr>
        <p:spPr bwMode="auto">
          <a:xfrm>
            <a:off x="2987824" y="414908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Ellipse 49"/>
          <p:cNvSpPr/>
          <p:nvPr/>
        </p:nvSpPr>
        <p:spPr bwMode="auto">
          <a:xfrm>
            <a:off x="2555776" y="465313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Ellipse 49"/>
          <p:cNvSpPr/>
          <p:nvPr/>
        </p:nvSpPr>
        <p:spPr bwMode="auto">
          <a:xfrm>
            <a:off x="2987824" y="465313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Ellipse 49"/>
          <p:cNvSpPr/>
          <p:nvPr/>
        </p:nvSpPr>
        <p:spPr bwMode="auto">
          <a:xfrm>
            <a:off x="2555776" y="414908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Ellipse 49"/>
          <p:cNvSpPr/>
          <p:nvPr/>
        </p:nvSpPr>
        <p:spPr bwMode="auto">
          <a:xfrm>
            <a:off x="2987824" y="558924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Ellipse 49"/>
          <p:cNvSpPr/>
          <p:nvPr/>
        </p:nvSpPr>
        <p:spPr bwMode="auto">
          <a:xfrm>
            <a:off x="2555776" y="609329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Ellipse 49"/>
          <p:cNvSpPr/>
          <p:nvPr/>
        </p:nvSpPr>
        <p:spPr bwMode="auto">
          <a:xfrm>
            <a:off x="2987824" y="609329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Ellipse 49"/>
          <p:cNvSpPr/>
          <p:nvPr/>
        </p:nvSpPr>
        <p:spPr bwMode="auto">
          <a:xfrm>
            <a:off x="2555776" y="558924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139952" y="501317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Catastrophe de la superposition »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4211960" y="5805264"/>
            <a:ext cx="4218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Problème théorique général:</a:t>
            </a:r>
          </a:p>
          <a:p>
            <a:r>
              <a:rPr lang="fr-FR" i="1" dirty="0" smtClean="0"/>
              <a:t>l’assemblée neuronale n’a pas de structure</a:t>
            </a:r>
          </a:p>
          <a:p>
            <a:r>
              <a:rPr lang="fr-FR" i="1" dirty="0" smtClean="0"/>
              <a:t>(= « sac de neurones »)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362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7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29.3|17.5|19.5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882</Words>
  <Application>Microsoft Macintosh PowerPoint</Application>
  <PresentationFormat>Présentation à l'écran (4:3)</PresentationFormat>
  <Paragraphs>155</Paragraphs>
  <Slides>17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Thème Office</vt:lpstr>
      <vt:lpstr>…quation</vt:lpstr>
      <vt:lpstr>Equation</vt:lpstr>
      <vt:lpstr>Le temps dans le calcul neuronal</vt:lpstr>
      <vt:lpstr>Le neurone</vt:lpstr>
      <vt:lpstr>La fréquence de décharge</vt:lpstr>
      <vt:lpstr>Théories fréquentielles</vt:lpstr>
      <vt:lpstr>Observation n°1: La décharge neuronale est essentiellement déterministe</vt:lpstr>
      <vt:lpstr>Observation n°2: Les neurones sont très sensibles aux corrélations</vt:lpstr>
      <vt:lpstr>Observation n°2: Les neurones sont très sensibles aux corrélations</vt:lpstr>
      <vt:lpstr>Théories impulsionnelles de la computation neuronale</vt:lpstr>
      <vt:lpstr>1) Le temps comme signature</vt:lpstr>
      <vt:lpstr>1) Le temps comme signature</vt:lpstr>
      <vt:lpstr>1) Le temps comme signature</vt:lpstr>
      <vt:lpstr>2) La synchronie comme invariant sensoriel</vt:lpstr>
      <vt:lpstr>2) La synchronie comme invariant sensoriel</vt:lpstr>
      <vt:lpstr>3) Représentations impulsionnelles</vt:lpstr>
      <vt:lpstr>3) Représentations impulsionnelles</vt:lpstr>
      <vt:lpstr>Autres théories impulsionnelles</vt:lpstr>
      <vt:lpstr>Quelques références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neural excitability</dc:title>
  <dc:creator>Romain</dc:creator>
  <cp:lastModifiedBy>Romain Brette</cp:lastModifiedBy>
  <cp:revision>1380</cp:revision>
  <dcterms:created xsi:type="dcterms:W3CDTF">2010-09-29T13:44:12Z</dcterms:created>
  <dcterms:modified xsi:type="dcterms:W3CDTF">2014-04-02T09:43:45Z</dcterms:modified>
</cp:coreProperties>
</file>