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8" r:id="rId2"/>
    <p:sldId id="257" r:id="rId3"/>
    <p:sldId id="724" r:id="rId4"/>
    <p:sldId id="742" r:id="rId5"/>
    <p:sldId id="725" r:id="rId6"/>
    <p:sldId id="578" r:id="rId7"/>
    <p:sldId id="577" r:id="rId8"/>
    <p:sldId id="579" r:id="rId9"/>
    <p:sldId id="580" r:id="rId10"/>
    <p:sldId id="569" r:id="rId11"/>
    <p:sldId id="570" r:id="rId12"/>
    <p:sldId id="582" r:id="rId13"/>
    <p:sldId id="583" r:id="rId14"/>
    <p:sldId id="741" r:id="rId15"/>
    <p:sldId id="726" r:id="rId16"/>
    <p:sldId id="600" r:id="rId17"/>
    <p:sldId id="743" r:id="rId18"/>
    <p:sldId id="601" r:id="rId19"/>
    <p:sldId id="723" r:id="rId20"/>
    <p:sldId id="602" r:id="rId21"/>
    <p:sldId id="603" r:id="rId22"/>
    <p:sldId id="727" r:id="rId23"/>
    <p:sldId id="730" r:id="rId24"/>
    <p:sldId id="731" r:id="rId25"/>
    <p:sldId id="744" r:id="rId26"/>
    <p:sldId id="745" r:id="rId27"/>
    <p:sldId id="733" r:id="rId28"/>
    <p:sldId id="596" r:id="rId29"/>
    <p:sldId id="595" r:id="rId30"/>
    <p:sldId id="729" r:id="rId31"/>
    <p:sldId id="740" r:id="rId32"/>
    <p:sldId id="597" r:id="rId33"/>
    <p:sldId id="734" r:id="rId34"/>
    <p:sldId id="746" r:id="rId35"/>
    <p:sldId id="747" r:id="rId36"/>
    <p:sldId id="748" r:id="rId37"/>
    <p:sldId id="751" r:id="rId38"/>
    <p:sldId id="768" r:id="rId39"/>
    <p:sldId id="769" r:id="rId40"/>
    <p:sldId id="770" r:id="rId41"/>
    <p:sldId id="772" r:id="rId42"/>
    <p:sldId id="767" r:id="rId43"/>
    <p:sldId id="766" r:id="rId44"/>
    <p:sldId id="587" r:id="rId45"/>
    <p:sldId id="764" r:id="rId46"/>
    <p:sldId id="584" r:id="rId47"/>
    <p:sldId id="754" r:id="rId48"/>
    <p:sldId id="756" r:id="rId49"/>
    <p:sldId id="755" r:id="rId50"/>
    <p:sldId id="758" r:id="rId51"/>
    <p:sldId id="760" r:id="rId52"/>
    <p:sldId id="761" r:id="rId53"/>
    <p:sldId id="762" r:id="rId54"/>
    <p:sldId id="763" r:id="rId55"/>
    <p:sldId id="759" r:id="rId56"/>
    <p:sldId id="589" r:id="rId57"/>
    <p:sldId id="771" r:id="rId58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F2E"/>
    <a:srgbClr val="617F61"/>
    <a:srgbClr val="10B500"/>
    <a:srgbClr val="0000D7"/>
    <a:srgbClr val="FFDDEA"/>
    <a:srgbClr val="DCDCFF"/>
    <a:srgbClr val="CCFFFF"/>
    <a:srgbClr val="FFC5DB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 autoAdjust="0"/>
    <p:restoredTop sz="91426" autoAdjust="0"/>
  </p:normalViewPr>
  <p:slideViewPr>
    <p:cSldViewPr>
      <p:cViewPr varScale="1">
        <p:scale>
          <a:sx n="108" d="100"/>
          <a:sy n="108" d="100"/>
        </p:scale>
        <p:origin x="23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30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5A2F2-4A70-460C-AE91-A4C1814663C6}" type="datetimeFigureOut">
              <a:rPr lang="fr-FR" smtClean="0"/>
              <a:pPr/>
              <a:t>05/02/2019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3B57E-812C-4DF7-B53C-467ABE0CCE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6489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E8F61-99A1-42B4-87D4-925306A6DB48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781E1-FF99-4333-8317-3144339AA91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68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82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8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69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7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21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4200"/>
            <a:ext cx="64008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Nom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39029" y="4408235"/>
            <a:ext cx="865943" cy="544765"/>
          </a:xfrm>
          <a:prstGeom prst="rect">
            <a:avLst/>
          </a:prstGeom>
        </p:spPr>
        <p:txBody>
          <a:bodyPr wrap="none">
            <a:noAutofit/>
          </a:bodyPr>
          <a:lstStyle>
            <a:lvl1pPr marL="182880" marR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800" baseline="0"/>
            </a:lvl1pPr>
          </a:lstStyle>
          <a:p>
            <a:pPr marL="182880" marR="0" lvl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Lieu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8229600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>
              <a:spcBef>
                <a:spcPts val="600"/>
              </a:spcBef>
              <a:buFont typeface="Arial" pitchFamily="34" charset="0"/>
              <a:buChar char="•"/>
              <a:defRPr sz="2800"/>
            </a:lvl1pPr>
            <a:lvl2pPr marL="522000" indent="-266400">
              <a:spcBef>
                <a:spcPts val="0"/>
              </a:spcBef>
              <a:defRPr sz="2400"/>
            </a:lvl2pPr>
            <a:lvl3pPr marL="731520" indent="-201168">
              <a:spcBef>
                <a:spcPts val="0"/>
              </a:spcBef>
              <a:buFont typeface="Arial" pitchFamily="34" charset="0"/>
              <a:buChar char="–"/>
              <a:defRPr sz="2000" b="0">
                <a:solidFill>
                  <a:schemeClr val="tx2"/>
                </a:solidFill>
              </a:defRPr>
            </a:lvl3pPr>
            <a:lvl4pPr marL="1005840" indent="-201168">
              <a:spcBef>
                <a:spcPts val="0"/>
              </a:spcBef>
              <a:buFont typeface="Arial" pitchFamily="34" charset="0"/>
              <a:buChar char="–"/>
              <a:defRPr sz="1800"/>
            </a:lvl4pPr>
            <a:lvl5pPr marL="1280160" indent="-201168">
              <a:spcBef>
                <a:spcPts val="0"/>
              </a:spcBef>
              <a:buFont typeface="Arial" pitchFamily="34" charset="0"/>
              <a:buChar char="–"/>
              <a:defRPr sz="1800"/>
            </a:lvl5pPr>
          </a:lstStyle>
          <a:p>
            <a:pPr lvl="0"/>
            <a:r>
              <a:rPr lang="fr-FR" noProof="0" dirty="0"/>
              <a:t>First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1"/>
            <a:r>
              <a:rPr lang="fr-FR" noProof="0" dirty="0"/>
              <a:t>Second </a:t>
            </a:r>
            <a:r>
              <a:rPr lang="fr-FR" noProof="0" dirty="0" err="1"/>
              <a:t>level</a:t>
            </a:r>
            <a:r>
              <a:rPr lang="fr-FR" noProof="0" dirty="0"/>
              <a:t> </a:t>
            </a:r>
          </a:p>
          <a:p>
            <a:pPr lvl="2"/>
            <a:r>
              <a:rPr lang="fr-FR" noProof="0" dirty="0" err="1"/>
              <a:t>Third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3"/>
            <a:r>
              <a:rPr lang="fr-FR" noProof="0" dirty="0" err="1"/>
              <a:t>Fourth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4"/>
            <a:r>
              <a:rPr lang="fr-FR" noProof="0" dirty="0" err="1"/>
              <a:t>Fifth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380794-AD05-45D1-BCEF-E41591C34CD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Bordeaux,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380794-AD05-45D1-BCEF-E41591C34CD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Bordeaux,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380794-AD05-45D1-BCEF-E41591C34CD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Bordeaux,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2028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267200" y="0"/>
            <a:ext cx="1066800" cy="1828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82" r:id="rId3"/>
    <p:sldLayoutId id="2147483679" r:id="rId4"/>
    <p:sldLayoutId id="2147483683" r:id="rId5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1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9pPr>
    </p:titleStyle>
    <p:bodyStyle>
      <a:lvl1pPr marL="182880" indent="-27432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Char char="–"/>
        <a:defRPr sz="2000" baseline="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8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Liste_de_probl&#232;%A8mes_NP-comple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cs.qub.ac.uk/~I.Spence/SuDoku/SuDoku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2776582" TargetMode="Externa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lege-de-france.fr/site/gerard-berry/symposium-2016-05-27-14h00.htm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64F1FED0-0942-9744-848C-055F1D8F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04" y="3588210"/>
            <a:ext cx="8807896" cy="4017254"/>
          </a:xfrm>
        </p:spPr>
        <p:txBody>
          <a:bodyPr/>
          <a:lstStyle/>
          <a:p>
            <a:r>
              <a:rPr lang="fr-FR" sz="2400">
                <a:solidFill>
                  <a:schemeClr val="tx2"/>
                </a:solidFill>
              </a:rPr>
              <a:t>In theory there is no difference between theory and practice. In practice there is.</a:t>
            </a:r>
          </a:p>
          <a:p>
            <a:r>
              <a:rPr lang="fr-FR" sz="2400"/>
              <a:t>What Time Is It? You Mean Now?</a:t>
            </a:r>
          </a:p>
          <a:p>
            <a:r>
              <a:rPr lang="fr-FR" sz="2400">
                <a:solidFill>
                  <a:schemeClr val="tx2"/>
                </a:solidFill>
              </a:rPr>
              <a:t>The towels were so thick at this hotel that I could barely close my suitcase</a:t>
            </a:r>
          </a:p>
          <a:p>
            <a:r>
              <a:rPr lang="fr-FR" sz="2400"/>
              <a:t>Baseball is 90% mental and the other half is physical</a:t>
            </a:r>
          </a:p>
          <a:p>
            <a:r>
              <a:rPr lang="fr-FR" sz="2400">
                <a:solidFill>
                  <a:schemeClr val="tx2"/>
                </a:solidFill>
              </a:rPr>
              <a:t>Even Napoleon had his Watergate</a:t>
            </a:r>
          </a:p>
          <a:p>
            <a:endParaRPr lang="fr-FR" sz="2400"/>
          </a:p>
          <a:p>
            <a:endParaRPr lang="fr-FR" sz="24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2D809C43-128F-5245-A42B-26CCA1C24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Yogi Berra et ses yogismes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2477EA6-CF89-EA44-83E0-735BF28FCD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640295F-C1AC-174F-A6CC-B8178984C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DCF4DF3-2157-194A-8BF3-780E351D7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43E9FA-0678-7947-A35E-FD143D03F8E5}"/>
              </a:ext>
            </a:extLst>
          </p:cNvPr>
          <p:cNvSpPr txBox="1"/>
          <p:nvPr/>
        </p:nvSpPr>
        <p:spPr>
          <a:xfrm>
            <a:off x="6257925" y="1371600"/>
            <a:ext cx="184731" cy="508256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12DF10-0ABE-B443-9E92-6E073D4763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836712"/>
            <a:ext cx="2644145" cy="261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40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339607" y="734034"/>
            <a:ext cx="6705600" cy="2431435"/>
          </a:xfrm>
        </p:spPr>
        <p:txBody>
          <a:bodyPr/>
          <a:lstStyle/>
          <a:p>
            <a:r>
              <a:rPr lang="fr-FR" dirty="0"/>
              <a:t>En 1990, Marylin </a:t>
            </a:r>
            <a:r>
              <a:rPr lang="fr-FR" dirty="0" err="1"/>
              <a:t>von</a:t>
            </a:r>
            <a:r>
              <a:rPr lang="fr-FR" dirty="0"/>
              <a:t> Savant (</a:t>
            </a:r>
            <a:r>
              <a:rPr lang="fr-FR" dirty="0" err="1"/>
              <a:t>Guiness</a:t>
            </a:r>
            <a:r>
              <a:rPr lang="fr-FR" dirty="0"/>
              <a:t> record de QI) traite la question dans </a:t>
            </a:r>
            <a:r>
              <a:rPr lang="fr-FR" i="1" dirty="0"/>
              <a:t>Parade </a:t>
            </a:r>
            <a:r>
              <a:rPr lang="fr-FR" dirty="0"/>
              <a:t>en répondant à la question d’un lecteur, et donne la bonne réponse : </a:t>
            </a:r>
          </a:p>
          <a:p>
            <a:r>
              <a:rPr lang="fr-FR" dirty="0">
                <a:solidFill>
                  <a:schemeClr val="tx2"/>
                </a:solidFill>
              </a:rPr>
              <a:t>Il faut changer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8609"/>
            <a:ext cx="8686800" cy="646331"/>
          </a:xfrm>
        </p:spPr>
        <p:txBody>
          <a:bodyPr/>
          <a:lstStyle/>
          <a:p>
            <a:r>
              <a:rPr lang="fr-FR" dirty="0"/>
              <a:t>Une histoire étonnante !</a:t>
            </a:r>
          </a:p>
        </p:txBody>
      </p:sp>
      <p:pic>
        <p:nvPicPr>
          <p:cNvPr id="33794" name="Picture 2" descr="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04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79728" y="3331982"/>
            <a:ext cx="8384543" cy="1902059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’m receiving thousands of letters nearly all insisting I’m wrong</a:t>
            </a:r>
            <a:r>
              <a:rPr kumimoji="0" lang="mr-IN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…</a:t>
            </a:r>
            <a:r>
              <a:rPr lang="en-US" sz="2800" kern="0" dirty="0">
                <a:solidFill>
                  <a:schemeClr val="accent3"/>
                </a:solidFill>
              </a:rPr>
              <a:t> Of the letters from the general public, 92% are against my answer; and of letters from University, 65% are against my answer.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65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1128" y="404664"/>
            <a:ext cx="8744272" cy="2392193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You are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utterly incorrect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about the game-show question, </a:t>
            </a:r>
            <a:r>
              <a:rPr lang="en-US" sz="2400" kern="0" noProof="0" dirty="0"/>
              <a:t>and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I hope this controversy  will call some public national </a:t>
            </a:r>
            <a:r>
              <a:rPr lang="en-US" sz="2400" kern="0" dirty="0"/>
              <a:t>attention to </a:t>
            </a:r>
            <a:r>
              <a:rPr lang="en-US" sz="2400" kern="0" dirty="0">
                <a:solidFill>
                  <a:schemeClr val="accent1"/>
                </a:solidFill>
              </a:rPr>
              <a:t>the</a:t>
            </a:r>
            <a:r>
              <a:rPr lang="en-US" sz="2400" kern="0" dirty="0"/>
              <a:t> </a:t>
            </a:r>
            <a:r>
              <a:rPr lang="en-US" sz="2400" kern="0" dirty="0">
                <a:solidFill>
                  <a:schemeClr val="accent1"/>
                </a:solidFill>
              </a:rPr>
              <a:t>serious national crisis in mathematical education</a:t>
            </a:r>
            <a:r>
              <a:rPr lang="en-US" sz="2400" kern="0" dirty="0"/>
              <a:t>. If you can admit your error, you will have contributed constructively towards the solution of a deplorable situation. </a:t>
            </a:r>
            <a:r>
              <a:rPr lang="en-US" sz="2400" kern="0" dirty="0">
                <a:solidFill>
                  <a:schemeClr val="accent1"/>
                </a:solidFill>
              </a:rPr>
              <a:t>How may irate mathematicians are needed to get you to change your mind?</a:t>
            </a: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31840" y="4440321"/>
            <a:ext cx="5540299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Même l’immense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Pà</a:t>
            </a:r>
            <a:r>
              <a:rPr lang="fr-FR" sz="2800" kern="0" noProof="0" dirty="0" err="1">
                <a:solidFill>
                  <a:schemeClr val="tx2"/>
                </a:solidFill>
              </a:rPr>
              <a:t>l</a:t>
            </a:r>
            <a:r>
              <a:rPr lang="fr-FR" sz="2800" kern="0" noProof="0" dirty="0">
                <a:solidFill>
                  <a:schemeClr val="tx2"/>
                </a:solidFill>
              </a:rPr>
              <a:t> </a:t>
            </a:r>
            <a:r>
              <a:rPr lang="fr-FR" sz="2800" kern="0" noProof="0" dirty="0" err="1">
                <a:solidFill>
                  <a:schemeClr val="tx2"/>
                </a:solidFill>
              </a:rPr>
              <a:t>Erdös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n</a:t>
            </a: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e voulait pas y croire !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8" y="3212976"/>
            <a:ext cx="2678709" cy="305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7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40B8354-ED97-0742-8F61-9BBE1B3EC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Mais oui, il faut changer ! La preuve 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7E6C690-F0A1-5846-9782-85D8E0BEE6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BD1CB72-0801-7D47-9B1A-4A5924B6B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36E6E84-05FA-ED4A-8322-D44BE05B2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grpSp>
        <p:nvGrpSpPr>
          <p:cNvPr id="6" name="Grouper 23">
            <a:extLst>
              <a:ext uri="{FF2B5EF4-FFF2-40B4-BE49-F238E27FC236}">
                <a16:creationId xmlns:a16="http://schemas.microsoft.com/office/drawing/2014/main" xmlns="" id="{F70760A0-97B9-A94C-9E69-C7091C50F7A4}"/>
              </a:ext>
            </a:extLst>
          </p:cNvPr>
          <p:cNvGrpSpPr/>
          <p:nvPr/>
        </p:nvGrpSpPr>
        <p:grpSpPr>
          <a:xfrm>
            <a:off x="-100584" y="1630581"/>
            <a:ext cx="3116670" cy="1405569"/>
            <a:chOff x="-99830" y="2996952"/>
            <a:chExt cx="3116670" cy="140556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6E814BF6-2F85-C54C-830D-364D53ED9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2996952"/>
              <a:ext cx="2837658" cy="140556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6BFE9C16-49A3-8F48-8BE1-A930903E2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6335" y="3099725"/>
              <a:ext cx="806248" cy="87074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3ED264EB-AC4B-B649-8CA5-858F9E3C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592" y="3125249"/>
              <a:ext cx="806248" cy="870748"/>
            </a:xfrm>
            <a:prstGeom prst="rect">
              <a:avLst/>
            </a:prstGeom>
          </p:spPr>
        </p:pic>
        <p:pic>
          <p:nvPicPr>
            <p:cNvPr id="10" name="Picture 2" descr="010ChevroletCamaro-05-1.jpg">
              <a:extLst>
                <a:ext uri="{FF2B5EF4-FFF2-40B4-BE49-F238E27FC236}">
                  <a16:creationId xmlns:a16="http://schemas.microsoft.com/office/drawing/2014/main" xmlns="" id="{89D7E783-08A8-C848-9F44-481C1F57B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830" y="3414473"/>
              <a:ext cx="1288620" cy="639708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E91A8D09-26A5-9049-BFD5-585EE9A3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466" y="3141697"/>
            <a:ext cx="10953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èche vers le bas 11">
            <a:extLst>
              <a:ext uri="{FF2B5EF4-FFF2-40B4-BE49-F238E27FC236}">
                <a16:creationId xmlns:a16="http://schemas.microsoft.com/office/drawing/2014/main" xmlns="" id="{4F010CE3-4999-7242-A0A2-28C4C3BC96F6}"/>
              </a:ext>
            </a:extLst>
          </p:cNvPr>
          <p:cNvSpPr/>
          <p:nvPr/>
        </p:nvSpPr>
        <p:spPr bwMode="auto">
          <a:xfrm>
            <a:off x="322774" y="1126525"/>
            <a:ext cx="348065" cy="418063"/>
          </a:xfrm>
          <a:prstGeom prst="downArrow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952B092E-3211-E24A-9ACA-076E5074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2042" y="3062803"/>
            <a:ext cx="10287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er 6">
            <a:extLst>
              <a:ext uri="{FF2B5EF4-FFF2-40B4-BE49-F238E27FC236}">
                <a16:creationId xmlns:a16="http://schemas.microsoft.com/office/drawing/2014/main" xmlns="" id="{2C00B429-2732-424C-BF97-8F34BFA96717}"/>
              </a:ext>
            </a:extLst>
          </p:cNvPr>
          <p:cNvGrpSpPr/>
          <p:nvPr/>
        </p:nvGrpSpPr>
        <p:grpSpPr>
          <a:xfrm>
            <a:off x="3140976" y="1126525"/>
            <a:ext cx="2862048" cy="1918394"/>
            <a:chOff x="3140976" y="1236833"/>
            <a:chExt cx="2862048" cy="1918394"/>
          </a:xfrm>
        </p:grpSpPr>
        <p:grpSp>
          <p:nvGrpSpPr>
            <p:cNvPr id="15" name="Grouper 27">
              <a:extLst>
                <a:ext uri="{FF2B5EF4-FFF2-40B4-BE49-F238E27FC236}">
                  <a16:creationId xmlns:a16="http://schemas.microsoft.com/office/drawing/2014/main" xmlns="" id="{44959B18-013E-D543-AA84-EDA02F583C58}"/>
                </a:ext>
              </a:extLst>
            </p:cNvPr>
            <p:cNvGrpSpPr/>
            <p:nvPr/>
          </p:nvGrpSpPr>
          <p:grpSpPr>
            <a:xfrm>
              <a:off x="3140976" y="1749658"/>
              <a:ext cx="2862048" cy="1405569"/>
              <a:chOff x="3140976" y="3535599"/>
              <a:chExt cx="2862048" cy="1405569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xmlns="" id="{1DB719A2-C166-B746-92F3-BD39432F3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3171" y="3535599"/>
                <a:ext cx="2837658" cy="1405569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8E60E493-7A02-9A4B-ABBB-AEB14B241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40976" y="3638372"/>
                <a:ext cx="806248" cy="870748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xmlns="" id="{881A129F-47EE-7D48-A200-F245C8B6D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6776" y="3702862"/>
                <a:ext cx="806248" cy="870748"/>
              </a:xfrm>
              <a:prstGeom prst="rect">
                <a:avLst/>
              </a:prstGeom>
            </p:spPr>
          </p:pic>
          <p:pic>
            <p:nvPicPr>
              <p:cNvPr id="20" name="Picture 2" descr="010ChevroletCamaro-05-1.jpg">
                <a:extLst>
                  <a:ext uri="{FF2B5EF4-FFF2-40B4-BE49-F238E27FC236}">
                    <a16:creationId xmlns:a16="http://schemas.microsoft.com/office/drawing/2014/main" xmlns="" id="{320CB19E-7BD1-F34C-A7ED-3A075D18FD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3546" y="3801988"/>
                <a:ext cx="1288620" cy="639708"/>
              </a:xfrm>
              <a:prstGeom prst="rect">
                <a:avLst/>
              </a:prstGeom>
              <a:noFill/>
              <a:scene3d>
                <a:camera prst="orthographicFront">
                  <a:rot lat="0" lon="1080000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Flèche vers le bas 15">
              <a:extLst>
                <a:ext uri="{FF2B5EF4-FFF2-40B4-BE49-F238E27FC236}">
                  <a16:creationId xmlns:a16="http://schemas.microsoft.com/office/drawing/2014/main" xmlns="" id="{3C40E8FB-0DA7-E146-A0A2-BCC440B6FCE3}"/>
                </a:ext>
              </a:extLst>
            </p:cNvPr>
            <p:cNvSpPr/>
            <p:nvPr/>
          </p:nvSpPr>
          <p:spPr bwMode="auto">
            <a:xfrm>
              <a:off x="3354423" y="1236833"/>
              <a:ext cx="348065" cy="418063"/>
            </a:xfrm>
            <a:prstGeom prst="downArrow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5992B3F2-4930-6C49-96E9-FB327472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6100" y="3084238"/>
            <a:ext cx="10287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er 19">
            <a:extLst>
              <a:ext uri="{FF2B5EF4-FFF2-40B4-BE49-F238E27FC236}">
                <a16:creationId xmlns:a16="http://schemas.microsoft.com/office/drawing/2014/main" xmlns="" id="{56CF515E-CFBC-BD43-88EB-EF3275F2AE61}"/>
              </a:ext>
            </a:extLst>
          </p:cNvPr>
          <p:cNvGrpSpPr/>
          <p:nvPr/>
        </p:nvGrpSpPr>
        <p:grpSpPr>
          <a:xfrm>
            <a:off x="6198838" y="1126525"/>
            <a:ext cx="2962136" cy="1904135"/>
            <a:chOff x="6198838" y="1236833"/>
            <a:chExt cx="2962136" cy="1904135"/>
          </a:xfrm>
        </p:grpSpPr>
        <p:grpSp>
          <p:nvGrpSpPr>
            <p:cNvPr id="23" name="Grouper 28">
              <a:extLst>
                <a:ext uri="{FF2B5EF4-FFF2-40B4-BE49-F238E27FC236}">
                  <a16:creationId xmlns:a16="http://schemas.microsoft.com/office/drawing/2014/main" xmlns="" id="{94A5A834-93DD-F84A-A929-1F30FE1AD4D0}"/>
                </a:ext>
              </a:extLst>
            </p:cNvPr>
            <p:cNvGrpSpPr/>
            <p:nvPr/>
          </p:nvGrpSpPr>
          <p:grpSpPr>
            <a:xfrm>
              <a:off x="6198838" y="1735399"/>
              <a:ext cx="2962136" cy="1405569"/>
              <a:chOff x="6198838" y="4183671"/>
              <a:chExt cx="2962136" cy="1405569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xmlns="" id="{19945B66-C428-AA4E-B2DE-0AF7177EE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98838" y="4183671"/>
                <a:ext cx="2837658" cy="1405569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xmlns="" id="{76BE9B91-8495-8E47-A1A1-20053CEA7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2890" y="4332503"/>
                <a:ext cx="806248" cy="870748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xmlns="" id="{31F16CF2-6786-7A4A-BEBE-077F3CC25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52576" y="4350934"/>
                <a:ext cx="806248" cy="870748"/>
              </a:xfrm>
              <a:prstGeom prst="rect">
                <a:avLst/>
              </a:prstGeom>
            </p:spPr>
          </p:pic>
          <p:pic>
            <p:nvPicPr>
              <p:cNvPr id="28" name="Picture 2" descr="010ChevroletCamaro-05-1.jpg">
                <a:extLst>
                  <a:ext uri="{FF2B5EF4-FFF2-40B4-BE49-F238E27FC236}">
                    <a16:creationId xmlns:a16="http://schemas.microsoft.com/office/drawing/2014/main" xmlns="" id="{3E908677-1918-BD4E-9087-7E447D0A97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2354" y="4493622"/>
                <a:ext cx="1288620" cy="639708"/>
              </a:xfrm>
              <a:prstGeom prst="rect">
                <a:avLst/>
              </a:prstGeom>
              <a:noFill/>
              <a:scene3d>
                <a:camera prst="orthographicFront">
                  <a:rot lat="0" lon="1080000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Flèche vers le bas 23">
              <a:extLst>
                <a:ext uri="{FF2B5EF4-FFF2-40B4-BE49-F238E27FC236}">
                  <a16:creationId xmlns:a16="http://schemas.microsoft.com/office/drawing/2014/main" xmlns="" id="{FE191A3E-73A8-1A46-BD46-778C9CE22801}"/>
                </a:ext>
              </a:extLst>
            </p:cNvPr>
            <p:cNvSpPr/>
            <p:nvPr/>
          </p:nvSpPr>
          <p:spPr bwMode="auto">
            <a:xfrm>
              <a:off x="6302967" y="1236833"/>
              <a:ext cx="348065" cy="418063"/>
            </a:xfrm>
            <a:prstGeom prst="downArrow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" name="Grouper 34">
            <a:extLst>
              <a:ext uri="{FF2B5EF4-FFF2-40B4-BE49-F238E27FC236}">
                <a16:creationId xmlns:a16="http://schemas.microsoft.com/office/drawing/2014/main" xmlns="" id="{020311A7-4A45-1A4C-9FBF-68256A0912F3}"/>
              </a:ext>
            </a:extLst>
          </p:cNvPr>
          <p:cNvGrpSpPr/>
          <p:nvPr/>
        </p:nvGrpSpPr>
        <p:grpSpPr>
          <a:xfrm>
            <a:off x="2624129" y="4201580"/>
            <a:ext cx="3744525" cy="1106150"/>
            <a:chOff x="2699738" y="4512038"/>
            <a:chExt cx="3744525" cy="1106150"/>
          </a:xfrm>
        </p:grpSpPr>
        <p:grpSp>
          <p:nvGrpSpPr>
            <p:cNvPr id="30" name="Grouper 22">
              <a:extLst>
                <a:ext uri="{FF2B5EF4-FFF2-40B4-BE49-F238E27FC236}">
                  <a16:creationId xmlns:a16="http://schemas.microsoft.com/office/drawing/2014/main" xmlns="" id="{DD9FB081-F66D-8E40-AA92-2A22818011DB}"/>
                </a:ext>
              </a:extLst>
            </p:cNvPr>
            <p:cNvGrpSpPr/>
            <p:nvPr/>
          </p:nvGrpSpPr>
          <p:grpSpPr>
            <a:xfrm>
              <a:off x="2773516" y="4519638"/>
              <a:ext cx="3404711" cy="1098550"/>
              <a:chOff x="1970473" y="4499768"/>
              <a:chExt cx="3404711" cy="1098550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xmlns="" id="{3D79384F-7FFD-014B-A62C-489F720A9F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70473" y="4499768"/>
                <a:ext cx="1028700" cy="1098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xmlns="" id="{D84241F2-FD15-354E-9840-4F47EBAF006C}"/>
                  </a:ext>
                </a:extLst>
              </p:cNvPr>
              <p:cNvSpPr txBox="1"/>
              <p:nvPr/>
            </p:nvSpPr>
            <p:spPr>
              <a:xfrm>
                <a:off x="3072951" y="4714438"/>
                <a:ext cx="2302233" cy="573555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32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</a:rPr>
                  <a:t>2 fois sur 3 </a:t>
                </a:r>
                <a:endParaRPr kumimoji="0" lang="fr-FR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7782149-74A0-7548-8797-FB917A4224A8}"/>
                </a:ext>
              </a:extLst>
            </p:cNvPr>
            <p:cNvSpPr/>
            <p:nvPr/>
          </p:nvSpPr>
          <p:spPr bwMode="auto">
            <a:xfrm>
              <a:off x="2699738" y="4512038"/>
              <a:ext cx="3744525" cy="1093743"/>
            </a:xfrm>
            <a:prstGeom prst="rect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7AA4CEC-AC3B-5B45-A34D-E99A0BC0CB88}"/>
              </a:ext>
            </a:extLst>
          </p:cNvPr>
          <p:cNvSpPr/>
          <p:nvPr/>
        </p:nvSpPr>
        <p:spPr bwMode="auto">
          <a:xfrm>
            <a:off x="3943546" y="1617156"/>
            <a:ext cx="1288620" cy="1391310"/>
          </a:xfrm>
          <a:prstGeom prst="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7605528-BC87-6240-8AE3-8321CD41E07D}"/>
              </a:ext>
            </a:extLst>
          </p:cNvPr>
          <p:cNvSpPr/>
          <p:nvPr/>
        </p:nvSpPr>
        <p:spPr bwMode="auto">
          <a:xfrm>
            <a:off x="7815711" y="1616858"/>
            <a:ext cx="1235299" cy="1391310"/>
          </a:xfrm>
          <a:prstGeom prst="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B0EE920-BAD4-B84A-8619-6C166F7F1E63}"/>
              </a:ext>
            </a:extLst>
          </p:cNvPr>
          <p:cNvSpPr/>
          <p:nvPr/>
        </p:nvSpPr>
        <p:spPr bwMode="auto">
          <a:xfrm>
            <a:off x="1188036" y="1617156"/>
            <a:ext cx="904533" cy="1385013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40266A3C-498B-9B41-8EFF-B5C2182B9B3F}"/>
              </a:ext>
            </a:extLst>
          </p:cNvPr>
          <p:cNvSpPr txBox="1"/>
          <p:nvPr/>
        </p:nvSpPr>
        <p:spPr>
          <a:xfrm rot="5400000">
            <a:off x="2084158" y="723342"/>
            <a:ext cx="877163" cy="89704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5400" kern="0">
                <a:solidFill>
                  <a:schemeClr val="accent3"/>
                </a:solidFill>
              </a:rPr>
              <a:t>☞</a:t>
            </a:r>
            <a:endParaRPr kumimoji="0" lang="fr-FR" sz="54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F6E7BFDC-25BE-284A-8231-6EFF669ECF5C}"/>
              </a:ext>
            </a:extLst>
          </p:cNvPr>
          <p:cNvSpPr txBox="1"/>
          <p:nvPr/>
        </p:nvSpPr>
        <p:spPr>
          <a:xfrm rot="5400000">
            <a:off x="5133158" y="721243"/>
            <a:ext cx="877163" cy="89704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5400" kern="0">
                <a:solidFill>
                  <a:schemeClr val="accent3"/>
                </a:solidFill>
              </a:rPr>
              <a:t>☞</a:t>
            </a:r>
            <a:endParaRPr kumimoji="0" lang="fr-FR" sz="54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A3DC20B7-3BAB-1F4F-919F-B0E0A3C874C1}"/>
              </a:ext>
            </a:extLst>
          </p:cNvPr>
          <p:cNvSpPr txBox="1"/>
          <p:nvPr/>
        </p:nvSpPr>
        <p:spPr>
          <a:xfrm rot="5400000">
            <a:off x="6930875" y="719541"/>
            <a:ext cx="877163" cy="89704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5400" kern="0" dirty="0">
                <a:solidFill>
                  <a:schemeClr val="accent3"/>
                </a:solidFill>
              </a:rPr>
              <a:t>☞</a:t>
            </a:r>
            <a:endParaRPr kumimoji="0" lang="fr-FR" sz="54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0D8B1F80-8338-E74A-8AAF-3AFFE5D334CB}"/>
              </a:ext>
            </a:extLst>
          </p:cNvPr>
          <p:cNvSpPr txBox="1"/>
          <p:nvPr/>
        </p:nvSpPr>
        <p:spPr>
          <a:xfrm>
            <a:off x="559523" y="5504969"/>
            <a:ext cx="8024954" cy="96068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Avantage personnel :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je n’ai pas vu que c</a:t>
            </a:r>
            <a:r>
              <a:rPr lang="fr-FR" sz="2800" kern="0" dirty="0"/>
              <a:t>’était un problème de probas !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053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/>
      <p:bldP spid="37" grpId="1"/>
      <p:bldP spid="38" grpId="0"/>
      <p:bldP spid="38" grpId="1"/>
      <p:bldP spid="39" grpId="0"/>
      <p:bldP spid="39" grpId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40C7ED-A6BC-A648-98E8-A50E9497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Comment M. von Savant s’en est tirée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AD595E8-41A0-4142-95B5-D4EE3F69FD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C759BC6-6D77-1643-832A-8ECB153DE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24BC6D9-B3E3-8645-AF88-4A1194FE5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80F4B93-F037-4C40-A6C3-80A47DA5F275}"/>
              </a:ext>
            </a:extLst>
          </p:cNvPr>
          <p:cNvSpPr txBox="1"/>
          <p:nvPr/>
        </p:nvSpPr>
        <p:spPr>
          <a:xfrm>
            <a:off x="207615" y="1111047"/>
            <a:ext cx="8763938" cy="1902059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Faire faire l’expérience par des centaines de classes,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sur des centaines de tirages.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Ils ont tous </a:t>
            </a:r>
            <a:r>
              <a:rPr lang="fr-FR" sz="2800" kern="0" dirty="0" err="1">
                <a:solidFill>
                  <a:schemeClr val="tx2"/>
                </a:solidFill>
              </a:rPr>
              <a:t>trouv</a:t>
            </a:r>
            <a:r>
              <a:rPr lang="en-US" sz="2800" kern="0" dirty="0" err="1">
                <a:solidFill>
                  <a:schemeClr val="tx2"/>
                </a:solidFill>
              </a:rPr>
              <a:t>é</a:t>
            </a:r>
            <a:r>
              <a:rPr lang="en-US" sz="2800" kern="0" dirty="0">
                <a:solidFill>
                  <a:schemeClr val="tx2"/>
                </a:solidFill>
              </a:rPr>
              <a:t> 2/3 !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(idem pour </a:t>
            </a:r>
            <a:r>
              <a:rPr kumimoji="0" lang="en-US" sz="2800" b="0" i="0" u="none" strike="noStrike" kern="0" cap="none" spc="0" normalizeH="0" dirty="0" err="1">
                <a:ln>
                  <a:noFill/>
                </a:ln>
                <a:effectLst/>
                <a:uLnTx/>
                <a:uFillTx/>
              </a:rPr>
              <a:t>Erdös</a:t>
            </a:r>
            <a:r>
              <a:rPr kumimoji="0" lang="en-US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)</a:t>
            </a:r>
            <a:endParaRPr kumimoji="0" lang="fr-FR" sz="2800" b="0" i="0" u="none" strike="noStrike" kern="0" cap="none" spc="0" normalizeH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F081DF6-4670-BD46-87F4-2D1F51229899}"/>
              </a:ext>
            </a:extLst>
          </p:cNvPr>
          <p:cNvSpPr txBox="1"/>
          <p:nvPr/>
        </p:nvSpPr>
        <p:spPr>
          <a:xfrm>
            <a:off x="600665" y="3255133"/>
            <a:ext cx="7942669" cy="1902059"/>
          </a:xfrm>
          <a:prstGeom prst="rect">
            <a:avLst/>
          </a:prstGeom>
          <a:ln w="28575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Our class, with unbridled enthusiasm</a:t>
            </a:r>
            <a:r>
              <a:rPr lang="en-US" sz="2800" kern="0" dirty="0"/>
              <a:t>, is proud to announce </a:t>
            </a:r>
            <a:r>
              <a:rPr lang="en-US" sz="2800" kern="0" noProof="0" dirty="0"/>
              <a:t>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hat our data supports your position.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 dirty="0"/>
              <a:t>Thank you so much for your faith in America’s educators to solve this.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4FE11E3-15AD-2249-A180-0438E476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073" y="5180091"/>
            <a:ext cx="1317022" cy="140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7FB50C2-4554-9F40-BF27-F5ECE552D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775503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fr-FR"/>
              <a:t>Où la pratique déborde la théorie</a:t>
            </a:r>
          </a:p>
          <a:p>
            <a:pPr marL="320832" lvl="1" indent="0">
              <a:buNone/>
            </a:pPr>
            <a:r>
              <a:rPr lang="fr-FR" sz="2800"/>
              <a:t>2a. La logique Booléenne et ses algorithmes</a:t>
            </a:r>
          </a:p>
          <a:p>
            <a:pPr marL="320832" lvl="1" indent="0">
              <a:buNone/>
            </a:pPr>
            <a:r>
              <a:rPr lang="fr-FR" sz="2800"/>
              <a:t>2b. La loi de Moore</a:t>
            </a:r>
          </a:p>
          <a:p>
            <a:pPr marL="320832" lvl="1" indent="0">
              <a:buNone/>
            </a:pPr>
            <a:r>
              <a:rPr lang="fr-FR" sz="2800"/>
              <a:t>2c. Les fausses affirmations médiatiques</a:t>
            </a:r>
          </a:p>
          <a:p>
            <a:pPr marL="320832" lvl="1" indent="0">
              <a:buNone/>
            </a:pPr>
            <a:r>
              <a:rPr lang="fr-FR" sz="2800"/>
              <a:t>2d. La sécurité informatique</a:t>
            </a:r>
            <a:br>
              <a:rPr lang="fr-FR" sz="2800"/>
            </a:br>
            <a:endParaRPr lang="fr-FR" sz="28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47469CED-1A1D-C34D-921D-21F765E0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Agenda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09DB3F2-6E11-1E4A-A753-86010354C3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63DB0F1-EC20-5344-81F6-794EC4494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6FCA8B6-B8A9-D04C-839F-C6F6D8820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857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BE438A29-6EDD-ED49-AB19-AAEF13F95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84" y="1782890"/>
            <a:ext cx="8003232" cy="1495153"/>
          </a:xfrm>
          <a:ln w="28575">
            <a:solidFill>
              <a:schemeClr val="accent2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fr-FR"/>
              <a:t>Calcul logique de base, mais aussi super-solveur de problèmes combinatoires finis</a:t>
            </a:r>
          </a:p>
          <a:p>
            <a:pPr marL="0" indent="0" algn="ctr">
              <a:buNone/>
            </a:pPr>
            <a:r>
              <a:rPr lang="fr-FR"/>
              <a:t>voir cours SAT et SMT des 16 et 23 mars 2016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47186732-29A0-9648-9AA6-84C9B3BE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754326"/>
          </a:xfrm>
        </p:spPr>
        <p:txBody>
          <a:bodyPr/>
          <a:lstStyle/>
          <a:p>
            <a:r>
              <a:rPr lang="fr-FR"/>
              <a:t>2a. Où la pratique déborde la théorie:</a:t>
            </a:r>
            <a:br>
              <a:rPr lang="fr-FR"/>
            </a:br>
            <a:r>
              <a:rPr lang="fr-FR"/>
              <a:t>la logique Booléenne et ses algorithmes</a:t>
            </a:r>
            <a:br>
              <a:rPr lang="fr-FR"/>
            </a:b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1E8C1EF-E642-4948-A2B0-4DB4325C41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D3A6A573-69C0-BA43-84B4-427DAFB16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7F7948A-6E99-1548-80B8-6E7A4F0C1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12FAEA-BCAF-A642-AD95-DC6D549AED29}"/>
              </a:ext>
            </a:extLst>
          </p:cNvPr>
          <p:cNvSpPr/>
          <p:nvPr/>
        </p:nvSpPr>
        <p:spPr>
          <a:xfrm>
            <a:off x="799288" y="3588886"/>
            <a:ext cx="7545424" cy="207236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2800"/>
              <a:t>Half of the lies they say about me aren't true</a:t>
            </a:r>
          </a:p>
          <a:p>
            <a:pPr algn="ctr">
              <a:spcBef>
                <a:spcPts val="1000"/>
              </a:spcBef>
            </a:pPr>
            <a:r>
              <a:rPr lang="fr-FR" sz="2800"/>
              <a:t>You should always go to other people's funerals, otherwise, they won't come to yours.</a:t>
            </a:r>
          </a:p>
          <a:p>
            <a:pPr algn="ctr">
              <a:spcBef>
                <a:spcPts val="1000"/>
              </a:spcBef>
            </a:pPr>
            <a:r>
              <a:rPr lang="fr-FR" sz="2800" i="1"/>
              <a:t>                                                Yogi Berra </a:t>
            </a:r>
          </a:p>
        </p:txBody>
      </p:sp>
    </p:spTree>
    <p:extLst>
      <p:ext uri="{BB962C8B-B14F-4D97-AF65-F5344CB8AC3E}">
        <p14:creationId xmlns:p14="http://schemas.microsoft.com/office/powerpoint/2010/main" val="29774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xmlns="" id="{E9686F5E-0CE1-C04F-B222-3E3A2D64C8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0728"/>
                <a:ext cx="8229600" cy="5465855"/>
              </a:xfrm>
            </p:spPr>
            <p:txBody>
              <a:bodyPr/>
              <a:lstStyle/>
              <a:p>
                <a:r>
                  <a:rPr lang="fr-FR"/>
                  <a:t>Formule Booléenne : </a:t>
                </a:r>
              </a:p>
              <a:p>
                <a:pPr lvl="1"/>
                <a:r>
                  <a:rPr lang="fr-FR">
                    <a:solidFill>
                      <a:schemeClr val="tx1"/>
                    </a:solidFill>
                  </a:rPr>
                  <a:t>variables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à valeur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 ou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vrai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 ou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faux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, …)</a:t>
                </a:r>
              </a:p>
              <a:p>
                <a:pPr lvl="1"/>
                <a:r>
                  <a:rPr lang="fr-FR">
                    <a:solidFill>
                      <a:schemeClr val="tx1"/>
                    </a:solidFill>
                  </a:rPr>
                  <a:t>opérateurs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et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ou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non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implique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), …</a:t>
                </a:r>
              </a:p>
              <a:p>
                <a:pPr lvl="1">
                  <a:spcBef>
                    <a:spcPts val="1000"/>
                  </a:spcBef>
                </a:pPr>
                <a:r>
                  <a:rPr lang="fr-FR">
                    <a:solidFill>
                      <a:schemeClr val="tx1"/>
                    </a:solidFill>
                  </a:rPr>
                  <a:t>littéraux 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fr-FR">
                    <a:solidFill>
                      <a:schemeClr val="tx1"/>
                    </a:solidFill>
                  </a:rPr>
                  <a:t> pour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fr-FR">
                  <a:solidFill>
                    <a:schemeClr val="tx1"/>
                  </a:solidFill>
                </a:endParaRPr>
              </a:p>
              <a:p>
                <a:r>
                  <a:rPr lang="fr-FR"/>
                  <a:t>CNF = forme normale conjonctive, </a:t>
                </a:r>
              </a:p>
              <a:p>
                <a:pPr marL="0" indent="0">
                  <a:buNone/>
                </a:pPr>
                <a:r>
                  <a:rPr lang="fr-FR"/>
                  <a:t>		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fr-FR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fr-FR"/>
              </a:p>
              <a:p>
                <a:pPr>
                  <a:spcBef>
                    <a:spcPts val="1000"/>
                  </a:spcBef>
                </a:pPr>
                <a:r>
                  <a:rPr lang="fr-FR"/>
                  <a:t>SAT : la formule peut-elle être rendue vraie par une assignation de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/>
                  <a:t> ou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/>
                  <a:t> aux variables 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/>
                  <a:t>   (ou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/>
                  <a:t>   (ou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/>
                  <a:t>  </a:t>
                </a:r>
                <a:r>
                  <a:rPr lang="en-US" sz="2800"/>
                  <a:t> </a:t>
                </a:r>
                <a:r>
                  <a:rPr lang="en-US"/>
                  <a:t>(ou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acc>
                      <m:accPr>
                        <m:chr m:val="̅"/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/>
                  <a:t>)</a:t>
                </a:r>
              </a:p>
              <a:p>
                <a:pPr marL="255600" lvl="1" indent="0">
                  <a:buNone/>
                </a:pPr>
                <a:r>
                  <a:rPr lang="en-US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E9686F5E-0CE1-C04F-B222-3E3A2D64C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0728"/>
                <a:ext cx="8229600" cy="5465855"/>
              </a:xfrm>
              <a:blipFill>
                <a:blip r:embed="rId2"/>
                <a:stretch>
                  <a:fillRect l="-1389" t="-1157" b="-23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xmlns="" id="{AB130622-08BA-7843-B392-8E836915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44624"/>
            <a:ext cx="9252520" cy="1200329"/>
          </a:xfrm>
        </p:spPr>
        <p:txBody>
          <a:bodyPr/>
          <a:lstStyle/>
          <a:p>
            <a:r>
              <a:rPr lang="fr-FR"/>
              <a:t>Le problème SAT (cf. cours du 16/03/2016)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552A72B-FB84-AC40-B6F7-CD7E9D4C11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D867753-E467-AD40-B931-9C4E82489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04FF00F-7531-9643-A1AE-B2C7ECCB9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568B89F9-BD8E-9542-A18A-FDE6290DC38F}"/>
              </a:ext>
            </a:extLst>
          </p:cNvPr>
          <p:cNvGrpSpPr/>
          <p:nvPr/>
        </p:nvGrpSpPr>
        <p:grpSpPr>
          <a:xfrm>
            <a:off x="4499992" y="2586642"/>
            <a:ext cx="3961319" cy="770350"/>
            <a:chOff x="4499992" y="2442626"/>
            <a:chExt cx="3961319" cy="770350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xmlns="" id="{D37968B4-631B-D641-BF0A-1C297B478F41}"/>
                </a:ext>
              </a:extLst>
            </p:cNvPr>
            <p:cNvCxnSpPr/>
            <p:nvPr/>
          </p:nvCxnSpPr>
          <p:spPr bwMode="auto">
            <a:xfrm>
              <a:off x="4499992" y="3212976"/>
              <a:ext cx="2016224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xmlns="" id="{907E1BFC-24AC-B74D-AB5C-0DB763E88A33}"/>
                </a:ext>
              </a:extLst>
            </p:cNvPr>
            <p:cNvCxnSpPr/>
            <p:nvPr/>
          </p:nvCxnSpPr>
          <p:spPr bwMode="auto">
            <a:xfrm flipV="1">
              <a:off x="6084168" y="2708920"/>
              <a:ext cx="1152128" cy="504056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3B99807A-331A-574F-BEA3-ABEC7338D410}"/>
                </a:ext>
              </a:extLst>
            </p:cNvPr>
            <p:cNvSpPr txBox="1"/>
            <p:nvPr/>
          </p:nvSpPr>
          <p:spPr>
            <a:xfrm>
              <a:off x="7236296" y="2442626"/>
              <a:ext cx="1225015" cy="508256"/>
            </a:xfrm>
            <a:prstGeom prst="rect">
              <a:avLst/>
            </a:prstGeom>
            <a:ln w="28575">
              <a:noFill/>
            </a:ln>
          </p:spPr>
          <p:txBody>
            <a:bodyPr wrap="none" tIns="21600" bIns="64800" rtlCol="0">
              <a:spAutoFit/>
            </a:bodyPr>
            <a:lstStyle/>
            <a:p>
              <a:pPr algn="l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clause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0AF901C8-CC5F-CA46-9C43-5C37628F921C}"/>
              </a:ext>
            </a:extLst>
          </p:cNvPr>
          <p:cNvGrpSpPr/>
          <p:nvPr/>
        </p:nvGrpSpPr>
        <p:grpSpPr>
          <a:xfrm>
            <a:off x="3779912" y="5330913"/>
            <a:ext cx="3701633" cy="762383"/>
            <a:chOff x="3779912" y="5114889"/>
            <a:chExt cx="3701633" cy="762383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xmlns="" id="{D0B086AB-6A20-954A-8863-A3CA3E183C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79912" y="5877272"/>
              <a:ext cx="1762244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xmlns="" id="{281CBA56-BE05-D94F-A518-F1124095B3AD}"/>
                </a:ext>
              </a:extLst>
            </p:cNvPr>
            <p:cNvCxnSpPr/>
            <p:nvPr/>
          </p:nvCxnSpPr>
          <p:spPr bwMode="auto">
            <a:xfrm flipV="1">
              <a:off x="5364088" y="5373216"/>
              <a:ext cx="1152128" cy="504056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3B69D2B-778D-F843-A402-F2401A711935}"/>
                </a:ext>
              </a:extLst>
            </p:cNvPr>
            <p:cNvSpPr txBox="1"/>
            <p:nvPr/>
          </p:nvSpPr>
          <p:spPr>
            <a:xfrm>
              <a:off x="6516216" y="5114889"/>
              <a:ext cx="965329" cy="508256"/>
            </a:xfrm>
            <a:prstGeom prst="rect">
              <a:avLst/>
            </a:prstGeom>
            <a:ln w="28575">
              <a:noFill/>
            </a:ln>
          </p:spPr>
          <p:txBody>
            <a:bodyPr wrap="none" tIns="21600" bIns="64800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c</a:t>
              </a:r>
              <a:r>
                <a:rPr lang="fr-FR" sz="2800" kern="0" dirty="0">
                  <a:solidFill>
                    <a:schemeClr val="accent3"/>
                  </a:solidFill>
                </a:rPr>
                <a:t>ube</a:t>
              </a:r>
              <a:endPara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4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F8E72DC-1125-6A46-A58D-D9D308E94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85" y="980728"/>
            <a:ext cx="8507288" cy="575080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sz="2400" dirty="0"/>
              <a:t>Problème NP : facile de vérifier une proposition de solution en temps polynomial, mais dur de trouver une solution (polynomial ou exponentiel ?)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De très nombreux problèmes combinatoires importants, dits </a:t>
            </a:r>
            <a:r>
              <a:rPr lang="fr-FR" sz="2400" dirty="0">
                <a:solidFill>
                  <a:schemeClr val="accent3"/>
                </a:solidFill>
              </a:rPr>
              <a:t>NP-complets</a:t>
            </a:r>
            <a:r>
              <a:rPr lang="fr-FR" sz="2400" dirty="0"/>
              <a:t>, sont équivalents : si on sait résoudre l’un en temps polynomial, cela vaut pour les autres. 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fr-FR" sz="2400" dirty="0">
                <a:solidFill>
                  <a:schemeClr val="accent3"/>
                </a:solidFill>
              </a:rPr>
              <a:t>     SAT</a:t>
            </a:r>
            <a:r>
              <a:rPr lang="fr-FR" sz="2400" dirty="0"/>
              <a:t> (Cook, 1971), </a:t>
            </a:r>
            <a:r>
              <a:rPr lang="fr-FR" sz="2400" dirty="0">
                <a:solidFill>
                  <a:schemeClr val="accent3"/>
                </a:solidFill>
              </a:rPr>
              <a:t>pavage du plan</a:t>
            </a:r>
            <a:r>
              <a:rPr lang="fr-FR" sz="2400" dirty="0"/>
              <a:t> (Levin, 1973)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dirty="0">
                <a:solidFill>
                  <a:schemeClr val="accent3"/>
                </a:solidFill>
              </a:rPr>
              <a:t>     21 problèmes variés</a:t>
            </a:r>
            <a:r>
              <a:rPr lang="fr-FR" sz="2400" dirty="0"/>
              <a:t> (Karp, 1972) 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fr-FR" sz="2400" dirty="0"/>
              <a:t>Maintenant : </a:t>
            </a:r>
            <a:r>
              <a:rPr lang="fr-FR" sz="2400" dirty="0">
                <a:solidFill>
                  <a:schemeClr val="accent3"/>
                </a:solidFill>
              </a:rPr>
              <a:t>des milliers de problèmes</a:t>
            </a:r>
            <a:r>
              <a:rPr lang="fr-FR" sz="2400" dirty="0"/>
              <a:t> dans de nombreux domaines : graphes, optimisation, ordonnancement, réseaux, logique, algèbre,…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sz="2100" dirty="0">
                <a:hlinkClick r:id="rId3"/>
              </a:rPr>
              <a:t>https://fr.wikipedia.org/wiki/Liste_de_problèmes_NP-complets</a:t>
            </a:r>
            <a:r>
              <a:rPr lang="fr-FR" sz="2100" dirty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fr-FR" sz="24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BC82B0-23CD-534B-AC6F-F22890CEF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Cook 1971 : la NP-complétude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BBA2D52-E4F9-E24A-88D3-E44D7C582B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6837464-482A-CF4E-9853-21DE0A764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CB3E056-7C69-C24D-AEF1-04EC99B1B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61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3B855B0-B869-364B-8C6C-FE36BACA7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50" y="908720"/>
            <a:ext cx="8686800" cy="136749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>
                <a:solidFill>
                  <a:schemeClr val="accent3"/>
                </a:solidFill>
              </a:rPr>
              <a:t>Conjecture :</a:t>
            </a:r>
            <a:r>
              <a:rPr lang="fr-FR"/>
              <a:t> dans les pires cas, résoudre SAT est exponentiel dans le nombre de variables</a:t>
            </a:r>
          </a:p>
          <a:p>
            <a:pPr marL="320832" lvl="1" indent="0">
              <a:buNone/>
            </a:pPr>
            <a:r>
              <a:rPr lang="fr-FR"/>
              <a:t>exemple : </a:t>
            </a:r>
            <a:r>
              <a:rPr lang="fr-FR">
                <a:solidFill>
                  <a:schemeClr val="tx1"/>
                </a:solidFill>
              </a:rPr>
              <a:t>14 trous et 15 pigeons ⟹ 2 dans le même trou ?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23841A-B6B8-D046-8D91-9D9BE499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Théorie vs. pratique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640A8E73-D226-9442-B804-28107F6C11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6FDDACB-AD5E-3D4B-B429-5B07E9269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C856B88-886F-9A46-BC4C-856E4321C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xmlns="" id="{281A0DB3-7FCA-AC4D-9DDC-FE8042B07123}"/>
              </a:ext>
            </a:extLst>
          </p:cNvPr>
          <p:cNvSpPr txBox="1">
            <a:spLocks/>
          </p:cNvSpPr>
          <p:nvPr/>
        </p:nvSpPr>
        <p:spPr>
          <a:xfrm>
            <a:off x="2069" y="2483007"/>
            <a:ext cx="9250960" cy="40695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>
                <a:solidFill>
                  <a:schemeClr val="accent4"/>
                </a:solidFill>
              </a:rPr>
              <a:t>Pratique :</a:t>
            </a:r>
            <a:r>
              <a:rPr lang="fr-FR" kern="0"/>
              <a:t> </a:t>
            </a:r>
            <a:r>
              <a:rPr lang="fr-FR" kern="0">
                <a:solidFill>
                  <a:schemeClr val="accent4"/>
                </a:solidFill>
              </a:rPr>
              <a:t>heuristiques</a:t>
            </a:r>
            <a:r>
              <a:rPr lang="fr-FR" kern="0"/>
              <a:t> résolvant SAT dans les cas pratiques, par exemple </a:t>
            </a:r>
            <a:r>
              <a:rPr lang="fr-FR" kern="0">
                <a:solidFill>
                  <a:schemeClr val="accent4"/>
                </a:solidFill>
              </a:rPr>
              <a:t>industriels </a:t>
            </a:r>
            <a:r>
              <a:rPr lang="fr-FR" kern="0"/>
              <a:t>ou</a:t>
            </a:r>
            <a:r>
              <a:rPr lang="fr-FR" kern="0">
                <a:solidFill>
                  <a:schemeClr val="accent4"/>
                </a:solidFill>
              </a:rPr>
              <a:t> </a:t>
            </a:r>
            <a:r>
              <a:rPr lang="fr-FR" kern="0">
                <a:solidFill>
                  <a:schemeClr val="accent3"/>
                </a:solidFill>
              </a:rPr>
              <a:t>mathématiques</a:t>
            </a:r>
          </a:p>
          <a:p>
            <a:pPr lvl="1">
              <a:spcBef>
                <a:spcPts val="600"/>
              </a:spcBef>
            </a:pPr>
            <a:r>
              <a:rPr lang="fr-FR" kern="0"/>
              <a:t>1985 : </a:t>
            </a:r>
            <a:r>
              <a:rPr lang="fr-FR" kern="0">
                <a:solidFill>
                  <a:schemeClr val="accent4"/>
                </a:solidFill>
              </a:rPr>
              <a:t>DPLL</a:t>
            </a:r>
            <a:r>
              <a:rPr lang="fr-FR" kern="0">
                <a:solidFill>
                  <a:schemeClr val="tx1"/>
                </a:solidFill>
              </a:rPr>
              <a:t>, exploration / backtrack</a:t>
            </a:r>
            <a:r>
              <a:rPr lang="fr-FR" kern="0"/>
              <a:t> </a:t>
            </a:r>
          </a:p>
          <a:p>
            <a:pPr lvl="1">
              <a:spcBef>
                <a:spcPts val="600"/>
              </a:spcBef>
            </a:pPr>
            <a:r>
              <a:rPr lang="fr-FR" kern="0"/>
              <a:t>1986 : </a:t>
            </a:r>
            <a:r>
              <a:rPr lang="fr-FR" kern="0">
                <a:solidFill>
                  <a:schemeClr val="accent4"/>
                </a:solidFill>
              </a:rPr>
              <a:t>BDDs</a:t>
            </a:r>
            <a:r>
              <a:rPr lang="fr-FR" kern="0">
                <a:solidFill>
                  <a:schemeClr val="tx1"/>
                </a:solidFill>
              </a:rPr>
              <a:t> (Bryant), forme normale compacte</a:t>
            </a:r>
          </a:p>
          <a:p>
            <a:pPr lvl="1">
              <a:spcBef>
                <a:spcPts val="600"/>
              </a:spcBef>
            </a:pPr>
            <a:r>
              <a:rPr lang="fr-FR" kern="0"/>
              <a:t>1996 </a:t>
            </a:r>
            <a:r>
              <a:rPr lang="fr-FR" kern="0">
                <a:solidFill>
                  <a:schemeClr val="tx1"/>
                </a:solidFill>
              </a:rPr>
              <a:t>: </a:t>
            </a:r>
            <a:r>
              <a:rPr lang="fr-FR" kern="0">
                <a:solidFill>
                  <a:schemeClr val="accent4"/>
                </a:solidFill>
              </a:rPr>
              <a:t>GRASP</a:t>
            </a:r>
            <a:r>
              <a:rPr lang="fr-FR" kern="0">
                <a:solidFill>
                  <a:schemeClr val="tx1"/>
                </a:solidFill>
              </a:rPr>
              <a:t> (</a:t>
            </a:r>
            <a:r>
              <a:rPr lang="fr-FR" kern="0">
                <a:solidFill>
                  <a:schemeClr val="accent4"/>
                </a:solidFill>
              </a:rPr>
              <a:t>CDCL</a:t>
            </a:r>
            <a:r>
              <a:rPr lang="fr-FR" kern="0">
                <a:solidFill>
                  <a:schemeClr val="tx1"/>
                </a:solidFill>
              </a:rPr>
              <a:t>), apprentissage pour mieux explorer</a:t>
            </a:r>
          </a:p>
          <a:p>
            <a:pPr lvl="1">
              <a:spcBef>
                <a:spcPts val="600"/>
              </a:spcBef>
            </a:pPr>
            <a:r>
              <a:rPr lang="fr-FR" kern="0"/>
              <a:t>2001</a:t>
            </a:r>
            <a:r>
              <a:rPr lang="fr-FR" kern="0">
                <a:solidFill>
                  <a:schemeClr val="tx1"/>
                </a:solidFill>
              </a:rPr>
              <a:t> : </a:t>
            </a:r>
            <a:r>
              <a:rPr lang="fr-FR" kern="0">
                <a:solidFill>
                  <a:schemeClr val="accent4"/>
                </a:solidFill>
              </a:rPr>
              <a:t>CHAFF</a:t>
            </a:r>
            <a:r>
              <a:rPr lang="fr-FR" kern="0">
                <a:solidFill>
                  <a:schemeClr val="tx1"/>
                </a:solidFill>
              </a:rPr>
              <a:t> : structures de données magiques</a:t>
            </a:r>
          </a:p>
          <a:p>
            <a:pPr lvl="1">
              <a:spcBef>
                <a:spcPts val="600"/>
              </a:spcBef>
            </a:pPr>
            <a:r>
              <a:rPr lang="fr-FR" kern="0"/>
              <a:t>Maintenant :</a:t>
            </a:r>
            <a:r>
              <a:rPr lang="fr-FR" kern="0">
                <a:solidFill>
                  <a:schemeClr val="tx1"/>
                </a:solidFill>
              </a:rPr>
              <a:t> progrès constants, très nombreuses applications, </a:t>
            </a:r>
            <a:r>
              <a:rPr lang="fr-FR" kern="0">
                <a:solidFill>
                  <a:schemeClr val="accent4"/>
                </a:solidFill>
              </a:rPr>
              <a:t>mais on ne sait toujours pas pourquoi ça marche</a:t>
            </a:r>
            <a:r>
              <a:rPr lang="fr-FR" kern="0">
                <a:solidFill>
                  <a:schemeClr val="tx1"/>
                </a:solidFill>
              </a:rPr>
              <a:t> ! </a:t>
            </a:r>
          </a:p>
          <a:p>
            <a:pPr marL="255600" lvl="1" indent="0">
              <a:buNone/>
            </a:pPr>
            <a:r>
              <a:rPr lang="fr-FR" kern="0">
                <a:solidFill>
                  <a:schemeClr val="tx1"/>
                </a:solidFill>
              </a:rPr>
              <a:t>   (cf. </a:t>
            </a:r>
            <a:r>
              <a:rPr lang="fr-FR" i="1" kern="0">
                <a:solidFill>
                  <a:schemeClr val="tx1"/>
                </a:solidFill>
              </a:rPr>
              <a:t>Deep Learning</a:t>
            </a:r>
            <a:r>
              <a:rPr lang="fr-FR" kern="0">
                <a:solidFill>
                  <a:schemeClr val="tx1"/>
                </a:solidFill>
              </a:rPr>
              <a:t>, cours de Stéphane Mallat)</a:t>
            </a:r>
          </a:p>
        </p:txBody>
      </p:sp>
    </p:spTree>
    <p:extLst>
      <p:ext uri="{BB962C8B-B14F-4D97-AF65-F5344CB8AC3E}">
        <p14:creationId xmlns:p14="http://schemas.microsoft.com/office/powerpoint/2010/main" val="358394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Des progrès considérables en 15 ans !</a:t>
            </a:r>
          </a:p>
        </p:txBody>
      </p:sp>
      <p:pic>
        <p:nvPicPr>
          <p:cNvPr id="8" name="Image 7" descr="cactus-b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16" y="764704"/>
            <a:ext cx="8627168" cy="5751445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1B5D2F96-F012-A840-A248-448C1324C8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xmlns="" id="{720B07BB-E76C-AC4D-A1E3-4C22BECC1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D543B0E9-11A4-5A4F-986A-20AD5E7EF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618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9144000" cy="609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fr-FR" dirty="0"/>
              <a:t>Gérard Berry</a:t>
            </a:r>
          </a:p>
          <a:p>
            <a:pPr>
              <a:spcAft>
                <a:spcPts val="0"/>
              </a:spcAft>
            </a:pPr>
            <a:r>
              <a:rPr lang="fr-FR" sz="2800" dirty="0">
                <a:solidFill>
                  <a:schemeClr val="tx1"/>
                </a:solidFill>
              </a:rPr>
              <a:t>Professeur au Collège de France</a:t>
            </a:r>
          </a:p>
          <a:p>
            <a:pPr>
              <a:spcAft>
                <a:spcPts val="0"/>
              </a:spcAft>
            </a:pPr>
            <a:r>
              <a:rPr lang="fr-FR" sz="2800" dirty="0">
                <a:solidFill>
                  <a:schemeClr val="tx1"/>
                </a:solidFill>
              </a:rPr>
              <a:t>Chaire Algorithmes, machines et langages</a:t>
            </a:r>
          </a:p>
          <a:p>
            <a:pPr>
              <a:spcAft>
                <a:spcPts val="0"/>
              </a:spcAft>
            </a:pPr>
            <a:r>
              <a:rPr lang="fr-FR" sz="2800" dirty="0">
                <a:solidFill>
                  <a:schemeClr val="tx1"/>
                </a:solidFill>
              </a:rPr>
              <a:t>Académie des </a:t>
            </a:r>
            <a:r>
              <a:rPr lang="fr-FR" sz="2800" dirty="0" err="1">
                <a:solidFill>
                  <a:schemeClr val="tx1"/>
                </a:solidFill>
              </a:rPr>
              <a:t>sciences,</a:t>
            </a:r>
            <a:r>
              <a:rPr lang="fr-FR" sz="2800" dirty="0">
                <a:solidFill>
                  <a:schemeClr val="tx1"/>
                </a:solidFill>
              </a:rPr>
              <a:t> Académie des technologies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http://www.college-de-france.fr/site/gerard-berry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470025"/>
          </a:xfrm>
        </p:spPr>
        <p:txBody>
          <a:bodyPr/>
          <a:lstStyle/>
          <a:p>
            <a:r>
              <a:rPr lang="fr-FR" sz="3600" dirty="0"/>
              <a:t>En théorie, la théorie et la pratique,        c’est pareil. En pratique, c’est pas vrai.</a:t>
            </a:r>
            <a:br>
              <a:rPr lang="fr-FR" sz="3600" dirty="0"/>
            </a:br>
            <a:r>
              <a:rPr lang="fr-FR" sz="3600" dirty="0"/>
              <a:t>                                                </a:t>
            </a:r>
            <a:r>
              <a:rPr lang="fr-FR" sz="2800" i="1" dirty="0"/>
              <a:t>Yogi Berra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7944" y="5229200"/>
            <a:ext cx="865943" cy="54476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i="1" dirty="0"/>
              <a:t>Cours donné à l’Inria Bordeaux, 13/12/2018</a:t>
            </a:r>
            <a:endParaRPr lang="fr-FR" i="1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27" y="5949281"/>
            <a:ext cx="2773844" cy="8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inria.fr/var/inria/storage/images/medias/inria/images-corps/logo-inria-scientifique-couleur/404505-4-fre-FR/logo-inria-scientifique-couleur.jpg">
            <a:extLst>
              <a:ext uri="{FF2B5EF4-FFF2-40B4-BE49-F238E27FC236}">
                <a16:creationId xmlns:a16="http://schemas.microsoft.com/office/drawing/2014/main" xmlns="" id="{0D7B1D22-BF59-B74F-987C-FA923144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5928009"/>
            <a:ext cx="21145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15553"/>
          </a:xfrm>
        </p:spPr>
        <p:txBody>
          <a:bodyPr/>
          <a:lstStyle/>
          <a:p>
            <a:r>
              <a:rPr lang="fr-FR" sz="3400" dirty="0"/>
              <a:t>Résolution d’un Sudoku par codage en SAT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1560" y="980728"/>
            <a:ext cx="7920880" cy="480131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>
                <a:hlinkClick r:id="rId2"/>
              </a:rPr>
              <a:t>http://www.cs.qub.ac.uk/~I.Spence/SuDoku/SuDoku.html</a:t>
            </a:r>
            <a:endParaRPr kumimoji="0" lang="fr-FR" sz="2400" b="0" i="0" u="none" strike="noStrike" kern="0" cap="none" spc="0" normalizeH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710333"/>
            <a:ext cx="380047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810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F773D72-50DD-3144-B3C8-A61929023E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3422586A-626F-B140-876D-0FB7A542C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25A65B58-9147-5E4D-9810-DBB9A3CCB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74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sz="3600" dirty="0" err="1"/>
              <a:t>Sudoku</a:t>
            </a:r>
            <a:r>
              <a:rPr lang="fr-FR" sz="3600" dirty="0"/>
              <a:t> en CNF : facile et ultra-rapide !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791371"/>
              </p:ext>
            </p:extLst>
          </p:nvPr>
        </p:nvGraphicFramePr>
        <p:xfrm>
          <a:off x="50197" y="764704"/>
          <a:ext cx="854868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" name="Equation" r:id="rId3" imgW="3886200" imgH="279400" progId="Equation.DSMT4">
                  <p:embed/>
                </p:oleObj>
              </mc:Choice>
              <mc:Fallback>
                <p:oleObj name="Equation" r:id="rId3" imgW="3886200" imgH="279400" progId="Equation.DSMT4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197" y="764704"/>
                        <a:ext cx="8548687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725816"/>
              </p:ext>
            </p:extLst>
          </p:nvPr>
        </p:nvGraphicFramePr>
        <p:xfrm>
          <a:off x="50197" y="1483842"/>
          <a:ext cx="9052560" cy="184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" name="Equation" r:id="rId5" imgW="4114800" imgH="838200" progId="Equation.DSMT4">
                  <p:embed/>
                </p:oleObj>
              </mc:Choice>
              <mc:Fallback>
                <p:oleObj name="Equation" r:id="rId5" imgW="4114800" imgH="838200" progId="Equation.DSMT4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197" y="1483842"/>
                        <a:ext cx="9052560" cy="184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591757"/>
              </p:ext>
            </p:extLst>
          </p:nvPr>
        </p:nvGraphicFramePr>
        <p:xfrm>
          <a:off x="469297" y="3500661"/>
          <a:ext cx="8214360" cy="284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" name="Equation" r:id="rId7" imgW="3733800" imgH="1295400" progId="Equation.DSMT4">
                  <p:embed/>
                </p:oleObj>
              </mc:Choice>
              <mc:Fallback>
                <p:oleObj name="Equation" r:id="rId7" imgW="3733800" imgH="1295400" progId="Equation.DSMT4">
                  <p:embed/>
                  <p:pic>
                    <p:nvPicPr>
                      <p:cNvPr id="9" name="Obje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9297" y="3500661"/>
                        <a:ext cx="8214360" cy="2849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à coins arrondis 5"/>
          <p:cNvSpPr/>
          <p:nvPr/>
        </p:nvSpPr>
        <p:spPr bwMode="auto">
          <a:xfrm>
            <a:off x="251520" y="3428653"/>
            <a:ext cx="8640960" cy="2988000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xmlns="" id="{C5784F39-0166-F44F-A7B1-BA7E7ECAA5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xmlns="" id="{FDC0D3DB-FF2D-9F4E-AC91-609F01076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xmlns="" id="{893C4F58-0BFA-094C-85F8-B408F47B8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432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xmlns="" id="{433162F4-A767-5F45-9C7B-B733284158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8356" y="908720"/>
                <a:ext cx="8507288" cy="4521751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400"/>
                  <a:t> =</a:t>
                </a:r>
                <a:r>
                  <a:rPr lang="en-US" sz="24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2400"/>
              </a:p>
              <a:p>
                <a:pPr marL="0" indent="0">
                  <a:spcBef>
                    <a:spcPts val="1000"/>
                  </a:spcBef>
                  <a:buNone/>
                </a:pPr>
                <a:r>
                  <a:rPr lang="fr-FR" sz="2400" u="sng"/>
                  <a:t>Problème</a:t>
                </a:r>
                <a:r>
                  <a:rPr lang="fr-FR" sz="2400"/>
                  <a:t> : </a:t>
                </a:r>
                <a:r>
                  <a:rPr lang="en-US" sz="2400"/>
                  <a:t>peut-on partitionner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/>
                  <a:t>en deux sous-ensembles disjoints tels qu’aucun ne contient de triplets pythagoriciens ? </a:t>
                </a:r>
              </a:p>
              <a:p>
                <a:pPr marL="0" indent="0">
                  <a:spcBef>
                    <a:spcPts val="1000"/>
                  </a:spcBef>
                  <a:buNone/>
                </a:pPr>
                <a:r>
                  <a:rPr lang="fr-FR" sz="2400" u="sng"/>
                  <a:t>Lemme</a:t>
                </a:r>
                <a:r>
                  <a:rPr lang="fr-FR" sz="2400"/>
                  <a:t> : </a:t>
                </a:r>
                <a:r>
                  <a:rPr lang="en-US" sz="2400"/>
                  <a:t>si c’est faux pour le sous-ensemble </a:t>
                </a:r>
                <a14:m>
                  <m:oMath xmlns:m="http://schemas.openxmlformats.org/officeDocument/2006/math">
                    <m:r>
                      <a:rPr lang="en-US" sz="2400" b="0" i="0"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&gt;0}</m:t>
                    </m:r>
                  </m:oMath>
                </a14:m>
                <a:r>
                  <a:rPr lang="fr-FR" sz="2400"/>
                  <a:t>, alors c’est faux pour tous les sous-ensembles plus grands et pour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fr-FR" sz="2400"/>
              </a:p>
              <a:p>
                <a:pPr marL="0" indent="0">
                  <a:spcBef>
                    <a:spcPts val="1000"/>
                  </a:spcBef>
                  <a:buNone/>
                </a:pPr>
                <a:r>
                  <a:rPr lang="fr-FR" sz="2400" u="sng"/>
                  <a:t>Réponse</a:t>
                </a:r>
                <a:r>
                  <a:rPr lang="fr-FR" sz="2400"/>
                  <a:t> : </a:t>
                </a:r>
                <a:r>
                  <a:rPr lang="fr-FR" sz="2400">
                    <a:solidFill>
                      <a:schemeClr val="accent2"/>
                    </a:solidFill>
                  </a:rPr>
                  <a:t>vrai pour</a:t>
                </a:r>
                <a:r>
                  <a:rPr lang="fr-FR" sz="240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7824</m:t>
                    </m:r>
                  </m:oMath>
                </a14:m>
                <a:r>
                  <a:rPr lang="fr-FR" sz="2400"/>
                  <a:t>,</a:t>
                </a:r>
                <a:r>
                  <a:rPr lang="fr-FR" sz="2400">
                    <a:solidFill>
                      <a:schemeClr val="accent3"/>
                    </a:solidFill>
                  </a:rPr>
                  <a:t> </a:t>
                </a:r>
                <a:r>
                  <a:rPr lang="fr-FR" sz="2400">
                    <a:solidFill>
                      <a:schemeClr val="accent1"/>
                    </a:solidFill>
                  </a:rPr>
                  <a:t>faux pour</a:t>
                </a:r>
                <a:r>
                  <a:rPr lang="fr-FR" sz="240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7825</m:t>
                    </m:r>
                  </m:oMath>
                </a14:m>
                <a:endParaRPr lang="fr-FR" sz="2400">
                  <a:solidFill>
                    <a:schemeClr val="accent3"/>
                  </a:solidFill>
                </a:endParaRPr>
              </a:p>
              <a:p>
                <a:pPr marL="0" indent="0">
                  <a:spcBef>
                    <a:spcPts val="1000"/>
                  </a:spcBef>
                  <a:buNone/>
                </a:pPr>
                <a:r>
                  <a:rPr lang="fr-FR" sz="2400" u="sng">
                    <a:solidFill>
                      <a:schemeClr val="accent4"/>
                    </a:solidFill>
                  </a:rPr>
                  <a:t>Preuve</a:t>
                </a:r>
                <a:r>
                  <a:rPr lang="fr-FR" sz="2400">
                    <a:solidFill>
                      <a:schemeClr val="accent4"/>
                    </a:solidFill>
                  </a:rPr>
                  <a:t> :</a:t>
                </a:r>
                <a:r>
                  <a:rPr lang="fr-FR" sz="2400"/>
                  <a:t> pour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fr-FR" sz="2400"/>
                  <a:t>, construire une formule booléenne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/>
                  <a:t>satisfiable ssi elle résout le problème pour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fr-FR" sz="2400"/>
                  <a:t> et monter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𝑆𝐴𝑇</m:t>
                    </m:r>
                    <m:d>
                      <m:dPr>
                        <m:ctrlPr>
                          <a:rPr lang="en-US" sz="2400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b="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7824</m:t>
                            </m:r>
                          </m:e>
                        </m:d>
                      </m:e>
                    </m:d>
                  </m:oMath>
                </a14:m>
                <a:r>
                  <a:rPr lang="fr-FR" sz="2400"/>
                  <a:t> et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𝑈𝑁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𝑆𝐴𝑇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782</m:t>
                            </m:r>
                            <m:r>
                              <a:rPr lang="en-US" sz="2400" b="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</m:e>
                    </m:d>
                  </m:oMath>
                </a14:m>
                <a:endParaRPr lang="fr-FR" sz="2400"/>
              </a:p>
            </p:txBody>
          </p:sp>
        </mc:Choice>
        <mc:Fallback xmlns="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433162F4-A767-5F45-9C7B-B73328415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356" y="908720"/>
                <a:ext cx="8507288" cy="4521751"/>
              </a:xfrm>
              <a:blipFill>
                <a:blip r:embed="rId2"/>
                <a:stretch>
                  <a:fillRect l="-1043" t="-1404" r="-1490" b="-11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xmlns="" id="{9DD691B8-2C9F-3444-95FB-4A5610C7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Mathématiques : triplets pythagoriciens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8D0DFCB-F3C1-2D43-A4A9-684ED485DF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F8C5060-E8B1-7C49-9473-65CB51DAD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B303E1F-42EC-1141-9880-51FEE7B38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F94CE75-82B0-8D4E-BFDD-3EBB5BD0F847}"/>
              </a:ext>
            </a:extLst>
          </p:cNvPr>
          <p:cNvSpPr txBox="1"/>
          <p:nvPr/>
        </p:nvSpPr>
        <p:spPr>
          <a:xfrm>
            <a:off x="843372" y="5491046"/>
            <a:ext cx="7457256" cy="103429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Solving and Verifying the Boolean Pythagorician </a:t>
            </a:r>
            <a:r>
              <a:rPr lang="fr-FR" sz="2000" i="1" kern="0" dirty="0"/>
              <a:t>Triples problem via Cubes and Conquer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M. Heule, O. Kullmann et V. Marek, 2016</a:t>
            </a:r>
          </a:p>
        </p:txBody>
      </p:sp>
    </p:spTree>
    <p:extLst>
      <p:ext uri="{BB962C8B-B14F-4D97-AF65-F5344CB8AC3E}">
        <p14:creationId xmlns:p14="http://schemas.microsoft.com/office/powerpoint/2010/main" val="16200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xmlns="" id="{F324403C-DE02-4B4E-A28C-7658F0A676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0080" y="1214333"/>
                <a:ext cx="9023920" cy="5303375"/>
              </a:xfrm>
            </p:spPr>
            <p:txBody>
              <a:bodyPr/>
              <a:lstStyle/>
              <a:p>
                <a:r>
                  <a:rPr lang="fr-FR" dirty="0"/>
                  <a:t>Une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dirty="0"/>
                  <a:t> pour chaque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0" dirty="0"/>
                  <a:t>. </a:t>
                </a:r>
              </a:p>
              <a:p>
                <a:pPr>
                  <a:spcBef>
                    <a:spcPts val="1000"/>
                  </a:spcBef>
                </a:pPr>
                <a:r>
                  <a:rPr lang="en-US" b="0" dirty="0"/>
                  <a:t>Pour chaque partition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b="0" dirty="0"/>
                  <a:t> de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, le littéral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code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b="0" dirty="0"/>
                  <a:t> et le littéral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0" dirty="0"/>
                  <a:t> code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en-US" b="0" dirty="0"/>
              </a:p>
              <a:p>
                <a:pPr>
                  <a:spcBef>
                    <a:spcPts val="1000"/>
                  </a:spcBef>
                </a:pPr>
                <a:r>
                  <a:rPr lang="fr-FR" dirty="0"/>
                  <a:t>Pour chaque triplet pythagoricien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dirty="0"/>
                  <a:t>, on ajoute deux clau</a:t>
                </a:r>
                <a:r>
                  <a:rPr lang="en-US" dirty="0"/>
                  <a:t>ses interdisant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fr-FR" dirty="0"/>
                  <a:t> tous trois dans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fr-FR" dirty="0"/>
                  <a:t> ou dans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FR" dirty="0"/>
                  <a:t> :</a:t>
                </a:r>
              </a:p>
              <a:p>
                <a:pPr marL="0" indent="0">
                  <a:spcBef>
                    <a:spcPts val="1000"/>
                  </a:spcBef>
                  <a:buNone/>
                </a:pPr>
                <a:r>
                  <a:rPr lang="fr-FR" dirty="0"/>
                  <a:t>	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acc>
                    <m:r>
                      <a:rPr lang="en-US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dirty="0"/>
                  <a:t>)</a:t>
                </a:r>
              </a:p>
              <a:p>
                <a:pPr>
                  <a:spcBef>
                    <a:spcPts val="1000"/>
                  </a:spcBef>
                </a:pPr>
                <a:r>
                  <a:rPr lang="fr-FR" dirty="0"/>
                  <a:t>Résultat pour 7825 : </a:t>
                </a:r>
                <a:r>
                  <a:rPr lang="fr-FR" dirty="0">
                    <a:solidFill>
                      <a:schemeClr val="tx2"/>
                    </a:solidFill>
                  </a:rPr>
                  <a:t>6494 variables</a:t>
                </a:r>
                <a:r>
                  <a:rPr lang="fr-FR" dirty="0"/>
                  <a:t>, 19844 clauses</a:t>
                </a:r>
              </a:p>
              <a:p>
                <a:pPr>
                  <a:spcBef>
                    <a:spcPts val="1000"/>
                  </a:spcBef>
                </a:pPr>
                <a:r>
                  <a:rPr lang="fr-FR" dirty="0"/>
                  <a:t>Réduction 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7825</m:t>
                        </m:r>
                      </m:e>
                    </m:d>
                  </m:oMath>
                </a14:m>
                <a:r>
                  <a:rPr lang="fr-FR" dirty="0"/>
                  <a:t> : </a:t>
                </a:r>
                <a:r>
                  <a:rPr lang="fr-FR" dirty="0">
                    <a:solidFill>
                      <a:schemeClr val="tx2"/>
                    </a:solidFill>
                  </a:rPr>
                  <a:t>3745 variables</a:t>
                </a:r>
                <a:r>
                  <a:rPr lang="fr-FR" dirty="0"/>
                  <a:t>, 14672 clauses </a:t>
                </a:r>
              </a:p>
              <a:p>
                <a:endParaRPr lang="fr-FR"/>
              </a:p>
            </p:txBody>
          </p:sp>
        </mc:Choice>
        <mc:Fallback xmlns="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F324403C-DE02-4B4E-A28C-7658F0A676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080" y="1214333"/>
                <a:ext cx="9023920" cy="5303375"/>
              </a:xfrm>
              <a:blipFill>
                <a:blip r:embed="rId2"/>
                <a:stretch>
                  <a:fillRect l="-1124" t="-1679" r="-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xmlns="" id="{E812EBAC-0E69-8544-BC87-BF436B798A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/>
                  <a:t>Construction de la formule pour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{1,..,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fr-FR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812EBAC-0E69-8544-BC87-BF436B798A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1765" b="-352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9367DE0-A72C-3249-90B5-51C21AF0EF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D15988C-DF09-894D-AEB4-E4A7F7654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399489D-6C44-4B4A-B7EF-4DB30A35A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84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xmlns="" id="{E97688E5-A1F8-204C-A9E0-858FA9C26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3350" y="908720"/>
                <a:ext cx="8877300" cy="5134932"/>
              </a:xfrm>
            </p:spPr>
            <p:txBody>
              <a:bodyPr/>
              <a:lstStyle/>
              <a:p>
                <a:pPr>
                  <a:spcBef>
                    <a:spcPts val="1000"/>
                  </a:spcBef>
                </a:pPr>
                <a:r>
                  <a:rPr lang="fr-FR" sz="2400" i="1"/>
                  <a:t>Cube splitting </a:t>
                </a:r>
                <a:r>
                  <a:rPr lang="fr-FR" sz="2400"/>
                  <a:t>: bien choisir une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400"/>
                  <a:t>  (heuristiques fines) et résoudre séparément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i="1"/>
                  <a:t> et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fr-FR" sz="2400"/>
                  <a:t>, itérer pour couper avec 10</a:t>
                </a:r>
                <a:r>
                  <a:rPr lang="fr-FR" sz="2400" baseline="30000"/>
                  <a:t>6 </a:t>
                </a:r>
                <a:r>
                  <a:rPr lang="fr-FR" sz="2400"/>
                  <a:t>cubes du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acc>
                    <m:r>
                      <a:rPr lang="en-US" sz="2400" b="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fr-FR" sz="2400"/>
                  <a:t> couvrants, c’est à dire de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 </m:t>
                    </m:r>
                  </m:oMath>
                </a14:m>
                <a:r>
                  <a:rPr lang="fr-FR" sz="2400"/>
                  <a:t>global 1</a:t>
                </a:r>
              </a:p>
              <a:p>
                <a:pPr>
                  <a:spcBef>
                    <a:spcPts val="1000"/>
                  </a:spcBef>
                </a:pPr>
                <a:r>
                  <a:rPr lang="fr-FR" sz="2400"/>
                  <a:t>Traiter les 10</a:t>
                </a:r>
                <a:r>
                  <a:rPr lang="fr-FR" sz="2400" baseline="30000"/>
                  <a:t>6</a:t>
                </a:r>
                <a:r>
                  <a:rPr lang="fr-FR" sz="2400"/>
                  <a:t> formules obtenues </a:t>
                </a:r>
                <a:r>
                  <a:rPr lang="fr-FR" sz="2400">
                    <a:solidFill>
                      <a:schemeClr val="accent4"/>
                    </a:solidFill>
                  </a:rPr>
                  <a:t>en parallèle </a:t>
                </a:r>
                <a:r>
                  <a:rPr lang="fr-FR" sz="2400"/>
                  <a:t>(mélange de CDCL incrémental et de cube splitting)</a:t>
                </a:r>
              </a:p>
              <a:p>
                <a:pPr>
                  <a:spcBef>
                    <a:spcPts val="1000"/>
                  </a:spcBef>
                </a:pPr>
                <a:r>
                  <a:rPr lang="fr-FR" sz="2400">
                    <a:solidFill>
                      <a:schemeClr val="accent2"/>
                    </a:solidFill>
                  </a:rPr>
                  <a:t>Une seule est SAT pour</a:t>
                </a:r>
                <a:r>
                  <a:rPr lang="fr-FR" sz="2400"/>
                  <a:t> </a:t>
                </a:r>
                <a:r>
                  <a:rPr lang="fr-FR" sz="2400">
                    <a:solidFill>
                      <a:schemeClr val="accent2"/>
                    </a:solidFill>
                  </a:rPr>
                  <a:t>7824</a:t>
                </a:r>
                <a:r>
                  <a:rPr lang="fr-FR" sz="2400"/>
                  <a:t>, facile de construire toutes les solutions et de les propager à la formule globale</a:t>
                </a:r>
                <a:endParaRPr lang="fr-FR" sz="2400">
                  <a:solidFill>
                    <a:schemeClr val="accent2"/>
                  </a:solidFill>
                </a:endParaRPr>
              </a:p>
              <a:p>
                <a:pPr>
                  <a:spcBef>
                    <a:spcPts val="1000"/>
                  </a:spcBef>
                </a:pPr>
                <a:r>
                  <a:rPr lang="fr-FR" sz="2400"/>
                  <a:t>Pour 7825, construire des </a:t>
                </a:r>
                <a:r>
                  <a:rPr lang="fr-FR" sz="2400">
                    <a:solidFill>
                      <a:schemeClr val="accent3"/>
                    </a:solidFill>
                  </a:rPr>
                  <a:t>preuves logiques</a:t>
                </a:r>
                <a:r>
                  <a:rPr lang="fr-FR" sz="2400"/>
                  <a:t> </a:t>
                </a:r>
                <a:r>
                  <a:rPr lang="fr-FR" sz="2400">
                    <a:solidFill>
                      <a:schemeClr val="accent3"/>
                    </a:solidFill>
                  </a:rPr>
                  <a:t>UNSAT</a:t>
                </a:r>
                <a:r>
                  <a:rPr lang="fr-FR" sz="2400"/>
                  <a:t> (subtil, </a:t>
                </a:r>
                <a:r>
                  <a:rPr lang="fr-FR" sz="2400">
                    <a:solidFill>
                      <a:schemeClr val="accent4"/>
                    </a:solidFill>
                  </a:rPr>
                  <a:t>Glucose 3.0</a:t>
                </a:r>
                <a:r>
                  <a:rPr lang="fr-FR" sz="2400"/>
                  <a:t>, Audebert &amp; Simon), puis les vérifier indépendamment (facile mais long), et assembler et vérifier le tout (pas facile)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E97688E5-A1F8-204C-A9E0-858FA9C26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3350" y="908720"/>
                <a:ext cx="8877300" cy="5134932"/>
              </a:xfrm>
              <a:blipFill>
                <a:blip r:embed="rId2"/>
                <a:stretch>
                  <a:fillRect l="-1000" t="-1238" r="-1714" b="-14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xmlns="" id="{94D6E072-1A8B-2B4A-BB32-4FF43F3E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Calcul en 3 phases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8505E28-9EA7-084E-B17A-1B79FACF69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EAE54AC-A64A-0F48-B5A6-8411221B6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D1BD465-2087-464D-80F0-2D62E99E6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98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xmlns="" id="{AC9B1B74-91ED-FB44-983A-EE5F4343C3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3428" y="836712"/>
                <a:ext cx="9155360" cy="418204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FR" dirty="0"/>
                  <a:t>Calculateur parallèle, 800 cœurs :</a:t>
                </a:r>
              </a:p>
              <a:p>
                <a:pPr marL="320832" lvl="1" indent="0">
                  <a:buNone/>
                </a:pPr>
                <a:r>
                  <a:rPr lang="fr-FR" dirty="0">
                    <a:solidFill>
                      <a:schemeClr val="accent4"/>
                    </a:solidFill>
                  </a:rPr>
                  <a:t>35 000 heure CPU</a:t>
                </a:r>
                <a:r>
                  <a:rPr lang="fr-FR" dirty="0"/>
                  <a:t> pour SAT / UNSAT</a:t>
                </a:r>
                <a:br>
                  <a:rPr lang="fr-FR" dirty="0"/>
                </a:br>
                <a:r>
                  <a:rPr lang="fr-FR" dirty="0">
                    <a:solidFill>
                      <a:schemeClr val="accent4"/>
                    </a:solidFill>
                  </a:rPr>
                  <a:t>16000 heures CPU</a:t>
                </a:r>
                <a:r>
                  <a:rPr lang="fr-FR" dirty="0"/>
                  <a:t> pour la validation des preuves UNSAT</a:t>
                </a:r>
              </a:p>
              <a:p>
                <a:pPr marL="0" indent="0">
                  <a:buNone/>
                </a:pPr>
                <a:r>
                  <a:rPr lang="fr-FR" dirty="0"/>
                  <a:t>Une contradiction explicite pour 7825 :</a:t>
                </a:r>
              </a:p>
              <a:p>
                <a:pPr marL="0" indent="0">
                  <a:buNone/>
                </a:pPr>
                <a:r>
                  <a:rPr lang="fr-FR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5180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865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7825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         625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7800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7825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dirty="0"/>
              </a:p>
              <a:p>
                <a:pPr marL="320832" lvl="1" indent="0">
                  <a:buNone/>
                </a:pPr>
                <a:r>
                  <a:rPr lang="fr-FR" dirty="0">
                    <a:solidFill>
                      <a:schemeClr val="tx1"/>
                    </a:solidFill>
                  </a:rPr>
                  <a:t>par 7824, </a:t>
                </a:r>
                <a:r>
                  <a:rPr lang="fr-FR" dirty="0">
                    <a:solidFill>
                      <a:schemeClr val="accent3"/>
                    </a:solidFill>
                  </a:rPr>
                  <a:t>5180 et 5865 doivent être dans le même ensemble,</a:t>
                </a:r>
              </a:p>
              <a:p>
                <a:pPr marL="320832" lvl="1" indent="0">
                  <a:buNone/>
                </a:pPr>
                <a:r>
                  <a:rPr lang="fr-FR" dirty="0">
                    <a:solidFill>
                      <a:schemeClr val="tx1"/>
                    </a:solidFill>
                  </a:rPr>
                  <a:t>alors que </a:t>
                </a:r>
                <a:r>
                  <a:rPr lang="fr-FR" dirty="0"/>
                  <a:t>625 et 7800 doivent être dans l’autre</a:t>
                </a:r>
              </a:p>
              <a:p>
                <a:pPr marL="0" indent="0">
                  <a:buNone/>
                </a:pPr>
                <a:r>
                  <a:rPr lang="fr-FR" dirty="0"/>
                  <a:t>Taille de la preuve originale : </a:t>
                </a:r>
              </a:p>
              <a:p>
                <a:pPr marL="0" indent="0">
                  <a:buNone/>
                </a:pPr>
                <a:r>
                  <a:rPr lang="fr-FR" dirty="0"/>
                  <a:t>	</a:t>
                </a:r>
                <a:r>
                  <a:rPr lang="fr-FR" dirty="0">
                    <a:solidFill>
                      <a:schemeClr val="accent4"/>
                    </a:solidFill>
                  </a:rPr>
                  <a:t>200 </a:t>
                </a:r>
                <a:r>
                  <a:rPr lang="fr-FR" dirty="0" err="1">
                    <a:solidFill>
                      <a:schemeClr val="accent4"/>
                    </a:solidFill>
                  </a:rPr>
                  <a:t>téra-octets</a:t>
                </a:r>
                <a:r>
                  <a:rPr lang="fr-FR" dirty="0">
                    <a:solidFill>
                      <a:schemeClr val="accent4"/>
                    </a:solidFill>
                  </a:rPr>
                  <a:t> (1,6 10</a:t>
                </a:r>
                <a:r>
                  <a:rPr lang="fr-FR" baseline="30000" dirty="0">
                    <a:solidFill>
                      <a:schemeClr val="accent4"/>
                    </a:solidFill>
                  </a:rPr>
                  <a:t>15</a:t>
                </a:r>
                <a:r>
                  <a:rPr lang="fr-FR" dirty="0">
                    <a:solidFill>
                      <a:schemeClr val="accent4"/>
                    </a:solidFill>
                  </a:rPr>
                  <a:t> bits) !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AC9B1B74-91ED-FB44-983A-EE5F4343C3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3428" y="836712"/>
                <a:ext cx="9155360" cy="4182042"/>
              </a:xfrm>
              <a:blipFill>
                <a:blip r:embed="rId2"/>
                <a:stretch>
                  <a:fillRect l="-1385" t="-1818" b="-30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xmlns="" id="{CEB99D87-7CF9-9945-8246-25FCC70E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Coût du calcul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D88833F-0465-F44B-A06B-EEB5E0F407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F3867F9-CAF1-AD42-9571-4505E4BD3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DC18108-4DAD-F049-8309-173A8C92F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97EC626-C54B-EE49-8A80-B914753B1060}"/>
              </a:ext>
            </a:extLst>
          </p:cNvPr>
          <p:cNvSpPr txBox="1"/>
          <p:nvPr/>
        </p:nvSpPr>
        <p:spPr>
          <a:xfrm>
            <a:off x="779134" y="5307496"/>
            <a:ext cx="7585731" cy="96068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1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Two-hundred-terabyte proof is the largest ever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Evelyn Lamb, Nature, 26 mai 2016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3EDA25AB-E32A-0A42-9129-5AD2CBF7E663}"/>
              </a:ext>
            </a:extLst>
          </p:cNvPr>
          <p:cNvCxnSpPr/>
          <p:nvPr/>
        </p:nvCxnSpPr>
        <p:spPr bwMode="auto">
          <a:xfrm flipV="1">
            <a:off x="611560" y="5276624"/>
            <a:ext cx="7992888" cy="1032696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64A637F5-9264-3945-8088-6206D6E3FD30}"/>
              </a:ext>
            </a:extLst>
          </p:cNvPr>
          <p:cNvCxnSpPr>
            <a:cxnSpLocks/>
          </p:cNvCxnSpPr>
          <p:nvPr/>
        </p:nvCxnSpPr>
        <p:spPr bwMode="auto">
          <a:xfrm>
            <a:off x="611560" y="5276624"/>
            <a:ext cx="7992888" cy="1032696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3272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xmlns="" id="{0CABFFC0-6456-1944-A59E-E2D8664118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9728" y="921509"/>
                <a:ext cx="8229600" cy="16165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FR" sz="2400" u="sng">
                    <a:solidFill>
                      <a:schemeClr val="accent3"/>
                    </a:solidFill>
                  </a:rPr>
                  <a:t>Théorème (Schur)</a:t>
                </a:r>
                <a:r>
                  <a:rPr lang="fr-FR" sz="2400">
                    <a:solidFill>
                      <a:schemeClr val="accent4"/>
                    </a:solidFill>
                  </a:rPr>
                  <a:t> </a:t>
                </a:r>
                <a:r>
                  <a:rPr lang="fr-FR" sz="2400">
                    <a:solidFill>
                      <a:schemeClr val="accent3"/>
                    </a:solidFill>
                  </a:rPr>
                  <a:t>:</a:t>
                </a:r>
                <a:r>
                  <a:rPr lang="fr-FR" sz="2400"/>
                  <a:t> pour tout entier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FR" sz="2400"/>
                  <a:t>, on peut colorier les entiers avec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/>
                  <a:t>couleurs (partitionner les entiers) de façon telle qu’aucune couleur ne colorie trois nombres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fr-FR" sz="2400"/>
                  <a:t> tels que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fr-FR" sz="2400"/>
              </a:p>
            </p:txBody>
          </p:sp>
        </mc:Choice>
        <mc:Fallback xmlns="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0CABFFC0-6456-1944-A59E-E2D8664118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9728" y="921509"/>
                <a:ext cx="8229600" cy="1616596"/>
              </a:xfrm>
              <a:blipFill>
                <a:blip r:embed="rId2"/>
                <a:stretch>
                  <a:fillRect l="-1079" t="-3125"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A6C1C1-9131-E740-911E-C799E43A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44624"/>
            <a:ext cx="9289032" cy="646331"/>
          </a:xfrm>
        </p:spPr>
        <p:txBody>
          <a:bodyPr/>
          <a:lstStyle/>
          <a:p>
            <a:r>
              <a:rPr lang="fr-FR"/>
              <a:t>La taille au dessus : Schur(5), Heule 2017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5F84531-FCD9-8643-A6D9-91BF15C1C6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CD2D598-D370-B141-B57D-49870438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6FF97C7-6BD0-FE42-84E2-C7DB1BF3A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5">
                <a:extLst>
                  <a:ext uri="{FF2B5EF4-FFF2-40B4-BE49-F238E27FC236}">
                    <a16:creationId xmlns:a16="http://schemas.microsoft.com/office/drawing/2014/main" xmlns="" id="{A9470E45-E706-B047-9594-DEEBE2804B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728" y="2813938"/>
                <a:ext cx="8428736" cy="1770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01168" indent="-201168" algn="l" rtl="0" eaLnBrk="1" fontAlgn="base" hangingPunct="1">
                  <a:lnSpc>
                    <a:spcPct val="105000"/>
                  </a:lnSpc>
                  <a:spcBef>
                    <a:spcPts val="6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2000" indent="-266400" algn="l" rtl="0" eaLnBrk="1" fontAlgn="base" hangingPunct="1">
                  <a:lnSpc>
                    <a:spcPct val="105000"/>
                  </a:lnSpc>
                  <a:spcBef>
                    <a:spcPts val="0"/>
                  </a:spcBef>
                  <a:spcAft>
                    <a:spcPct val="0"/>
                  </a:spcAft>
                  <a:buChar char="–"/>
                  <a:defRPr sz="2400" baseline="0">
                    <a:solidFill>
                      <a:schemeClr val="tx2"/>
                    </a:solidFill>
                    <a:latin typeface="+mn-lt"/>
                  </a:defRPr>
                </a:lvl2pPr>
                <a:lvl3pPr marL="731520" indent="-201168" algn="l" rtl="0" eaLnBrk="1" fontAlgn="base" hangingPunct="1">
                  <a:lnSpc>
                    <a:spcPct val="105000"/>
                  </a:lnSpc>
                  <a:spcBef>
                    <a:spcPts val="0"/>
                  </a:spcBef>
                  <a:spcAft>
                    <a:spcPct val="0"/>
                  </a:spcAft>
                  <a:buFont typeface="Arial" pitchFamily="34" charset="0"/>
                  <a:buChar char="–"/>
                  <a:defRPr sz="2000" b="0">
                    <a:solidFill>
                      <a:schemeClr val="tx2"/>
                    </a:solidFill>
                    <a:latin typeface="+mn-lt"/>
                  </a:defRPr>
                </a:lvl3pPr>
                <a:lvl4pPr marL="1005840" indent="-201168" algn="l" rtl="0" eaLnBrk="1" fontAlgn="base" hangingPunct="1">
                  <a:lnSpc>
                    <a:spcPct val="105000"/>
                  </a:lnSpc>
                  <a:spcBef>
                    <a:spcPts val="0"/>
                  </a:spcBef>
                  <a:spcAft>
                    <a:spcPct val="0"/>
                  </a:spcAft>
                  <a:buFont typeface="Arial" pitchFamily="34" charset="0"/>
                  <a:buChar char="–"/>
                  <a:defRPr sz="1800">
                    <a:solidFill>
                      <a:schemeClr val="tx2"/>
                    </a:solidFill>
                    <a:latin typeface="+mn-lt"/>
                  </a:defRPr>
                </a:lvl4pPr>
                <a:lvl5pPr marL="1280160" indent="-201168" algn="l" rtl="0" eaLnBrk="1" fontAlgn="base" hangingPunct="1">
                  <a:lnSpc>
                    <a:spcPct val="105000"/>
                  </a:lnSpc>
                  <a:spcBef>
                    <a:spcPts val="0"/>
                  </a:spcBef>
                  <a:spcAft>
                    <a:spcPct val="0"/>
                  </a:spcAft>
                  <a:buFont typeface="Arial" pitchFamily="34" charset="0"/>
                  <a:buChar char="–"/>
                  <a:defRPr sz="1800" baseline="0">
                    <a:solidFill>
                      <a:schemeClr val="tx2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fr-FR" sz="2400" u="sng" kern="0" dirty="0">
                    <a:solidFill>
                      <a:schemeClr val="accent4"/>
                    </a:solidFill>
                  </a:rPr>
                  <a:t>Problème</a:t>
                </a:r>
                <a:r>
                  <a:rPr lang="fr-FR" sz="2400" kern="0" dirty="0">
                    <a:solidFill>
                      <a:schemeClr val="accent4"/>
                    </a:solidFill>
                  </a:rPr>
                  <a:t> : </a:t>
                </a:r>
                <a:r>
                  <a:rPr lang="fr-FR" sz="2400" kern="0" dirty="0"/>
                  <a:t>pour tout entier </a:t>
                </a:r>
                <a14:m>
                  <m:oMath xmlns:m="http://schemas.openxmlformats.org/officeDocument/2006/math">
                    <m:r>
                      <a:rPr lang="en-US" sz="2400" i="1" ker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FR" sz="2400" kern="0" dirty="0"/>
                  <a:t>, </a:t>
                </a:r>
                <a:r>
                  <a:rPr lang="en-US" sz="2400" kern="0" dirty="0" err="1"/>
                  <a:t>calculer</a:t>
                </a:r>
                <a:r>
                  <a:rPr lang="en-US" sz="2400" kern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24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2400" kern="0" dirty="0"/>
                  <a:t> maximal </a:t>
                </a:r>
                <a:r>
                  <a:rPr lang="en-US" sz="2400" kern="0" dirty="0" err="1"/>
                  <a:t>tel</a:t>
                </a:r>
                <a:r>
                  <a:rPr lang="en-US" sz="2400" kern="0" dirty="0"/>
                  <a:t> que la </a:t>
                </a:r>
                <a:r>
                  <a:rPr lang="en-US" sz="2400" kern="0" dirty="0" err="1"/>
                  <a:t>propriété</a:t>
                </a:r>
                <a:r>
                  <a:rPr lang="en-US" sz="2400" kern="0" dirty="0"/>
                  <a:t> </a:t>
                </a:r>
                <a:r>
                  <a:rPr lang="en-US" sz="2400" kern="0" dirty="0" err="1"/>
                  <a:t>soit</a:t>
                </a:r>
                <a:r>
                  <a:rPr lang="en-US" sz="2400" kern="0" dirty="0"/>
                  <a:t> </a:t>
                </a:r>
                <a:r>
                  <a:rPr lang="en-US" sz="2400" kern="0" dirty="0" err="1"/>
                  <a:t>vraie</a:t>
                </a:r>
                <a:r>
                  <a:rPr lang="en-US" sz="2400" kern="0" dirty="0"/>
                  <a:t> pour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u="sng" dirty="0" err="1">
                    <a:solidFill>
                      <a:schemeClr val="accent4"/>
                    </a:solidFill>
                  </a:rPr>
                  <a:t>Réponses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: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=4, 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=16,  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=44,</m:t>
                    </m:r>
                    <m:r>
                      <a:rPr lang="en-US" sz="2400" b="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400" b="0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sz="2400" u="sng" dirty="0" err="1">
                    <a:solidFill>
                      <a:schemeClr val="bg1"/>
                    </a:solidFill>
                  </a:rPr>
                  <a:t>Réponses</a:t>
                </a:r>
                <a:r>
                  <a:rPr lang="en-US" sz="2400" dirty="0">
                    <a:solidFill>
                      <a:schemeClr val="bg1"/>
                    </a:solidFill>
                  </a:rPr>
                  <a:t> 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=160</m:t>
                    </m:r>
                  </m:oMath>
                </a14:m>
                <a:endParaRPr lang="fr-FR" sz="2400" kern="0" dirty="0"/>
              </a:p>
            </p:txBody>
          </p:sp>
        </mc:Choice>
        <mc:Fallback xmlns="">
          <p:sp>
            <p:nvSpPr>
              <p:cNvPr id="8" name="Espace réservé du contenu 5">
                <a:extLst>
                  <a:ext uri="{FF2B5EF4-FFF2-40B4-BE49-F238E27FC236}">
                    <a16:creationId xmlns:a16="http://schemas.microsoft.com/office/drawing/2014/main" id="{A9470E45-E706-B047-9594-DEEBE2804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28" y="2813938"/>
                <a:ext cx="8428736" cy="1770485"/>
              </a:xfrm>
              <a:prstGeom prst="rect">
                <a:avLst/>
              </a:prstGeom>
              <a:blipFill>
                <a:blip r:embed="rId3"/>
                <a:stretch>
                  <a:fillRect l="-1053" t="-2857" b="-6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90AFF4-5FEC-EC4F-8E02-3DA80B7B69C9}"/>
              </a:ext>
            </a:extLst>
          </p:cNvPr>
          <p:cNvSpPr/>
          <p:nvPr/>
        </p:nvSpPr>
        <p:spPr>
          <a:xfrm>
            <a:off x="1955148" y="4145652"/>
            <a:ext cx="1656184" cy="42324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square" tIns="25200" bIns="64800" rtlCol="0" anchor="t" anchorCtr="0">
            <a:noAutofit/>
          </a:bodyPr>
          <a:lstStyle/>
          <a:p>
            <a:pPr algn="ctr">
              <a:spcAft>
                <a:spcPts val="0"/>
              </a:spcAft>
            </a:pPr>
            <a:endParaRPr lang="fr-FR" sz="4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260AED3-8A83-BD43-BEBB-4C7A8571E164}"/>
              </a:ext>
            </a:extLst>
          </p:cNvPr>
          <p:cNvSpPr txBox="1"/>
          <p:nvPr/>
        </p:nvSpPr>
        <p:spPr>
          <a:xfrm>
            <a:off x="1054113" y="4931600"/>
            <a:ext cx="6963766" cy="83591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Schur Number Five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Marin J.H. Heule, arXiv.org&gt;cs&gt;arXiv:1711.08076</a:t>
            </a:r>
          </a:p>
        </p:txBody>
      </p:sp>
    </p:spTree>
    <p:extLst>
      <p:ext uri="{BB962C8B-B14F-4D97-AF65-F5344CB8AC3E}">
        <p14:creationId xmlns:p14="http://schemas.microsoft.com/office/powerpoint/2010/main" val="93536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AD392ED-369E-3C40-9B6C-0ACA6D93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623754"/>
            <a:ext cx="816929" cy="8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7BA7F33F-3C44-AA4C-981A-8F62E7160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972" y="836712"/>
            <a:ext cx="9000296" cy="4465197"/>
          </a:xfrm>
        </p:spPr>
        <p:txBody>
          <a:bodyPr/>
          <a:lstStyle/>
          <a:p>
            <a:r>
              <a:rPr lang="fr-FR" sz="2400"/>
              <a:t>Trois outils : </a:t>
            </a:r>
            <a:r>
              <a:rPr lang="fr-FR" sz="2400">
                <a:solidFill>
                  <a:schemeClr val="accent4"/>
                </a:solidFill>
              </a:rPr>
              <a:t>March_cu  pour </a:t>
            </a:r>
            <a:r>
              <a:rPr lang="fr-FR" sz="2400"/>
              <a:t>cube splitting</a:t>
            </a:r>
          </a:p>
          <a:p>
            <a:pPr>
              <a:spcBef>
                <a:spcPts val="0"/>
              </a:spcBef>
            </a:pPr>
            <a:r>
              <a:rPr lang="fr-FR" sz="2400">
                <a:solidFill>
                  <a:schemeClr val="bg1"/>
                </a:solidFill>
              </a:rPr>
              <a:t>Trois outils : </a:t>
            </a:r>
            <a:r>
              <a:rPr lang="fr-FR" sz="2400">
                <a:solidFill>
                  <a:schemeClr val="accent4"/>
                </a:solidFill>
              </a:rPr>
              <a:t>Glucose 3.0 pour </a:t>
            </a:r>
            <a:r>
              <a:rPr lang="fr-FR" sz="2400"/>
              <a:t>SAT / UNSAT</a:t>
            </a:r>
          </a:p>
          <a:p>
            <a:pPr>
              <a:spcBef>
                <a:spcPts val="0"/>
              </a:spcBef>
            </a:pPr>
            <a:r>
              <a:rPr lang="fr-FR" sz="2400">
                <a:solidFill>
                  <a:schemeClr val="bg1"/>
                </a:solidFill>
              </a:rPr>
              <a:t>Trois outils : </a:t>
            </a:r>
            <a:r>
              <a:rPr lang="fr-FR" sz="2400">
                <a:solidFill>
                  <a:schemeClr val="accent4"/>
                </a:solidFill>
              </a:rPr>
              <a:t>Vérifieur des preuve UNSAT </a:t>
            </a:r>
            <a:r>
              <a:rPr lang="fr-FR" sz="2400"/>
              <a:t>en ACL2</a:t>
            </a:r>
          </a:p>
          <a:p>
            <a:pPr>
              <a:spcBef>
                <a:spcPts val="1000"/>
              </a:spcBef>
            </a:pPr>
            <a:r>
              <a:rPr lang="fr-FR" sz="2400"/>
              <a:t>Coût pour 160 → SAT : </a:t>
            </a:r>
            <a:r>
              <a:rPr lang="fr-FR" sz="2400">
                <a:solidFill>
                  <a:schemeClr val="accent4"/>
                </a:solidFill>
              </a:rPr>
              <a:t>14 ans CPU (en 3 jours)</a:t>
            </a:r>
          </a:p>
          <a:p>
            <a:pPr>
              <a:spcBef>
                <a:spcPts val="0"/>
              </a:spcBef>
            </a:pPr>
            <a:r>
              <a:rPr lang="fr-FR" sz="2400">
                <a:solidFill>
                  <a:schemeClr val="bg1"/>
                </a:solidFill>
              </a:rPr>
              <a:t>Coût pour </a:t>
            </a:r>
            <a:r>
              <a:rPr lang="fr-FR" sz="2400"/>
              <a:t>161 → UNSAT :</a:t>
            </a:r>
            <a:r>
              <a:rPr lang="fr-FR" sz="2400">
                <a:solidFill>
                  <a:schemeClr val="accent4"/>
                </a:solidFill>
              </a:rPr>
              <a:t> 36 ans CPU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>
                <a:solidFill>
                  <a:schemeClr val="bg1"/>
                </a:solidFill>
              </a:rPr>
              <a:t>  Coût : </a:t>
            </a:r>
            <a:r>
              <a:rPr lang="fr-FR" sz="2400" i="1"/>
              <a:t>Lonestar 5 </a:t>
            </a:r>
            <a:r>
              <a:rPr lang="fr-FR" sz="2400"/>
              <a:t>(Texas), 50 x 24 cores bi-threads</a:t>
            </a:r>
          </a:p>
          <a:p>
            <a:pPr>
              <a:spcBef>
                <a:spcPts val="1000"/>
              </a:spcBef>
            </a:pPr>
            <a:r>
              <a:rPr lang="fr-FR" sz="2400"/>
              <a:t>Preuve : </a:t>
            </a:r>
            <a:r>
              <a:rPr lang="fr-FR" sz="2400">
                <a:solidFill>
                  <a:schemeClr val="accent1"/>
                </a:solidFill>
              </a:rPr>
              <a:t>2,1 Péta-octets </a:t>
            </a:r>
            <a:r>
              <a:rPr lang="fr-FR" sz="2400"/>
              <a:t>(comprimée puis simplifiée)</a:t>
            </a:r>
          </a:p>
          <a:p>
            <a:pPr>
              <a:spcBef>
                <a:spcPts val="1000"/>
              </a:spcBef>
            </a:pPr>
            <a:r>
              <a:rPr lang="fr-FR" sz="2400"/>
              <a:t>Pour 160 : </a:t>
            </a:r>
            <a:r>
              <a:rPr lang="fr-FR" sz="2400">
                <a:solidFill>
                  <a:schemeClr val="accent4"/>
                </a:solidFill>
              </a:rPr>
              <a:t>2 447 113 088 colorations possibles 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Cube splitting : 10 330 615 cubes, seulement </a:t>
            </a:r>
            <a:r>
              <a:rPr lang="fr-FR">
                <a:solidFill>
                  <a:schemeClr val="accent4"/>
                </a:solidFill>
              </a:rPr>
              <a:t>961 SAT</a:t>
            </a:r>
          </a:p>
          <a:p>
            <a:r>
              <a:rPr lang="fr-FR" sz="2400">
                <a:solidFill>
                  <a:schemeClr val="tx1"/>
                </a:solidFill>
              </a:rPr>
              <a:t>Pour 161 : </a:t>
            </a:r>
            <a:r>
              <a:rPr lang="fr-FR" sz="2400">
                <a:solidFill>
                  <a:schemeClr val="accent1"/>
                </a:solidFill>
              </a:rPr>
              <a:t>UNSAT</a:t>
            </a:r>
            <a:r>
              <a:rPr lang="fr-FR" sz="2400">
                <a:solidFill>
                  <a:schemeClr val="tx1"/>
                </a:solidFill>
              </a:rPr>
              <a:t> pour ces 961 cubes !</a:t>
            </a:r>
            <a:r>
              <a:rPr lang="fr-FR">
                <a:solidFill>
                  <a:schemeClr val="tx1"/>
                </a:solidFill>
              </a:rPr>
              <a:t> </a:t>
            </a:r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BDFF6D5C-FB08-C241-AC55-1D49F64E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preuve SAT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FFA4576-7A3F-894E-99B0-D922E6DCC4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F176421-2527-6D49-AD43-7757E82A1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AA622F1-F016-EF4F-B8C9-C60426446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0A84E43-86D1-6D45-8F4F-E5B1B57DF42D}"/>
              </a:ext>
            </a:extLst>
          </p:cNvPr>
          <p:cNvSpPr txBox="1"/>
          <p:nvPr/>
        </p:nvSpPr>
        <p:spPr>
          <a:xfrm>
            <a:off x="234682" y="5678226"/>
            <a:ext cx="8674637" cy="508256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Peut-on trouver une preuve vraiment mathématique ?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70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90FFBA4-3E1F-4946-9D0E-0ECCAB3A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2b. Où la pratique déborde la théorie:</a:t>
            </a:r>
            <a:br>
              <a:rPr lang="fr-FR"/>
            </a:br>
            <a:r>
              <a:rPr lang="fr-FR"/>
              <a:t>La « Loi » de Gordon Moore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01B5853-31A7-BD45-9BF2-FC399DD93E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85D6174-23E3-B949-9B89-83CABA89F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D3E24D6-9189-E74D-B7A4-29B13984F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5D592DC-3362-9B45-BD09-9AE15ACF61BA}"/>
              </a:ext>
            </a:extLst>
          </p:cNvPr>
          <p:cNvSpPr txBox="1"/>
          <p:nvPr/>
        </p:nvSpPr>
        <p:spPr>
          <a:xfrm>
            <a:off x="1839521" y="2037818"/>
            <a:ext cx="5464958" cy="98613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 tIns="46800" bIns="540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 puissance des ordinateurs va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doubler </a:t>
            </a:r>
            <a:r>
              <a:rPr lang="fr-FR" sz="2800" kern="0" dirty="0"/>
              <a:t>tous les 18 mois 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3A5B759-16E3-2040-841A-8C78FE61F964}"/>
              </a:ext>
            </a:extLst>
          </p:cNvPr>
          <p:cNvSpPr txBox="1"/>
          <p:nvPr/>
        </p:nvSpPr>
        <p:spPr>
          <a:xfrm>
            <a:off x="1139821" y="3898826"/>
            <a:ext cx="6864380" cy="98613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none" tIns="468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 nombre de composants électroniques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par unité de surface double tous les 2 ans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F53C3E5D-B54F-FA4F-88E2-299159668239}"/>
              </a:ext>
            </a:extLst>
          </p:cNvPr>
          <p:cNvCxnSpPr>
            <a:cxnSpLocks/>
          </p:cNvCxnSpPr>
          <p:nvPr/>
        </p:nvCxnSpPr>
        <p:spPr bwMode="auto">
          <a:xfrm flipV="1">
            <a:off x="1595718" y="1988840"/>
            <a:ext cx="5979458" cy="1048869"/>
          </a:xfrm>
          <a:prstGeom prst="lin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50506BC9-2DBD-674B-BA65-AC72D3B7BF46}"/>
              </a:ext>
            </a:extLst>
          </p:cNvPr>
          <p:cNvCxnSpPr>
            <a:cxnSpLocks/>
          </p:cNvCxnSpPr>
          <p:nvPr/>
        </p:nvCxnSpPr>
        <p:spPr bwMode="auto">
          <a:xfrm>
            <a:off x="1595718" y="1988840"/>
            <a:ext cx="5979458" cy="1048869"/>
          </a:xfrm>
          <a:prstGeom prst="lin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603B8C84-F974-AC47-A6DF-A184BFCE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2618"/>
            <a:ext cx="10287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7CEC0F18-7126-B74A-B592-B6B13993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5322" y="3842618"/>
            <a:ext cx="10287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685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010D3B-8729-C748-9D8F-339E0E79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loi de Moore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D40E5CD-E54F-AC47-A74B-6211638419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26D6B77-890C-F34B-B322-6013ACA95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495804E-0E08-EA4B-85A6-21E28DB5F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5D841F8-2A67-DC45-8044-2C4A360957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16" y="719530"/>
            <a:ext cx="7884368" cy="57592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6085096-06E5-0145-8486-E17BFAF6E953}"/>
              </a:ext>
            </a:extLst>
          </p:cNvPr>
          <p:cNvSpPr txBox="1"/>
          <p:nvPr/>
        </p:nvSpPr>
        <p:spPr>
          <a:xfrm>
            <a:off x="539552" y="6562800"/>
            <a:ext cx="1744388" cy="32782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6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source Wikipedia</a:t>
            </a:r>
          </a:p>
        </p:txBody>
      </p:sp>
    </p:spTree>
    <p:extLst>
      <p:ext uri="{BB962C8B-B14F-4D97-AF65-F5344CB8AC3E}">
        <p14:creationId xmlns:p14="http://schemas.microsoft.com/office/powerpoint/2010/main" val="195150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7FB50C2-4554-9F40-BF27-F5ECE552D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4587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/>
              <a:t>Où la pratique reste confuse malgré une théorie parfaite 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Où la pratique déborde la théorie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Où théorie et pratique convergent et divergent alternativement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Où théorie et pratique se marient harmonieusement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47469CED-1A1D-C34D-921D-21F765E0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Agenda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09DB3F2-6E11-1E4A-A753-86010354C3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63DB0F1-EC20-5344-81F6-794EC4494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6FCA8B6-B8A9-D04C-839F-C6F6D8820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5494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D26886A-FF0A-6E49-ABB5-1740D38E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Pratique contre fausse théorie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0D987D1-C5FA-8F44-98BA-BE29B0BC23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BD5E397-4F50-144B-B71F-9B16B374F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A5BD0F5-632C-8F4C-8635-B6C6D8D18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39D693F-25D4-D147-8694-6B4DA0D24FC3}"/>
              </a:ext>
            </a:extLst>
          </p:cNvPr>
          <p:cNvSpPr txBox="1"/>
          <p:nvPr/>
        </p:nvSpPr>
        <p:spPr>
          <a:xfrm>
            <a:off x="528169" y="1141011"/>
            <a:ext cx="8387232" cy="161150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Pas une loi physique, mais une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décision pratique concertée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de l’ensemble des industries concernées 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semiconducteurs, lasers, chimie, CAO, robotique, etc.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Appliquée de façon étonnante depuis 1971 (47 ans !)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836DE6E-700C-D849-AAE6-2F5D7E2982C7}"/>
              </a:ext>
            </a:extLst>
          </p:cNvPr>
          <p:cNvSpPr txBox="1"/>
          <p:nvPr/>
        </p:nvSpPr>
        <p:spPr>
          <a:xfrm>
            <a:off x="969892" y="3140968"/>
            <a:ext cx="7204215" cy="1611507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Loi complémentaire : Le nombre de « théoriciens »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« bien informés » présidant la fin de la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loi de Moore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par atteinte des « limites de la physique »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double tous les 2 ans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06CBF64-8BFA-5446-8EF1-13BE51330D2E}"/>
              </a:ext>
            </a:extLst>
          </p:cNvPr>
          <p:cNvSpPr txBox="1"/>
          <p:nvPr/>
        </p:nvSpPr>
        <p:spPr>
          <a:xfrm>
            <a:off x="1143031" y="5208096"/>
            <a:ext cx="5301451" cy="835910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</a:t>
            </a:r>
            <a:r>
              <a:rPr lang="fr-FR" sz="2400" kern="0" dirty="0">
                <a:solidFill>
                  <a:schemeClr val="tx2"/>
                </a:solidFill>
              </a:rPr>
              <a:t>’est sûr, « ils » toucheront la limite à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>
                <a:solidFill>
                  <a:schemeClr val="tx2"/>
                </a:solidFill>
              </a:rPr>
              <a:t>50 → 20 → 15 → 10 nm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862944D-2F8C-4A49-A679-BB9A7D55B394}"/>
              </a:ext>
            </a:extLst>
          </p:cNvPr>
          <p:cNvSpPr txBox="1"/>
          <p:nvPr/>
        </p:nvSpPr>
        <p:spPr>
          <a:xfrm>
            <a:off x="6790412" y="5071922"/>
            <a:ext cx="1210588" cy="1336304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8000" kern="0" dirty="0"/>
              <a:t>👎</a:t>
            </a:r>
            <a:endParaRPr kumimoji="0" lang="fr-FR" sz="80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125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638C791-C0C3-714B-BC91-D344E61D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147248" cy="3006336"/>
          </a:xfrm>
        </p:spPr>
        <p:txBody>
          <a:bodyPr/>
          <a:lstStyle/>
          <a:p>
            <a:r>
              <a:rPr lang="fr-FR"/>
              <a:t>Apple / TSMC, iPhone A12 Z : </a:t>
            </a:r>
            <a:r>
              <a:rPr lang="fr-FR">
                <a:solidFill>
                  <a:schemeClr val="accent2"/>
                </a:solidFill>
              </a:rPr>
              <a:t>7 nm</a:t>
            </a:r>
            <a:r>
              <a:rPr lang="fr-FR"/>
              <a:t>, 9 milliards de transistors</a:t>
            </a:r>
          </a:p>
          <a:p>
            <a:r>
              <a:rPr lang="fr-FR"/>
              <a:t>2019 :</a:t>
            </a:r>
            <a:r>
              <a:rPr lang="fr-FR">
                <a:solidFill>
                  <a:schemeClr val="accent2"/>
                </a:solidFill>
              </a:rPr>
              <a:t> </a:t>
            </a:r>
            <a:r>
              <a:rPr lang="fr-FR">
                <a:solidFill>
                  <a:schemeClr val="tx2"/>
                </a:solidFill>
              </a:rPr>
              <a:t>5 nm en production</a:t>
            </a:r>
            <a:r>
              <a:rPr lang="fr-FR">
                <a:solidFill>
                  <a:schemeClr val="accent2"/>
                </a:solidFill>
              </a:rPr>
              <a:t> </a:t>
            </a:r>
            <a:r>
              <a:rPr lang="fr-FR"/>
              <a:t>(Samsung)</a:t>
            </a:r>
          </a:p>
          <a:p>
            <a:r>
              <a:rPr lang="fr-FR"/>
              <a:t>2022 :</a:t>
            </a:r>
            <a:r>
              <a:rPr lang="fr-FR">
                <a:solidFill>
                  <a:schemeClr val="accent2"/>
                </a:solidFill>
              </a:rPr>
              <a:t> </a:t>
            </a:r>
            <a:r>
              <a:rPr lang="fr-FR">
                <a:solidFill>
                  <a:schemeClr val="tx2"/>
                </a:solidFill>
              </a:rPr>
              <a:t>3 nm en chantier </a:t>
            </a:r>
            <a:r>
              <a:rPr lang="fr-FR"/>
              <a:t>(TSMC)</a:t>
            </a:r>
          </a:p>
          <a:p>
            <a:r>
              <a:rPr lang="fr-FR"/>
              <a:t>Plusieurs équipes ont construit des transistors à </a:t>
            </a:r>
            <a:r>
              <a:rPr lang="fr-FR">
                <a:solidFill>
                  <a:schemeClr val="tx2"/>
                </a:solidFill>
              </a:rPr>
              <a:t>1 atome</a:t>
            </a:r>
            <a:r>
              <a:rPr lang="fr-FR"/>
              <a:t>  (0,35 nm) !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5E5CEC-F5CF-304E-BD9A-D76D3E5C0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L’avancée continue toujours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4D8578B-EC6C-0944-93F3-AAF645E9F0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44B7966-C0C2-3A47-B791-235781C2A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C2C414E-A395-124F-8FD8-FC1902E06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2076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E263E3D-D1FC-264C-B269-CF811A4E4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2" y="1022703"/>
            <a:ext cx="9167936" cy="4517519"/>
          </a:xfrm>
        </p:spPr>
        <p:txBody>
          <a:bodyPr/>
          <a:lstStyle/>
          <a:p>
            <a:r>
              <a:rPr lang="fr-FR"/>
              <a:t>Le mur de la chaleur</a:t>
            </a:r>
          </a:p>
          <a:p>
            <a:r>
              <a:rPr lang="fr-FR"/>
              <a:t>La difficulté croissante de la CAO électronique</a:t>
            </a:r>
          </a:p>
          <a:p>
            <a:r>
              <a:rPr lang="fr-FR"/>
              <a:t>Le prix démesuré des nouvelles usines</a:t>
            </a:r>
          </a:p>
          <a:p>
            <a:pPr lvl="1">
              <a:spcBef>
                <a:spcPts val="600"/>
              </a:spcBef>
            </a:pPr>
            <a:r>
              <a:rPr lang="fr-FR" sz="2800">
                <a:solidFill>
                  <a:schemeClr val="tx1"/>
                </a:solidFill>
              </a:rPr>
              <a:t>Prévision : usine TSMC 3nm, 2022 :  </a:t>
            </a:r>
            <a:r>
              <a:rPr lang="fr-FR" sz="2800">
                <a:solidFill>
                  <a:schemeClr val="accent4"/>
                </a:solidFill>
              </a:rPr>
              <a:t>$ 20 milliards</a:t>
            </a:r>
            <a:endParaRPr lang="fr-FR" sz="2800" baseline="30000">
              <a:solidFill>
                <a:schemeClr val="accent4"/>
              </a:solidFill>
            </a:endParaRPr>
          </a:p>
          <a:p>
            <a:pPr lvl="1"/>
            <a:r>
              <a:rPr lang="fr-FR" sz="2800" baseline="30000">
                <a:solidFill>
                  <a:schemeClr val="bg1"/>
                </a:solidFill>
              </a:rPr>
              <a:t>                           </a:t>
            </a:r>
            <a:r>
              <a:rPr lang="fr-FR" sz="2800">
                <a:solidFill>
                  <a:schemeClr val="tx1"/>
                </a:solidFill>
              </a:rPr>
              <a:t>Chine : </a:t>
            </a:r>
            <a:r>
              <a:rPr lang="fr-FR" sz="2800">
                <a:solidFill>
                  <a:schemeClr val="accent4"/>
                </a:solidFill>
              </a:rPr>
              <a:t>&gt;</a:t>
            </a:r>
            <a:r>
              <a:rPr lang="fr-FR" sz="2800">
                <a:solidFill>
                  <a:schemeClr val="tx1"/>
                </a:solidFill>
              </a:rPr>
              <a:t> </a:t>
            </a:r>
            <a:r>
              <a:rPr lang="fr-FR" sz="2800">
                <a:solidFill>
                  <a:schemeClr val="accent4"/>
                </a:solidFill>
              </a:rPr>
              <a:t>$ 30 milliards</a:t>
            </a:r>
            <a:endParaRPr lang="fr-FR" sz="2800">
              <a:solidFill>
                <a:schemeClr val="tx1"/>
              </a:solidFill>
            </a:endParaRPr>
          </a:p>
          <a:p>
            <a:r>
              <a:rPr lang="fr-FR"/>
              <a:t>Réduction associée du nombre de fournisseurs</a:t>
            </a:r>
          </a:p>
          <a:p>
            <a:pPr lvl="1">
              <a:spcBef>
                <a:spcPts val="600"/>
              </a:spcBef>
            </a:pPr>
            <a:r>
              <a:rPr lang="fr-FR" sz="2800">
                <a:solidFill>
                  <a:schemeClr val="tx1"/>
                </a:solidFill>
              </a:rPr>
              <a:t> ST Microelectronics :</a:t>
            </a:r>
            <a:r>
              <a:rPr lang="fr-FR" sz="2800">
                <a:solidFill>
                  <a:schemeClr val="accent1"/>
                </a:solidFill>
              </a:rPr>
              <a:t> Abandon à 28 nm ?</a:t>
            </a:r>
          </a:p>
          <a:p>
            <a:pPr lvl="1"/>
            <a:r>
              <a:rPr lang="fr-FR" sz="2800">
                <a:solidFill>
                  <a:schemeClr val="tx1"/>
                </a:solidFill>
              </a:rPr>
              <a:t> Août 2018 :</a:t>
            </a:r>
            <a:r>
              <a:rPr lang="fr-FR" sz="2800">
                <a:solidFill>
                  <a:schemeClr val="accent1"/>
                </a:solidFill>
              </a:rPr>
              <a:t> Global Foundries (ex. AMD) abandonne          </a:t>
            </a:r>
          </a:p>
          <a:p>
            <a:pPr lvl="1"/>
            <a:r>
              <a:rPr lang="fr-FR" sz="2800">
                <a:solidFill>
                  <a:schemeClr val="bg1"/>
                </a:solidFill>
              </a:rPr>
              <a:t>                     </a:t>
            </a:r>
            <a:r>
              <a:rPr lang="fr-FR" sz="2800">
                <a:solidFill>
                  <a:schemeClr val="accent1"/>
                </a:solidFill>
              </a:rPr>
              <a:t>le 7 nm pour des raisons de coût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2142F0-2E1E-B64B-95CB-D70C1F47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Mais la loi de Moore ralentit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4963D21-670A-584F-8FC6-5D5A90F2A8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73F3667-3079-FF4A-BB73-1B1AAEDF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8944149-375A-6B42-A577-701738765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721AC113-FD6C-774E-A595-7069A9AB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2200" y="5527319"/>
            <a:ext cx="1117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42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CD53FEC-F5C6-3B45-AB27-FDBF4EDA33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C1B0AFC-62E6-0C4C-96D0-3C56F11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8894B2A-26C9-914B-A673-2A6A53254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D2D8130-8B5E-364C-9A47-865A298BDAA9}"/>
              </a:ext>
            </a:extLst>
          </p:cNvPr>
          <p:cNvSpPr txBox="1"/>
          <p:nvPr/>
        </p:nvSpPr>
        <p:spPr>
          <a:xfrm>
            <a:off x="428357" y="2879976"/>
            <a:ext cx="8305479" cy="144583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none" tIns="540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Enfin de la place pour d’autres approches !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machines neuromorphes, memristors, graphène,…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→ nouvelle recherche excitante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672168-B6CA-B540-9EB9-66F531EC0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3028" y="476672"/>
            <a:ext cx="211613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987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xmlns="" id="{F0BCC8F6-6AE0-0843-BEDC-C478C9687B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0040" y="3011251"/>
                <a:ext cx="9412520" cy="2187137"/>
              </a:xfrm>
            </p:spPr>
            <p:txBody>
              <a:bodyPr/>
              <a:lstStyle/>
              <a:p>
                <a:pPr marL="514350" indent="-514350">
                  <a:buAutoNum type="arabicPeriod"/>
                </a:pPr>
                <a:r>
                  <a:rPr lang="fr-FR" sz="2400"/>
                  <a:t>Pour les calculs classiques, est au mieux </a:t>
                </a:r>
                <a:r>
                  <a:rPr lang="fr-FR" sz="2400">
                    <a:solidFill>
                      <a:schemeClr val="tx2"/>
                    </a:solidFill>
                  </a:rPr>
                  <a:t>exponentiellement meilleur</a:t>
                </a:r>
                <a:r>
                  <a:rPr lang="fr-FR" sz="2400"/>
                  <a:t> (ce qui est bien), ou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4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2400"/>
                  <a:t> meilleur</a:t>
                </a:r>
              </a:p>
              <a:p>
                <a:pPr marL="514350" indent="-514350">
                  <a:buAutoNum type="arabicPeriod"/>
                </a:pPr>
                <a:r>
                  <a:rPr lang="fr-FR" sz="2400"/>
                  <a:t>Il calcule les même fonctions, mais aussi </a:t>
                </a:r>
                <a:r>
                  <a:rPr lang="fr-FR" sz="2400">
                    <a:solidFill>
                      <a:schemeClr val="tx2"/>
                    </a:solidFill>
                  </a:rPr>
                  <a:t>l’aléatoire</a:t>
                </a:r>
                <a:r>
                  <a:rPr lang="fr-FR" sz="2400"/>
                  <a:t>, aussi greffable à l’ordinateur classique (générateurs quantiques)</a:t>
                </a:r>
              </a:p>
              <a:p>
                <a:pPr marL="514350" indent="-514350">
                  <a:buAutoNum type="arabicPeriod"/>
                </a:pPr>
                <a:r>
                  <a:rPr lang="fr-FR" sz="2400"/>
                  <a:t>Les problèmes technologiques restent considérables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F0BCC8F6-6AE0-0843-BEDC-C478C9687B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040" y="3011251"/>
                <a:ext cx="9412520" cy="2187137"/>
              </a:xfrm>
              <a:blipFill>
                <a:blip r:embed="rId2"/>
                <a:stretch>
                  <a:fillRect l="-809" t="-1734" b="-52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xmlns="" id="{20FF3F0E-6531-B946-90C8-50915728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 2c. Belles affirmations, mais fausses ?</a:t>
            </a:r>
            <a:br>
              <a:rPr lang="fr-FR"/>
            </a:br>
            <a:r>
              <a:rPr lang="fr-FR"/>
              <a:t>(quand les médias se lâchent)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B705516-8DAF-B44F-9549-FF7E671ACC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6723406-B560-744F-A79F-B4B964F48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34513FD-B7BC-FC4D-AB59-E29A85F3C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458D9A8-D49D-6040-A15D-DCA8D1B9B033}"/>
              </a:ext>
            </a:extLst>
          </p:cNvPr>
          <p:cNvSpPr txBox="1"/>
          <p:nvPr/>
        </p:nvSpPr>
        <p:spPr>
          <a:xfrm>
            <a:off x="749963" y="1412776"/>
            <a:ext cx="7808777" cy="141312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L’ordinateur quantique sera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>
                <a:solidFill>
                  <a:schemeClr val="accent3"/>
                </a:solidFill>
              </a:rPr>
              <a:t>infiniment plus rapide </a:t>
            </a:r>
            <a:r>
              <a:rPr lang="fr-FR" sz="2800"/>
              <a:t>que l’ordinateur classique,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et calculera </a:t>
            </a:r>
            <a:r>
              <a:rPr lang="fr-FR" sz="2800">
                <a:solidFill>
                  <a:schemeClr val="accent3"/>
                </a:solidFill>
              </a:rPr>
              <a:t>beaucoup plus de choses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3F47ED5-27B4-7848-A10C-CBCAB6285838}"/>
              </a:ext>
            </a:extLst>
          </p:cNvPr>
          <p:cNvSpPr txBox="1"/>
          <p:nvPr/>
        </p:nvSpPr>
        <p:spPr>
          <a:xfrm>
            <a:off x="137933" y="5573176"/>
            <a:ext cx="8868133" cy="44811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Ceci ne vaut pas pour la simulation de phénomènes quantiques</a:t>
            </a:r>
          </a:p>
        </p:txBody>
      </p:sp>
    </p:spTree>
    <p:extLst>
      <p:ext uri="{BB962C8B-B14F-4D97-AF65-F5344CB8AC3E}">
        <p14:creationId xmlns:p14="http://schemas.microsoft.com/office/powerpoint/2010/main" val="19799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0BCC8F6-6AE0-0843-BEDC-C478C9687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89807"/>
            <a:ext cx="9138220" cy="2699970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On sait que c’est faux </a:t>
            </a:r>
            <a:r>
              <a:rPr lang="en-US" sz="2400">
                <a:solidFill>
                  <a:schemeClr val="accent1"/>
                </a:solidFill>
              </a:rPr>
              <a:t>dès qu’on habite à la campagne !</a:t>
            </a:r>
          </a:p>
          <a:p>
            <a:r>
              <a:rPr lang="en-US" sz="2400">
                <a:solidFill>
                  <a:schemeClr val="tx2"/>
                </a:solidFill>
              </a:rPr>
              <a:t>téléphone</a:t>
            </a:r>
            <a:r>
              <a:rPr lang="en-US" sz="2400"/>
              <a:t> en bout de ligne, ADSL 512 K, lignes non maintenues</a:t>
            </a:r>
          </a:p>
          <a:p>
            <a:r>
              <a:rPr lang="en-US" sz="2400">
                <a:solidFill>
                  <a:schemeClr val="tx2"/>
                </a:solidFill>
              </a:rPr>
              <a:t>portable</a:t>
            </a:r>
            <a:r>
              <a:rPr lang="en-US" sz="2400"/>
              <a:t> ne passant pas, ou trop cher pour Internet</a:t>
            </a:r>
          </a:p>
          <a:p>
            <a:r>
              <a:rPr lang="en-US" sz="2400">
                <a:solidFill>
                  <a:schemeClr val="tx2"/>
                </a:solidFill>
              </a:rPr>
              <a:t>plans numériques</a:t>
            </a:r>
            <a:r>
              <a:rPr lang="en-US" sz="2400"/>
              <a:t> répétés, mais peu d’effet</a:t>
            </a:r>
          </a:p>
          <a:p>
            <a:pPr marL="0" indent="0">
              <a:buNone/>
            </a:pPr>
            <a:endParaRPr lang="fr-FR" sz="240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20FF3F0E-6531-B946-90C8-50915728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 2c. Belles affirmations, mais fausses ?</a:t>
            </a:r>
            <a:br>
              <a:rPr lang="fr-FR"/>
            </a:br>
            <a:r>
              <a:rPr lang="fr-FR"/>
              <a:t>(Quands les commentateurs se lâchent)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B705516-8DAF-B44F-9549-FF7E671ACC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6723406-B560-744F-A79F-B4B964F48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34513FD-B7BC-FC4D-AB59-E29A85F3C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458D9A8-D49D-6040-A15D-DCA8D1B9B033}"/>
              </a:ext>
            </a:extLst>
          </p:cNvPr>
          <p:cNvSpPr txBox="1"/>
          <p:nvPr/>
        </p:nvSpPr>
        <p:spPr>
          <a:xfrm>
            <a:off x="190889" y="1448684"/>
            <a:ext cx="8756442" cy="96068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Grâce à Internet, l’accès aux réseaux et l’informatique distribuée sont devenus </a:t>
            </a:r>
            <a:r>
              <a:rPr lang="fr-FR" sz="2800">
                <a:solidFill>
                  <a:schemeClr val="tx2"/>
                </a:solidFill>
              </a:rPr>
              <a:t>ubiquitaires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3F47ED5-27B4-7848-A10C-CBCAB6285838}"/>
              </a:ext>
            </a:extLst>
          </p:cNvPr>
          <p:cNvSpPr txBox="1"/>
          <p:nvPr/>
        </p:nvSpPr>
        <p:spPr>
          <a:xfrm>
            <a:off x="393928" y="4871822"/>
            <a:ext cx="8350363" cy="83591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Il faudra un investissement énorme et pas seulement urbain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pour que ça devienne plus ou moins vrai (5G?)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74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45D8B2B6-1525-4E45-B71A-4BD8F8279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980728"/>
            <a:ext cx="8610600" cy="4328108"/>
          </a:xfrm>
        </p:spPr>
        <p:txBody>
          <a:bodyPr/>
          <a:lstStyle/>
          <a:p>
            <a:r>
              <a:rPr lang="fr-FR" sz="2400"/>
              <a:t>Le </a:t>
            </a:r>
            <a:r>
              <a:rPr lang="fr-FR" sz="2400">
                <a:solidFill>
                  <a:schemeClr val="tx2"/>
                </a:solidFill>
              </a:rPr>
              <a:t>déchiffrement bruta</a:t>
            </a:r>
            <a:r>
              <a:rPr lang="fr-FR" sz="2400"/>
              <a:t>l n’est pas toujours impossible (cf. NSA pour vpn, téléphone, etc.)</a:t>
            </a:r>
          </a:p>
          <a:p>
            <a:r>
              <a:rPr lang="fr-FR" sz="2400"/>
              <a:t>Attaques par </a:t>
            </a:r>
            <a:r>
              <a:rPr lang="fr-FR" sz="2400">
                <a:solidFill>
                  <a:schemeClr val="accent4"/>
                </a:solidFill>
              </a:rPr>
              <a:t>canaux cachés</a:t>
            </a:r>
            <a:r>
              <a:rPr lang="fr-FR" sz="2400"/>
              <a:t> (Adi Shamir sur RSA, voitures)</a:t>
            </a:r>
          </a:p>
          <a:p>
            <a:r>
              <a:rPr lang="fr-FR" sz="2400"/>
              <a:t>Souvent, les communications sont cassables par les </a:t>
            </a:r>
            <a:r>
              <a:rPr lang="fr-FR" sz="2400">
                <a:solidFill>
                  <a:schemeClr val="accent1"/>
                </a:solidFill>
              </a:rPr>
              <a:t>faiblesses des normes de sécurité</a:t>
            </a:r>
            <a:r>
              <a:rPr lang="fr-FR" sz="2400"/>
              <a:t> et </a:t>
            </a:r>
            <a:r>
              <a:rPr lang="fr-FR" sz="2400">
                <a:solidFill>
                  <a:schemeClr val="accent1"/>
                </a:solidFill>
              </a:rPr>
              <a:t>les bugs des protocoles de sécurité</a:t>
            </a:r>
            <a:r>
              <a:rPr lang="fr-FR" sz="2400"/>
              <a:t> plus que par le déchiffrement brutal</a:t>
            </a:r>
          </a:p>
          <a:p>
            <a:r>
              <a:rPr lang="fr-FR" sz="2400">
                <a:solidFill>
                  <a:schemeClr val="accent4"/>
                </a:solidFill>
              </a:rPr>
              <a:t>Freak</a:t>
            </a:r>
            <a:r>
              <a:rPr lang="fr-FR" sz="2400"/>
              <a:t> (Microsoft, Inria, etc.), </a:t>
            </a:r>
            <a:r>
              <a:rPr lang="fr-FR" sz="2400" i="1"/>
              <a:t>man in the middle</a:t>
            </a:r>
            <a:r>
              <a:rPr lang="fr-FR" sz="2400"/>
              <a:t> pour forcer un chiffrage faible maintenu pour parler à de vieux appareils</a:t>
            </a:r>
          </a:p>
          <a:p>
            <a:r>
              <a:rPr lang="fr-FR" sz="2400">
                <a:solidFill>
                  <a:schemeClr val="accent4"/>
                </a:solidFill>
              </a:rPr>
              <a:t>Logjam</a:t>
            </a:r>
            <a:r>
              <a:rPr lang="fr-FR" sz="2400"/>
              <a:t> (CNRS, Inria) : trop peu de groupes Diffie Hellmann</a:t>
            </a:r>
          </a:p>
          <a:p>
            <a:r>
              <a:rPr lang="fr-FR" sz="2400"/>
              <a:t>12</a:t>
            </a:r>
            <a:r>
              <a:rPr lang="fr-FR" sz="1600"/>
              <a:t> </a:t>
            </a:r>
            <a:r>
              <a:rPr lang="fr-FR" sz="2400"/>
              <a:t>/ 2017</a:t>
            </a:r>
            <a:r>
              <a:rPr lang="fr-FR" sz="1600"/>
              <a:t> </a:t>
            </a:r>
            <a:r>
              <a:rPr lang="fr-FR" sz="2400"/>
              <a:t>: </a:t>
            </a:r>
            <a:r>
              <a:rPr lang="fr-FR" sz="2400">
                <a:solidFill>
                  <a:schemeClr val="accent4"/>
                </a:solidFill>
              </a:rPr>
              <a:t>attaques sur les protocoles 5G </a:t>
            </a:r>
            <a:r>
              <a:rPr lang="fr-FR" sz="2400"/>
              <a:t>(ETH, Nancy, etc.)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F3EB3077-F195-3D41-B22F-A55B1A911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2d. Une communication chiffrée est sûre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8FDFD95-46DD-4F4B-A6CD-1845DAEC14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556299F-071F-0E44-960F-4B49D85DA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15681AA-8FBB-364D-8414-CA9AC366D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A3DC557-F413-4143-8AD7-AB955CAE72C6}"/>
              </a:ext>
            </a:extLst>
          </p:cNvPr>
          <p:cNvSpPr txBox="1"/>
          <p:nvPr/>
        </p:nvSpPr>
        <p:spPr>
          <a:xfrm>
            <a:off x="550706" y="5581485"/>
            <a:ext cx="8042587" cy="79592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252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Voir mon cours sécurité du 13 février 2019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avec un séminaire de Guillaume Poupard, DG de l’ANSSI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4818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7FB50C2-4554-9F40-BF27-F5ECE552D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35806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/>
              <a:t>Où théorie et pratique convergent et divergent alternativement</a:t>
            </a:r>
          </a:p>
          <a:p>
            <a:pPr marL="320832" lvl="1" indent="0">
              <a:buNone/>
            </a:pPr>
            <a:r>
              <a:rPr lang="fr-FR">
                <a:solidFill>
                  <a:schemeClr val="tx2"/>
                </a:solidFill>
              </a:rPr>
              <a:t>La saga des langages de programmation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47469CED-1A1D-C34D-921D-21F765E0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Agenda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09DB3F2-6E11-1E4A-A753-86010354C3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63DB0F1-EC20-5344-81F6-794EC4494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6FCA8B6-B8A9-D04C-839F-C6F6D8820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608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1AECB113-7037-1543-9CE2-54994995D1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243ED5C-5EAF-404C-96D7-71672198C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CE5A843-42E1-9342-BB0A-8CAC62D59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4402067-215F-3942-B1AF-92286D66FC64}"/>
              </a:ext>
            </a:extLst>
          </p:cNvPr>
          <p:cNvSpPr txBox="1"/>
          <p:nvPr/>
        </p:nvSpPr>
        <p:spPr>
          <a:xfrm>
            <a:off x="-28700" y="3684043"/>
            <a:ext cx="1505540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𝝀-calcul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Church 1936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32BA3F7-1885-5A4D-813A-390FEF6EF64C}"/>
              </a:ext>
            </a:extLst>
          </p:cNvPr>
          <p:cNvSpPr txBox="1"/>
          <p:nvPr/>
        </p:nvSpPr>
        <p:spPr>
          <a:xfrm>
            <a:off x="234689" y="5369071"/>
            <a:ext cx="1282722" cy="1034298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langages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machines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~1947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1ECDB8C-59F3-A44E-90AB-0E575DBA021A}"/>
              </a:ext>
            </a:extLst>
          </p:cNvPr>
          <p:cNvSpPr txBox="1"/>
          <p:nvPr/>
        </p:nvSpPr>
        <p:spPr>
          <a:xfrm>
            <a:off x="1691680" y="5175088"/>
            <a:ext cx="1426994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FORTRAN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1954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B225AC8-8459-9448-A43D-E8C24897FA7D}"/>
              </a:ext>
            </a:extLst>
          </p:cNvPr>
          <p:cNvSpPr txBox="1"/>
          <p:nvPr/>
        </p:nvSpPr>
        <p:spPr>
          <a:xfrm>
            <a:off x="2577498" y="5886220"/>
            <a:ext cx="1082348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COBOL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1959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6315B40F-589D-F548-B2A3-A2CADF5ABA33}"/>
              </a:ext>
            </a:extLst>
          </p:cNvPr>
          <p:cNvSpPr txBox="1"/>
          <p:nvPr/>
        </p:nvSpPr>
        <p:spPr>
          <a:xfrm>
            <a:off x="2093826" y="1312744"/>
            <a:ext cx="740908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LISP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4"/>
                </a:solidFill>
              </a:rPr>
              <a:t>1957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FF5F125-05CF-644A-816E-99E4AFEB82D7}"/>
              </a:ext>
            </a:extLst>
          </p:cNvPr>
          <p:cNvSpPr txBox="1"/>
          <p:nvPr/>
        </p:nvSpPr>
        <p:spPr>
          <a:xfrm>
            <a:off x="2843808" y="3658768"/>
            <a:ext cx="1394934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ALGOL 60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tx2"/>
                </a:solidFill>
              </a:rPr>
              <a:t>1960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5CDC706D-2108-E34D-A90F-02F92F9707C5}"/>
              </a:ext>
            </a:extLst>
          </p:cNvPr>
          <p:cNvSpPr txBox="1"/>
          <p:nvPr/>
        </p:nvSpPr>
        <p:spPr>
          <a:xfrm>
            <a:off x="4572000" y="3658446"/>
            <a:ext cx="1199366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PASCAL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tx2"/>
                </a:solidFill>
              </a:rPr>
              <a:t>1970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DAEBD91-AF64-1642-9143-2A7ABC6C34E4}"/>
              </a:ext>
            </a:extLst>
          </p:cNvPr>
          <p:cNvSpPr txBox="1"/>
          <p:nvPr/>
        </p:nvSpPr>
        <p:spPr>
          <a:xfrm>
            <a:off x="3972099" y="2933892"/>
            <a:ext cx="1394934" cy="71113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ALGOL 68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tx2"/>
                </a:solidFill>
              </a:rPr>
              <a:t>1968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F31841B1-7906-C346-9781-873955641607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3130" y="2919356"/>
            <a:ext cx="1177379" cy="577501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48C74DD5-25A9-E143-90C7-B15E493DF2FF}"/>
              </a:ext>
            </a:extLst>
          </p:cNvPr>
          <p:cNvCxnSpPr>
            <a:cxnSpLocks/>
          </p:cNvCxnSpPr>
          <p:nvPr/>
        </p:nvCxnSpPr>
        <p:spPr bwMode="auto">
          <a:xfrm>
            <a:off x="4039898" y="2947635"/>
            <a:ext cx="1217821" cy="549222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4616B750-9A67-444D-97C4-3B7194CA3BEF}"/>
              </a:ext>
            </a:extLst>
          </p:cNvPr>
          <p:cNvSpPr txBox="1"/>
          <p:nvPr/>
        </p:nvSpPr>
        <p:spPr>
          <a:xfrm>
            <a:off x="5940152" y="2687433"/>
            <a:ext cx="1665841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Modula 1/2/3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tx2"/>
                </a:solidFill>
              </a:rPr>
              <a:t>1978-80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BA1AEE16-E167-0140-BC8C-D0A1494D74E3}"/>
              </a:ext>
            </a:extLst>
          </p:cNvPr>
          <p:cNvSpPr txBox="1"/>
          <p:nvPr/>
        </p:nvSpPr>
        <p:spPr>
          <a:xfrm>
            <a:off x="7578084" y="3658446"/>
            <a:ext cx="71365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ADA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tx2"/>
                </a:solidFill>
              </a:rPr>
              <a:t>1983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E5E88BD2-D5D1-144B-883B-C5BD31B98736}"/>
              </a:ext>
            </a:extLst>
          </p:cNvPr>
          <p:cNvSpPr txBox="1"/>
          <p:nvPr/>
        </p:nvSpPr>
        <p:spPr>
          <a:xfrm>
            <a:off x="3376603" y="2252830"/>
            <a:ext cx="97013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tx2"/>
                </a:solidFill>
              </a:rPr>
              <a:t>Simula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tx2"/>
                </a:solidFill>
              </a:rPr>
              <a:t>1967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BCAA84E4-5EE1-C440-8246-A671943CB17E}"/>
              </a:ext>
            </a:extLst>
          </p:cNvPr>
          <p:cNvSpPr txBox="1"/>
          <p:nvPr/>
        </p:nvSpPr>
        <p:spPr>
          <a:xfrm>
            <a:off x="4788024" y="1470093"/>
            <a:ext cx="1313180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SmallTalk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4"/>
                </a:solidFill>
              </a:rPr>
              <a:t>1972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DBD2B14F-B9D6-6047-AD9D-8A78AB7F1B55}"/>
              </a:ext>
            </a:extLst>
          </p:cNvPr>
          <p:cNvSpPr txBox="1"/>
          <p:nvPr/>
        </p:nvSpPr>
        <p:spPr>
          <a:xfrm>
            <a:off x="4142522" y="741154"/>
            <a:ext cx="1125628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4"/>
                </a:solidFill>
              </a:rPr>
              <a:t>Scheme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4"/>
                </a:solidFill>
              </a:rPr>
              <a:t>1970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F36B5EBE-5542-984A-BB79-CC6926ABFEDB}"/>
              </a:ext>
            </a:extLst>
          </p:cNvPr>
          <p:cNvCxnSpPr/>
          <p:nvPr/>
        </p:nvCxnSpPr>
        <p:spPr bwMode="auto">
          <a:xfrm>
            <a:off x="0" y="5013176"/>
            <a:ext cx="9144000" cy="0"/>
          </a:xfrm>
          <a:prstGeom prst="line">
            <a:avLst/>
          </a:prstGeom>
          <a:noFill/>
          <a:ln w="5715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38AC1245-CEF5-5341-9B3E-BDBF45A702D6}"/>
              </a:ext>
            </a:extLst>
          </p:cNvPr>
          <p:cNvSpPr txBox="1"/>
          <p:nvPr/>
        </p:nvSpPr>
        <p:spPr>
          <a:xfrm>
            <a:off x="7423528" y="836712"/>
            <a:ext cx="885179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CEYX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4"/>
                </a:solidFill>
              </a:rPr>
              <a:t>1984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CA218119-A3DA-7F4B-9E94-F8533363B78A}"/>
              </a:ext>
            </a:extLst>
          </p:cNvPr>
          <p:cNvCxnSpPr>
            <a:cxnSpLocks/>
          </p:cNvCxnSpPr>
          <p:nvPr/>
        </p:nvCxnSpPr>
        <p:spPr bwMode="auto">
          <a:xfrm flipV="1">
            <a:off x="2577498" y="4369578"/>
            <a:ext cx="698358" cy="71560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0F3A3E88-DBEF-D04D-B78D-2AC38CF04324}"/>
              </a:ext>
            </a:extLst>
          </p:cNvPr>
          <p:cNvCxnSpPr>
            <a:cxnSpLocks/>
          </p:cNvCxnSpPr>
          <p:nvPr/>
        </p:nvCxnSpPr>
        <p:spPr bwMode="auto">
          <a:xfrm flipV="1">
            <a:off x="899592" y="1887150"/>
            <a:ext cx="1220459" cy="1757875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A809D186-3F9F-0747-B7EE-535B2B39B114}"/>
              </a:ext>
            </a:extLst>
          </p:cNvPr>
          <p:cNvCxnSpPr>
            <a:cxnSpLocks/>
          </p:cNvCxnSpPr>
          <p:nvPr/>
        </p:nvCxnSpPr>
        <p:spPr bwMode="auto">
          <a:xfrm flipV="1">
            <a:off x="4346740" y="2061439"/>
            <a:ext cx="682460" cy="407296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F2B14E32-AB51-1347-8352-BB3B66D02614}"/>
              </a:ext>
            </a:extLst>
          </p:cNvPr>
          <p:cNvSpPr txBox="1"/>
          <p:nvPr/>
        </p:nvSpPr>
        <p:spPr>
          <a:xfrm>
            <a:off x="6249841" y="4248561"/>
            <a:ext cx="71365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CSP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rgbClr val="FF0000"/>
                </a:solidFill>
              </a:rPr>
              <a:t>1978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8C808D07-B6DE-8841-909D-7826253A9EFB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 bwMode="auto">
          <a:xfrm flipV="1">
            <a:off x="1476840" y="3999299"/>
            <a:ext cx="1366968" cy="25275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0CB0518D-9475-1449-A3CA-271C98B354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170485" y="3982314"/>
            <a:ext cx="495763" cy="709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77FC678D-B971-0444-9E68-880E633BD434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 flipV="1">
            <a:off x="5771366" y="3398565"/>
            <a:ext cx="600834" cy="600412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941C5763-4543-0342-95C1-F63284AC2B17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 flipV="1">
            <a:off x="2834734" y="1220761"/>
            <a:ext cx="1378611" cy="432514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766A0B5D-118F-6246-875F-F15963111D4F}"/>
              </a:ext>
            </a:extLst>
          </p:cNvPr>
          <p:cNvCxnSpPr>
            <a:cxnSpLocks/>
            <a:stCxn id="39" idx="3"/>
            <a:endCxn id="24" idx="1"/>
          </p:cNvCxnSpPr>
          <p:nvPr/>
        </p:nvCxnSpPr>
        <p:spPr bwMode="auto">
          <a:xfrm flipV="1">
            <a:off x="6963498" y="3998977"/>
            <a:ext cx="614586" cy="590115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F2240E6C-3506-4C43-B409-7A0F6BB8C04B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 bwMode="auto">
          <a:xfrm>
            <a:off x="5771366" y="3998977"/>
            <a:ext cx="1806718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xmlns="" id="{2D630932-4BD8-FB4D-AD34-A4A1B480D8C1}"/>
              </a:ext>
            </a:extLst>
          </p:cNvPr>
          <p:cNvCxnSpPr>
            <a:cxnSpLocks/>
            <a:endCxn id="31" idx="1"/>
          </p:cNvCxnSpPr>
          <p:nvPr/>
        </p:nvCxnSpPr>
        <p:spPr bwMode="auto">
          <a:xfrm flipV="1">
            <a:off x="2862890" y="1177243"/>
            <a:ext cx="4560638" cy="466634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xmlns="" id="{85F1F997-2E58-114D-8F79-1B79A11338AD}"/>
              </a:ext>
            </a:extLst>
          </p:cNvPr>
          <p:cNvCxnSpPr>
            <a:cxnSpLocks/>
            <a:stCxn id="26" idx="3"/>
            <a:endCxn id="31" idx="1"/>
          </p:cNvCxnSpPr>
          <p:nvPr/>
        </p:nvCxnSpPr>
        <p:spPr bwMode="auto">
          <a:xfrm flipV="1">
            <a:off x="6101204" y="1177243"/>
            <a:ext cx="1322324" cy="633381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xmlns="" id="{CE998938-3060-864B-B7E0-D027B769925F}"/>
              </a:ext>
            </a:extLst>
          </p:cNvPr>
          <p:cNvCxnSpPr>
            <a:cxnSpLocks/>
            <a:stCxn id="13" idx="0"/>
          </p:cNvCxnSpPr>
          <p:nvPr/>
        </p:nvCxnSpPr>
        <p:spPr bwMode="auto">
          <a:xfrm flipV="1">
            <a:off x="3541275" y="2882828"/>
            <a:ext cx="258943" cy="77594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xmlns="" id="{770B3AB8-12AA-C14F-A91C-1B61D9893CFF}"/>
              </a:ext>
            </a:extLst>
          </p:cNvPr>
          <p:cNvCxnSpPr>
            <a:cxnSpLocks/>
            <a:stCxn id="13" idx="0"/>
          </p:cNvCxnSpPr>
          <p:nvPr/>
        </p:nvCxnSpPr>
        <p:spPr bwMode="auto">
          <a:xfrm flipV="1">
            <a:off x="3541275" y="3420052"/>
            <a:ext cx="789800" cy="238716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A01AB67E-9FF6-1D40-BBD4-A76E5D517EB9}"/>
              </a:ext>
            </a:extLst>
          </p:cNvPr>
          <p:cNvCxnSpPr>
            <a:cxnSpLocks/>
          </p:cNvCxnSpPr>
          <p:nvPr/>
        </p:nvCxnSpPr>
        <p:spPr bwMode="auto">
          <a:xfrm flipV="1">
            <a:off x="1511660" y="5596925"/>
            <a:ext cx="414561" cy="31973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xmlns="" id="{29588527-F239-1E4E-B67F-6D6CABAC0D7C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 flipV="1">
            <a:off x="1519628" y="5912064"/>
            <a:ext cx="1057870" cy="314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xmlns="" id="{CF168489-1325-1740-A7BA-F2794AB6899E}"/>
              </a:ext>
            </a:extLst>
          </p:cNvPr>
          <p:cNvCxnSpPr>
            <a:cxnSpLocks/>
            <a:stCxn id="12" idx="3"/>
            <a:endCxn id="26" idx="1"/>
          </p:cNvCxnSpPr>
          <p:nvPr/>
        </p:nvCxnSpPr>
        <p:spPr bwMode="auto">
          <a:xfrm>
            <a:off x="2834734" y="1653275"/>
            <a:ext cx="1953290" cy="157349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ZoneTexte 95">
            <a:extLst>
              <a:ext uri="{FF2B5EF4-FFF2-40B4-BE49-F238E27FC236}">
                <a16:creationId xmlns:a16="http://schemas.microsoft.com/office/drawing/2014/main" xmlns="" id="{AE4896AE-49EF-0540-AB65-C24B0AB7FF07}"/>
              </a:ext>
            </a:extLst>
          </p:cNvPr>
          <p:cNvSpPr txBox="1"/>
          <p:nvPr/>
        </p:nvSpPr>
        <p:spPr>
          <a:xfrm>
            <a:off x="4032913" y="5626413"/>
            <a:ext cx="684803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APL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196x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xmlns="" id="{7FD60940-DAAC-3A4F-854D-C47662E90DCA}"/>
              </a:ext>
            </a:extLst>
          </p:cNvPr>
          <p:cNvSpPr txBox="1"/>
          <p:nvPr/>
        </p:nvSpPr>
        <p:spPr>
          <a:xfrm>
            <a:off x="5707094" y="6006478"/>
            <a:ext cx="813043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Excel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198x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xmlns="" id="{4A1DF3A3-F488-1249-9994-A0AE32E31556}"/>
              </a:ext>
            </a:extLst>
          </p:cNvPr>
          <p:cNvSpPr txBox="1"/>
          <p:nvPr/>
        </p:nvSpPr>
        <p:spPr>
          <a:xfrm>
            <a:off x="5018219" y="5095777"/>
            <a:ext cx="69762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FP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1977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xmlns="" id="{9803C485-9C30-F44C-AE1E-0866A0B47C42}"/>
              </a:ext>
            </a:extLst>
          </p:cNvPr>
          <p:cNvCxnSpPr>
            <a:stCxn id="96" idx="3"/>
            <a:endCxn id="98" idx="1"/>
          </p:cNvCxnSpPr>
          <p:nvPr/>
        </p:nvCxnSpPr>
        <p:spPr bwMode="auto">
          <a:xfrm flipV="1">
            <a:off x="4717716" y="5436308"/>
            <a:ext cx="300503" cy="53063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xmlns="" id="{1355BCBC-5FA8-9441-80AC-A7597D29AA34}"/>
              </a:ext>
            </a:extLst>
          </p:cNvPr>
          <p:cNvCxnSpPr>
            <a:cxnSpLocks/>
            <a:stCxn id="96" idx="3"/>
            <a:endCxn id="97" idx="1"/>
          </p:cNvCxnSpPr>
          <p:nvPr/>
        </p:nvCxnSpPr>
        <p:spPr bwMode="auto">
          <a:xfrm>
            <a:off x="4717716" y="5966944"/>
            <a:ext cx="989378" cy="38006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ZoneTexte 109">
            <a:extLst>
              <a:ext uri="{FF2B5EF4-FFF2-40B4-BE49-F238E27FC236}">
                <a16:creationId xmlns:a16="http://schemas.microsoft.com/office/drawing/2014/main" xmlns="" id="{930DD99F-F3E4-714E-AF71-027227A4BF56}"/>
              </a:ext>
            </a:extLst>
          </p:cNvPr>
          <p:cNvSpPr txBox="1"/>
          <p:nvPr/>
        </p:nvSpPr>
        <p:spPr>
          <a:xfrm>
            <a:off x="552648" y="15769"/>
            <a:ext cx="1813318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réécriture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Kleene 1936-55</a:t>
            </a:r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xmlns="" id="{8C58CA47-554F-9D4B-9E64-745C55295A82}"/>
              </a:ext>
            </a:extLst>
          </p:cNvPr>
          <p:cNvCxnSpPr>
            <a:cxnSpLocks/>
          </p:cNvCxnSpPr>
          <p:nvPr/>
        </p:nvCxnSpPr>
        <p:spPr bwMode="auto">
          <a:xfrm flipV="1">
            <a:off x="899592" y="716340"/>
            <a:ext cx="511774" cy="2928684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5" name="ZoneTexte 114">
            <a:extLst>
              <a:ext uri="{FF2B5EF4-FFF2-40B4-BE49-F238E27FC236}">
                <a16:creationId xmlns:a16="http://schemas.microsoft.com/office/drawing/2014/main" xmlns="" id="{52BFCE1B-733E-E44C-9889-3E7366393375}"/>
              </a:ext>
            </a:extLst>
          </p:cNvPr>
          <p:cNvSpPr txBox="1"/>
          <p:nvPr/>
        </p:nvSpPr>
        <p:spPr>
          <a:xfrm>
            <a:off x="7960289" y="52372"/>
            <a:ext cx="968534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Maude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2">
                    <a:lumMod val="75000"/>
                  </a:schemeClr>
                </a:solidFill>
              </a:rPr>
              <a:t>1998</a:t>
            </a:r>
            <a:endParaRPr kumimoji="0" lang="fr-FR" sz="1600" b="0" i="0" u="none" strike="noStrike" kern="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xmlns="" id="{EFDD3AE8-4DE9-F641-8879-AC561D9B308D}"/>
              </a:ext>
            </a:extLst>
          </p:cNvPr>
          <p:cNvSpPr txBox="1"/>
          <p:nvPr/>
        </p:nvSpPr>
        <p:spPr>
          <a:xfrm>
            <a:off x="5607790" y="41697"/>
            <a:ext cx="79861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2">
                    <a:lumMod val="75000"/>
                  </a:schemeClr>
                </a:solidFill>
              </a:rPr>
              <a:t>Hope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2">
                    <a:lumMod val="75000"/>
                  </a:schemeClr>
                </a:solidFill>
              </a:rPr>
              <a:t>1980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xmlns="" id="{7EDBCB74-4460-6847-90C8-59126C06B081}"/>
              </a:ext>
            </a:extLst>
          </p:cNvPr>
          <p:cNvSpPr txBox="1"/>
          <p:nvPr/>
        </p:nvSpPr>
        <p:spPr>
          <a:xfrm>
            <a:off x="6788408" y="49062"/>
            <a:ext cx="82586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OBJ3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2">
                    <a:lumMod val="75000"/>
                  </a:schemeClr>
                </a:solidFill>
              </a:rPr>
              <a:t>1987</a:t>
            </a:r>
            <a:endParaRPr kumimoji="0" lang="fr-FR" sz="1600" b="0" i="0" u="none" strike="noStrike" kern="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xmlns="" id="{E958E52B-C9FC-424E-8672-3347433E66F0}"/>
              </a:ext>
            </a:extLst>
          </p:cNvPr>
          <p:cNvSpPr txBox="1"/>
          <p:nvPr/>
        </p:nvSpPr>
        <p:spPr>
          <a:xfrm>
            <a:off x="3532567" y="16277"/>
            <a:ext cx="1725152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2">
                    <a:lumMod val="75000"/>
                  </a:schemeClr>
                </a:solidFill>
              </a:rPr>
              <a:t>Knuth-Bendix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2">
                    <a:lumMod val="75000"/>
                  </a:schemeClr>
                </a:solidFill>
              </a:rPr>
              <a:t>1970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xmlns="" id="{ADA56219-28C8-BC4D-875E-25B4642DD038}"/>
              </a:ext>
            </a:extLst>
          </p:cNvPr>
          <p:cNvCxnSpPr>
            <a:stCxn id="110" idx="3"/>
            <a:endCxn id="119" idx="1"/>
          </p:cNvCxnSpPr>
          <p:nvPr/>
        </p:nvCxnSpPr>
        <p:spPr bwMode="auto">
          <a:xfrm>
            <a:off x="2365966" y="356300"/>
            <a:ext cx="1166601" cy="508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xmlns="" id="{3962366B-546C-A147-A414-F88A215E6688}"/>
              </a:ext>
            </a:extLst>
          </p:cNvPr>
          <p:cNvCxnSpPr>
            <a:cxnSpLocks/>
            <a:endCxn id="116" idx="1"/>
          </p:cNvCxnSpPr>
          <p:nvPr/>
        </p:nvCxnSpPr>
        <p:spPr bwMode="auto">
          <a:xfrm>
            <a:off x="5186822" y="381719"/>
            <a:ext cx="420968" cy="509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xmlns="" id="{D7B6A512-6813-8F40-8996-2CD387C283B0}"/>
              </a:ext>
            </a:extLst>
          </p:cNvPr>
          <p:cNvCxnSpPr>
            <a:cxnSpLocks/>
          </p:cNvCxnSpPr>
          <p:nvPr/>
        </p:nvCxnSpPr>
        <p:spPr bwMode="auto">
          <a:xfrm>
            <a:off x="6331453" y="389337"/>
            <a:ext cx="420968" cy="509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xmlns="" id="{59186A00-D932-1C49-95CC-051EB7E92610}"/>
              </a:ext>
            </a:extLst>
          </p:cNvPr>
          <p:cNvCxnSpPr>
            <a:cxnSpLocks/>
          </p:cNvCxnSpPr>
          <p:nvPr/>
        </p:nvCxnSpPr>
        <p:spPr bwMode="auto">
          <a:xfrm>
            <a:off x="7586200" y="378934"/>
            <a:ext cx="420968" cy="509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7470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3" grpId="0"/>
      <p:bldP spid="24" grpId="0"/>
      <p:bldP spid="25" grpId="0"/>
      <p:bldP spid="26" grpId="0"/>
      <p:bldP spid="27" grpId="0"/>
      <p:bldP spid="31" grpId="0"/>
      <p:bldP spid="39" grpId="0"/>
      <p:bldP spid="96" grpId="0"/>
      <p:bldP spid="97" grpId="0"/>
      <p:bldP spid="98" grpId="0"/>
      <p:bldP spid="110" grpId="0"/>
      <p:bldP spid="115" grpId="0"/>
      <p:bldP spid="116" grpId="0"/>
      <p:bldP spid="118" grpId="0"/>
      <p:bldP spid="1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D36F411-ED90-9B4F-922D-04602244B7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376F315-259B-704A-8A91-FAC58DD24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64C296D-D2B5-064E-9C7D-7D9910D3B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D189B07-BE63-8547-AED2-3A43196516B5}"/>
              </a:ext>
            </a:extLst>
          </p:cNvPr>
          <p:cNvSpPr txBox="1"/>
          <p:nvPr/>
        </p:nvSpPr>
        <p:spPr>
          <a:xfrm>
            <a:off x="3992942" y="3133964"/>
            <a:ext cx="982961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Esterel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rgbClr val="7030A0"/>
                </a:solidFill>
              </a:rPr>
              <a:t>1983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0D5254E-D870-054B-B33F-CA9C00A99387}"/>
              </a:ext>
            </a:extLst>
          </p:cNvPr>
          <p:cNvSpPr txBox="1"/>
          <p:nvPr/>
        </p:nvSpPr>
        <p:spPr>
          <a:xfrm>
            <a:off x="4040843" y="4544611"/>
            <a:ext cx="896399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Lustre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rgbClr val="7030A0"/>
                </a:solidFill>
              </a:rPr>
              <a:t>198x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0888756-DBFF-7A47-AD1B-29A630AC1FD7}"/>
              </a:ext>
            </a:extLst>
          </p:cNvPr>
          <p:cNvSpPr txBox="1"/>
          <p:nvPr/>
        </p:nvSpPr>
        <p:spPr>
          <a:xfrm>
            <a:off x="5691046" y="4221543"/>
            <a:ext cx="1071126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SCADE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rgbClr val="7030A0"/>
                </a:solidFill>
              </a:rPr>
              <a:t>1999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C099DF9-1847-F340-92C9-7235070F0692}"/>
              </a:ext>
            </a:extLst>
          </p:cNvPr>
          <p:cNvSpPr txBox="1"/>
          <p:nvPr/>
        </p:nvSpPr>
        <p:spPr>
          <a:xfrm>
            <a:off x="7049982" y="3399776"/>
            <a:ext cx="1284326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SCADE 6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rgbClr val="7030A0"/>
                </a:solidFill>
              </a:rPr>
              <a:t>2008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D6C1956-98D6-5C44-8BF7-6EE698063B46}"/>
              </a:ext>
            </a:extLst>
          </p:cNvPr>
          <p:cNvSpPr txBox="1"/>
          <p:nvPr/>
        </p:nvSpPr>
        <p:spPr>
          <a:xfrm>
            <a:off x="1186445" y="848958"/>
            <a:ext cx="163698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Scott Theory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3"/>
                </a:solidFill>
              </a:rPr>
              <a:t>1970</a:t>
            </a:r>
            <a:r>
              <a:rPr kumimoji="0" lang="fr-FR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18240E1-36D0-B541-9635-7E1174D7DC29}"/>
              </a:ext>
            </a:extLst>
          </p:cNvPr>
          <p:cNvSpPr txBox="1"/>
          <p:nvPr/>
        </p:nvSpPr>
        <p:spPr>
          <a:xfrm>
            <a:off x="91029" y="1988840"/>
            <a:ext cx="1071126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𝝀-calcul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1936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26280155-93A3-3340-8B32-D80BC7AB2082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1162155" y="1505646"/>
            <a:ext cx="384829" cy="823725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DAA48CA-649B-B24E-A343-135D7CB497A7}"/>
              </a:ext>
            </a:extLst>
          </p:cNvPr>
          <p:cNvSpPr txBox="1"/>
          <p:nvPr/>
        </p:nvSpPr>
        <p:spPr>
          <a:xfrm>
            <a:off x="3079655" y="1405408"/>
            <a:ext cx="712053" cy="1034298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ML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3"/>
                </a:solidFill>
              </a:rPr>
              <a:t>197</a:t>
            </a:r>
            <a:r>
              <a:rPr lang="fr-FR" sz="2000" kern="0" dirty="0">
                <a:solidFill>
                  <a:schemeClr val="accent3"/>
                </a:solidFill>
              </a:rPr>
              <a:t>?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41D70D6-3764-794E-A669-7E546D09888C}"/>
              </a:ext>
            </a:extLst>
          </p:cNvPr>
          <p:cNvSpPr txBox="1"/>
          <p:nvPr/>
        </p:nvSpPr>
        <p:spPr>
          <a:xfrm>
            <a:off x="3319015" y="61776"/>
            <a:ext cx="728084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CDS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3"/>
                </a:solidFill>
              </a:rPr>
              <a:t>1983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1CEE5ED-6B6A-FA4C-A228-A749D3787816}"/>
              </a:ext>
            </a:extLst>
          </p:cNvPr>
          <p:cNvSpPr txBox="1"/>
          <p:nvPr/>
        </p:nvSpPr>
        <p:spPr>
          <a:xfrm>
            <a:off x="4260594" y="256839"/>
            <a:ext cx="784189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Caml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3"/>
                </a:solidFill>
              </a:rPr>
              <a:t>1984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906AEA63-6770-B941-B96A-E6DA3D7BEE99}"/>
              </a:ext>
            </a:extLst>
          </p:cNvPr>
          <p:cNvSpPr txBox="1"/>
          <p:nvPr/>
        </p:nvSpPr>
        <p:spPr>
          <a:xfrm>
            <a:off x="5090975" y="1028465"/>
            <a:ext cx="1031051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SML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3"/>
                </a:solidFill>
              </a:rPr>
              <a:t>1990-97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48DBC256-4C00-F949-ADB5-C4521A0C4047}"/>
              </a:ext>
            </a:extLst>
          </p:cNvPr>
          <p:cNvSpPr txBox="1"/>
          <p:nvPr/>
        </p:nvSpPr>
        <p:spPr>
          <a:xfrm>
            <a:off x="5752700" y="1810885"/>
            <a:ext cx="1027845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Haskell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3"/>
                </a:solidFill>
              </a:rPr>
              <a:t>1990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390C677D-0983-6F4F-A8D1-6E526A4BBE6B}"/>
              </a:ext>
            </a:extLst>
          </p:cNvPr>
          <p:cNvSpPr txBox="1"/>
          <p:nvPr/>
        </p:nvSpPr>
        <p:spPr>
          <a:xfrm>
            <a:off x="7380312" y="687020"/>
            <a:ext cx="827471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Scala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3"/>
                </a:solidFill>
              </a:rPr>
              <a:t>2004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97B8D2BF-B72A-884C-B11B-790B0C8F9C6F}"/>
              </a:ext>
            </a:extLst>
          </p:cNvPr>
          <p:cNvSpPr txBox="1"/>
          <p:nvPr/>
        </p:nvSpPr>
        <p:spPr>
          <a:xfrm>
            <a:off x="5479466" y="256839"/>
            <a:ext cx="925253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Ocaml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3"/>
                </a:solidFill>
              </a:rPr>
              <a:t>1996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BF20C88-1925-4240-B52E-BB95D7EF2A7A}"/>
              </a:ext>
            </a:extLst>
          </p:cNvPr>
          <p:cNvSpPr txBox="1"/>
          <p:nvPr/>
        </p:nvSpPr>
        <p:spPr>
          <a:xfrm>
            <a:off x="2257404" y="3493143"/>
            <a:ext cx="1268296" cy="1034298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Réseaux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de Kahn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1"/>
                </a:solidFill>
              </a:rPr>
              <a:t>1974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751D21AC-6FC4-6242-8070-BA29AAE16DDE}"/>
              </a:ext>
            </a:extLst>
          </p:cNvPr>
          <p:cNvSpPr txBox="1"/>
          <p:nvPr/>
        </p:nvSpPr>
        <p:spPr>
          <a:xfrm>
            <a:off x="2353481" y="2428219"/>
            <a:ext cx="1266693" cy="71113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System F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1972-74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B137BB88-CDBA-5348-A32E-57EEF9FD5614}"/>
              </a:ext>
            </a:extLst>
          </p:cNvPr>
          <p:cNvCxnSpPr>
            <a:cxnSpLocks/>
            <a:endCxn id="18" idx="1"/>
          </p:cNvCxnSpPr>
          <p:nvPr/>
        </p:nvCxnSpPr>
        <p:spPr bwMode="auto">
          <a:xfrm flipV="1">
            <a:off x="2477715" y="402307"/>
            <a:ext cx="841300" cy="409735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5F4C2FD4-D6DC-244C-9217-AE434CC4B8FE}"/>
              </a:ext>
            </a:extLst>
          </p:cNvPr>
          <p:cNvCxnSpPr>
            <a:cxnSpLocks/>
            <a:endCxn id="19" idx="1"/>
          </p:cNvCxnSpPr>
          <p:nvPr/>
        </p:nvCxnSpPr>
        <p:spPr bwMode="auto">
          <a:xfrm flipV="1">
            <a:off x="3754028" y="597370"/>
            <a:ext cx="506566" cy="1133715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A6DEC086-E19C-EF4A-9C33-0EBFAFB3412C}"/>
              </a:ext>
            </a:extLst>
          </p:cNvPr>
          <p:cNvCxnSpPr>
            <a:cxnSpLocks/>
            <a:endCxn id="19" idx="1"/>
          </p:cNvCxnSpPr>
          <p:nvPr/>
        </p:nvCxnSpPr>
        <p:spPr bwMode="auto">
          <a:xfrm>
            <a:off x="3968650" y="357815"/>
            <a:ext cx="291944" cy="239555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C1103F67-B877-E749-AF37-97A6C470BAD6}"/>
              </a:ext>
            </a:extLst>
          </p:cNvPr>
          <p:cNvCxnSpPr>
            <a:cxnSpLocks/>
          </p:cNvCxnSpPr>
          <p:nvPr/>
        </p:nvCxnSpPr>
        <p:spPr bwMode="auto">
          <a:xfrm>
            <a:off x="5029200" y="612405"/>
            <a:ext cx="643180" cy="7527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1944ED16-7CF0-4D4E-A94B-314211F3C6D9}"/>
              </a:ext>
            </a:extLst>
          </p:cNvPr>
          <p:cNvCxnSpPr>
            <a:cxnSpLocks/>
          </p:cNvCxnSpPr>
          <p:nvPr/>
        </p:nvCxnSpPr>
        <p:spPr bwMode="auto">
          <a:xfrm>
            <a:off x="2748442" y="1135895"/>
            <a:ext cx="374103" cy="461111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66C3B197-6928-DD40-BAD9-9D279E4E06A5}"/>
              </a:ext>
            </a:extLst>
          </p:cNvPr>
          <p:cNvCxnSpPr>
            <a:cxnSpLocks/>
          </p:cNvCxnSpPr>
          <p:nvPr/>
        </p:nvCxnSpPr>
        <p:spPr bwMode="auto">
          <a:xfrm flipV="1">
            <a:off x="3754028" y="1323537"/>
            <a:ext cx="1126040" cy="407547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3FC807DE-4775-3D41-8294-492FF502CA6A}"/>
              </a:ext>
            </a:extLst>
          </p:cNvPr>
          <p:cNvCxnSpPr>
            <a:cxnSpLocks/>
            <a:endCxn id="21" idx="1"/>
          </p:cNvCxnSpPr>
          <p:nvPr/>
        </p:nvCxnSpPr>
        <p:spPr bwMode="auto">
          <a:xfrm>
            <a:off x="3754028" y="1731084"/>
            <a:ext cx="1998672" cy="420332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D41F312D-AADD-5349-83FA-6673708B2678}"/>
              </a:ext>
            </a:extLst>
          </p:cNvPr>
          <p:cNvCxnSpPr>
            <a:cxnSpLocks/>
          </p:cNvCxnSpPr>
          <p:nvPr/>
        </p:nvCxnSpPr>
        <p:spPr bwMode="auto">
          <a:xfrm>
            <a:off x="5258278" y="209183"/>
            <a:ext cx="386684" cy="416359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BB661404-5B91-3048-8CBE-09144C1A4C78}"/>
              </a:ext>
            </a:extLst>
          </p:cNvPr>
          <p:cNvCxnSpPr>
            <a:cxnSpLocks/>
            <a:endCxn id="22" idx="1"/>
          </p:cNvCxnSpPr>
          <p:nvPr/>
        </p:nvCxnSpPr>
        <p:spPr bwMode="auto">
          <a:xfrm>
            <a:off x="7049982" y="646824"/>
            <a:ext cx="330330" cy="380727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B6249BE5-3869-5F48-80AE-02D23487B1D1}"/>
              </a:ext>
            </a:extLst>
          </p:cNvPr>
          <p:cNvCxnSpPr>
            <a:cxnSpLocks/>
          </p:cNvCxnSpPr>
          <p:nvPr/>
        </p:nvCxnSpPr>
        <p:spPr bwMode="auto">
          <a:xfrm flipH="1">
            <a:off x="7049982" y="1053102"/>
            <a:ext cx="365301" cy="362635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36409F07-82DA-AF40-86B0-E02CCDDBC301}"/>
              </a:ext>
            </a:extLst>
          </p:cNvPr>
          <p:cNvSpPr txBox="1"/>
          <p:nvPr/>
        </p:nvSpPr>
        <p:spPr>
          <a:xfrm>
            <a:off x="4220156" y="5395575"/>
            <a:ext cx="1479892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Statecharts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1986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20211DA0-A564-964E-82FB-DE7D1291BECB}"/>
              </a:ext>
            </a:extLst>
          </p:cNvPr>
          <p:cNvCxnSpPr>
            <a:cxnSpLocks/>
          </p:cNvCxnSpPr>
          <p:nvPr/>
        </p:nvCxnSpPr>
        <p:spPr bwMode="auto">
          <a:xfrm>
            <a:off x="1879379" y="1527729"/>
            <a:ext cx="454022" cy="2454322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3CBA4988-E75C-3242-9E1A-9F67E7CC40B9}"/>
              </a:ext>
            </a:extLst>
          </p:cNvPr>
          <p:cNvSpPr txBox="1"/>
          <p:nvPr/>
        </p:nvSpPr>
        <p:spPr>
          <a:xfrm>
            <a:off x="4030394" y="3877740"/>
            <a:ext cx="899605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Signal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rgbClr val="7030A0"/>
                </a:solidFill>
              </a:rPr>
              <a:t>198x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A8728746-A86A-524C-A1BC-0FB4464C0800}"/>
              </a:ext>
            </a:extLst>
          </p:cNvPr>
          <p:cNvCxnSpPr>
            <a:stCxn id="25" idx="3"/>
            <a:endCxn id="9" idx="1"/>
          </p:cNvCxnSpPr>
          <p:nvPr/>
        </p:nvCxnSpPr>
        <p:spPr bwMode="auto">
          <a:xfrm>
            <a:off x="3525700" y="4010292"/>
            <a:ext cx="515143" cy="874850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xmlns="" id="{17A9F71D-7E5A-AD4E-AD50-2D4CCC876EC8}"/>
              </a:ext>
            </a:extLst>
          </p:cNvPr>
          <p:cNvSpPr txBox="1"/>
          <p:nvPr/>
        </p:nvSpPr>
        <p:spPr>
          <a:xfrm>
            <a:off x="4317048" y="2413919"/>
            <a:ext cx="169629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3"/>
                </a:solidFill>
              </a:rPr>
              <a:t>Gallina (Coq)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1984</a:t>
            </a: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xmlns="" id="{4FF14480-5D8B-C44E-AE01-F8FD3F9B11B8}"/>
              </a:ext>
            </a:extLst>
          </p:cNvPr>
          <p:cNvCxnSpPr>
            <a:cxnSpLocks/>
            <a:endCxn id="22" idx="1"/>
          </p:cNvCxnSpPr>
          <p:nvPr/>
        </p:nvCxnSpPr>
        <p:spPr bwMode="auto">
          <a:xfrm>
            <a:off x="6266623" y="629217"/>
            <a:ext cx="1113689" cy="398334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xmlns="" id="{940F5D1B-0F9A-D34C-8E93-50AF7694EB7D}"/>
              </a:ext>
            </a:extLst>
          </p:cNvPr>
          <p:cNvCxnSpPr>
            <a:cxnSpLocks/>
            <a:stCxn id="13" idx="3"/>
            <a:endCxn id="26" idx="1"/>
          </p:cNvCxnSpPr>
          <p:nvPr/>
        </p:nvCxnSpPr>
        <p:spPr bwMode="auto">
          <a:xfrm>
            <a:off x="1162155" y="2329371"/>
            <a:ext cx="1191326" cy="454414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xmlns="" id="{058D5BD4-3432-F64B-B826-76BE9F6701AA}"/>
              </a:ext>
            </a:extLst>
          </p:cNvPr>
          <p:cNvCxnSpPr>
            <a:cxnSpLocks/>
            <a:stCxn id="26" idx="3"/>
            <a:endCxn id="66" idx="1"/>
          </p:cNvCxnSpPr>
          <p:nvPr/>
        </p:nvCxnSpPr>
        <p:spPr bwMode="auto">
          <a:xfrm flipV="1">
            <a:off x="3620174" y="2754450"/>
            <a:ext cx="696874" cy="29335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xmlns="" id="{CF9D5847-CE5D-C04F-B8A9-AAF661DA281B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 flipV="1">
            <a:off x="4937242" y="4629217"/>
            <a:ext cx="815458" cy="255925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xmlns="" id="{3F39EB94-53DE-A040-8F52-24E115F8C3B4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 flipV="1">
            <a:off x="6660232" y="3740307"/>
            <a:ext cx="389750" cy="804193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5BA2643B-B019-B643-AB8A-32FA8A8B43EF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 bwMode="auto">
          <a:xfrm>
            <a:off x="4975903" y="3474495"/>
            <a:ext cx="2074079" cy="265812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xmlns="" id="{67CFCF81-0267-1948-AFBA-DAE3374B5E05}"/>
              </a:ext>
            </a:extLst>
          </p:cNvPr>
          <p:cNvSpPr txBox="1"/>
          <p:nvPr/>
        </p:nvSpPr>
        <p:spPr>
          <a:xfrm>
            <a:off x="6735053" y="5761486"/>
            <a:ext cx="511680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</a:rPr>
              <a:t>….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xmlns="" id="{A77477E1-67C4-8142-956B-ADC83B253C3D}"/>
              </a:ext>
            </a:extLst>
          </p:cNvPr>
          <p:cNvSpPr txBox="1"/>
          <p:nvPr/>
        </p:nvSpPr>
        <p:spPr>
          <a:xfrm>
            <a:off x="6382662" y="5137861"/>
            <a:ext cx="1239442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Stateflow</a:t>
            </a:r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xmlns="" id="{C216F454-601C-0B49-ADFC-596AF7124F5C}"/>
              </a:ext>
            </a:extLst>
          </p:cNvPr>
          <p:cNvCxnSpPr>
            <a:cxnSpLocks/>
            <a:stCxn id="56" idx="3"/>
            <a:endCxn id="99" idx="1"/>
          </p:cNvCxnSpPr>
          <p:nvPr/>
        </p:nvCxnSpPr>
        <p:spPr bwMode="auto">
          <a:xfrm flipV="1">
            <a:off x="5700048" y="5331845"/>
            <a:ext cx="682614" cy="40426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xmlns="" id="{ECC4E10A-1198-EB4A-BE5B-87DE11516607}"/>
              </a:ext>
            </a:extLst>
          </p:cNvPr>
          <p:cNvCxnSpPr>
            <a:cxnSpLocks/>
            <a:stCxn id="56" idx="3"/>
            <a:endCxn id="98" idx="1"/>
          </p:cNvCxnSpPr>
          <p:nvPr/>
        </p:nvCxnSpPr>
        <p:spPr bwMode="auto">
          <a:xfrm>
            <a:off x="5700048" y="5736106"/>
            <a:ext cx="1035005" cy="21936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xmlns="" id="{2EBFD8D9-78CC-AE41-B1E8-9B901C2FA068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0394" y="4525827"/>
            <a:ext cx="4866335" cy="828835"/>
          </a:xfrm>
          <a:prstGeom prst="line">
            <a:avLst/>
          </a:prstGeom>
          <a:noFill/>
          <a:ln w="5715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xmlns="" id="{F56224B5-5C5B-684F-A436-8A4DFFF2D2FF}"/>
              </a:ext>
            </a:extLst>
          </p:cNvPr>
          <p:cNvSpPr txBox="1"/>
          <p:nvPr/>
        </p:nvSpPr>
        <p:spPr>
          <a:xfrm>
            <a:off x="5110523" y="3636629"/>
            <a:ext cx="1510350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SyncCharts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1998</a:t>
            </a: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xmlns="" id="{60BE9A49-AA4D-5146-8BC8-2384F0B90DE8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>
            <a:off x="4975903" y="3474495"/>
            <a:ext cx="209338" cy="348611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xmlns="" id="{B3F634AD-E8AF-1946-93AF-8772C12C6691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2862" y="4004905"/>
            <a:ext cx="317274" cy="141090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xmlns="" id="{AE1C3892-86A2-FF46-B7A9-C5CE4D968B27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 flipV="1">
            <a:off x="6569903" y="3740307"/>
            <a:ext cx="480079" cy="95147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xmlns="" id="{C11EE2A3-A17E-814E-9D50-32066DAD3CD7}"/>
              </a:ext>
            </a:extLst>
          </p:cNvPr>
          <p:cNvCxnSpPr>
            <a:cxnSpLocks/>
            <a:endCxn id="66" idx="1"/>
          </p:cNvCxnSpPr>
          <p:nvPr/>
        </p:nvCxnSpPr>
        <p:spPr bwMode="auto">
          <a:xfrm>
            <a:off x="3754028" y="1731084"/>
            <a:ext cx="563020" cy="1023366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grpSp>
        <p:nvGrpSpPr>
          <p:cNvPr id="151" name="Groupe 150">
            <a:extLst>
              <a:ext uri="{FF2B5EF4-FFF2-40B4-BE49-F238E27FC236}">
                <a16:creationId xmlns:a16="http://schemas.microsoft.com/office/drawing/2014/main" xmlns="" id="{60CF05E9-4C37-0749-898F-2F4109BEBA0F}"/>
              </a:ext>
            </a:extLst>
          </p:cNvPr>
          <p:cNvGrpSpPr/>
          <p:nvPr/>
        </p:nvGrpSpPr>
        <p:grpSpPr>
          <a:xfrm>
            <a:off x="4975903" y="1060171"/>
            <a:ext cx="2450660" cy="2414324"/>
            <a:chOff x="4975903" y="1060171"/>
            <a:chExt cx="2450660" cy="2414324"/>
          </a:xfrm>
        </p:grpSpPr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xmlns="" id="{42527D03-EFB1-5F46-85B9-78DC31F6C92A}"/>
                </a:ext>
              </a:extLst>
            </p:cNvPr>
            <p:cNvCxnSpPr>
              <a:cxnSpLocks/>
              <a:stCxn id="8" idx="3"/>
            </p:cNvCxnSpPr>
            <p:nvPr/>
          </p:nvCxnSpPr>
          <p:spPr bwMode="auto">
            <a:xfrm flipV="1">
              <a:off x="4975903" y="2184038"/>
              <a:ext cx="2203690" cy="1290457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xmlns="" id="{EF446846-AF49-FA40-98C8-809C6F476DC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68313" y="1060171"/>
              <a:ext cx="258250" cy="1145627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1" name="ZoneTexte 160">
            <a:extLst>
              <a:ext uri="{FF2B5EF4-FFF2-40B4-BE49-F238E27FC236}">
                <a16:creationId xmlns:a16="http://schemas.microsoft.com/office/drawing/2014/main" xmlns="" id="{436C5944-6E01-C04F-8247-8C18867490CD}"/>
              </a:ext>
            </a:extLst>
          </p:cNvPr>
          <p:cNvSpPr txBox="1"/>
          <p:nvPr/>
        </p:nvSpPr>
        <p:spPr>
          <a:xfrm>
            <a:off x="7876199" y="1303"/>
            <a:ext cx="69762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F#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3"/>
                </a:solidFill>
              </a:rPr>
              <a:t>2010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xmlns="" id="{E409422A-1368-D34D-BB15-BE1E5F7618FF}"/>
              </a:ext>
            </a:extLst>
          </p:cNvPr>
          <p:cNvCxnSpPr>
            <a:cxnSpLocks/>
            <a:endCxn id="161" idx="1"/>
          </p:cNvCxnSpPr>
          <p:nvPr/>
        </p:nvCxnSpPr>
        <p:spPr bwMode="auto">
          <a:xfrm flipV="1">
            <a:off x="6343761" y="341834"/>
            <a:ext cx="1532438" cy="105106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150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56" grpId="0"/>
      <p:bldP spid="63" grpId="0"/>
      <p:bldP spid="66" grpId="0"/>
      <p:bldP spid="98" grpId="0"/>
      <p:bldP spid="99" grpId="0"/>
      <p:bldP spid="120" grpId="0"/>
      <p:bldP spid="1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7FB50C2-4554-9F40-BF27-F5ECE552D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4246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/>
              <a:t>Où la pratique reste confuse malgré une théorie parfaite </a:t>
            </a:r>
          </a:p>
          <a:p>
            <a:pPr marL="530352" lvl="2" indent="0">
              <a:spcBef>
                <a:spcPts val="600"/>
              </a:spcBef>
              <a:buNone/>
            </a:pPr>
            <a:r>
              <a:rPr lang="fr-FR" sz="2400"/>
              <a:t>1a. Le loto à Antibes</a:t>
            </a:r>
          </a:p>
          <a:p>
            <a:pPr marL="530352" lvl="2" indent="0">
              <a:spcBef>
                <a:spcPts val="600"/>
              </a:spcBef>
              <a:buNone/>
            </a:pPr>
            <a:r>
              <a:rPr lang="fr-FR" sz="2400"/>
              <a:t>1b. Le </a:t>
            </a:r>
            <a:r>
              <a:rPr lang="fr-FR" sz="2400" i="1"/>
              <a:t>Monty Hall Problem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47469CED-1A1D-C34D-921D-21F765E0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Agenda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09DB3F2-6E11-1E4A-A753-86010354C3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63DB0F1-EC20-5344-81F6-794EC4494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6FCA8B6-B8A9-D04C-839F-C6F6D8820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0341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DE35A92-8A95-B94A-A9F5-3986FF6DB1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66F10E0D-6D7D-6249-878B-98AB7BA02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D9C7A1D-20D2-DF4F-BA16-8454DFB65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0DD9F1E-1585-3E4A-92FD-C07B80B70EC1}"/>
              </a:ext>
            </a:extLst>
          </p:cNvPr>
          <p:cNvSpPr txBox="1"/>
          <p:nvPr/>
        </p:nvSpPr>
        <p:spPr>
          <a:xfrm>
            <a:off x="7361081" y="3360665"/>
            <a:ext cx="639919" cy="61867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0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Ceu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1600" kern="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kumimoji="0" lang="fr-FR" sz="1600" b="0" i="0" u="none" strike="noStrike" kern="0" cap="none" spc="0" normalizeH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88B4FAE3-7EBC-E64D-B837-64D927089332}"/>
              </a:ext>
            </a:extLst>
          </p:cNvPr>
          <p:cNvCxnSpPr>
            <a:cxnSpLocks/>
            <a:stCxn id="7" idx="3"/>
            <a:endCxn id="47" idx="1"/>
          </p:cNvCxnSpPr>
          <p:nvPr/>
        </p:nvCxnSpPr>
        <p:spPr bwMode="auto">
          <a:xfrm>
            <a:off x="991971" y="2491984"/>
            <a:ext cx="2136485" cy="110303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CD92A8F-135E-864D-B532-9C6DC6EAE09A}"/>
              </a:ext>
            </a:extLst>
          </p:cNvPr>
          <p:cNvSpPr txBox="1"/>
          <p:nvPr/>
        </p:nvSpPr>
        <p:spPr>
          <a:xfrm>
            <a:off x="294344" y="2151453"/>
            <a:ext cx="69762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1972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64A1B6F-A5B8-3445-B127-1AAA3895DF50}"/>
              </a:ext>
            </a:extLst>
          </p:cNvPr>
          <p:cNvSpPr txBox="1"/>
          <p:nvPr/>
        </p:nvSpPr>
        <p:spPr>
          <a:xfrm>
            <a:off x="2506562" y="2662249"/>
            <a:ext cx="697628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C++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1983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B02FEDA-0BDB-1149-831E-3162DD5F5074}"/>
              </a:ext>
            </a:extLst>
          </p:cNvPr>
          <p:cNvSpPr txBox="1"/>
          <p:nvPr/>
        </p:nvSpPr>
        <p:spPr>
          <a:xfrm>
            <a:off x="2046764" y="975767"/>
            <a:ext cx="1510350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Objective C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1983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890988E-253E-3040-9291-F85FC8C65786}"/>
              </a:ext>
            </a:extLst>
          </p:cNvPr>
          <p:cNvSpPr txBox="1"/>
          <p:nvPr/>
        </p:nvSpPr>
        <p:spPr>
          <a:xfrm>
            <a:off x="6478415" y="89925"/>
            <a:ext cx="740908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Swift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4"/>
                </a:solidFill>
              </a:rPr>
              <a:t>2014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43A2F802-0F72-CA4D-8751-55A00BA85348}"/>
              </a:ext>
            </a:extLst>
          </p:cNvPr>
          <p:cNvSpPr txBox="1"/>
          <p:nvPr/>
        </p:nvSpPr>
        <p:spPr>
          <a:xfrm>
            <a:off x="4718781" y="2662249"/>
            <a:ext cx="726482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Java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1996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7F338DA5-18F4-8349-9671-AE329F0C8CD9}"/>
              </a:ext>
            </a:extLst>
          </p:cNvPr>
          <p:cNvCxnSpPr>
            <a:cxnSpLocks/>
          </p:cNvCxnSpPr>
          <p:nvPr/>
        </p:nvCxnSpPr>
        <p:spPr bwMode="auto">
          <a:xfrm>
            <a:off x="4021185" y="1881875"/>
            <a:ext cx="404183" cy="318551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44AE6DFA-1201-F24B-8DE6-E3E4E1C7468C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 bwMode="auto">
          <a:xfrm flipV="1">
            <a:off x="3557114" y="430456"/>
            <a:ext cx="2921301" cy="885842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330C0A8F-F6CE-884A-AA5E-86432F39AFED}"/>
              </a:ext>
            </a:extLst>
          </p:cNvPr>
          <p:cNvSpPr txBox="1"/>
          <p:nvPr/>
        </p:nvSpPr>
        <p:spPr>
          <a:xfrm>
            <a:off x="4390967" y="1889161"/>
            <a:ext cx="1382110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DE7F2E"/>
                </a:solidFill>
                <a:effectLst/>
                <a:uLnTx/>
                <a:uFillTx/>
              </a:rPr>
              <a:t>JavaScript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rgbClr val="DE7F2E"/>
                </a:solidFill>
              </a:rPr>
              <a:t>1995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rgbClr val="DE7F2E"/>
              </a:solidFill>
              <a:effectLst/>
              <a:uLnTx/>
              <a:uFillTx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372C22C3-26EA-CC4B-A99E-4A9709B6E59E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 bwMode="auto">
          <a:xfrm flipV="1">
            <a:off x="991971" y="1316298"/>
            <a:ext cx="1054793" cy="117568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7E2D456E-7530-5744-B4CF-96F077B764F4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 bwMode="auto">
          <a:xfrm>
            <a:off x="991971" y="2491984"/>
            <a:ext cx="1514591" cy="51079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F10A8988-F44C-CD49-A162-9460F0738D2A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 bwMode="auto">
          <a:xfrm>
            <a:off x="3204190" y="3002780"/>
            <a:ext cx="1514591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E3E2B3B0-F078-4642-BE5D-4E48BA619B9C}"/>
              </a:ext>
            </a:extLst>
          </p:cNvPr>
          <p:cNvCxnSpPr>
            <a:cxnSpLocks/>
            <a:stCxn id="7" idx="3"/>
            <a:endCxn id="23" idx="1"/>
          </p:cNvCxnSpPr>
          <p:nvPr/>
        </p:nvCxnSpPr>
        <p:spPr bwMode="auto">
          <a:xfrm flipV="1">
            <a:off x="991971" y="2229692"/>
            <a:ext cx="3398996" cy="26229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DF65D857-B84C-214E-A60E-7660BD46A851}"/>
              </a:ext>
            </a:extLst>
          </p:cNvPr>
          <p:cNvCxnSpPr>
            <a:cxnSpLocks/>
          </p:cNvCxnSpPr>
          <p:nvPr/>
        </p:nvCxnSpPr>
        <p:spPr bwMode="auto">
          <a:xfrm>
            <a:off x="1786196" y="712532"/>
            <a:ext cx="320080" cy="258576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15B72C12-B34E-034D-93AB-BE2E78E28511}"/>
              </a:ext>
            </a:extLst>
          </p:cNvPr>
          <p:cNvCxnSpPr>
            <a:cxnSpLocks/>
          </p:cNvCxnSpPr>
          <p:nvPr/>
        </p:nvCxnSpPr>
        <p:spPr bwMode="auto">
          <a:xfrm flipV="1">
            <a:off x="6736080" y="4342560"/>
            <a:ext cx="602147" cy="328500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466D2E28-E708-F940-AAD2-F51028847E27}"/>
              </a:ext>
            </a:extLst>
          </p:cNvPr>
          <p:cNvSpPr txBox="1"/>
          <p:nvPr/>
        </p:nvSpPr>
        <p:spPr>
          <a:xfrm>
            <a:off x="3128456" y="3254491"/>
            <a:ext cx="1439818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Reactive C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1991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1DAC7CA4-291A-0840-837A-772D30CEA197}"/>
              </a:ext>
            </a:extLst>
          </p:cNvPr>
          <p:cNvCxnSpPr>
            <a:stCxn id="47" idx="3"/>
          </p:cNvCxnSpPr>
          <p:nvPr/>
        </p:nvCxnSpPr>
        <p:spPr bwMode="auto">
          <a:xfrm flipV="1">
            <a:off x="4568274" y="3595020"/>
            <a:ext cx="2771970" cy="2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060210D6-C034-EA4B-A038-B7E7C6CD7DE3}"/>
              </a:ext>
            </a:extLst>
          </p:cNvPr>
          <p:cNvSpPr txBox="1"/>
          <p:nvPr/>
        </p:nvSpPr>
        <p:spPr>
          <a:xfrm>
            <a:off x="5853745" y="2321718"/>
            <a:ext cx="69762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C#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2002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D712409F-580A-0B4E-A9CD-025319DBF62A}"/>
              </a:ext>
            </a:extLst>
          </p:cNvPr>
          <p:cNvCxnSpPr>
            <a:cxnSpLocks/>
            <a:stCxn id="7" idx="3"/>
            <a:endCxn id="51" idx="1"/>
          </p:cNvCxnSpPr>
          <p:nvPr/>
        </p:nvCxnSpPr>
        <p:spPr bwMode="auto">
          <a:xfrm>
            <a:off x="991971" y="2491984"/>
            <a:ext cx="4861774" cy="17026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xmlns="" id="{233FC721-F223-D94C-B311-36CDC739550E}"/>
              </a:ext>
            </a:extLst>
          </p:cNvPr>
          <p:cNvCxnSpPr>
            <a:cxnSpLocks/>
            <a:endCxn id="51" idx="1"/>
          </p:cNvCxnSpPr>
          <p:nvPr/>
        </p:nvCxnSpPr>
        <p:spPr bwMode="auto">
          <a:xfrm flipV="1">
            <a:off x="5445263" y="2662249"/>
            <a:ext cx="408482" cy="34053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xmlns="" id="{07A9383F-B1D7-4643-8BF4-F2E1B5581783}"/>
              </a:ext>
            </a:extLst>
          </p:cNvPr>
          <p:cNvCxnSpPr>
            <a:cxnSpLocks/>
            <a:stCxn id="23" idx="3"/>
            <a:endCxn id="65" idx="1"/>
          </p:cNvCxnSpPr>
          <p:nvPr/>
        </p:nvCxnSpPr>
        <p:spPr bwMode="auto">
          <a:xfrm flipV="1">
            <a:off x="5773077" y="1711857"/>
            <a:ext cx="2098922" cy="517835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xmlns="" id="{5406FDEE-52EE-1E49-9045-81413FA88F8F}"/>
              </a:ext>
            </a:extLst>
          </p:cNvPr>
          <p:cNvSpPr txBox="1"/>
          <p:nvPr/>
        </p:nvSpPr>
        <p:spPr>
          <a:xfrm>
            <a:off x="7871999" y="1209744"/>
            <a:ext cx="1042273" cy="1004226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Hop.js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rgbClr val="7030A0"/>
                </a:solidFill>
              </a:rPr>
              <a:t>HipHop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solidFill>
                  <a:schemeClr val="accent4"/>
                </a:solidFill>
              </a:rPr>
              <a:t>2017</a:t>
            </a:r>
            <a:endParaRPr kumimoji="0" lang="fr-FR" b="0" i="0" u="none" strike="noStrike" kern="0" cap="none" spc="0" normalizeH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EF8E8CCA-6AF8-D140-B51F-6C352A08731C}"/>
              </a:ext>
            </a:extLst>
          </p:cNvPr>
          <p:cNvCxnSpPr>
            <a:cxnSpLocks/>
          </p:cNvCxnSpPr>
          <p:nvPr/>
        </p:nvCxnSpPr>
        <p:spPr bwMode="auto">
          <a:xfrm>
            <a:off x="7092280" y="1159862"/>
            <a:ext cx="759589" cy="544892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ZoneTexte 79">
            <a:extLst>
              <a:ext uri="{FF2B5EF4-FFF2-40B4-BE49-F238E27FC236}">
                <a16:creationId xmlns:a16="http://schemas.microsoft.com/office/drawing/2014/main" xmlns="" id="{915EDF4C-1B13-154D-80BC-577A399329EF}"/>
              </a:ext>
            </a:extLst>
          </p:cNvPr>
          <p:cNvSpPr txBox="1"/>
          <p:nvPr/>
        </p:nvSpPr>
        <p:spPr>
          <a:xfrm>
            <a:off x="179512" y="5301208"/>
            <a:ext cx="1181734" cy="1034298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sh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make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yacc, lex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xmlns="" id="{FB2D617C-017D-1149-A8A0-58015E6F0F9A}"/>
              </a:ext>
            </a:extLst>
          </p:cNvPr>
          <p:cNvSpPr txBox="1"/>
          <p:nvPr/>
        </p:nvSpPr>
        <p:spPr>
          <a:xfrm>
            <a:off x="2453125" y="5818357"/>
            <a:ext cx="69762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tcl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1988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xmlns="" id="{5ECED64B-757B-0F4F-BCD7-BDE988DBBF28}"/>
              </a:ext>
            </a:extLst>
          </p:cNvPr>
          <p:cNvSpPr txBox="1"/>
          <p:nvPr/>
        </p:nvSpPr>
        <p:spPr>
          <a:xfrm>
            <a:off x="2436157" y="5032684"/>
            <a:ext cx="69762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perl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1987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xmlns="" id="{B338CFEA-91FD-8747-948D-CBA66B9930C6}"/>
              </a:ext>
            </a:extLst>
          </p:cNvPr>
          <p:cNvSpPr txBox="1"/>
          <p:nvPr/>
        </p:nvSpPr>
        <p:spPr>
          <a:xfrm>
            <a:off x="3470004" y="5376953"/>
            <a:ext cx="982961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Python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1989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xmlns="" id="{D604A970-4D2E-9B48-8944-07B680F10DE6}"/>
              </a:ext>
            </a:extLst>
          </p:cNvPr>
          <p:cNvSpPr txBox="1"/>
          <p:nvPr/>
        </p:nvSpPr>
        <p:spPr>
          <a:xfrm>
            <a:off x="5461650" y="5318772"/>
            <a:ext cx="784189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Ruby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1998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xmlns="" id="{39DB01E6-6630-FD44-9CAA-F153DCD6CAE7}"/>
              </a:ext>
            </a:extLst>
          </p:cNvPr>
          <p:cNvSpPr txBox="1"/>
          <p:nvPr/>
        </p:nvSpPr>
        <p:spPr>
          <a:xfrm>
            <a:off x="2088896" y="548680"/>
            <a:ext cx="1410964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dynamicité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xmlns="" id="{2B6A8C2E-5AC6-3641-B965-63748CF5116B}"/>
              </a:ext>
            </a:extLst>
          </p:cNvPr>
          <p:cNvSpPr txBox="1"/>
          <p:nvPr/>
        </p:nvSpPr>
        <p:spPr>
          <a:xfrm>
            <a:off x="4734988" y="1531154"/>
            <a:ext cx="655949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web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xmlns="" id="{CBA34E68-E6F8-9143-8D84-ABD44224DD74}"/>
              </a:ext>
            </a:extLst>
          </p:cNvPr>
          <p:cNvSpPr txBox="1"/>
          <p:nvPr/>
        </p:nvSpPr>
        <p:spPr>
          <a:xfrm>
            <a:off x="7849375" y="764704"/>
            <a:ext cx="1101569" cy="387967"/>
          </a:xfrm>
          <a:prstGeom prst="rect">
            <a:avLst/>
          </a:prstGeom>
          <a:ln w="28575">
            <a:noFill/>
          </a:ln>
        </p:spPr>
        <p:txBody>
          <a:bodyPr wrap="squar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multitier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xmlns="" id="{E0D2FF2E-87CA-C443-B180-DC149792E2FE}"/>
              </a:ext>
            </a:extLst>
          </p:cNvPr>
          <p:cNvSpPr txBox="1"/>
          <p:nvPr/>
        </p:nvSpPr>
        <p:spPr>
          <a:xfrm>
            <a:off x="197102" y="4949045"/>
            <a:ext cx="1140056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scripting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xmlns="" id="{9B0424D2-A3DA-5741-951E-79AC5C040AC0}"/>
              </a:ext>
            </a:extLst>
          </p:cNvPr>
          <p:cNvSpPr txBox="1"/>
          <p:nvPr/>
        </p:nvSpPr>
        <p:spPr>
          <a:xfrm>
            <a:off x="-7167" y="6272646"/>
            <a:ext cx="1537600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grammaires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D6B92988-51D9-2C4B-9F99-EAB055E27456}"/>
              </a:ext>
            </a:extLst>
          </p:cNvPr>
          <p:cNvSpPr txBox="1"/>
          <p:nvPr/>
        </p:nvSpPr>
        <p:spPr>
          <a:xfrm>
            <a:off x="7340244" y="4002901"/>
            <a:ext cx="697627" cy="68106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ScL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2015</a:t>
            </a: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906D1EF2-FE0F-0045-84D4-AEC74C8BC162}"/>
              </a:ext>
            </a:extLst>
          </p:cNvPr>
          <p:cNvCxnSpPr>
            <a:cxnSpLocks/>
            <a:stCxn id="7" idx="3"/>
          </p:cNvCxnSpPr>
          <p:nvPr/>
        </p:nvCxnSpPr>
        <p:spPr bwMode="auto">
          <a:xfrm>
            <a:off x="991971" y="2491984"/>
            <a:ext cx="2130440" cy="1906855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A618864E-C56F-FB48-9657-5157ABEF3CE7}"/>
              </a:ext>
            </a:extLst>
          </p:cNvPr>
          <p:cNvCxnSpPr>
            <a:cxnSpLocks/>
            <a:endCxn id="43" idx="1"/>
          </p:cNvCxnSpPr>
          <p:nvPr/>
        </p:nvCxnSpPr>
        <p:spPr bwMode="auto">
          <a:xfrm flipV="1">
            <a:off x="3096310" y="4343432"/>
            <a:ext cx="4243934" cy="48122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8F46125A-6C9F-6B44-A859-9928B2E2737C}"/>
              </a:ext>
            </a:extLst>
          </p:cNvPr>
          <p:cNvCxnSpPr>
            <a:cxnSpLocks/>
          </p:cNvCxnSpPr>
          <p:nvPr/>
        </p:nvCxnSpPr>
        <p:spPr bwMode="auto">
          <a:xfrm>
            <a:off x="2122674" y="2691450"/>
            <a:ext cx="377843" cy="304527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102A4FCA-6252-8147-9EA6-07F938D09B6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59380" y="3610255"/>
            <a:ext cx="466053" cy="237845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56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  <p:bldP spid="14" grpId="0"/>
      <p:bldP spid="23" grpId="0"/>
      <p:bldP spid="47" grpId="0"/>
      <p:bldP spid="51" grpId="0"/>
      <p:bldP spid="65" grpId="0"/>
      <p:bldP spid="80" grpId="0"/>
      <p:bldP spid="81" grpId="0"/>
      <p:bldP spid="82" grpId="0"/>
      <p:bldP spid="83" grpId="0"/>
      <p:bldP spid="84" grpId="0"/>
      <p:bldP spid="86" grpId="0"/>
      <p:bldP spid="87" grpId="0"/>
      <p:bldP spid="88" grpId="0"/>
      <p:bldP spid="91" grpId="0"/>
      <p:bldP spid="96" grpId="0"/>
      <p:bldP spid="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6344C98-BAF8-2141-B235-0302BD92FA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7E15D5F-0511-F74C-ADE3-69854FC1F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19B23AB-97E6-264B-858B-391AC6FA4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8CCEB5E-5A2C-464A-826E-D8B2A9314B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257" y="0"/>
            <a:ext cx="5041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38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7FB50C2-4554-9F40-BF27-F5ECE552D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133661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fr-FR"/>
              <a:t>Où théorie et pratique se marient harmonieusement</a:t>
            </a:r>
          </a:p>
          <a:p>
            <a:pPr marL="320832" lvl="1" indent="0">
              <a:buNone/>
            </a:pPr>
            <a:r>
              <a:rPr lang="fr-FR"/>
              <a:t>4a. Programmation et vérification</a:t>
            </a:r>
          </a:p>
          <a:p>
            <a:pPr marL="320832" lvl="1" indent="0">
              <a:buNone/>
            </a:pPr>
            <a:r>
              <a:rPr lang="fr-FR">
                <a:solidFill>
                  <a:schemeClr val="tx2"/>
                </a:solidFill>
              </a:rPr>
              <a:t>4b. </a:t>
            </a:r>
            <a:r>
              <a:rPr lang="fr-FR"/>
              <a:t>Algorithmes randomisés</a:t>
            </a:r>
            <a:endParaRPr lang="fr-FR">
              <a:solidFill>
                <a:schemeClr val="tx2"/>
              </a:solidFill>
            </a:endParaRPr>
          </a:p>
          <a:p>
            <a:pPr marL="320832" lvl="1" indent="0">
              <a:buNone/>
            </a:pPr>
            <a:r>
              <a:rPr lang="fr-FR">
                <a:solidFill>
                  <a:schemeClr val="tx2"/>
                </a:solidFill>
              </a:rPr>
              <a:t>4c. Informatique et sciences, simulation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47469CED-1A1D-C34D-921D-21F765E0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Agenda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09DB3F2-6E11-1E4A-A753-86010354C3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63DB0F1-EC20-5344-81F6-794EC4494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6FCA8B6-B8A9-D04C-839F-C6F6D8820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6018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E11E48C2-C9F8-2C47-82CD-7DFAC0C0F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80" y="836712"/>
            <a:ext cx="8229600" cy="1681229"/>
          </a:xfrm>
        </p:spPr>
        <p:txBody>
          <a:bodyPr/>
          <a:lstStyle/>
          <a:p>
            <a:r>
              <a:rPr lang="fr-FR"/>
              <a:t>Langages typés avec sémantique claire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généraux :</a:t>
            </a:r>
            <a:r>
              <a:rPr lang="fr-FR"/>
              <a:t> Caml, Haskell, Scala,…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spécifiques : </a:t>
            </a:r>
            <a:r>
              <a:rPr lang="fr-FR"/>
              <a:t>Esterel, Lustre, Signal, ScL, Zélus,…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mathématiques :</a:t>
            </a:r>
            <a:r>
              <a:rPr lang="fr-FR"/>
              <a:t> Mathematica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D7D25C45-F4B0-854C-B61F-0C4E8ECD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4a. Programmation et vérification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72CAC43-6223-8E4C-AD88-E933F6E740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F5CF31A-02D0-D543-AD50-855BEF057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D4BF173-84FB-A74F-8A31-4AB84A3B6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xmlns="" id="{60B34A39-D769-EA4E-B048-F9FEA8B72DDE}"/>
              </a:ext>
            </a:extLst>
          </p:cNvPr>
          <p:cNvSpPr txBox="1">
            <a:spLocks/>
          </p:cNvSpPr>
          <p:nvPr/>
        </p:nvSpPr>
        <p:spPr>
          <a:xfrm>
            <a:off x="205680" y="4437112"/>
            <a:ext cx="8686800" cy="16812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Systèmes logiques pour l’assistance à la preuve</a:t>
            </a:r>
          </a:p>
          <a:p>
            <a:pPr lvl="1"/>
            <a:r>
              <a:rPr lang="fr-FR" kern="0">
                <a:solidFill>
                  <a:schemeClr val="tx1"/>
                </a:solidFill>
              </a:rPr>
              <a:t>classiques :</a:t>
            </a:r>
            <a:r>
              <a:rPr lang="fr-FR" kern="0"/>
              <a:t> HOL, HOL Light, Isabelle</a:t>
            </a:r>
          </a:p>
          <a:p>
            <a:pPr lvl="1"/>
            <a:r>
              <a:rPr lang="fr-FR" kern="0">
                <a:solidFill>
                  <a:schemeClr val="tx1"/>
                </a:solidFill>
              </a:rPr>
              <a:t>Curry-Howard : </a:t>
            </a:r>
            <a:r>
              <a:rPr lang="fr-FR" kern="0"/>
              <a:t>Coq</a:t>
            </a:r>
          </a:p>
          <a:p>
            <a:pPr lvl="1"/>
            <a:r>
              <a:rPr lang="fr-FR" kern="0">
                <a:solidFill>
                  <a:schemeClr val="tx1"/>
                </a:solidFill>
              </a:rPr>
              <a:t>Recherche sur lisibilité / d’automatisation : </a:t>
            </a:r>
            <a:r>
              <a:rPr lang="fr-FR" kern="0"/>
              <a:t>Mizar, Why3, … </a:t>
            </a:r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xmlns="" id="{60B75FE7-7F40-4A44-A809-12D97FA1F723}"/>
              </a:ext>
            </a:extLst>
          </p:cNvPr>
          <p:cNvSpPr txBox="1">
            <a:spLocks/>
          </p:cNvSpPr>
          <p:nvPr/>
        </p:nvSpPr>
        <p:spPr>
          <a:xfrm>
            <a:off x="205680" y="2636912"/>
            <a:ext cx="8686800" cy="16812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Analyse de programmes par interprétation abstraite</a:t>
            </a:r>
          </a:p>
          <a:p>
            <a:pPr lvl="1"/>
            <a:r>
              <a:rPr lang="fr-FR" kern="0">
                <a:solidFill>
                  <a:schemeClr val="tx1"/>
                </a:solidFill>
              </a:rPr>
              <a:t>D. Scott (1970), P. &amp; R. Cousot (1977)</a:t>
            </a:r>
          </a:p>
          <a:p>
            <a:pPr lvl="1"/>
            <a:r>
              <a:rPr lang="fr-FR" kern="0">
                <a:solidFill>
                  <a:schemeClr val="tx1"/>
                </a:solidFill>
              </a:rPr>
              <a:t>Industrialisation par </a:t>
            </a:r>
            <a:r>
              <a:rPr lang="fr-FR" kern="0"/>
              <a:t>Polyspace</a:t>
            </a:r>
            <a:r>
              <a:rPr lang="fr-FR" kern="0">
                <a:solidFill>
                  <a:schemeClr val="tx1"/>
                </a:solidFill>
              </a:rPr>
              <a:t> (Matlab), </a:t>
            </a:r>
            <a:r>
              <a:rPr lang="fr-FR" kern="0"/>
              <a:t>AbsInt</a:t>
            </a:r>
          </a:p>
          <a:p>
            <a:pPr lvl="1"/>
            <a:r>
              <a:rPr lang="fr-FR" kern="0">
                <a:solidFill>
                  <a:schemeClr val="tx1"/>
                </a:solidFill>
              </a:rPr>
              <a:t>Utilisation industrielle : Airbus, automobile, nucléaire, etc.</a:t>
            </a:r>
          </a:p>
        </p:txBody>
      </p:sp>
    </p:spTree>
    <p:extLst>
      <p:ext uri="{BB962C8B-B14F-4D97-AF65-F5344CB8AC3E}">
        <p14:creationId xmlns:p14="http://schemas.microsoft.com/office/powerpoint/2010/main" val="116482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99D6E7-0DE1-0E4C-9B9C-D9B5CB3C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4b. les algorithmes randomisés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8DF6EE0-13DA-CC44-BCC4-27DC7F8064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EB52851-A6A9-8547-BD78-3FBCB3AD8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E3F52EA-250C-604F-A7CE-52F8E1FE5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4FB617E-BF50-C44A-8B66-2E0CD1DA7BB0}"/>
              </a:ext>
            </a:extLst>
          </p:cNvPr>
          <p:cNvSpPr txBox="1"/>
          <p:nvPr/>
        </p:nvSpPr>
        <p:spPr>
          <a:xfrm>
            <a:off x="539552" y="1124744"/>
            <a:ext cx="7867859" cy="1413120"/>
          </a:xfrm>
          <a:prstGeom prst="rect">
            <a:avLst/>
          </a:prstGeom>
          <a:ln w="28575">
            <a:solidFill>
              <a:schemeClr val="accent3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 randomisation bien dirigée est un bon moyen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d’explorer des espaces complexes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3"/>
                </a:solidFill>
              </a:rPr>
              <a:t>et elle peut facilement se paralléliser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F19C0F0-7F4D-3247-9A84-334402C34CC0}"/>
              </a:ext>
            </a:extLst>
          </p:cNvPr>
          <p:cNvSpPr txBox="1"/>
          <p:nvPr/>
        </p:nvSpPr>
        <p:spPr>
          <a:xfrm>
            <a:off x="555159" y="2818817"/>
            <a:ext cx="7603363" cy="186555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Ethernet,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du protocole standard à Kapetanakis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PageRank</a:t>
            </a:r>
            <a:r>
              <a:rPr lang="fr-FR" sz="2800" kern="0" dirty="0"/>
              <a:t> de Google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Algorithmes </a:t>
            </a:r>
            <a:r>
              <a:rPr lang="fr-FR" sz="2800" kern="0" dirty="0">
                <a:solidFill>
                  <a:schemeClr val="tx2"/>
                </a:solidFill>
              </a:rPr>
              <a:t>géométriques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Analyse de </a:t>
            </a:r>
            <a:r>
              <a:rPr lang="fr-FR" sz="2800" kern="0" dirty="0">
                <a:solidFill>
                  <a:schemeClr val="tx2"/>
                </a:solidFill>
              </a:rPr>
              <a:t>très grands gaphes</a:t>
            </a:r>
            <a:r>
              <a:rPr lang="fr-FR" sz="2800" kern="0" dirty="0"/>
              <a:t>, etc.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FD5B942-72ED-C448-A618-E3780B31A2EC}"/>
              </a:ext>
            </a:extLst>
          </p:cNvPr>
          <p:cNvSpPr txBox="1"/>
          <p:nvPr/>
        </p:nvSpPr>
        <p:spPr>
          <a:xfrm>
            <a:off x="88240" y="4965321"/>
            <a:ext cx="8967519" cy="141312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Voir les cours de Jean-Daniel Boissonnat (2016-2017)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et Claire Mathieu (2017-2018)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sur la chaire Informatique et sciences numériques</a:t>
            </a:r>
          </a:p>
        </p:txBody>
      </p:sp>
    </p:spTree>
    <p:extLst>
      <p:ext uri="{BB962C8B-B14F-4D97-AF65-F5344CB8AC3E}">
        <p14:creationId xmlns:p14="http://schemas.microsoft.com/office/powerpoint/2010/main" val="59284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909714-46A1-BC46-9A81-93941F4A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PageRank : la popularité des pages web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03EDE7A-A99D-3A4D-BFB5-AB81525AE6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CACE2F6-87E4-EC40-BC6C-CCC925BBC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313D5FE-E9B4-B140-826E-78AF37339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F34E115-5E45-8448-952E-07422D0CE1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00" y="796742"/>
            <a:ext cx="6084168" cy="4377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759E884-56AE-7F49-933D-EAA17A69A417}"/>
              </a:ext>
            </a:extLst>
          </p:cNvPr>
          <p:cNvSpPr/>
          <p:nvPr/>
        </p:nvSpPr>
        <p:spPr>
          <a:xfrm>
            <a:off x="4716016" y="4624844"/>
            <a:ext cx="388843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/>
              <a:t>source Felipe Micaroni Lalli,  CC BY-SA 2.5, </a:t>
            </a:r>
            <a:r>
              <a:rPr lang="fr-FR" sz="1050">
                <a:hlinkClick r:id="rId3"/>
              </a:rPr>
              <a:t>https://commons.wikimedia.org/w/index.php?curid=2776582</a:t>
            </a:r>
            <a:r>
              <a:rPr lang="fr-FR" sz="1050"/>
              <a:t> </a:t>
            </a:r>
            <a:endParaRPr lang="fr-FR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7FAC6D2A-2824-6C48-9353-C5DBC7BCECFF}"/>
                  </a:ext>
                </a:extLst>
              </p:cNvPr>
              <p:cNvSpPr txBox="1"/>
              <p:nvPr/>
            </p:nvSpPr>
            <p:spPr>
              <a:xfrm>
                <a:off x="1972378" y="5424960"/>
                <a:ext cx="4737322" cy="941989"/>
              </a:xfrm>
              <a:prstGeom prst="rect">
                <a:avLst/>
              </a:prstGeom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0" cap="none" spc="0" normalizeH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0" cap="none" spc="0" normalizeH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kumimoji="0" lang="en-US" sz="2800" b="0" i="1" u="none" strike="noStrike" kern="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0" cap="none" spc="0" normalizeH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kumimoji="0" lang="en-US" sz="2800" b="0" i="1" u="none" strike="noStrike" kern="0" cap="none" spc="0" normalizeH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kumimoji="0" lang="en-US" sz="2800" b="0" i="1" u="none" strike="noStrike" kern="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2800" b="0" i="1" u="none" strike="noStrike" kern="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kumimoji="0" lang="en-US" sz="2800" b="0" i="1" u="none" strike="noStrike" kern="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0" lang="en-US" sz="2800" b="0" i="1" u="none" strike="noStrike" kern="0" cap="none" spc="0" normalizeH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0" lang="en-US" sz="2800" b="0" i="1" u="none" strike="noStrike" kern="0" cap="none" spc="0" normalizeH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0" lang="en-US" sz="2800" b="0" i="1" u="none" strike="noStrike" kern="0" cap="none" spc="0" normalizeH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800" i="1" kern="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 kern="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800" i="1" kern="0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kern="0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𝐵𝑖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 kern="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2800" i="1" kern="0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kern="0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𝐵𝑖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kumimoji="0" lang="fr-FR" sz="2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FAC6D2A-2824-6C48-9353-C5DBC7BCE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378" y="5424960"/>
                <a:ext cx="4737322" cy="941989"/>
              </a:xfrm>
              <a:prstGeom prst="rect">
                <a:avLst/>
              </a:prstGeom>
              <a:blipFill>
                <a:blip r:embed="rId4"/>
                <a:stretch>
                  <a:fillRect l="-802" t="-154667" b="-240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8651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1F0D72B-A641-254F-85C5-FFFC2476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/>
              <a:t>En cadeau : mon algorithme randomisé</a:t>
            </a:r>
            <a:br>
              <a:rPr lang="fr-FR"/>
            </a:br>
            <a:r>
              <a:rPr lang="fr-FR"/>
              <a:t>pour trancher l’indécision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8FE20E40-9F23-9640-9DB5-61201BC84D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D5E59FB-3CF1-B943-8867-FEB366ED7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6AC5D52-1413-0648-A5F3-CD9A32EE3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DFA7266-3C75-8A43-9220-A827B394C31E}"/>
              </a:ext>
            </a:extLst>
          </p:cNvPr>
          <p:cNvSpPr txBox="1"/>
          <p:nvPr/>
        </p:nvSpPr>
        <p:spPr>
          <a:xfrm>
            <a:off x="755576" y="1916832"/>
            <a:ext cx="7701147" cy="10855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Si vous hésitez entre </a:t>
            </a:r>
            <a:r>
              <a:rPr kumimoji="0" lang="fr-FR" sz="3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fr-FR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et </a:t>
            </a:r>
            <a:r>
              <a:rPr kumimoji="0" lang="fr-FR" sz="3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fr-FR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tirez au sort,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3200" kern="0" dirty="0"/>
              <a:t>et rejouez autant que nécessaire</a:t>
            </a:r>
            <a:endParaRPr kumimoji="0" lang="fr-FR" sz="32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5935D8-7B76-6A4C-82FA-5D1B0C05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0899" y="3246711"/>
            <a:ext cx="2282203" cy="205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5181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850AD5FB-A4AC-904D-B266-E4D15365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415952"/>
          </a:xfrm>
        </p:spPr>
        <p:txBody>
          <a:bodyPr/>
          <a:lstStyle/>
          <a:p>
            <a:r>
              <a:rPr lang="fr-FR"/>
              <a:t>Le traitement d’images et la réalité virtuelle</a:t>
            </a:r>
          </a:p>
          <a:p>
            <a:pPr lvl="1"/>
            <a:r>
              <a:rPr lang="fr-FR"/>
              <a:t>imagerie médicale</a:t>
            </a:r>
          </a:p>
          <a:p>
            <a:r>
              <a:rPr lang="fr-FR"/>
              <a:t>La simulation des phénomènes physiques ou biologiques 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équations : </a:t>
            </a:r>
            <a:r>
              <a:rPr lang="fr-FR"/>
              <a:t>maths appliquées, calcul numérique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autres modèles :</a:t>
            </a:r>
            <a:r>
              <a:rPr lang="fr-FR"/>
              <a:t> programmation par contraintes et algèbres de processus </a:t>
            </a:r>
            <a:r>
              <a:rPr lang="fr-FR">
                <a:solidFill>
                  <a:schemeClr val="tx1"/>
                </a:solidFill>
              </a:rPr>
              <a:t>en biologie, </a:t>
            </a:r>
            <a:r>
              <a:rPr lang="fr-FR"/>
              <a:t>systèmes de Lindenmaier</a:t>
            </a:r>
            <a:r>
              <a:rPr lang="fr-FR">
                <a:solidFill>
                  <a:schemeClr val="tx1"/>
                </a:solidFill>
              </a:rPr>
              <a:t> en botanique, etc.</a:t>
            </a:r>
          </a:p>
          <a:p>
            <a:r>
              <a:rPr lang="fr-FR"/>
              <a:t>La conception et la réalisation des nouveaux instruments scientifiques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CEB8FAE7-5DAB-9740-B1CD-532ED54B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4" y="44624"/>
            <a:ext cx="8951912" cy="1200329"/>
          </a:xfrm>
        </p:spPr>
        <p:txBody>
          <a:bodyPr/>
          <a:lstStyle/>
          <a:p>
            <a:r>
              <a:rPr lang="fr-FR"/>
              <a:t>4c. L’informatique et les sciences :</a:t>
            </a:r>
            <a:br>
              <a:rPr lang="fr-FR"/>
            </a:br>
            <a:r>
              <a:rPr lang="fr-FR"/>
              <a:t>mêler informatique et théories scientifiques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78F0E8F-B91B-1246-AA94-4847B578C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EBE9A9A-5C3A-8B48-84AF-A22265E73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672DF91-AFDD-8840-A977-0CCCF3033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4209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45DE7ED-7320-E049-A7FA-FA6C92F5F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Médecine : intervenir par l’image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98F6DAD-02A7-374D-A5CF-FF6129E09D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E5FE44B-F073-C342-A977-47450FF74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67CA646-8E57-FF49-8261-D4292529E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AC4EDA-4E14-6143-9290-B09D377D72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247" y="796018"/>
            <a:ext cx="6341504" cy="475612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3E72F53-0B05-3447-9B2A-519D37691695}"/>
              </a:ext>
            </a:extLst>
          </p:cNvPr>
          <p:cNvSpPr txBox="1"/>
          <p:nvPr/>
        </p:nvSpPr>
        <p:spPr>
          <a:xfrm>
            <a:off x="1498882" y="5657209"/>
            <a:ext cx="6146234" cy="90338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Radiologie interventionnelle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(voir Colloques du 02/05/18 et 23/04/19)</a:t>
            </a:r>
          </a:p>
        </p:txBody>
      </p:sp>
    </p:spTree>
    <p:extLst>
      <p:ext uri="{BB962C8B-B14F-4D97-AF65-F5344CB8AC3E}">
        <p14:creationId xmlns:p14="http://schemas.microsoft.com/office/powerpoint/2010/main" val="639809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32505E2-9542-7449-8FBB-35C2BACF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 dirty="0"/>
              <a:t>Traitement de fibrillations de l’oreillette</a:t>
            </a:r>
            <a:br>
              <a:rPr lang="fr-FR" dirty="0"/>
            </a:br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4E2388D8-ACE9-AE4A-AD45-3F516394CA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450CE61-4400-C945-8E66-2586F922B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9148B09-82F7-2344-9677-86482E8A8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xmlns="" id="{B0B2CCAD-C7E4-464E-99F7-1EDDDE25079C}"/>
              </a:ext>
            </a:extLst>
          </p:cNvPr>
          <p:cNvSpPr txBox="1">
            <a:spLocks/>
          </p:cNvSpPr>
          <p:nvPr/>
        </p:nvSpPr>
        <p:spPr>
          <a:xfrm>
            <a:off x="228600" y="-27384"/>
            <a:ext cx="8686800" cy="64633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fr-FR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095688A-4744-EC48-9FA3-E841F0C901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8890"/>
            <a:ext cx="9144000" cy="57817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A733011-1754-7845-8DD7-D40CA61DDB2E}"/>
              </a:ext>
            </a:extLst>
          </p:cNvPr>
          <p:cNvSpPr txBox="1"/>
          <p:nvPr/>
        </p:nvSpPr>
        <p:spPr>
          <a:xfrm>
            <a:off x="1822" y="6507135"/>
            <a:ext cx="4596130" cy="3329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6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F. Besse, Centre de Cardiologie du Nord</a:t>
            </a:r>
          </a:p>
        </p:txBody>
      </p:sp>
    </p:spTree>
    <p:extLst>
      <p:ext uri="{BB962C8B-B14F-4D97-AF65-F5344CB8AC3E}">
        <p14:creationId xmlns:p14="http://schemas.microsoft.com/office/powerpoint/2010/main" val="322562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996FA1EA-C1D9-9048-8C52-5FC6B8C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2308324"/>
          </a:xfrm>
        </p:spPr>
        <p:txBody>
          <a:bodyPr/>
          <a:lstStyle/>
          <a:p>
            <a:r>
              <a:rPr lang="fr-FR"/>
              <a:t>1. Où la pratique reste confuse </a:t>
            </a:r>
            <a:br>
              <a:rPr lang="fr-FR"/>
            </a:br>
            <a:r>
              <a:rPr lang="fr-FR"/>
              <a:t>malgré une théorie parfaite : </a:t>
            </a:r>
            <a:br>
              <a:rPr lang="fr-FR"/>
            </a:br>
            <a:r>
              <a:rPr lang="fr-FR">
                <a:solidFill>
                  <a:schemeClr val="tx2"/>
                </a:solidFill>
              </a:rPr>
              <a:t>1a. Le Loto à Antibes,</a:t>
            </a:r>
            <a:br>
              <a:rPr lang="fr-FR">
                <a:solidFill>
                  <a:schemeClr val="tx2"/>
                </a:solidFill>
              </a:rPr>
            </a:br>
            <a:r>
              <a:rPr lang="fr-FR">
                <a:solidFill>
                  <a:schemeClr val="tx2"/>
                </a:solidFill>
              </a:rPr>
              <a:t>ou les fausses intuitions probabilistes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D1FFE78-FBFD-8D4C-8CE3-6037A02ADA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460A6F0-86D0-4943-BDA1-60C3AF40E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F32B0F6-4CB7-1744-8531-80249D4B5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08FEE22-C9D2-9D4A-A131-8EE2839695A8}"/>
              </a:ext>
            </a:extLst>
          </p:cNvPr>
          <p:cNvSpPr txBox="1"/>
          <p:nvPr/>
        </p:nvSpPr>
        <p:spPr>
          <a:xfrm>
            <a:off x="840048" y="2636912"/>
            <a:ext cx="7463903" cy="1023077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3000" kern="0" dirty="0"/>
              <a:t>Si j’ai une chance sur un million de réussir,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il y a une chance sur deux que j’y arrive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63F6E70-7929-5E4D-838A-5335425C6094}"/>
              </a:ext>
            </a:extLst>
          </p:cNvPr>
          <p:cNvSpPr txBox="1"/>
          <p:nvPr/>
        </p:nvSpPr>
        <p:spPr>
          <a:xfrm>
            <a:off x="63412" y="4221088"/>
            <a:ext cx="9004388" cy="150782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Comme la fusée a une chance sur un million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3000" kern="0" dirty="0"/>
              <a:t>de marcher, ratons vite les 999 999 premiers essais</a:t>
            </a:r>
          </a:p>
          <a:p>
            <a:pPr algn="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0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 Professeur Shadoko</a:t>
            </a:r>
          </a:p>
        </p:txBody>
      </p:sp>
    </p:spTree>
    <p:extLst>
      <p:ext uri="{BB962C8B-B14F-4D97-AF65-F5344CB8AC3E}">
        <p14:creationId xmlns:p14="http://schemas.microsoft.com/office/powerpoint/2010/main" val="29589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FEA74A7-D1CD-F74A-A53B-518DD589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Collisions de galaxies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F9BDC68-3978-5A4B-AA42-97377A73F1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2050345-7E01-EB4D-8A8F-CBC4A6113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B9B6339-8D54-FF41-BDF8-83368E3DC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BC91E7E-05B0-8341-9B7D-51103273E8DB}"/>
              </a:ext>
            </a:extLst>
          </p:cNvPr>
          <p:cNvSpPr txBox="1"/>
          <p:nvPr/>
        </p:nvSpPr>
        <p:spPr>
          <a:xfrm>
            <a:off x="107504" y="6374615"/>
            <a:ext cx="4515980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sz="2000" i="1" kern="0" dirty="0"/>
              <a:t>Source F. Combes, Collège de France</a:t>
            </a:r>
            <a:endParaRPr kumimoji="0" lang="fr-FR" sz="20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Gal8clus4.m4v">
            <a:hlinkClick r:id="" action="ppaction://media"/>
            <a:extLst>
              <a:ext uri="{FF2B5EF4-FFF2-40B4-BE49-F238E27FC236}">
                <a16:creationId xmlns:a16="http://schemas.microsoft.com/office/drawing/2014/main" xmlns="" id="{D9A6EACF-5D3D-E546-973F-61C35005B5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01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9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 dirty="0"/>
              <a:t>Simulation des dunes de sable</a:t>
            </a:r>
            <a:br>
              <a:rPr lang="fr-FR" dirty="0"/>
            </a:br>
            <a:r>
              <a:rPr lang="fr-FR" dirty="0"/>
              <a:t>par automates cellulaires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00" y="1844824"/>
            <a:ext cx="84867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0B77C5FC-E076-344F-9D5B-DD152F245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CAF098B-00EE-7C4D-B473-EBEFB7A21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C457999-AC6A-6C4D-9B16-008F7E4D4A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BD26759-FCFC-124C-99E1-1C02D3A024EA}"/>
              </a:ext>
            </a:extLst>
          </p:cNvPr>
          <p:cNvSpPr txBox="1"/>
          <p:nvPr/>
        </p:nvSpPr>
        <p:spPr>
          <a:xfrm>
            <a:off x="151559" y="4653136"/>
            <a:ext cx="8840882" cy="1424341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Cf. cours du 28/01/2015 et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Clément Narteau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IPGP,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i="1" dirty="0"/>
              <a:t>Scultpures éoliennes au sein des mers de sable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/>
              <a:t>Colloque « Arts et sciences, de nouveaux domaines pour l’informatique »,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kern="0" dirty="0">
                <a:hlinkClick r:id="rId3"/>
              </a:rPr>
              <a:t>https://www.college-de-france.fr/site/gerard-berry/symposium-2016-05-27-14h00.htm</a:t>
            </a:r>
            <a:r>
              <a:rPr lang="fr-FR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25955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 dirty="0"/>
              <a:t>Simulation des dunes de sable</a:t>
            </a:r>
            <a:br>
              <a:rPr lang="fr-FR" dirty="0"/>
            </a:br>
            <a:r>
              <a:rPr lang="fr-FR" dirty="0"/>
              <a:t>par automates cellulaires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8" y="1843200"/>
            <a:ext cx="84677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7504" y="6212312"/>
            <a:ext cx="3230372" cy="52905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Clé</a:t>
            </a:r>
            <a:r>
              <a:rPr lang="fr-FR" sz="1400" i="1" kern="0" dirty="0"/>
              <a:t>ment </a:t>
            </a:r>
            <a:r>
              <a:rPr lang="fr-FR" sz="1400" i="1" kern="0" dirty="0" err="1"/>
              <a:t>Narteau</a:t>
            </a:r>
            <a:endParaRPr lang="fr-FR" sz="1400" i="1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Institut de Physique du Globe de Paris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20A49F2D-ECBC-8E48-8115-281929A21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E0804100-821B-AE46-AD7C-439292DC5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1CA728F-5359-EE4A-81EE-6320A575B9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697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Collision frontale ou latérale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3" y="1412776"/>
            <a:ext cx="84486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8" y="3972272"/>
            <a:ext cx="84677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07504" y="6212312"/>
            <a:ext cx="3230372" cy="52905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Clé</a:t>
            </a:r>
            <a:r>
              <a:rPr lang="fr-FR" sz="1400" i="1" kern="0" dirty="0"/>
              <a:t>ment </a:t>
            </a:r>
            <a:r>
              <a:rPr lang="fr-FR" sz="1400" i="1" kern="0" dirty="0" err="1"/>
              <a:t>Narteau</a:t>
            </a:r>
            <a:endParaRPr lang="fr-FR" sz="1400" i="1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Institut de Physique du Globe de Paris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86950CC8-B490-F849-96AB-9BF0C2B199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DAA11B8-DB43-C840-B8AD-EB82DABCF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8C4B865-F6EF-AC4F-B9BC-F06531B25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7833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Collision frontale ou latérale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1412776"/>
            <a:ext cx="845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3972272"/>
            <a:ext cx="847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07504" y="6212312"/>
            <a:ext cx="3230372" cy="52905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Clé</a:t>
            </a:r>
            <a:r>
              <a:rPr lang="fr-FR" sz="1400" i="1" kern="0" dirty="0"/>
              <a:t>ment </a:t>
            </a:r>
            <a:r>
              <a:rPr lang="fr-FR" sz="1400" i="1" kern="0" dirty="0" err="1"/>
              <a:t>Narteau</a:t>
            </a:r>
            <a:endParaRPr lang="fr-FR" sz="1400" i="1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Institut de Physique du Globe de Paris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B977F5C-C351-4041-9CCE-014BE41C86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491F30D5-E5A5-AB44-B324-319C031DC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7097B0D-79DA-6944-AB26-B3FB07CCC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13584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61868CE5-EAD3-7044-9A3A-47F0AD21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Au fond, la simulation, c’est quoi ?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6DF0BEC-6D25-D342-8FDE-F6ADE9D770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F83124B-6A5E-AF49-A8B5-11555E122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3495F2E-9ABE-AF49-8ECA-48685E719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xmlns="" id="{D09E7759-900D-5C48-8A4D-180F42DAB9B5}"/>
              </a:ext>
            </a:extLst>
          </p:cNvPr>
          <p:cNvSpPr txBox="1">
            <a:spLocks/>
          </p:cNvSpPr>
          <p:nvPr/>
        </p:nvSpPr>
        <p:spPr>
          <a:xfrm>
            <a:off x="-36512" y="994137"/>
            <a:ext cx="9659416" cy="3154944"/>
          </a:xfrm>
          <a:prstGeom prst="rect">
            <a:avLst/>
          </a:prstGeom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/>
              <a:t>Remplacer matière, énergie et ondes par la seule</a:t>
            </a:r>
            <a:r>
              <a:rPr lang="fr-FR" kern="0" dirty="0">
                <a:solidFill>
                  <a:schemeClr val="accent3"/>
                </a:solidFill>
              </a:rPr>
              <a:t>  information</a:t>
            </a:r>
          </a:p>
          <a:p>
            <a:r>
              <a:rPr lang="fr-FR" kern="0" dirty="0"/>
              <a:t>Remplacer les lois de la nature par leur </a:t>
            </a:r>
            <a:r>
              <a:rPr lang="fr-FR" kern="0" dirty="0">
                <a:solidFill>
                  <a:schemeClr val="accent3"/>
                </a:solidFill>
              </a:rPr>
              <a:t>équivalent algorithmique</a:t>
            </a:r>
          </a:p>
          <a:p>
            <a:r>
              <a:rPr lang="fr-FR" kern="0" dirty="0"/>
              <a:t>Remplacer le temps physique par le temps de calcul</a:t>
            </a:r>
            <a:endParaRPr lang="fr-FR" kern="0" dirty="0">
              <a:solidFill>
                <a:schemeClr val="accent3"/>
              </a:solidFill>
            </a:endParaRPr>
          </a:p>
          <a:p>
            <a:pPr lvl="1"/>
            <a:r>
              <a:rPr lang="fr-FR" sz="2400" kern="0" dirty="0"/>
              <a:t> simulations rapides de phénomènes lents</a:t>
            </a:r>
          </a:p>
          <a:p>
            <a:pPr lvl="1"/>
            <a:r>
              <a:rPr lang="fr-FR" sz="2400" kern="0" dirty="0"/>
              <a:t> simulations lentes de phénomène rapides</a:t>
            </a:r>
          </a:p>
          <a:p>
            <a:pPr lvl="1"/>
            <a:r>
              <a:rPr lang="fr-FR" sz="2400" kern="0" dirty="0"/>
              <a:t> simulations en temps réel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1ABBC5F-0A7D-054E-B004-41CFBAE948B7}"/>
              </a:ext>
            </a:extLst>
          </p:cNvPr>
          <p:cNvSpPr txBox="1"/>
          <p:nvPr/>
        </p:nvSpPr>
        <p:spPr>
          <a:xfrm>
            <a:off x="185221" y="3573016"/>
            <a:ext cx="8773557" cy="132350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Il faut bien sûr de la matière et de l’énergie et des ondes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600" kern="0" dirty="0"/>
              <a:t>pour simuler en machine, mais celles si</a:t>
            </a:r>
            <a:r>
              <a:rPr kumimoji="0" lang="fr-FR" sz="2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sont </a:t>
            </a:r>
            <a:r>
              <a:rPr lang="fr-FR" sz="2600" kern="0" dirty="0">
                <a:solidFill>
                  <a:schemeClr val="accent3"/>
                </a:solidFill>
              </a:rPr>
              <a:t>universelles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600" kern="0" dirty="0"/>
              <a:t>et sans rapport avec celles du phénomène simulé !</a:t>
            </a:r>
            <a:endParaRPr kumimoji="0" lang="fr-FR" sz="26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7C98109-656A-6242-860C-4320ED03B4F4}"/>
              </a:ext>
            </a:extLst>
          </p:cNvPr>
          <p:cNvSpPr txBox="1"/>
          <p:nvPr/>
        </p:nvSpPr>
        <p:spPr>
          <a:xfrm>
            <a:off x="701388" y="5301208"/>
            <a:ext cx="7741222" cy="508256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1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On ne trouve pas de pétrole en forant la carte…</a:t>
            </a:r>
          </a:p>
        </p:txBody>
      </p:sp>
    </p:spTree>
    <p:extLst>
      <p:ext uri="{BB962C8B-B14F-4D97-AF65-F5344CB8AC3E}">
        <p14:creationId xmlns:p14="http://schemas.microsoft.com/office/powerpoint/2010/main" val="28547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B4A5D966-DE7B-2741-86B9-E320255E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D5994A9-B9C0-4248-B359-14E5A32CF2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589B3A7-3C79-4447-9204-C40837AB5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96A5352-CD34-DB48-860A-F03C5E3AA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060C415-B60C-9940-A74E-9B76F87FD835}"/>
              </a:ext>
            </a:extLst>
          </p:cNvPr>
          <p:cNvSpPr/>
          <p:nvPr/>
        </p:nvSpPr>
        <p:spPr>
          <a:xfrm>
            <a:off x="1079594" y="3573016"/>
            <a:ext cx="6984807" cy="132343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tIns="0" bIns="46800" anchor="ctr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36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théorie, tout va bien, quand je serai grand, j’irai vivre là-bas</a:t>
            </a:r>
            <a:r>
              <a:rPr lang="fr-FR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63D459A-500B-244D-8AF2-BD20F9C38E34}"/>
              </a:ext>
            </a:extLst>
          </p:cNvPr>
          <p:cNvSpPr txBox="1"/>
          <p:nvPr/>
        </p:nvSpPr>
        <p:spPr>
          <a:xfrm>
            <a:off x="2699792" y="5229200"/>
            <a:ext cx="6304931" cy="960753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Un enfant qui a tout compris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sz="2800" i="1" kern="0" dirty="0"/>
              <a:t>… mais qui risque de beaucoup rater !</a:t>
            </a:r>
            <a:endParaRPr kumimoji="0" lang="fr-FR" sz="28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C3E72E-4613-EA41-B004-D20F08A8D3BF}"/>
              </a:ext>
            </a:extLst>
          </p:cNvPr>
          <p:cNvSpPr/>
          <p:nvPr/>
        </p:nvSpPr>
        <p:spPr>
          <a:xfrm>
            <a:off x="631910" y="1523677"/>
            <a:ext cx="7880177" cy="644877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 tIns="0" bIns="68400" anchor="ctr" anchorCtr="0">
            <a:spAutoFit/>
          </a:bodyPr>
          <a:lstStyle/>
          <a:p>
            <a:pPr algn="ctr"/>
            <a:r>
              <a:rPr lang="en-US" sz="3600"/>
              <a:t>The best practice is inspired by theory</a:t>
            </a:r>
            <a:endParaRPr lang="fr-FR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7D8507-F075-5849-9B1F-906F58CCA57B}"/>
              </a:ext>
            </a:extLst>
          </p:cNvPr>
          <p:cNvSpPr/>
          <p:nvPr/>
        </p:nvSpPr>
        <p:spPr>
          <a:xfrm>
            <a:off x="6156176" y="2380745"/>
            <a:ext cx="2550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/>
              <a:t>Donald Knuth</a:t>
            </a:r>
          </a:p>
        </p:txBody>
      </p:sp>
    </p:spTree>
    <p:extLst>
      <p:ext uri="{BB962C8B-B14F-4D97-AF65-F5344CB8AC3E}">
        <p14:creationId xmlns:p14="http://schemas.microsoft.com/office/powerpoint/2010/main" val="39504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8ED7B865-EEFE-EC44-9F33-7DA0FFA79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Yogi Berra logicien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4AD23C8-759A-D845-9B4F-A40195EC3C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40E74B6-8C56-F543-AD6F-1A4F4292D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1711E6A-2940-7547-A029-393C4D573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3AC62937-9258-B943-99FA-C81AF54595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16" y="1160710"/>
            <a:ext cx="9144000" cy="2700338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sz="2400">
                <a:solidFill>
                  <a:schemeClr val="tx2"/>
                </a:solidFill>
              </a:rPr>
              <a:t>Never answer an anonymous letter</a:t>
            </a:r>
          </a:p>
          <a:p>
            <a:pPr>
              <a:spcAft>
                <a:spcPts val="600"/>
              </a:spcAft>
            </a:pPr>
            <a:r>
              <a:rPr lang="fr-FR" sz="2400"/>
              <a:t>I really didn't say everything I said</a:t>
            </a:r>
          </a:p>
          <a:p>
            <a:pPr>
              <a:spcAft>
                <a:spcPts val="600"/>
              </a:spcAft>
            </a:pPr>
            <a:r>
              <a:rPr lang="fr-FR" sz="2400">
                <a:solidFill>
                  <a:schemeClr val="tx2"/>
                </a:solidFill>
              </a:rPr>
              <a:t>If you ask me a question I don't know,  I'm not going to answer</a:t>
            </a:r>
          </a:p>
          <a:p>
            <a:pPr>
              <a:spcAft>
                <a:spcPts val="600"/>
              </a:spcAft>
            </a:pPr>
            <a:r>
              <a:rPr lang="fr-FR" sz="2400"/>
              <a:t>No one goes there nowadays, it’s too crowded </a:t>
            </a:r>
          </a:p>
          <a:p>
            <a:pPr>
              <a:spcAft>
                <a:spcPts val="0"/>
              </a:spcAft>
            </a:pPr>
            <a:r>
              <a:rPr lang="fr-FR" sz="2400">
                <a:solidFill>
                  <a:schemeClr val="tx2"/>
                </a:solidFill>
              </a:rPr>
              <a:t>You’ve got to be very careful if you don’t know where you are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>
                <a:solidFill>
                  <a:schemeClr val="tx2"/>
                </a:solidFill>
              </a:rPr>
              <a:t>   </a:t>
            </a:r>
            <a:r>
              <a:rPr lang="fr-FR" sz="2400">
                <a:solidFill>
                  <a:schemeClr val="tx2"/>
                </a:solidFill>
              </a:rPr>
              <a:t>going, because you might not get there.</a:t>
            </a:r>
            <a:endParaRPr lang="fr-FR" sz="2000" i="1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B3BCA54-03DE-6243-84B8-2BC8C27E80F7}"/>
              </a:ext>
            </a:extLst>
          </p:cNvPr>
          <p:cNvSpPr txBox="1"/>
          <p:nvPr/>
        </p:nvSpPr>
        <p:spPr>
          <a:xfrm>
            <a:off x="589980" y="4330803"/>
            <a:ext cx="7964040" cy="96068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S’il vous plaît, coupez ma pizza en 4 </a:t>
            </a:r>
            <a:r>
              <a:rPr lang="fr-FR" sz="2800" kern="0" dirty="0"/>
              <a:t>parce que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je ne n’ai pas assez faim pour en manger 6 parts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206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14783A-6811-2448-BFDF-A30E4270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 tabac d’Antibes, vers 1978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C23F9C6-C9E4-264C-AA3F-58D0974262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26B134E-CCDB-0E46-963F-06736AB1D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A46D91A-C8E8-8A4C-A141-DFF7F179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691C963-76EA-3C49-867C-C62F1A3B15F2}"/>
              </a:ext>
            </a:extLst>
          </p:cNvPr>
          <p:cNvSpPr txBox="1"/>
          <p:nvPr/>
        </p:nvSpPr>
        <p:spPr>
          <a:xfrm>
            <a:off x="142334" y="968640"/>
            <a:ext cx="8093882" cy="67027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− Ma grille :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1 2 3 4 5 6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1"/>
                </a:solidFill>
              </a:rPr>
              <a:t>−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Monsieur, je refuse de valider votre grille !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− Mais pourquoi donc ?</a:t>
            </a: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fr-FR" sz="2800" kern="0" dirty="0">
                <a:solidFill>
                  <a:schemeClr val="accent1"/>
                </a:solidFill>
              </a:rPr>
              <a:t>− Parce qu’ici les gens viennent pas pour perdre !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− Mais une grille ou une autre c’est pareil, non ?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1"/>
                </a:solidFill>
              </a:rPr>
              <a:t>− Mais enfin, tous vos numéros sont serrés sur la</a:t>
            </a: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fr-FR" sz="2800" kern="0" dirty="0">
                <a:solidFill>
                  <a:schemeClr val="bg1"/>
                </a:solidFill>
              </a:rPr>
              <a:t>− </a:t>
            </a:r>
            <a:r>
              <a:rPr lang="fr-FR" sz="2800" kern="0" dirty="0">
                <a:solidFill>
                  <a:schemeClr val="accent1"/>
                </a:solidFill>
              </a:rPr>
              <a:t>même ligne ! Il faut </a:t>
            </a:r>
            <a:r>
              <a:rPr lang="fr-FR" sz="2800" i="1" kern="0" dirty="0">
                <a:solidFill>
                  <a:schemeClr val="accent1"/>
                </a:solidFill>
              </a:rPr>
              <a:t>ré-par-tir</a:t>
            </a:r>
            <a:r>
              <a:rPr lang="fr-FR" sz="2800" kern="0" dirty="0">
                <a:solidFill>
                  <a:schemeClr val="accent1"/>
                </a:solidFill>
              </a:rPr>
              <a:t> !</a:t>
            </a: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− ...</a:t>
            </a:r>
            <a:endParaRPr lang="fr-FR" sz="2800" kern="0" dirty="0">
              <a:solidFill>
                <a:schemeClr val="accent1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1"/>
                </a:solidFill>
              </a:rPr>
              <a:t>− Vous faites quoi comme métier ?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− Je suis mathématicien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1"/>
                </a:solidFill>
              </a:rPr>
              <a:t>− Ça m’étonne pas ! raison de plus !</a:t>
            </a:r>
            <a:endParaRPr lang="fr-FR" sz="2800" kern="0" dirty="0">
              <a:solidFill>
                <a:schemeClr val="tx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2800" kern="0" dirty="0">
              <a:solidFill>
                <a:schemeClr val="accent1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1"/>
                </a:solidFill>
              </a:rPr>
              <a:t>	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26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B33438-CA3B-4246-BBE6-DF1F1795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en-US" dirty="0"/>
              <a:t>The Monty Hall Problem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(lire l</a:t>
            </a:r>
            <a:r>
              <a:rPr lang="en-US" dirty="0"/>
              <a:t>’excellent</a:t>
            </a:r>
            <a:r>
              <a:rPr lang="fr-FR" dirty="0"/>
              <a:t> livre de Jason </a:t>
            </a:r>
            <a:r>
              <a:rPr lang="fr-FR" dirty="0" err="1"/>
              <a:t>Rosenhouse</a:t>
            </a:r>
            <a:r>
              <a:rPr lang="fr-FR" dirty="0"/>
              <a:t>)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A51421C-A00A-734F-912E-4285FB8885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D0E199F-E255-6045-8477-FA94E6198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53CEAC9-F879-7A43-8B19-934E0856E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F185652-E360-4F43-BF29-410FE5CA60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" y="1484784"/>
            <a:ext cx="81407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5DB897-EB03-EE4D-984C-E0D1CB6D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00"/>
            <a:ext cx="9144000" cy="1754326"/>
          </a:xfrm>
        </p:spPr>
        <p:txBody>
          <a:bodyPr/>
          <a:lstStyle/>
          <a:p>
            <a:r>
              <a:rPr lang="en-US" dirty="0"/>
              <a:t>The Monty Hall Problem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(lire l</a:t>
            </a:r>
            <a:r>
              <a:rPr lang="en-US" dirty="0"/>
              <a:t>’excellent</a:t>
            </a:r>
            <a:r>
              <a:rPr lang="fr-FR" dirty="0"/>
              <a:t> livre de Jason </a:t>
            </a:r>
            <a:r>
              <a:rPr lang="fr-FR" dirty="0" err="1"/>
              <a:t>Rosenhouse</a:t>
            </a:r>
            <a:r>
              <a:rPr lang="fr-FR" dirty="0"/>
              <a:t>)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D55AA9F-1C72-494D-9B72-3A75C41FB6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A1AE048-1922-EE42-88A4-87743D280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F8BF69E-0D86-6149-9035-698E84AB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E6524FE-AD96-EE40-ADCF-11BA87634E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0" y="1483200"/>
            <a:ext cx="8139600" cy="45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64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95034E-C788-B84D-884E-0C1440C62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Changer son choix, ou le maintenir 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CA75AE6-EA6B-6845-9486-28FBAEB148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13/12/2018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275A0C9-322E-5D4D-A262-7F8790D37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A51F7F8-6081-A740-872E-3A02DA8FB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Bordeaux,</a:t>
            </a:r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xmlns="" id="{392D0ECE-5399-FD46-8A8E-5908C56F10CE}"/>
              </a:ext>
            </a:extLst>
          </p:cNvPr>
          <p:cNvSpPr txBox="1">
            <a:spLocks/>
          </p:cNvSpPr>
          <p:nvPr/>
        </p:nvSpPr>
        <p:spPr>
          <a:xfrm>
            <a:off x="457199" y="4670927"/>
            <a:ext cx="8229600" cy="2030299"/>
          </a:xfrm>
          <a:prstGeom prst="rect">
            <a:avLst/>
          </a:prstGeom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kern="0" dirty="0">
                <a:solidFill>
                  <a:schemeClr val="tx2"/>
                </a:solidFill>
              </a:rPr>
              <a:t>Ma probabilité est passée à 1/2 </a:t>
            </a:r>
            <a:r>
              <a:rPr lang="fr-FR" kern="0" dirty="0"/>
              <a:t>car il n’y a plus que deux portes, cela que je change ou pas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fr-FR" kern="0" dirty="0">
                <a:solidFill>
                  <a:schemeClr val="tx2"/>
                </a:solidFill>
              </a:rPr>
              <a:t>Ma probabilité devient 1/2 </a:t>
            </a:r>
            <a:r>
              <a:rPr lang="fr-FR" kern="0" dirty="0"/>
              <a:t>si je ne change pas, </a:t>
            </a:r>
            <a:r>
              <a:rPr lang="fr-FR" kern="0" dirty="0">
                <a:solidFill>
                  <a:schemeClr val="accent1"/>
                </a:solidFill>
              </a:rPr>
              <a:t>mais passe à 2/3 si je change</a:t>
            </a:r>
            <a:r>
              <a:rPr lang="fr-FR" kern="0" dirty="0"/>
              <a:t>, donc je change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B261B4C-1220-D743-B1AF-3747CE485F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182" y="1596192"/>
            <a:ext cx="4985637" cy="27966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77EC5D1-49F0-F44C-B185-E243F27648BF}"/>
              </a:ext>
            </a:extLst>
          </p:cNvPr>
          <p:cNvSpPr txBox="1"/>
          <p:nvPr/>
        </p:nvSpPr>
        <p:spPr>
          <a:xfrm>
            <a:off x="1208740" y="943794"/>
            <a:ext cx="6726521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Ma probabilité de gain au départ était 1/3</a:t>
            </a:r>
          </a:p>
        </p:txBody>
      </p:sp>
    </p:spTree>
    <p:extLst>
      <p:ext uri="{BB962C8B-B14F-4D97-AF65-F5344CB8AC3E}">
        <p14:creationId xmlns:p14="http://schemas.microsoft.com/office/powerpoint/2010/main" val="82285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BERRY@XB94KIMFUVWXY5K9" val="3082"/>
  <p:tag name="DEFAULTDISPLAYSOURCE" val="\documentclass{article}\pagestyle{empty}&#10;\begin{document}&#10;&#10;\end{document}&#10;"/>
  <p:tag name="EMBEDFONTS" val="1"/>
  <p:tag name="FIRSTGERARD2EBERRY@ELPDCHTFUVW0Y5HA" val="4800"/>
</p:tagLst>
</file>

<file path=ppt/theme/theme1.xml><?xml version="1.0" encoding="utf-8"?>
<a:theme xmlns:a="http://schemas.openxmlformats.org/drawingml/2006/main" name="BerryColl09-2">
  <a:themeElements>
    <a:clrScheme name="Personnalisé 33">
      <a:dk1>
        <a:srgbClr val="000000"/>
      </a:dk1>
      <a:lt1>
        <a:srgbClr val="FFFFFF"/>
      </a:lt1>
      <a:dk2>
        <a:srgbClr val="0000FF"/>
      </a:dk2>
      <a:lt2>
        <a:srgbClr val="FFFF65"/>
      </a:lt2>
      <a:accent1>
        <a:srgbClr val="FF0000"/>
      </a:accent1>
      <a:accent2>
        <a:srgbClr val="009A00"/>
      </a:accent2>
      <a:accent3>
        <a:srgbClr val="BF2F8F"/>
      </a:accent3>
      <a:accent4>
        <a:srgbClr val="A85000"/>
      </a:accent4>
      <a:accent5>
        <a:srgbClr val="FF99C1"/>
      </a:accent5>
      <a:accent6>
        <a:srgbClr val="BFBFBF"/>
      </a:accent6>
      <a:hlink>
        <a:srgbClr val="0000BF"/>
      </a:hlink>
      <a:folHlink>
        <a:srgbClr val="3F3F3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noFill/>
        </a:ln>
      </a:spPr>
      <a:bodyPr wrap="square" tIns="25200" bIns="64800" anchor="t" anchorCtr="0">
        <a:noAutofit/>
      </a:bodyPr>
      <a:lstStyle>
        <a:defPPr algn="ctr">
          <a:spcAft>
            <a:spcPts val="0"/>
          </a:spcAft>
          <a:defRPr sz="400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ln w="28575">
          <a:noFill/>
        </a:ln>
      </a:spPr>
      <a:bodyPr wrap="none" tIns="21600" bIns="64800" rtlCol="0">
        <a:spAutoFit/>
      </a:bodyPr>
      <a:lstStyle>
        <a:defPPr algn="l" fontAlgn="base">
          <a:lnSpc>
            <a:spcPct val="105000"/>
          </a:lnSpc>
          <a:spcAft>
            <a:spcPct val="0"/>
          </a:spcAft>
          <a:defRPr kumimoji="0" sz="2800" b="0" i="0" u="none" strike="noStrike" kern="0" cap="none" spc="0" normalizeH="0" noProof="0" dirty="0" smtClean="0">
            <a:ln>
              <a:noFill/>
            </a:ln>
            <a:effectLst/>
            <a:uLnTx/>
            <a:uFillTx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99231</TotalTime>
  <Words>3075</Words>
  <Application>Microsoft Office PowerPoint</Application>
  <PresentationFormat>Affichage à l'écran (4:3)</PresentationFormat>
  <Paragraphs>622</Paragraphs>
  <Slides>57</Slides>
  <Notes>5</Notes>
  <HiddenSlides>2</HiddenSlides>
  <MMClips>1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Cambria Math</vt:lpstr>
      <vt:lpstr>Times New Roman</vt:lpstr>
      <vt:lpstr>BerryColl09-2</vt:lpstr>
      <vt:lpstr>Equation</vt:lpstr>
      <vt:lpstr>Yogi Berra et ses yogismes</vt:lpstr>
      <vt:lpstr>En théorie, la théorie et la pratique,        c’est pareil. En pratique, c’est pas vrai.                                                 Yogi Berra</vt:lpstr>
      <vt:lpstr>Agenda</vt:lpstr>
      <vt:lpstr>Agenda</vt:lpstr>
      <vt:lpstr>1. Où la pratique reste confuse  malgré une théorie parfaite :  1a. Le Loto à Antibes, ou les fausses intuitions probabilistes</vt:lpstr>
      <vt:lpstr>Au tabac d’Antibes, vers 1978</vt:lpstr>
      <vt:lpstr>The Monty Hall Problem (lire l’excellent livre de Jason Rosenhouse)</vt:lpstr>
      <vt:lpstr>The Monty Hall Problem (lire l’excellent livre de Jason Rosenhouse)</vt:lpstr>
      <vt:lpstr>Changer son choix, ou le maintenir ?</vt:lpstr>
      <vt:lpstr>Une histoire étonnante !</vt:lpstr>
      <vt:lpstr>Présentation PowerPoint</vt:lpstr>
      <vt:lpstr>Mais oui, il faut changer ! La preuve :</vt:lpstr>
      <vt:lpstr>Comment M. von Savant s’en est tirée</vt:lpstr>
      <vt:lpstr>Agenda</vt:lpstr>
      <vt:lpstr>2a. Où la pratique déborde la théorie: la logique Booléenne et ses algorithmes </vt:lpstr>
      <vt:lpstr>Le problème SAT (cf. cours du 16/03/2016)</vt:lpstr>
      <vt:lpstr>Cook 1971 : la NP-complétude</vt:lpstr>
      <vt:lpstr>Théorie vs. pratique</vt:lpstr>
      <vt:lpstr>Des progrès considérables en 15 ans !</vt:lpstr>
      <vt:lpstr>Résolution d’un Sudoku par codage en SAT</vt:lpstr>
      <vt:lpstr>Sudoku en CNF : facile et ultra-rapide !</vt:lpstr>
      <vt:lpstr>Mathématiques : triplets pythagoriciens</vt:lpstr>
      <vt:lpstr>Construction de la formule pour {1,..,n}</vt:lpstr>
      <vt:lpstr>Calcul en 3 phases </vt:lpstr>
      <vt:lpstr>Coût du calcul </vt:lpstr>
      <vt:lpstr>La taille au dessus : Schur(5), Heule 2017</vt:lpstr>
      <vt:lpstr>La preuve SAT</vt:lpstr>
      <vt:lpstr>2b. Où la pratique déborde la théorie: La « Loi » de Gordon Moore</vt:lpstr>
      <vt:lpstr>La loi de Moore</vt:lpstr>
      <vt:lpstr>Pratique contre fausse théorie</vt:lpstr>
      <vt:lpstr>L’avancée continue toujours</vt:lpstr>
      <vt:lpstr>Mais la loi de Moore ralentit</vt:lpstr>
      <vt:lpstr>Présentation PowerPoint</vt:lpstr>
      <vt:lpstr> 2c. Belles affirmations, mais fausses ? (quand les médias se lâchent)</vt:lpstr>
      <vt:lpstr> 2c. Belles affirmations, mais fausses ? (Quands les commentateurs se lâchent)</vt:lpstr>
      <vt:lpstr>2d. Une communication chiffrée est sûre</vt:lpstr>
      <vt:lpstr>Agenda</vt:lpstr>
      <vt:lpstr>Présentation PowerPoint</vt:lpstr>
      <vt:lpstr>Présentation PowerPoint</vt:lpstr>
      <vt:lpstr>Présentation PowerPoint</vt:lpstr>
      <vt:lpstr>Présentation PowerPoint</vt:lpstr>
      <vt:lpstr>Agenda</vt:lpstr>
      <vt:lpstr>4a. Programmation et vérification</vt:lpstr>
      <vt:lpstr>4b. les algorithmes randomisés</vt:lpstr>
      <vt:lpstr>PageRank : la popularité des pages web</vt:lpstr>
      <vt:lpstr>En cadeau : mon algorithme randomisé pour trancher l’indécision</vt:lpstr>
      <vt:lpstr>4c. L’informatique et les sciences : mêler informatique et théories scientifiques</vt:lpstr>
      <vt:lpstr>Médecine : intervenir par l’image</vt:lpstr>
      <vt:lpstr>Traitement de fibrillations de l’oreillette </vt:lpstr>
      <vt:lpstr>Collisions de galaxies</vt:lpstr>
      <vt:lpstr>Simulation des dunes de sable par automates cellulaires</vt:lpstr>
      <vt:lpstr>Simulation des dunes de sable par automates cellulaires</vt:lpstr>
      <vt:lpstr>Collision frontale ou latérale</vt:lpstr>
      <vt:lpstr>Collision frontale ou latérale</vt:lpstr>
      <vt:lpstr>Au fond, la simulation, c’est quoi ?</vt:lpstr>
      <vt:lpstr>Conclusion</vt:lpstr>
      <vt:lpstr>Yogi Berra logicien</vt:lpstr>
    </vt:vector>
  </TitlesOfParts>
  <Company>SEMIR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Syntaxe, sémantique, calculabilité</dc:title>
  <dc:creator>berry</dc:creator>
  <cp:lastModifiedBy>Claire Jeannequin</cp:lastModifiedBy>
  <cp:revision>1306</cp:revision>
  <dcterms:created xsi:type="dcterms:W3CDTF">2009-11-05T17:32:46Z</dcterms:created>
  <dcterms:modified xsi:type="dcterms:W3CDTF">2019-02-05T15:09:17Z</dcterms:modified>
</cp:coreProperties>
</file>