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62"/>
  </p:notesMasterIdLst>
  <p:handoutMasterIdLst>
    <p:handoutMasterId r:id="rId63"/>
  </p:handoutMasterIdLst>
  <p:sldIdLst>
    <p:sldId id="257" r:id="rId2"/>
    <p:sldId id="547" r:id="rId3"/>
    <p:sldId id="548" r:id="rId4"/>
    <p:sldId id="505" r:id="rId5"/>
    <p:sldId id="560" r:id="rId6"/>
    <p:sldId id="506" r:id="rId7"/>
    <p:sldId id="507" r:id="rId8"/>
    <p:sldId id="510" r:id="rId9"/>
    <p:sldId id="528" r:id="rId10"/>
    <p:sldId id="529" r:id="rId11"/>
    <p:sldId id="530" r:id="rId12"/>
    <p:sldId id="549" r:id="rId13"/>
    <p:sldId id="551" r:id="rId14"/>
    <p:sldId id="558" r:id="rId15"/>
    <p:sldId id="523" r:id="rId16"/>
    <p:sldId id="525" r:id="rId17"/>
    <p:sldId id="524" r:id="rId18"/>
    <p:sldId id="531" r:id="rId19"/>
    <p:sldId id="535" r:id="rId20"/>
    <p:sldId id="537" r:id="rId21"/>
    <p:sldId id="538" r:id="rId22"/>
    <p:sldId id="539" r:id="rId23"/>
    <p:sldId id="540" r:id="rId24"/>
    <p:sldId id="561" r:id="rId25"/>
    <p:sldId id="526" r:id="rId26"/>
    <p:sldId id="562" r:id="rId27"/>
    <p:sldId id="511" r:id="rId28"/>
    <p:sldId id="512" r:id="rId29"/>
    <p:sldId id="513" r:id="rId30"/>
    <p:sldId id="519" r:id="rId31"/>
    <p:sldId id="518" r:id="rId32"/>
    <p:sldId id="514" r:id="rId33"/>
    <p:sldId id="517" r:id="rId34"/>
    <p:sldId id="516" r:id="rId35"/>
    <p:sldId id="520" r:id="rId36"/>
    <p:sldId id="521" r:id="rId37"/>
    <p:sldId id="532" r:id="rId38"/>
    <p:sldId id="533" r:id="rId39"/>
    <p:sldId id="534" r:id="rId40"/>
    <p:sldId id="563" r:id="rId41"/>
    <p:sldId id="552" r:id="rId42"/>
    <p:sldId id="553" r:id="rId43"/>
    <p:sldId id="554" r:id="rId44"/>
    <p:sldId id="566" r:id="rId45"/>
    <p:sldId id="569" r:id="rId46"/>
    <p:sldId id="570" r:id="rId47"/>
    <p:sldId id="571" r:id="rId48"/>
    <p:sldId id="567" r:id="rId49"/>
    <p:sldId id="572" r:id="rId50"/>
    <p:sldId id="568" r:id="rId51"/>
    <p:sldId id="541" r:id="rId52"/>
    <p:sldId id="543" r:id="rId53"/>
    <p:sldId id="544" r:id="rId54"/>
    <p:sldId id="542" r:id="rId55"/>
    <p:sldId id="545" r:id="rId56"/>
    <p:sldId id="546" r:id="rId57"/>
    <p:sldId id="555" r:id="rId58"/>
    <p:sldId id="565" r:id="rId59"/>
    <p:sldId id="550" r:id="rId60"/>
    <p:sldId id="564" r:id="rId61"/>
  </p:sldIdLst>
  <p:sldSz cx="9144000" cy="6858000" type="screen4x3"/>
  <p:notesSz cx="6858000" cy="9144000"/>
  <p:custDataLst>
    <p:tags r:id="rId6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00080"/>
    <a:srgbClr val="DE9500"/>
    <a:srgbClr val="0000D7"/>
    <a:srgbClr val="006600"/>
    <a:srgbClr val="FFDDEA"/>
    <a:srgbClr val="DCDCFF"/>
    <a:srgbClr val="CCFFFF"/>
    <a:srgbClr val="FFC5DB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576" autoAdjust="0"/>
    <p:restoredTop sz="99882" autoAdjust="0"/>
  </p:normalViewPr>
  <p:slideViewPr>
    <p:cSldViewPr snapToObjects="1">
      <p:cViewPr varScale="1">
        <p:scale>
          <a:sx n="170" d="100"/>
          <a:sy n="170" d="100"/>
        </p:scale>
        <p:origin x="-104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72"/>
    </p:cViewPr>
  </p:sorterViewPr>
  <p:notesViewPr>
    <p:cSldViewPr>
      <p:cViewPr varScale="1">
        <p:scale>
          <a:sx n="80" d="100"/>
          <a:sy n="80" d="100"/>
        </p:scale>
        <p:origin x="-162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handoutMaster" Target="handoutMasters/handoutMaster1.xml"/><Relationship Id="rId64" Type="http://schemas.openxmlformats.org/officeDocument/2006/relationships/printerSettings" Target="printerSettings/printerSettings1.bin"/><Relationship Id="rId65" Type="http://schemas.openxmlformats.org/officeDocument/2006/relationships/tags" Target="tags/tag1.xml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21.emf"/><Relationship Id="rId7" Type="http://schemas.openxmlformats.org/officeDocument/2006/relationships/image" Target="../media/image75.emf"/><Relationship Id="rId8" Type="http://schemas.openxmlformats.org/officeDocument/2006/relationships/image" Target="../media/image76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4" Type="http://schemas.openxmlformats.org/officeDocument/2006/relationships/image" Target="../media/image80.emf"/><Relationship Id="rId5" Type="http://schemas.openxmlformats.org/officeDocument/2006/relationships/image" Target="../media/image81.emf"/><Relationship Id="rId1" Type="http://schemas.openxmlformats.org/officeDocument/2006/relationships/image" Target="../media/image77.emf"/><Relationship Id="rId2" Type="http://schemas.openxmlformats.org/officeDocument/2006/relationships/image" Target="../media/image78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4" Type="http://schemas.openxmlformats.org/officeDocument/2006/relationships/image" Target="../media/image83.emf"/><Relationship Id="rId5" Type="http://schemas.openxmlformats.org/officeDocument/2006/relationships/image" Target="../media/image84.emf"/><Relationship Id="rId6" Type="http://schemas.openxmlformats.org/officeDocument/2006/relationships/image" Target="../media/image85.emf"/><Relationship Id="rId7" Type="http://schemas.openxmlformats.org/officeDocument/2006/relationships/image" Target="../media/image86.emf"/><Relationship Id="rId1" Type="http://schemas.openxmlformats.org/officeDocument/2006/relationships/image" Target="../media/image82.emf"/><Relationship Id="rId2" Type="http://schemas.openxmlformats.org/officeDocument/2006/relationships/image" Target="../media/image79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4" Type="http://schemas.openxmlformats.org/officeDocument/2006/relationships/image" Target="../media/image88.emf"/><Relationship Id="rId5" Type="http://schemas.openxmlformats.org/officeDocument/2006/relationships/image" Target="../media/image89.emf"/><Relationship Id="rId1" Type="http://schemas.openxmlformats.org/officeDocument/2006/relationships/image" Target="../media/image87.emf"/><Relationship Id="rId2" Type="http://schemas.openxmlformats.org/officeDocument/2006/relationships/image" Target="../media/image79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4" Type="http://schemas.openxmlformats.org/officeDocument/2006/relationships/image" Target="../media/image93.emf"/><Relationship Id="rId5" Type="http://schemas.openxmlformats.org/officeDocument/2006/relationships/image" Target="../media/image94.emf"/><Relationship Id="rId6" Type="http://schemas.openxmlformats.org/officeDocument/2006/relationships/image" Target="../media/image95.emf"/><Relationship Id="rId1" Type="http://schemas.openxmlformats.org/officeDocument/2006/relationships/image" Target="../media/image90.emf"/><Relationship Id="rId2" Type="http://schemas.openxmlformats.org/officeDocument/2006/relationships/image" Target="../media/image91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4" Type="http://schemas.openxmlformats.org/officeDocument/2006/relationships/image" Target="../media/image99.emf"/><Relationship Id="rId5" Type="http://schemas.openxmlformats.org/officeDocument/2006/relationships/image" Target="../media/image100.emf"/><Relationship Id="rId6" Type="http://schemas.openxmlformats.org/officeDocument/2006/relationships/image" Target="../media/image101.emf"/><Relationship Id="rId7" Type="http://schemas.openxmlformats.org/officeDocument/2006/relationships/image" Target="../media/image102.emf"/><Relationship Id="rId1" Type="http://schemas.openxmlformats.org/officeDocument/2006/relationships/image" Target="../media/image96.emf"/><Relationship Id="rId2" Type="http://schemas.openxmlformats.org/officeDocument/2006/relationships/image" Target="../media/image97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4" Type="http://schemas.openxmlformats.org/officeDocument/2006/relationships/image" Target="../media/image80.emf"/><Relationship Id="rId5" Type="http://schemas.openxmlformats.org/officeDocument/2006/relationships/image" Target="../media/image81.emf"/><Relationship Id="rId6" Type="http://schemas.openxmlformats.org/officeDocument/2006/relationships/image" Target="../media/image104.emf"/><Relationship Id="rId7" Type="http://schemas.openxmlformats.org/officeDocument/2006/relationships/image" Target="../media/image105.emf"/><Relationship Id="rId1" Type="http://schemas.openxmlformats.org/officeDocument/2006/relationships/image" Target="../media/image103.emf"/><Relationship Id="rId2" Type="http://schemas.openxmlformats.org/officeDocument/2006/relationships/image" Target="../media/image78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4" Type="http://schemas.openxmlformats.org/officeDocument/2006/relationships/image" Target="../media/image80.emf"/><Relationship Id="rId5" Type="http://schemas.openxmlformats.org/officeDocument/2006/relationships/image" Target="../media/image81.emf"/><Relationship Id="rId6" Type="http://schemas.openxmlformats.org/officeDocument/2006/relationships/image" Target="../media/image108.emf"/><Relationship Id="rId1" Type="http://schemas.openxmlformats.org/officeDocument/2006/relationships/image" Target="../media/image106.emf"/><Relationship Id="rId2" Type="http://schemas.openxmlformats.org/officeDocument/2006/relationships/image" Target="../media/image10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emf"/><Relationship Id="rId12" Type="http://schemas.openxmlformats.org/officeDocument/2006/relationships/image" Target="../media/image21.emf"/><Relationship Id="rId13" Type="http://schemas.openxmlformats.org/officeDocument/2006/relationships/image" Target="../media/image22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8.emf"/><Relationship Id="rId10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6" Type="http://schemas.openxmlformats.org/officeDocument/2006/relationships/image" Target="../media/image41.emf"/><Relationship Id="rId7" Type="http://schemas.openxmlformats.org/officeDocument/2006/relationships/image" Target="../media/image42.emf"/><Relationship Id="rId8" Type="http://schemas.openxmlformats.org/officeDocument/2006/relationships/image" Target="../media/image43.emf"/><Relationship Id="rId9" Type="http://schemas.openxmlformats.org/officeDocument/2006/relationships/image" Target="../media/image44.emf"/><Relationship Id="rId10" Type="http://schemas.openxmlformats.org/officeDocument/2006/relationships/image" Target="../media/image45.emf"/><Relationship Id="rId11" Type="http://schemas.openxmlformats.org/officeDocument/2006/relationships/image" Target="../media/image46.emf"/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drawings/_rels/vmlDrawing9.vml.rels><?xml version="1.0" encoding="UTF-8" standalone="yes"?>
<Relationships xmlns="http://schemas.openxmlformats.org/package/2006/relationships"><Relationship Id="rId9" Type="http://schemas.openxmlformats.org/officeDocument/2006/relationships/image" Target="../media/image53.emf"/><Relationship Id="rId20" Type="http://schemas.openxmlformats.org/officeDocument/2006/relationships/image" Target="../media/image64.emf"/><Relationship Id="rId21" Type="http://schemas.openxmlformats.org/officeDocument/2006/relationships/image" Target="../media/image65.emf"/><Relationship Id="rId22" Type="http://schemas.openxmlformats.org/officeDocument/2006/relationships/image" Target="../media/image66.emf"/><Relationship Id="rId23" Type="http://schemas.openxmlformats.org/officeDocument/2006/relationships/image" Target="../media/image67.emf"/><Relationship Id="rId24" Type="http://schemas.openxmlformats.org/officeDocument/2006/relationships/image" Target="../media/image68.emf"/><Relationship Id="rId25" Type="http://schemas.openxmlformats.org/officeDocument/2006/relationships/image" Target="../media/image69.emf"/><Relationship Id="rId10" Type="http://schemas.openxmlformats.org/officeDocument/2006/relationships/image" Target="../media/image54.emf"/><Relationship Id="rId11" Type="http://schemas.openxmlformats.org/officeDocument/2006/relationships/image" Target="../media/image55.emf"/><Relationship Id="rId12" Type="http://schemas.openxmlformats.org/officeDocument/2006/relationships/image" Target="../media/image56.emf"/><Relationship Id="rId13" Type="http://schemas.openxmlformats.org/officeDocument/2006/relationships/image" Target="../media/image57.emf"/><Relationship Id="rId14" Type="http://schemas.openxmlformats.org/officeDocument/2006/relationships/image" Target="../media/image58.emf"/><Relationship Id="rId15" Type="http://schemas.openxmlformats.org/officeDocument/2006/relationships/image" Target="../media/image59.emf"/><Relationship Id="rId16" Type="http://schemas.openxmlformats.org/officeDocument/2006/relationships/image" Target="../media/image60.emf"/><Relationship Id="rId17" Type="http://schemas.openxmlformats.org/officeDocument/2006/relationships/image" Target="../media/image61.emf"/><Relationship Id="rId18" Type="http://schemas.openxmlformats.org/officeDocument/2006/relationships/image" Target="../media/image62.emf"/><Relationship Id="rId19" Type="http://schemas.openxmlformats.org/officeDocument/2006/relationships/image" Target="../media/image63.emf"/><Relationship Id="rId1" Type="http://schemas.openxmlformats.org/officeDocument/2006/relationships/image" Target="../media/image47.emf"/><Relationship Id="rId2" Type="http://schemas.openxmlformats.org/officeDocument/2006/relationships/image" Target="../media/image41.emf"/><Relationship Id="rId3" Type="http://schemas.openxmlformats.org/officeDocument/2006/relationships/image" Target="../media/image39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6" Type="http://schemas.openxmlformats.org/officeDocument/2006/relationships/image" Target="../media/image50.emf"/><Relationship Id="rId7" Type="http://schemas.openxmlformats.org/officeDocument/2006/relationships/image" Target="../media/image51.emf"/><Relationship Id="rId8" Type="http://schemas.openxmlformats.org/officeDocument/2006/relationships/image" Target="../media/image5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5A2F2-4A70-460C-AE91-A4C1814663C6}" type="datetimeFigureOut">
              <a:rPr lang="fr-FR" smtClean="0"/>
              <a:pPr/>
              <a:t>07/04/16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3B57E-812C-4DF7-B53C-467ABE0CCE4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6489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E8F61-99A1-42B4-87D4-925306A6DB48}" type="datetimeFigureOut">
              <a:rPr lang="en-US" smtClean="0"/>
              <a:pPr/>
              <a:t>07/04/16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781E1-FF99-4333-8317-3144339AA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685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217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i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124200"/>
            <a:ext cx="64008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Nom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39029" y="4408235"/>
            <a:ext cx="865943" cy="544765"/>
          </a:xfrm>
          <a:prstGeom prst="rect">
            <a:avLst/>
          </a:prstGeom>
        </p:spPr>
        <p:txBody>
          <a:bodyPr wrap="none">
            <a:noAutofit/>
          </a:bodyPr>
          <a:lstStyle>
            <a:lvl1pPr marL="182880" marR="0" indent="-27432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800" baseline="0"/>
            </a:lvl1pPr>
          </a:lstStyle>
          <a:p>
            <a:pPr marL="182880" marR="0" lvl="0" indent="-27432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Lieu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19200"/>
            <a:ext cx="8229600" cy="16112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>
              <a:spcBef>
                <a:spcPts val="600"/>
              </a:spcBef>
              <a:buFont typeface="Arial" pitchFamily="34" charset="0"/>
              <a:buChar char="•"/>
              <a:defRPr sz="2400"/>
            </a:lvl1pPr>
            <a:lvl2pPr marL="457200" indent="-201168">
              <a:spcBef>
                <a:spcPts val="0"/>
              </a:spcBef>
              <a:defRPr sz="2000"/>
            </a:lvl2pPr>
            <a:lvl3pPr marL="731520" indent="-201168">
              <a:spcBef>
                <a:spcPts val="0"/>
              </a:spcBef>
              <a:buFont typeface="Arial" pitchFamily="34" charset="0"/>
              <a:buChar char="–"/>
              <a:defRPr sz="1800" b="0">
                <a:solidFill>
                  <a:schemeClr val="tx2"/>
                </a:solidFill>
              </a:defRPr>
            </a:lvl3pPr>
            <a:lvl4pPr marL="1005840" indent="-201168">
              <a:spcBef>
                <a:spcPts val="0"/>
              </a:spcBef>
              <a:buFont typeface="Arial" pitchFamily="34" charset="0"/>
              <a:buChar char="–"/>
              <a:defRPr sz="1600"/>
            </a:lvl4pPr>
            <a:lvl5pPr marL="1280160" indent="-201168">
              <a:spcBef>
                <a:spcPts val="0"/>
              </a:spcBef>
              <a:buFont typeface="Arial" pitchFamily="34" charset="0"/>
              <a:buChar char="–"/>
              <a:defRPr sz="1600"/>
            </a:lvl5pPr>
          </a:lstStyle>
          <a:p>
            <a:pPr lvl="0"/>
            <a:r>
              <a:rPr lang="fr-FR" noProof="0" dirty="0" smtClean="0"/>
              <a:t>First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r>
              <a:rPr lang="fr-FR" noProof="0" dirty="0" smtClean="0"/>
              <a:t> </a:t>
            </a:r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5029200" y="6562800"/>
            <a:ext cx="2895600" cy="365125"/>
          </a:xfrm>
        </p:spPr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7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5029200" y="6562800"/>
            <a:ext cx="2895600" cy="365125"/>
          </a:xfrm>
        </p:spPr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9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5029200" y="6562800"/>
            <a:ext cx="2895600" cy="365125"/>
          </a:xfrm>
        </p:spPr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848600" y="65643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   </a:t>
            </a:r>
            <a:fld id="{BD380794-AD05-45D1-BCEF-E41591C34CD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00" y="656433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267200" y="0"/>
            <a:ext cx="1066800" cy="1828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0" r:id="rId2"/>
    <p:sldLayoutId id="2147483682" r:id="rId3"/>
    <p:sldLayoutId id="2147483679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i="1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9pPr>
    </p:titleStyle>
    <p:bodyStyle>
      <a:lvl1pPr marL="182880" indent="-27432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Char char="–"/>
        <a:defRPr sz="2000" baseline="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–"/>
        <a:defRPr sz="18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–"/>
        <a:defRPr sz="16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–"/>
        <a:defRPr sz="16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erard.berry@college-de-france.fr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.bin"/><Relationship Id="rId20" Type="http://schemas.openxmlformats.org/officeDocument/2006/relationships/oleObject" Target="../embeddings/oleObject17.bin"/><Relationship Id="rId21" Type="http://schemas.openxmlformats.org/officeDocument/2006/relationships/image" Target="../media/image18.emf"/><Relationship Id="rId22" Type="http://schemas.openxmlformats.org/officeDocument/2006/relationships/oleObject" Target="../embeddings/oleObject18.bin"/><Relationship Id="rId23" Type="http://schemas.openxmlformats.org/officeDocument/2006/relationships/image" Target="../media/image19.emf"/><Relationship Id="rId24" Type="http://schemas.openxmlformats.org/officeDocument/2006/relationships/oleObject" Target="../embeddings/oleObject19.bin"/><Relationship Id="rId25" Type="http://schemas.openxmlformats.org/officeDocument/2006/relationships/image" Target="../media/image20.emf"/><Relationship Id="rId26" Type="http://schemas.openxmlformats.org/officeDocument/2006/relationships/oleObject" Target="../embeddings/oleObject20.bin"/><Relationship Id="rId27" Type="http://schemas.openxmlformats.org/officeDocument/2006/relationships/image" Target="../media/image21.emf"/><Relationship Id="rId28" Type="http://schemas.openxmlformats.org/officeDocument/2006/relationships/oleObject" Target="../embeddings/oleObject21.bin"/><Relationship Id="rId29" Type="http://schemas.openxmlformats.org/officeDocument/2006/relationships/image" Target="../media/image22.emf"/><Relationship Id="rId10" Type="http://schemas.openxmlformats.org/officeDocument/2006/relationships/image" Target="../media/image13.emf"/><Relationship Id="rId11" Type="http://schemas.openxmlformats.org/officeDocument/2006/relationships/oleObject" Target="../embeddings/oleObject12.bin"/><Relationship Id="rId12" Type="http://schemas.openxmlformats.org/officeDocument/2006/relationships/image" Target="../media/image14.emf"/><Relationship Id="rId13" Type="http://schemas.openxmlformats.org/officeDocument/2006/relationships/oleObject" Target="../embeddings/oleObject13.bin"/><Relationship Id="rId14" Type="http://schemas.openxmlformats.org/officeDocument/2006/relationships/image" Target="../media/image15.emf"/><Relationship Id="rId15" Type="http://schemas.openxmlformats.org/officeDocument/2006/relationships/oleObject" Target="../embeddings/oleObject14.bin"/><Relationship Id="rId16" Type="http://schemas.openxmlformats.org/officeDocument/2006/relationships/image" Target="../media/image16.emf"/><Relationship Id="rId17" Type="http://schemas.openxmlformats.org/officeDocument/2006/relationships/oleObject" Target="../embeddings/oleObject15.bin"/><Relationship Id="rId18" Type="http://schemas.openxmlformats.org/officeDocument/2006/relationships/image" Target="../media/image17.emf"/><Relationship Id="rId19" Type="http://schemas.openxmlformats.org/officeDocument/2006/relationships/oleObject" Target="../embeddings/oleObject16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8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3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0.bin"/><Relationship Id="rId20" Type="http://schemas.openxmlformats.org/officeDocument/2006/relationships/image" Target="../media/image42.emf"/><Relationship Id="rId21" Type="http://schemas.openxmlformats.org/officeDocument/2006/relationships/oleObject" Target="../embeddings/oleObject38.bin"/><Relationship Id="rId22" Type="http://schemas.openxmlformats.org/officeDocument/2006/relationships/image" Target="../media/image43.emf"/><Relationship Id="rId23" Type="http://schemas.openxmlformats.org/officeDocument/2006/relationships/oleObject" Target="../embeddings/oleObject39.bin"/><Relationship Id="rId24" Type="http://schemas.openxmlformats.org/officeDocument/2006/relationships/image" Target="../media/image44.emf"/><Relationship Id="rId25" Type="http://schemas.openxmlformats.org/officeDocument/2006/relationships/oleObject" Target="../embeddings/oleObject40.bin"/><Relationship Id="rId26" Type="http://schemas.openxmlformats.org/officeDocument/2006/relationships/image" Target="../media/image45.emf"/><Relationship Id="rId27" Type="http://schemas.openxmlformats.org/officeDocument/2006/relationships/oleObject" Target="../embeddings/oleObject41.bin"/><Relationship Id="rId28" Type="http://schemas.openxmlformats.org/officeDocument/2006/relationships/image" Target="../media/image46.emf"/><Relationship Id="rId10" Type="http://schemas.openxmlformats.org/officeDocument/2006/relationships/oleObject" Target="../embeddings/oleObject31.bin"/><Relationship Id="rId11" Type="http://schemas.openxmlformats.org/officeDocument/2006/relationships/image" Target="../media/image39.emf"/><Relationship Id="rId12" Type="http://schemas.openxmlformats.org/officeDocument/2006/relationships/oleObject" Target="../embeddings/oleObject32.bin"/><Relationship Id="rId13" Type="http://schemas.openxmlformats.org/officeDocument/2006/relationships/oleObject" Target="../embeddings/oleObject33.bin"/><Relationship Id="rId14" Type="http://schemas.openxmlformats.org/officeDocument/2006/relationships/image" Target="../media/image40.emf"/><Relationship Id="rId15" Type="http://schemas.openxmlformats.org/officeDocument/2006/relationships/oleObject" Target="../embeddings/oleObject34.bin"/><Relationship Id="rId16" Type="http://schemas.openxmlformats.org/officeDocument/2006/relationships/oleObject" Target="../embeddings/oleObject35.bin"/><Relationship Id="rId17" Type="http://schemas.openxmlformats.org/officeDocument/2006/relationships/image" Target="../media/image41.emf"/><Relationship Id="rId18" Type="http://schemas.openxmlformats.org/officeDocument/2006/relationships/oleObject" Target="../embeddings/oleObject36.bin"/><Relationship Id="rId19" Type="http://schemas.openxmlformats.org/officeDocument/2006/relationships/oleObject" Target="../embeddings/oleObject37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7.bin"/><Relationship Id="rId4" Type="http://schemas.openxmlformats.org/officeDocument/2006/relationships/image" Target="../media/image36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37.e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38.emf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7.bin"/><Relationship Id="rId14" Type="http://schemas.openxmlformats.org/officeDocument/2006/relationships/image" Target="../media/image50.emf"/><Relationship Id="rId15" Type="http://schemas.openxmlformats.org/officeDocument/2006/relationships/oleObject" Target="../embeddings/oleObject48.bin"/><Relationship Id="rId16" Type="http://schemas.openxmlformats.org/officeDocument/2006/relationships/image" Target="../media/image51.emf"/><Relationship Id="rId17" Type="http://schemas.openxmlformats.org/officeDocument/2006/relationships/oleObject" Target="../embeddings/oleObject49.bin"/><Relationship Id="rId18" Type="http://schemas.openxmlformats.org/officeDocument/2006/relationships/oleObject" Target="../embeddings/oleObject50.bin"/><Relationship Id="rId19" Type="http://schemas.openxmlformats.org/officeDocument/2006/relationships/image" Target="../media/image52.emf"/><Relationship Id="rId63" Type="http://schemas.openxmlformats.org/officeDocument/2006/relationships/oleObject" Target="../embeddings/oleObject80.bin"/><Relationship Id="rId64" Type="http://schemas.openxmlformats.org/officeDocument/2006/relationships/image" Target="../media/image67.emf"/><Relationship Id="rId65" Type="http://schemas.openxmlformats.org/officeDocument/2006/relationships/oleObject" Target="../embeddings/oleObject81.bin"/><Relationship Id="rId66" Type="http://schemas.openxmlformats.org/officeDocument/2006/relationships/image" Target="../media/image68.emf"/><Relationship Id="rId67" Type="http://schemas.openxmlformats.org/officeDocument/2006/relationships/oleObject" Target="../embeddings/oleObject82.bin"/><Relationship Id="rId68" Type="http://schemas.openxmlformats.org/officeDocument/2006/relationships/image" Target="../media/image69.emf"/><Relationship Id="rId69" Type="http://schemas.openxmlformats.org/officeDocument/2006/relationships/image" Target="../media/image70.png"/><Relationship Id="rId50" Type="http://schemas.openxmlformats.org/officeDocument/2006/relationships/oleObject" Target="../embeddings/oleObject72.bin"/><Relationship Id="rId51" Type="http://schemas.openxmlformats.org/officeDocument/2006/relationships/oleObject" Target="../embeddings/oleObject73.bin"/><Relationship Id="rId52" Type="http://schemas.openxmlformats.org/officeDocument/2006/relationships/oleObject" Target="../embeddings/oleObject74.bin"/><Relationship Id="rId53" Type="http://schemas.openxmlformats.org/officeDocument/2006/relationships/image" Target="../media/image62.emf"/><Relationship Id="rId54" Type="http://schemas.openxmlformats.org/officeDocument/2006/relationships/oleObject" Target="../embeddings/oleObject75.bin"/><Relationship Id="rId55" Type="http://schemas.openxmlformats.org/officeDocument/2006/relationships/oleObject" Target="../embeddings/oleObject76.bin"/><Relationship Id="rId56" Type="http://schemas.openxmlformats.org/officeDocument/2006/relationships/image" Target="../media/image63.emf"/><Relationship Id="rId57" Type="http://schemas.openxmlformats.org/officeDocument/2006/relationships/oleObject" Target="../embeddings/oleObject77.bin"/><Relationship Id="rId58" Type="http://schemas.openxmlformats.org/officeDocument/2006/relationships/image" Target="../media/image64.emf"/><Relationship Id="rId59" Type="http://schemas.openxmlformats.org/officeDocument/2006/relationships/oleObject" Target="../embeddings/oleObject78.bin"/><Relationship Id="rId40" Type="http://schemas.openxmlformats.org/officeDocument/2006/relationships/oleObject" Target="../embeddings/oleObject65.bin"/><Relationship Id="rId41" Type="http://schemas.openxmlformats.org/officeDocument/2006/relationships/oleObject" Target="../embeddings/oleObject66.bin"/><Relationship Id="rId42" Type="http://schemas.openxmlformats.org/officeDocument/2006/relationships/oleObject" Target="../embeddings/oleObject67.bin"/><Relationship Id="rId43" Type="http://schemas.openxmlformats.org/officeDocument/2006/relationships/oleObject" Target="../embeddings/oleObject68.bin"/><Relationship Id="rId44" Type="http://schemas.openxmlformats.org/officeDocument/2006/relationships/image" Target="../media/image59.emf"/><Relationship Id="rId45" Type="http://schemas.openxmlformats.org/officeDocument/2006/relationships/oleObject" Target="../embeddings/oleObject69.bin"/><Relationship Id="rId46" Type="http://schemas.openxmlformats.org/officeDocument/2006/relationships/image" Target="../media/image60.emf"/><Relationship Id="rId47" Type="http://schemas.openxmlformats.org/officeDocument/2006/relationships/oleObject" Target="../embeddings/oleObject70.bin"/><Relationship Id="rId48" Type="http://schemas.openxmlformats.org/officeDocument/2006/relationships/image" Target="../media/image61.emf"/><Relationship Id="rId49" Type="http://schemas.openxmlformats.org/officeDocument/2006/relationships/oleObject" Target="../embeddings/oleObject71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2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43.bin"/><Relationship Id="rId6" Type="http://schemas.openxmlformats.org/officeDocument/2006/relationships/image" Target="../media/image41.emf"/><Relationship Id="rId7" Type="http://schemas.openxmlformats.org/officeDocument/2006/relationships/oleObject" Target="../embeddings/oleObject44.bin"/><Relationship Id="rId8" Type="http://schemas.openxmlformats.org/officeDocument/2006/relationships/image" Target="../media/image39.emf"/><Relationship Id="rId9" Type="http://schemas.openxmlformats.org/officeDocument/2006/relationships/oleObject" Target="../embeddings/oleObject45.bin"/><Relationship Id="rId30" Type="http://schemas.openxmlformats.org/officeDocument/2006/relationships/image" Target="../media/image56.emf"/><Relationship Id="rId31" Type="http://schemas.openxmlformats.org/officeDocument/2006/relationships/oleObject" Target="../embeddings/oleObject58.bin"/><Relationship Id="rId32" Type="http://schemas.openxmlformats.org/officeDocument/2006/relationships/image" Target="../media/image57.emf"/><Relationship Id="rId33" Type="http://schemas.openxmlformats.org/officeDocument/2006/relationships/oleObject" Target="../embeddings/oleObject59.bin"/><Relationship Id="rId34" Type="http://schemas.openxmlformats.org/officeDocument/2006/relationships/image" Target="../media/image58.emf"/><Relationship Id="rId35" Type="http://schemas.openxmlformats.org/officeDocument/2006/relationships/oleObject" Target="../embeddings/oleObject60.bin"/><Relationship Id="rId36" Type="http://schemas.openxmlformats.org/officeDocument/2006/relationships/oleObject" Target="../embeddings/oleObject61.bin"/><Relationship Id="rId37" Type="http://schemas.openxmlformats.org/officeDocument/2006/relationships/oleObject" Target="../embeddings/oleObject62.bin"/><Relationship Id="rId38" Type="http://schemas.openxmlformats.org/officeDocument/2006/relationships/oleObject" Target="../embeddings/oleObject63.bin"/><Relationship Id="rId39" Type="http://schemas.openxmlformats.org/officeDocument/2006/relationships/oleObject" Target="../embeddings/oleObject64.bin"/><Relationship Id="rId20" Type="http://schemas.openxmlformats.org/officeDocument/2006/relationships/oleObject" Target="../embeddings/oleObject51.bin"/><Relationship Id="rId21" Type="http://schemas.openxmlformats.org/officeDocument/2006/relationships/image" Target="../media/image53.emf"/><Relationship Id="rId22" Type="http://schemas.openxmlformats.org/officeDocument/2006/relationships/oleObject" Target="../embeddings/oleObject52.bin"/><Relationship Id="rId23" Type="http://schemas.openxmlformats.org/officeDocument/2006/relationships/oleObject" Target="../embeddings/oleObject53.bin"/><Relationship Id="rId24" Type="http://schemas.openxmlformats.org/officeDocument/2006/relationships/oleObject" Target="../embeddings/oleObject54.bin"/><Relationship Id="rId25" Type="http://schemas.openxmlformats.org/officeDocument/2006/relationships/oleObject" Target="../embeddings/oleObject55.bin"/><Relationship Id="rId26" Type="http://schemas.openxmlformats.org/officeDocument/2006/relationships/image" Target="../media/image54.emf"/><Relationship Id="rId27" Type="http://schemas.openxmlformats.org/officeDocument/2006/relationships/oleObject" Target="../embeddings/oleObject56.bin"/><Relationship Id="rId28" Type="http://schemas.openxmlformats.org/officeDocument/2006/relationships/image" Target="../media/image55.emf"/><Relationship Id="rId29" Type="http://schemas.openxmlformats.org/officeDocument/2006/relationships/oleObject" Target="../embeddings/oleObject57.bin"/><Relationship Id="rId60" Type="http://schemas.openxmlformats.org/officeDocument/2006/relationships/image" Target="../media/image65.emf"/><Relationship Id="rId61" Type="http://schemas.openxmlformats.org/officeDocument/2006/relationships/oleObject" Target="../embeddings/oleObject79.bin"/><Relationship Id="rId62" Type="http://schemas.openxmlformats.org/officeDocument/2006/relationships/image" Target="../media/image66.emf"/><Relationship Id="rId10" Type="http://schemas.openxmlformats.org/officeDocument/2006/relationships/image" Target="../media/image48.emf"/><Relationship Id="rId11" Type="http://schemas.openxmlformats.org/officeDocument/2006/relationships/oleObject" Target="../embeddings/oleObject46.bin"/><Relationship Id="rId12" Type="http://schemas.openxmlformats.org/officeDocument/2006/relationships/image" Target="../media/image49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7.bin"/><Relationship Id="rId12" Type="http://schemas.openxmlformats.org/officeDocument/2006/relationships/image" Target="../media/image16.emf"/><Relationship Id="rId13" Type="http://schemas.openxmlformats.org/officeDocument/2006/relationships/oleObject" Target="../embeddings/oleObject88.bin"/><Relationship Id="rId14" Type="http://schemas.openxmlformats.org/officeDocument/2006/relationships/image" Target="../media/image21.emf"/><Relationship Id="rId15" Type="http://schemas.openxmlformats.org/officeDocument/2006/relationships/oleObject" Target="../embeddings/oleObject89.bin"/><Relationship Id="rId16" Type="http://schemas.openxmlformats.org/officeDocument/2006/relationships/image" Target="../media/image75.emf"/><Relationship Id="rId17" Type="http://schemas.openxmlformats.org/officeDocument/2006/relationships/oleObject" Target="../embeddings/oleObject90.bin"/><Relationship Id="rId18" Type="http://schemas.openxmlformats.org/officeDocument/2006/relationships/image" Target="../media/image76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3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84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85.bin"/><Relationship Id="rId8" Type="http://schemas.openxmlformats.org/officeDocument/2006/relationships/image" Target="../media/image74.emf"/><Relationship Id="rId9" Type="http://schemas.openxmlformats.org/officeDocument/2006/relationships/oleObject" Target="../embeddings/oleObject86.bin"/><Relationship Id="rId10" Type="http://schemas.openxmlformats.org/officeDocument/2006/relationships/image" Target="../media/image15.emf"/></Relationships>
</file>

<file path=ppt/slides/_rels/slide5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5.bin"/><Relationship Id="rId12" Type="http://schemas.openxmlformats.org/officeDocument/2006/relationships/image" Target="../media/image8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1.bin"/><Relationship Id="rId4" Type="http://schemas.openxmlformats.org/officeDocument/2006/relationships/image" Target="../media/image77.emf"/><Relationship Id="rId5" Type="http://schemas.openxmlformats.org/officeDocument/2006/relationships/oleObject" Target="../embeddings/oleObject92.bin"/><Relationship Id="rId6" Type="http://schemas.openxmlformats.org/officeDocument/2006/relationships/image" Target="../media/image78.emf"/><Relationship Id="rId7" Type="http://schemas.openxmlformats.org/officeDocument/2006/relationships/oleObject" Target="../embeddings/oleObject93.bin"/><Relationship Id="rId8" Type="http://schemas.openxmlformats.org/officeDocument/2006/relationships/image" Target="../media/image79.emf"/><Relationship Id="rId9" Type="http://schemas.openxmlformats.org/officeDocument/2006/relationships/oleObject" Target="../embeddings/oleObject94.bin"/><Relationship Id="rId10" Type="http://schemas.openxmlformats.org/officeDocument/2006/relationships/image" Target="../media/image80.emf"/></Relationships>
</file>

<file path=ppt/slides/_rels/slide5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0.bin"/><Relationship Id="rId12" Type="http://schemas.openxmlformats.org/officeDocument/2006/relationships/image" Target="../media/image84.emf"/><Relationship Id="rId13" Type="http://schemas.openxmlformats.org/officeDocument/2006/relationships/oleObject" Target="../embeddings/oleObject101.bin"/><Relationship Id="rId14" Type="http://schemas.openxmlformats.org/officeDocument/2006/relationships/image" Target="../media/image85.emf"/><Relationship Id="rId15" Type="http://schemas.openxmlformats.org/officeDocument/2006/relationships/oleObject" Target="../embeddings/oleObject102.bin"/><Relationship Id="rId16" Type="http://schemas.openxmlformats.org/officeDocument/2006/relationships/image" Target="../media/image86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6.bin"/><Relationship Id="rId4" Type="http://schemas.openxmlformats.org/officeDocument/2006/relationships/image" Target="../media/image82.emf"/><Relationship Id="rId5" Type="http://schemas.openxmlformats.org/officeDocument/2006/relationships/oleObject" Target="../embeddings/oleObject97.bin"/><Relationship Id="rId6" Type="http://schemas.openxmlformats.org/officeDocument/2006/relationships/image" Target="../media/image79.emf"/><Relationship Id="rId7" Type="http://schemas.openxmlformats.org/officeDocument/2006/relationships/oleObject" Target="../embeddings/oleObject98.bin"/><Relationship Id="rId8" Type="http://schemas.openxmlformats.org/officeDocument/2006/relationships/image" Target="../media/image80.emf"/><Relationship Id="rId9" Type="http://schemas.openxmlformats.org/officeDocument/2006/relationships/oleObject" Target="../embeddings/oleObject99.bin"/><Relationship Id="rId10" Type="http://schemas.openxmlformats.org/officeDocument/2006/relationships/image" Target="../media/image83.emf"/></Relationships>
</file>

<file path=ppt/slides/_rels/slide5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7.bin"/><Relationship Id="rId12" Type="http://schemas.openxmlformats.org/officeDocument/2006/relationships/image" Target="../media/image89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3.bin"/><Relationship Id="rId4" Type="http://schemas.openxmlformats.org/officeDocument/2006/relationships/image" Target="../media/image87.emf"/><Relationship Id="rId5" Type="http://schemas.openxmlformats.org/officeDocument/2006/relationships/oleObject" Target="../embeddings/oleObject104.bin"/><Relationship Id="rId6" Type="http://schemas.openxmlformats.org/officeDocument/2006/relationships/image" Target="../media/image79.emf"/><Relationship Id="rId7" Type="http://schemas.openxmlformats.org/officeDocument/2006/relationships/oleObject" Target="../embeddings/oleObject105.bin"/><Relationship Id="rId8" Type="http://schemas.openxmlformats.org/officeDocument/2006/relationships/image" Target="../media/image80.emf"/><Relationship Id="rId9" Type="http://schemas.openxmlformats.org/officeDocument/2006/relationships/oleObject" Target="../embeddings/oleObject106.bin"/><Relationship Id="rId10" Type="http://schemas.openxmlformats.org/officeDocument/2006/relationships/image" Target="../media/image88.emf"/></Relationships>
</file>

<file path=ppt/slides/_rels/slide5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2.bin"/><Relationship Id="rId12" Type="http://schemas.openxmlformats.org/officeDocument/2006/relationships/image" Target="../media/image94.emf"/><Relationship Id="rId13" Type="http://schemas.openxmlformats.org/officeDocument/2006/relationships/oleObject" Target="../embeddings/oleObject113.bin"/><Relationship Id="rId14" Type="http://schemas.openxmlformats.org/officeDocument/2006/relationships/image" Target="../media/image95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8.bin"/><Relationship Id="rId4" Type="http://schemas.openxmlformats.org/officeDocument/2006/relationships/image" Target="../media/image90.emf"/><Relationship Id="rId5" Type="http://schemas.openxmlformats.org/officeDocument/2006/relationships/oleObject" Target="../embeddings/oleObject109.bin"/><Relationship Id="rId6" Type="http://schemas.openxmlformats.org/officeDocument/2006/relationships/image" Target="../media/image91.emf"/><Relationship Id="rId7" Type="http://schemas.openxmlformats.org/officeDocument/2006/relationships/oleObject" Target="../embeddings/oleObject110.bin"/><Relationship Id="rId8" Type="http://schemas.openxmlformats.org/officeDocument/2006/relationships/image" Target="../media/image92.emf"/><Relationship Id="rId9" Type="http://schemas.openxmlformats.org/officeDocument/2006/relationships/oleObject" Target="../embeddings/oleObject111.bin"/><Relationship Id="rId10" Type="http://schemas.openxmlformats.org/officeDocument/2006/relationships/image" Target="../media/image93.emf"/></Relationships>
</file>

<file path=ppt/slides/_rels/slide5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8.bin"/><Relationship Id="rId12" Type="http://schemas.openxmlformats.org/officeDocument/2006/relationships/image" Target="../media/image100.emf"/><Relationship Id="rId13" Type="http://schemas.openxmlformats.org/officeDocument/2006/relationships/oleObject" Target="../embeddings/oleObject119.bin"/><Relationship Id="rId14" Type="http://schemas.openxmlformats.org/officeDocument/2006/relationships/image" Target="../media/image101.emf"/><Relationship Id="rId15" Type="http://schemas.openxmlformats.org/officeDocument/2006/relationships/oleObject" Target="../embeddings/oleObject120.bin"/><Relationship Id="rId16" Type="http://schemas.openxmlformats.org/officeDocument/2006/relationships/image" Target="../media/image102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114.bin"/><Relationship Id="rId4" Type="http://schemas.openxmlformats.org/officeDocument/2006/relationships/image" Target="../media/image96.emf"/><Relationship Id="rId5" Type="http://schemas.openxmlformats.org/officeDocument/2006/relationships/oleObject" Target="../embeddings/oleObject115.bin"/><Relationship Id="rId6" Type="http://schemas.openxmlformats.org/officeDocument/2006/relationships/image" Target="../media/image97.emf"/><Relationship Id="rId7" Type="http://schemas.openxmlformats.org/officeDocument/2006/relationships/oleObject" Target="../embeddings/oleObject116.bin"/><Relationship Id="rId8" Type="http://schemas.openxmlformats.org/officeDocument/2006/relationships/image" Target="../media/image98.emf"/><Relationship Id="rId9" Type="http://schemas.openxmlformats.org/officeDocument/2006/relationships/oleObject" Target="../embeddings/oleObject117.bin"/><Relationship Id="rId10" Type="http://schemas.openxmlformats.org/officeDocument/2006/relationships/image" Target="../media/image99.emf"/></Relationships>
</file>

<file path=ppt/slides/_rels/slide5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5.bin"/><Relationship Id="rId12" Type="http://schemas.openxmlformats.org/officeDocument/2006/relationships/image" Target="../media/image81.emf"/><Relationship Id="rId13" Type="http://schemas.openxmlformats.org/officeDocument/2006/relationships/oleObject" Target="../embeddings/oleObject126.bin"/><Relationship Id="rId14" Type="http://schemas.openxmlformats.org/officeDocument/2006/relationships/image" Target="../media/image104.emf"/><Relationship Id="rId15" Type="http://schemas.openxmlformats.org/officeDocument/2006/relationships/oleObject" Target="../embeddings/oleObject127.bin"/><Relationship Id="rId16" Type="http://schemas.openxmlformats.org/officeDocument/2006/relationships/image" Target="../media/image105.emf"/><Relationship Id="rId17" Type="http://schemas.openxmlformats.org/officeDocument/2006/relationships/oleObject" Target="../embeddings/oleObject128.bin"/><Relationship Id="rId18" Type="http://schemas.openxmlformats.org/officeDocument/2006/relationships/oleObject" Target="../embeddings/oleObject129.bin"/><Relationship Id="rId19" Type="http://schemas.openxmlformats.org/officeDocument/2006/relationships/oleObject" Target="../embeddings/oleObject130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121.bin"/><Relationship Id="rId4" Type="http://schemas.openxmlformats.org/officeDocument/2006/relationships/image" Target="../media/image103.emf"/><Relationship Id="rId5" Type="http://schemas.openxmlformats.org/officeDocument/2006/relationships/oleObject" Target="../embeddings/oleObject122.bin"/><Relationship Id="rId6" Type="http://schemas.openxmlformats.org/officeDocument/2006/relationships/image" Target="../media/image78.emf"/><Relationship Id="rId7" Type="http://schemas.openxmlformats.org/officeDocument/2006/relationships/oleObject" Target="../embeddings/oleObject123.bin"/><Relationship Id="rId8" Type="http://schemas.openxmlformats.org/officeDocument/2006/relationships/image" Target="../media/image79.emf"/><Relationship Id="rId9" Type="http://schemas.openxmlformats.org/officeDocument/2006/relationships/oleObject" Target="../embeddings/oleObject124.bin"/><Relationship Id="rId10" Type="http://schemas.openxmlformats.org/officeDocument/2006/relationships/image" Target="../media/image80.emf"/></Relationships>
</file>

<file path=ppt/slides/_rels/slide5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5.bin"/><Relationship Id="rId12" Type="http://schemas.openxmlformats.org/officeDocument/2006/relationships/image" Target="../media/image81.emf"/><Relationship Id="rId13" Type="http://schemas.openxmlformats.org/officeDocument/2006/relationships/oleObject" Target="../embeddings/oleObject136.bin"/><Relationship Id="rId14" Type="http://schemas.openxmlformats.org/officeDocument/2006/relationships/image" Target="../media/image108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131.bin"/><Relationship Id="rId4" Type="http://schemas.openxmlformats.org/officeDocument/2006/relationships/image" Target="../media/image106.emf"/><Relationship Id="rId5" Type="http://schemas.openxmlformats.org/officeDocument/2006/relationships/oleObject" Target="../embeddings/oleObject132.bin"/><Relationship Id="rId6" Type="http://schemas.openxmlformats.org/officeDocument/2006/relationships/image" Target="../media/image107.emf"/><Relationship Id="rId7" Type="http://schemas.openxmlformats.org/officeDocument/2006/relationships/oleObject" Target="../embeddings/oleObject133.bin"/><Relationship Id="rId8" Type="http://schemas.openxmlformats.org/officeDocument/2006/relationships/image" Target="../media/image79.emf"/><Relationship Id="rId9" Type="http://schemas.openxmlformats.org/officeDocument/2006/relationships/oleObject" Target="../embeddings/oleObject134.bin"/><Relationship Id="rId10" Type="http://schemas.openxmlformats.org/officeDocument/2006/relationships/image" Target="../media/image80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uppaal.com/admin/anvandarfiler/filer/uppaal-tutorial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807"/>
            <a:ext cx="9144000" cy="14700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dirty="0" smtClean="0"/>
              <a:t>La vérification formelle </a:t>
            </a:r>
            <a:br>
              <a:rPr lang="fr-FR" dirty="0" smtClean="0"/>
            </a:br>
            <a:r>
              <a:rPr lang="fr-FR" dirty="0" smtClean="0"/>
              <a:t>de programmes</a:t>
            </a:r>
            <a:r>
              <a:rPr lang="fr-FR" dirty="0"/>
              <a:t> </a:t>
            </a:r>
            <a:r>
              <a:rPr lang="fr-FR" dirty="0" smtClean="0"/>
              <a:t>temporisés 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72816"/>
            <a:ext cx="9144000" cy="609600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fr-FR" dirty="0" smtClean="0"/>
              <a:t>Gérard Berry</a:t>
            </a:r>
          </a:p>
          <a:p>
            <a:pPr>
              <a:spcBef>
                <a:spcPts val="1800"/>
              </a:spcBef>
              <a:spcAft>
                <a:spcPts val="300"/>
              </a:spcAft>
            </a:pPr>
            <a:r>
              <a:rPr lang="en-US" sz="2800" dirty="0" smtClean="0"/>
              <a:t>Collège de France</a:t>
            </a:r>
            <a:endParaRPr lang="fr-FR" sz="2800" dirty="0" smtClean="0"/>
          </a:p>
          <a:p>
            <a:pPr>
              <a:spcAft>
                <a:spcPts val="300"/>
              </a:spcAft>
            </a:pPr>
            <a:r>
              <a:rPr lang="fr-FR" sz="2800" dirty="0" smtClean="0"/>
              <a:t>Chaire Algorithmes, machines et langages </a:t>
            </a:r>
          </a:p>
          <a:p>
            <a:pPr>
              <a:spcAft>
                <a:spcPts val="300"/>
              </a:spcAft>
            </a:pPr>
            <a:r>
              <a:rPr lang="en-US" sz="2800" dirty="0" smtClean="0">
                <a:hlinkClick r:id="rId3"/>
              </a:rPr>
              <a:t>gerard.berry@college-de-france.fr</a:t>
            </a:r>
            <a:endParaRPr lang="en-US" sz="2800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67944" y="4365104"/>
            <a:ext cx="1008112" cy="544765"/>
          </a:xfrm>
        </p:spPr>
        <p:txBody>
          <a:bodyPr/>
          <a:lstStyle/>
          <a:p>
            <a:pPr marL="182563" indent="-273050">
              <a:spcBef>
                <a:spcPts val="600"/>
              </a:spcBef>
            </a:pPr>
            <a:r>
              <a:rPr lang="fr-FR" sz="3200" i="1" dirty="0" smtClean="0"/>
              <a:t>Cours 5</a:t>
            </a:r>
            <a:r>
              <a:rPr lang="fr-FR" sz="3100" i="1" dirty="0" smtClean="0"/>
              <a:t>, 30/03/2016</a:t>
            </a:r>
          </a:p>
          <a:p>
            <a:pPr marL="182563" indent="-273050">
              <a:spcBef>
                <a:spcPts val="600"/>
              </a:spcBef>
            </a:pPr>
            <a:r>
              <a:rPr lang="fr-FR" sz="3100" i="1" dirty="0"/>
              <a:t> </a:t>
            </a:r>
            <a:r>
              <a:rPr lang="fr-FR" sz="3100" i="1" dirty="0" smtClean="0"/>
              <a:t>Suivi du séminaire de  Kim Larsen (CISS Aalborg)</a:t>
            </a:r>
            <a:endParaRPr lang="fr-FR" sz="3100" i="1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139029" y="3748331"/>
            <a:ext cx="865943" cy="544765"/>
          </a:xfrm>
          <a:prstGeom prst="rect">
            <a:avLst/>
          </a:prstGeom>
        </p:spPr>
        <p:txBody>
          <a:bodyPr wrap="none">
            <a:noAutofit/>
          </a:bodyPr>
          <a:lstStyle>
            <a:lvl1pPr marL="182880" marR="0" indent="-27432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82563" indent="-273050">
              <a:spcBef>
                <a:spcPts val="1200"/>
              </a:spcBef>
            </a:pPr>
            <a:endParaRPr lang="fr-FR" sz="3200" dirty="0" smtClean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6846" y="6021288"/>
            <a:ext cx="2359650" cy="7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08520" y="1628800"/>
            <a:ext cx="9144000" cy="147002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i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endParaRPr lang="fr-FR" kern="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6144412"/>
            <a:ext cx="6325620" cy="452940"/>
          </a:xfrm>
          <a:prstGeom prst="rect">
            <a:avLst/>
          </a:prstGeom>
        </p:spPr>
        <p:txBody>
          <a:bodyPr wrap="none" tIns="14400" bIns="68400" rtlCol="0">
            <a:spAutoFit/>
          </a:bodyPr>
          <a:lstStyle/>
          <a:p>
            <a:pPr marL="0" indent="0">
              <a:buNone/>
            </a:pPr>
            <a:r>
              <a:rPr lang="fr-FR" sz="2400" dirty="0" smtClean="0"/>
              <a:t>Grand merci à Patricia </a:t>
            </a:r>
            <a:r>
              <a:rPr lang="fr-FR" sz="2400" dirty="0" err="1" smtClean="0"/>
              <a:t>Bouyer</a:t>
            </a:r>
            <a:r>
              <a:rPr lang="fr-FR" sz="2400" dirty="0" smtClean="0"/>
              <a:t> (LSV Cachan)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llipse 25"/>
          <p:cNvSpPr/>
          <p:nvPr/>
        </p:nvSpPr>
        <p:spPr bwMode="auto">
          <a:xfrm>
            <a:off x="7628667" y="1909801"/>
            <a:ext cx="543733" cy="543733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584776"/>
          </a:xfrm>
        </p:spPr>
        <p:txBody>
          <a:bodyPr/>
          <a:lstStyle/>
          <a:p>
            <a:r>
              <a:rPr lang="fr-FR" dirty="0"/>
              <a:t>Attention, </a:t>
            </a:r>
            <a:r>
              <a:rPr lang="fr-FR" dirty="0" smtClean="0"/>
              <a:t>spécification, pas programme </a:t>
            </a:r>
            <a:r>
              <a:rPr lang="fr-FR" dirty="0"/>
              <a:t>!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2915816" y="1164106"/>
            <a:ext cx="987936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tx2"/>
                </a:solidFill>
              </a:rPr>
              <a:t>x</a:t>
            </a:r>
            <a:r>
              <a:rPr lang="fr-FR" sz="1200" kern="0" dirty="0" smtClean="0"/>
              <a:t> </a:t>
            </a:r>
            <a:r>
              <a:rPr lang="fr-FR" sz="2400" kern="0" dirty="0" smtClean="0"/>
              <a:t>∶= </a:t>
            </a:r>
            <a:r>
              <a:rPr lang="fr-FR" sz="2400" kern="0" dirty="0" smtClean="0">
                <a:solidFill>
                  <a:srgbClr val="000000"/>
                </a:solidFill>
              </a:rPr>
              <a:t>0</a:t>
            </a:r>
          </a:p>
        </p:txBody>
      </p:sp>
      <p:grpSp>
        <p:nvGrpSpPr>
          <p:cNvPr id="24" name="Grouper 23"/>
          <p:cNvGrpSpPr/>
          <p:nvPr/>
        </p:nvGrpSpPr>
        <p:grpSpPr>
          <a:xfrm>
            <a:off x="964253" y="1909801"/>
            <a:ext cx="543733" cy="543733"/>
            <a:chOff x="964253" y="1909801"/>
            <a:chExt cx="543733" cy="543733"/>
          </a:xfrm>
        </p:grpSpPr>
        <p:sp>
          <p:nvSpPr>
            <p:cNvPr id="6" name="Ellipse 5"/>
            <p:cNvSpPr/>
            <p:nvPr/>
          </p:nvSpPr>
          <p:spPr bwMode="auto">
            <a:xfrm>
              <a:off x="964253" y="1909801"/>
              <a:ext cx="543733" cy="543733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Ellipse 6"/>
            <p:cNvSpPr/>
            <p:nvPr/>
          </p:nvSpPr>
          <p:spPr bwMode="auto">
            <a:xfrm>
              <a:off x="1020095" y="1970542"/>
              <a:ext cx="432048" cy="42225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2115447" y="1164106"/>
            <a:ext cx="800369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clic?</a:t>
            </a:r>
          </a:p>
        </p:txBody>
      </p:sp>
      <p:grpSp>
        <p:nvGrpSpPr>
          <p:cNvPr id="82" name="Grouper 81"/>
          <p:cNvGrpSpPr/>
          <p:nvPr/>
        </p:nvGrpSpPr>
        <p:grpSpPr>
          <a:xfrm>
            <a:off x="1428358" y="1633935"/>
            <a:ext cx="2993265" cy="355494"/>
            <a:chOff x="1428358" y="1633935"/>
            <a:chExt cx="2993265" cy="355494"/>
          </a:xfrm>
        </p:grpSpPr>
        <p:cxnSp>
          <p:nvCxnSpPr>
            <p:cNvPr id="19" name="Connecteur droit 18"/>
            <p:cNvCxnSpPr>
              <a:stCxn id="6" idx="7"/>
            </p:cNvCxnSpPr>
            <p:nvPr/>
          </p:nvCxnSpPr>
          <p:spPr bwMode="auto">
            <a:xfrm flipV="1">
              <a:off x="1428358" y="1636857"/>
              <a:ext cx="506083" cy="352572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Connecteur droit 19"/>
            <p:cNvCxnSpPr/>
            <p:nvPr/>
          </p:nvCxnSpPr>
          <p:spPr bwMode="auto">
            <a:xfrm>
              <a:off x="3923928" y="1638300"/>
              <a:ext cx="497695" cy="339908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3" name="Connecteur droit 22"/>
            <p:cNvCxnSpPr/>
            <p:nvPr/>
          </p:nvCxnSpPr>
          <p:spPr bwMode="auto">
            <a:xfrm>
              <a:off x="1934441" y="1633935"/>
              <a:ext cx="1989859" cy="4365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3" name="Grouper 82"/>
          <p:cNvGrpSpPr/>
          <p:nvPr/>
        </p:nvGrpSpPr>
        <p:grpSpPr>
          <a:xfrm>
            <a:off x="1403648" y="2380448"/>
            <a:ext cx="2967569" cy="327983"/>
            <a:chOff x="1403648" y="2380448"/>
            <a:chExt cx="2967569" cy="327983"/>
          </a:xfrm>
        </p:grpSpPr>
        <p:cxnSp>
          <p:nvCxnSpPr>
            <p:cNvPr id="42" name="Connecteur droit 41"/>
            <p:cNvCxnSpPr/>
            <p:nvPr/>
          </p:nvCxnSpPr>
          <p:spPr bwMode="auto">
            <a:xfrm rot="10800000" flipV="1">
              <a:off x="3891871" y="2380448"/>
              <a:ext cx="479346" cy="327983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Connecteur droit 42"/>
            <p:cNvCxnSpPr/>
            <p:nvPr/>
          </p:nvCxnSpPr>
          <p:spPr bwMode="auto">
            <a:xfrm rot="10800000">
              <a:off x="1403648" y="2380448"/>
              <a:ext cx="471999" cy="327983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4" name="Connecteur droit 43"/>
            <p:cNvCxnSpPr/>
            <p:nvPr/>
          </p:nvCxnSpPr>
          <p:spPr bwMode="auto">
            <a:xfrm rot="10800000">
              <a:off x="1875647" y="2708431"/>
              <a:ext cx="2016224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4" name="Grouper 83"/>
          <p:cNvGrpSpPr/>
          <p:nvPr/>
        </p:nvGrpSpPr>
        <p:grpSpPr>
          <a:xfrm>
            <a:off x="4740726" y="1661446"/>
            <a:ext cx="2967569" cy="330130"/>
            <a:chOff x="4740726" y="1661446"/>
            <a:chExt cx="2967569" cy="330130"/>
          </a:xfrm>
        </p:grpSpPr>
        <p:cxnSp>
          <p:nvCxnSpPr>
            <p:cNvPr id="29" name="Connecteur droit 28"/>
            <p:cNvCxnSpPr/>
            <p:nvPr/>
          </p:nvCxnSpPr>
          <p:spPr bwMode="auto">
            <a:xfrm flipV="1">
              <a:off x="4740726" y="1661447"/>
              <a:ext cx="479346" cy="327983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Connecteur droit 29"/>
            <p:cNvCxnSpPr/>
            <p:nvPr/>
          </p:nvCxnSpPr>
          <p:spPr bwMode="auto">
            <a:xfrm>
              <a:off x="7236296" y="1663593"/>
              <a:ext cx="471999" cy="327983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1" name="Connecteur droit 30"/>
            <p:cNvCxnSpPr/>
            <p:nvPr/>
          </p:nvCxnSpPr>
          <p:spPr bwMode="auto">
            <a:xfrm>
              <a:off x="5220072" y="1661446"/>
              <a:ext cx="2016224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7" name="ZoneTexte 26"/>
          <p:cNvSpPr txBox="1"/>
          <p:nvPr/>
        </p:nvSpPr>
        <p:spPr>
          <a:xfrm>
            <a:off x="5355807" y="1164106"/>
            <a:ext cx="800369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clic?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6228184" y="1164106"/>
            <a:ext cx="876803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tx2"/>
                </a:solidFill>
              </a:rPr>
              <a:t>x</a:t>
            </a:r>
            <a:r>
              <a:rPr lang="fr-FR" sz="2400" kern="0" dirty="0" smtClean="0"/>
              <a:t> &lt; </a:t>
            </a:r>
            <a:r>
              <a:rPr lang="fr-FR" sz="2400" kern="0" dirty="0" smtClean="0">
                <a:solidFill>
                  <a:srgbClr val="000000"/>
                </a:solidFill>
              </a:rPr>
              <a:t>5</a:t>
            </a:r>
          </a:p>
        </p:txBody>
      </p:sp>
      <p:grpSp>
        <p:nvGrpSpPr>
          <p:cNvPr id="85" name="Grouper 84"/>
          <p:cNvGrpSpPr/>
          <p:nvPr/>
        </p:nvGrpSpPr>
        <p:grpSpPr>
          <a:xfrm>
            <a:off x="1345008" y="2418283"/>
            <a:ext cx="6533704" cy="943272"/>
            <a:chOff x="1345008" y="2418283"/>
            <a:chExt cx="6533704" cy="943272"/>
          </a:xfrm>
        </p:grpSpPr>
        <p:cxnSp>
          <p:nvCxnSpPr>
            <p:cNvPr id="50" name="Connecteur droit 49"/>
            <p:cNvCxnSpPr/>
            <p:nvPr/>
          </p:nvCxnSpPr>
          <p:spPr bwMode="auto">
            <a:xfrm flipH="1" flipV="1">
              <a:off x="1345008" y="2436071"/>
              <a:ext cx="783544" cy="917006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1" name="Connecteur droit 50"/>
            <p:cNvCxnSpPr/>
            <p:nvPr/>
          </p:nvCxnSpPr>
          <p:spPr bwMode="auto">
            <a:xfrm flipH="1" flipV="1">
              <a:off x="2121535" y="3357947"/>
              <a:ext cx="4978046" cy="3608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Connecteur droit 54"/>
            <p:cNvCxnSpPr/>
            <p:nvPr/>
          </p:nvCxnSpPr>
          <p:spPr bwMode="auto">
            <a:xfrm flipV="1">
              <a:off x="7080250" y="2418283"/>
              <a:ext cx="798462" cy="934517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8" name="ZoneTexte 47"/>
          <p:cNvSpPr txBox="1"/>
          <p:nvPr/>
        </p:nvSpPr>
        <p:spPr>
          <a:xfrm>
            <a:off x="2253336" y="1740170"/>
            <a:ext cx="1398881" cy="464694"/>
          </a:xfrm>
          <a:prstGeom prst="rect">
            <a:avLst/>
          </a:prstGeom>
          <a:ln w="19050" cmpd="sng">
            <a:solidFill>
              <a:schemeClr val="bg1"/>
            </a:solidFill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tx2"/>
                </a:solidFill>
              </a:rPr>
              <a:t>x</a:t>
            </a:r>
            <a:r>
              <a:rPr lang="fr-FR" sz="2400" kern="0" dirty="0" smtClean="0"/>
              <a:t> == </a:t>
            </a:r>
            <a:r>
              <a:rPr lang="fr-FR" sz="2400" kern="0" dirty="0" smtClean="0">
                <a:solidFill>
                  <a:srgbClr val="000000"/>
                </a:solidFill>
              </a:rPr>
              <a:t>100</a:t>
            </a:r>
          </a:p>
        </p:txBody>
      </p:sp>
      <p:cxnSp>
        <p:nvCxnSpPr>
          <p:cNvPr id="13" name="Connecteur droit avec flèche 12"/>
          <p:cNvCxnSpPr>
            <a:stCxn id="10" idx="2"/>
            <a:endCxn id="6" idx="6"/>
          </p:cNvCxnSpPr>
          <p:nvPr/>
        </p:nvCxnSpPr>
        <p:spPr bwMode="auto">
          <a:xfrm flipH="1" flipV="1">
            <a:off x="1507986" y="2181668"/>
            <a:ext cx="2808313" cy="1295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ZoneTexte 52"/>
          <p:cNvSpPr txBox="1"/>
          <p:nvPr/>
        </p:nvSpPr>
        <p:spPr>
          <a:xfrm>
            <a:off x="4845624" y="2160445"/>
            <a:ext cx="1398881" cy="46469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tx2"/>
                </a:solidFill>
              </a:rPr>
              <a:t>x</a:t>
            </a:r>
            <a:r>
              <a:rPr lang="fr-FR" sz="2400" kern="0" dirty="0" smtClean="0"/>
              <a:t> &lt;= </a:t>
            </a:r>
            <a:r>
              <a:rPr lang="fr-FR" sz="2400" kern="0" dirty="0" smtClean="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2917882" y="2243737"/>
            <a:ext cx="860482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tx2"/>
                </a:solidFill>
              </a:rPr>
              <a:t>x</a:t>
            </a:r>
            <a:r>
              <a:rPr lang="fr-FR" sz="2400" kern="0" dirty="0" smtClean="0"/>
              <a:t> ≥ 5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2043439" y="2250468"/>
            <a:ext cx="800369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clic?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4275687" y="2892298"/>
            <a:ext cx="800369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clic?</a:t>
            </a:r>
          </a:p>
        </p:txBody>
      </p:sp>
      <p:grpSp>
        <p:nvGrpSpPr>
          <p:cNvPr id="21" name="Grouper 20"/>
          <p:cNvGrpSpPr/>
          <p:nvPr/>
        </p:nvGrpSpPr>
        <p:grpSpPr>
          <a:xfrm>
            <a:off x="1020095" y="4541451"/>
            <a:ext cx="543733" cy="543733"/>
            <a:chOff x="971600" y="4181411"/>
            <a:chExt cx="543733" cy="543733"/>
          </a:xfrm>
        </p:grpSpPr>
        <p:sp>
          <p:nvSpPr>
            <p:cNvPr id="52" name="Ellipse 51"/>
            <p:cNvSpPr/>
            <p:nvPr/>
          </p:nvSpPr>
          <p:spPr bwMode="auto">
            <a:xfrm>
              <a:off x="971600" y="4181411"/>
              <a:ext cx="543733" cy="543733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Ellipse 57"/>
            <p:cNvSpPr/>
            <p:nvPr/>
          </p:nvSpPr>
          <p:spPr bwMode="auto">
            <a:xfrm>
              <a:off x="1027442" y="4242152"/>
              <a:ext cx="432048" cy="42225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8" name="ZoneTexte 27"/>
          <p:cNvSpPr txBox="1"/>
          <p:nvPr/>
        </p:nvSpPr>
        <p:spPr>
          <a:xfrm>
            <a:off x="528030" y="5672851"/>
            <a:ext cx="8087971" cy="464694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Seuls les invariants peuvent prescrire des comportements</a:t>
            </a:r>
          </a:p>
        </p:txBody>
      </p:sp>
      <p:pic>
        <p:nvPicPr>
          <p:cNvPr id="73" name="Espace réservé du contenu 6" descr="Donzelle-2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3012" y="3879558"/>
            <a:ext cx="1281336" cy="1507001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10" name="Ellipse 9"/>
          <p:cNvSpPr/>
          <p:nvPr/>
        </p:nvSpPr>
        <p:spPr bwMode="auto">
          <a:xfrm>
            <a:off x="4316299" y="1922759"/>
            <a:ext cx="543733" cy="543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Connecteur droit avec flèche 8"/>
          <p:cNvCxnSpPr>
            <a:stCxn id="28" idx="0"/>
          </p:cNvCxnSpPr>
          <p:nvPr/>
        </p:nvCxnSpPr>
        <p:spPr bwMode="auto">
          <a:xfrm flipH="1" flipV="1">
            <a:off x="2915818" y="2060849"/>
            <a:ext cx="1656198" cy="361200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Connecteur droit avec flèche 73"/>
          <p:cNvCxnSpPr>
            <a:stCxn id="28" idx="0"/>
            <a:endCxn id="53" idx="2"/>
          </p:cNvCxnSpPr>
          <p:nvPr/>
        </p:nvCxnSpPr>
        <p:spPr bwMode="auto">
          <a:xfrm flipV="1">
            <a:off x="4572016" y="2625139"/>
            <a:ext cx="973049" cy="304771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Connecteur droit 14"/>
          <p:cNvCxnSpPr>
            <a:stCxn id="52" idx="1"/>
          </p:cNvCxnSpPr>
          <p:nvPr/>
        </p:nvCxnSpPr>
        <p:spPr bwMode="auto">
          <a:xfrm flipH="1" flipV="1">
            <a:off x="733238" y="4221088"/>
            <a:ext cx="366485" cy="39999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Connecteur droit 79"/>
          <p:cNvCxnSpPr/>
          <p:nvPr/>
        </p:nvCxnSpPr>
        <p:spPr bwMode="auto">
          <a:xfrm flipV="1">
            <a:off x="1509162" y="4221088"/>
            <a:ext cx="366485" cy="39999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2" name="Connecteur droit 21"/>
          <p:cNvCxnSpPr/>
          <p:nvPr/>
        </p:nvCxnSpPr>
        <p:spPr bwMode="auto">
          <a:xfrm>
            <a:off x="733238" y="4221088"/>
            <a:ext cx="1142409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ZoneTexte 80"/>
          <p:cNvSpPr txBox="1"/>
          <p:nvPr/>
        </p:nvSpPr>
        <p:spPr>
          <a:xfrm>
            <a:off x="899592" y="3756394"/>
            <a:ext cx="714709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clic!</a:t>
            </a:r>
          </a:p>
        </p:txBody>
      </p:sp>
    </p:spTree>
    <p:extLst>
      <p:ext uri="{BB962C8B-B14F-4D97-AF65-F5344CB8AC3E}">
        <p14:creationId xmlns:p14="http://schemas.microsoft.com/office/powerpoint/2010/main" val="1936763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llipse 25"/>
          <p:cNvSpPr/>
          <p:nvPr/>
        </p:nvSpPr>
        <p:spPr bwMode="auto">
          <a:xfrm>
            <a:off x="7628667" y="1909801"/>
            <a:ext cx="543733" cy="543733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584776"/>
          </a:xfrm>
        </p:spPr>
        <p:txBody>
          <a:bodyPr/>
          <a:lstStyle/>
          <a:p>
            <a:r>
              <a:rPr lang="fr-FR" dirty="0" smtClean="0"/>
              <a:t>Non-déterminisme autorisé partout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2915816" y="1164106"/>
            <a:ext cx="987936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tx2"/>
                </a:solidFill>
              </a:rPr>
              <a:t>x</a:t>
            </a:r>
            <a:r>
              <a:rPr lang="fr-FR" sz="1200" kern="0" dirty="0" smtClean="0"/>
              <a:t> </a:t>
            </a:r>
            <a:r>
              <a:rPr lang="fr-FR" sz="2400" kern="0" dirty="0" smtClean="0"/>
              <a:t>∶= </a:t>
            </a:r>
            <a:r>
              <a:rPr lang="fr-FR" sz="2400" kern="0" dirty="0" smtClean="0">
                <a:solidFill>
                  <a:srgbClr val="000000"/>
                </a:solidFill>
              </a:rPr>
              <a:t>0</a:t>
            </a:r>
          </a:p>
        </p:txBody>
      </p:sp>
      <p:grpSp>
        <p:nvGrpSpPr>
          <p:cNvPr id="24" name="Grouper 23"/>
          <p:cNvGrpSpPr/>
          <p:nvPr/>
        </p:nvGrpSpPr>
        <p:grpSpPr>
          <a:xfrm>
            <a:off x="964253" y="1909801"/>
            <a:ext cx="543733" cy="543733"/>
            <a:chOff x="964253" y="1909801"/>
            <a:chExt cx="543733" cy="543733"/>
          </a:xfrm>
        </p:grpSpPr>
        <p:sp>
          <p:nvSpPr>
            <p:cNvPr id="6" name="Ellipse 5"/>
            <p:cNvSpPr/>
            <p:nvPr/>
          </p:nvSpPr>
          <p:spPr bwMode="auto">
            <a:xfrm>
              <a:off x="964253" y="1909801"/>
              <a:ext cx="543733" cy="543733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Ellipse 6"/>
            <p:cNvSpPr/>
            <p:nvPr/>
          </p:nvSpPr>
          <p:spPr bwMode="auto">
            <a:xfrm>
              <a:off x="1020095" y="1970542"/>
              <a:ext cx="432048" cy="42225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2115447" y="1164106"/>
            <a:ext cx="800369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clic?</a:t>
            </a:r>
          </a:p>
        </p:txBody>
      </p:sp>
      <p:grpSp>
        <p:nvGrpSpPr>
          <p:cNvPr id="82" name="Grouper 81"/>
          <p:cNvGrpSpPr/>
          <p:nvPr/>
        </p:nvGrpSpPr>
        <p:grpSpPr>
          <a:xfrm>
            <a:off x="1428358" y="1633935"/>
            <a:ext cx="2993265" cy="355494"/>
            <a:chOff x="1428358" y="1633935"/>
            <a:chExt cx="2993265" cy="355494"/>
          </a:xfrm>
        </p:grpSpPr>
        <p:cxnSp>
          <p:nvCxnSpPr>
            <p:cNvPr id="19" name="Connecteur droit 18"/>
            <p:cNvCxnSpPr>
              <a:stCxn id="6" idx="7"/>
            </p:cNvCxnSpPr>
            <p:nvPr/>
          </p:nvCxnSpPr>
          <p:spPr bwMode="auto">
            <a:xfrm flipV="1">
              <a:off x="1428358" y="1636857"/>
              <a:ext cx="506083" cy="352572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Connecteur droit 19"/>
            <p:cNvCxnSpPr/>
            <p:nvPr/>
          </p:nvCxnSpPr>
          <p:spPr bwMode="auto">
            <a:xfrm>
              <a:off x="3923928" y="1638300"/>
              <a:ext cx="497695" cy="339908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3" name="Connecteur droit 22"/>
            <p:cNvCxnSpPr/>
            <p:nvPr/>
          </p:nvCxnSpPr>
          <p:spPr bwMode="auto">
            <a:xfrm>
              <a:off x="1934441" y="1633935"/>
              <a:ext cx="1989859" cy="4365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3" name="Grouper 82"/>
          <p:cNvGrpSpPr/>
          <p:nvPr/>
        </p:nvGrpSpPr>
        <p:grpSpPr>
          <a:xfrm>
            <a:off x="1403648" y="2380448"/>
            <a:ext cx="2967569" cy="327983"/>
            <a:chOff x="1403648" y="2380448"/>
            <a:chExt cx="2967569" cy="327983"/>
          </a:xfrm>
        </p:grpSpPr>
        <p:cxnSp>
          <p:nvCxnSpPr>
            <p:cNvPr id="42" name="Connecteur droit 41"/>
            <p:cNvCxnSpPr/>
            <p:nvPr/>
          </p:nvCxnSpPr>
          <p:spPr bwMode="auto">
            <a:xfrm rot="10800000" flipV="1">
              <a:off x="3891871" y="2380448"/>
              <a:ext cx="479346" cy="327983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Connecteur droit 42"/>
            <p:cNvCxnSpPr/>
            <p:nvPr/>
          </p:nvCxnSpPr>
          <p:spPr bwMode="auto">
            <a:xfrm rot="10800000">
              <a:off x="1403648" y="2380448"/>
              <a:ext cx="471999" cy="327983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4" name="Connecteur droit 43"/>
            <p:cNvCxnSpPr/>
            <p:nvPr/>
          </p:nvCxnSpPr>
          <p:spPr bwMode="auto">
            <a:xfrm rot="10800000">
              <a:off x="1875647" y="2708431"/>
              <a:ext cx="2016224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4" name="Grouper 83"/>
          <p:cNvGrpSpPr/>
          <p:nvPr/>
        </p:nvGrpSpPr>
        <p:grpSpPr>
          <a:xfrm>
            <a:off x="4740726" y="1661446"/>
            <a:ext cx="2967569" cy="330130"/>
            <a:chOff x="4740726" y="1661446"/>
            <a:chExt cx="2967569" cy="330130"/>
          </a:xfrm>
        </p:grpSpPr>
        <p:cxnSp>
          <p:nvCxnSpPr>
            <p:cNvPr id="29" name="Connecteur droit 28"/>
            <p:cNvCxnSpPr/>
            <p:nvPr/>
          </p:nvCxnSpPr>
          <p:spPr bwMode="auto">
            <a:xfrm flipV="1">
              <a:off x="4740726" y="1661447"/>
              <a:ext cx="479346" cy="327983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Connecteur droit 29"/>
            <p:cNvCxnSpPr/>
            <p:nvPr/>
          </p:nvCxnSpPr>
          <p:spPr bwMode="auto">
            <a:xfrm>
              <a:off x="7236296" y="1663593"/>
              <a:ext cx="471999" cy="327983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1" name="Connecteur droit 30"/>
            <p:cNvCxnSpPr/>
            <p:nvPr/>
          </p:nvCxnSpPr>
          <p:spPr bwMode="auto">
            <a:xfrm>
              <a:off x="5220072" y="1661446"/>
              <a:ext cx="2016224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7" name="ZoneTexte 26"/>
          <p:cNvSpPr txBox="1"/>
          <p:nvPr/>
        </p:nvSpPr>
        <p:spPr>
          <a:xfrm>
            <a:off x="5355807" y="1164106"/>
            <a:ext cx="800369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clic?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6228184" y="1164106"/>
            <a:ext cx="860482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tx2"/>
                </a:solidFill>
              </a:rPr>
              <a:t>x</a:t>
            </a:r>
            <a:r>
              <a:rPr lang="fr-FR" sz="2400" kern="0" dirty="0" smtClean="0"/>
              <a:t> ≤ </a:t>
            </a:r>
            <a:r>
              <a:rPr lang="fr-FR" sz="2400" kern="0" dirty="0" smtClean="0">
                <a:solidFill>
                  <a:srgbClr val="000000"/>
                </a:solidFill>
              </a:rPr>
              <a:t>5</a:t>
            </a:r>
          </a:p>
        </p:txBody>
      </p:sp>
      <p:grpSp>
        <p:nvGrpSpPr>
          <p:cNvPr id="85" name="Grouper 84"/>
          <p:cNvGrpSpPr/>
          <p:nvPr/>
        </p:nvGrpSpPr>
        <p:grpSpPr>
          <a:xfrm>
            <a:off x="1345008" y="2418283"/>
            <a:ext cx="6533704" cy="943272"/>
            <a:chOff x="1345008" y="2418283"/>
            <a:chExt cx="6533704" cy="943272"/>
          </a:xfrm>
        </p:grpSpPr>
        <p:cxnSp>
          <p:nvCxnSpPr>
            <p:cNvPr id="50" name="Connecteur droit 49"/>
            <p:cNvCxnSpPr/>
            <p:nvPr/>
          </p:nvCxnSpPr>
          <p:spPr bwMode="auto">
            <a:xfrm flipH="1" flipV="1">
              <a:off x="1345008" y="2436071"/>
              <a:ext cx="783544" cy="917006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1" name="Connecteur droit 50"/>
            <p:cNvCxnSpPr/>
            <p:nvPr/>
          </p:nvCxnSpPr>
          <p:spPr bwMode="auto">
            <a:xfrm flipH="1" flipV="1">
              <a:off x="2121535" y="3357947"/>
              <a:ext cx="4978046" cy="3608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Connecteur droit 54"/>
            <p:cNvCxnSpPr/>
            <p:nvPr/>
          </p:nvCxnSpPr>
          <p:spPr bwMode="auto">
            <a:xfrm flipV="1">
              <a:off x="7080250" y="2418283"/>
              <a:ext cx="798462" cy="934517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8" name="ZoneTexte 47"/>
          <p:cNvSpPr txBox="1"/>
          <p:nvPr/>
        </p:nvSpPr>
        <p:spPr>
          <a:xfrm>
            <a:off x="2253336" y="1740170"/>
            <a:ext cx="1398881" cy="464694"/>
          </a:xfrm>
          <a:prstGeom prst="rect">
            <a:avLst/>
          </a:prstGeom>
          <a:ln w="19050" cmpd="sng">
            <a:solidFill>
              <a:schemeClr val="bg1"/>
            </a:solidFill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tx2"/>
                </a:solidFill>
              </a:rPr>
              <a:t>x</a:t>
            </a:r>
            <a:r>
              <a:rPr lang="fr-FR" sz="2400" kern="0" dirty="0" smtClean="0"/>
              <a:t> == </a:t>
            </a:r>
            <a:r>
              <a:rPr lang="fr-FR" sz="2400" kern="0" dirty="0" smtClean="0">
                <a:solidFill>
                  <a:srgbClr val="000000"/>
                </a:solidFill>
              </a:rPr>
              <a:t>100</a:t>
            </a:r>
          </a:p>
        </p:txBody>
      </p:sp>
      <p:cxnSp>
        <p:nvCxnSpPr>
          <p:cNvPr id="13" name="Connecteur droit avec flèche 12"/>
          <p:cNvCxnSpPr>
            <a:stCxn id="10" idx="2"/>
            <a:endCxn id="6" idx="6"/>
          </p:cNvCxnSpPr>
          <p:nvPr/>
        </p:nvCxnSpPr>
        <p:spPr bwMode="auto">
          <a:xfrm flipH="1" flipV="1">
            <a:off x="1507986" y="2181668"/>
            <a:ext cx="2808313" cy="1295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ZoneTexte 52"/>
          <p:cNvSpPr txBox="1"/>
          <p:nvPr/>
        </p:nvSpPr>
        <p:spPr>
          <a:xfrm>
            <a:off x="4845624" y="2160445"/>
            <a:ext cx="1398881" cy="46469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tx2"/>
                </a:solidFill>
              </a:rPr>
              <a:t>x</a:t>
            </a:r>
            <a:r>
              <a:rPr lang="fr-FR" sz="2400" kern="0" dirty="0" smtClean="0"/>
              <a:t> &lt;= </a:t>
            </a:r>
            <a:r>
              <a:rPr lang="fr-FR" sz="2400" kern="0" dirty="0" smtClean="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2917882" y="2243737"/>
            <a:ext cx="860482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tx2"/>
                </a:solidFill>
              </a:rPr>
              <a:t>x</a:t>
            </a:r>
            <a:r>
              <a:rPr lang="fr-FR" sz="2400" kern="0" dirty="0" smtClean="0"/>
              <a:t> ≥ 5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2043439" y="2250468"/>
            <a:ext cx="800369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clic?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4275687" y="2892298"/>
            <a:ext cx="800369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clic?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554234" y="5672851"/>
            <a:ext cx="6035577" cy="852493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Quand plusieurs transitions sont possibles,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on peut prendre n’importe laquelle</a:t>
            </a:r>
          </a:p>
        </p:txBody>
      </p:sp>
      <p:sp>
        <p:nvSpPr>
          <p:cNvPr id="10" name="Ellipse 9"/>
          <p:cNvSpPr/>
          <p:nvPr/>
        </p:nvSpPr>
        <p:spPr bwMode="auto">
          <a:xfrm>
            <a:off x="4316299" y="1922759"/>
            <a:ext cx="543733" cy="543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228184" y="1214700"/>
            <a:ext cx="852066" cy="404897"/>
          </a:xfrm>
          <a:prstGeom prst="roundRect">
            <a:avLst/>
          </a:prstGeom>
          <a:ln w="28575" cmpd="sng">
            <a:solidFill>
              <a:schemeClr val="accent3"/>
            </a:solidFill>
          </a:ln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à coins arrondis 67"/>
          <p:cNvSpPr/>
          <p:nvPr/>
        </p:nvSpPr>
        <p:spPr>
          <a:xfrm>
            <a:off x="2920381" y="2272964"/>
            <a:ext cx="852066" cy="410060"/>
          </a:xfrm>
          <a:prstGeom prst="roundRect">
            <a:avLst/>
          </a:prstGeom>
          <a:ln w="28575" cmpd="sng">
            <a:solidFill>
              <a:schemeClr val="accent3"/>
            </a:solidFill>
          </a:ln>
        </p:spPr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0" name="Grouper 69"/>
          <p:cNvGrpSpPr/>
          <p:nvPr/>
        </p:nvGrpSpPr>
        <p:grpSpPr>
          <a:xfrm>
            <a:off x="1020095" y="4541451"/>
            <a:ext cx="543733" cy="543733"/>
            <a:chOff x="971600" y="4181411"/>
            <a:chExt cx="543733" cy="543733"/>
          </a:xfrm>
        </p:grpSpPr>
        <p:sp>
          <p:nvSpPr>
            <p:cNvPr id="72" name="Ellipse 71"/>
            <p:cNvSpPr/>
            <p:nvPr/>
          </p:nvSpPr>
          <p:spPr bwMode="auto">
            <a:xfrm>
              <a:off x="971600" y="4181411"/>
              <a:ext cx="543733" cy="543733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Ellipse 77"/>
            <p:cNvSpPr/>
            <p:nvPr/>
          </p:nvSpPr>
          <p:spPr bwMode="auto">
            <a:xfrm>
              <a:off x="1027442" y="4242152"/>
              <a:ext cx="432048" cy="42225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79" name="Espace réservé du contenu 6" descr="Donzelle-2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3012" y="3879558"/>
            <a:ext cx="1281336" cy="1507001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cxnSp>
        <p:nvCxnSpPr>
          <p:cNvPr id="80" name="Connecteur droit 79"/>
          <p:cNvCxnSpPr>
            <a:stCxn id="72" idx="1"/>
          </p:cNvCxnSpPr>
          <p:nvPr/>
        </p:nvCxnSpPr>
        <p:spPr bwMode="auto">
          <a:xfrm flipH="1" flipV="1">
            <a:off x="733238" y="4221088"/>
            <a:ext cx="366485" cy="39999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Connecteur droit 80"/>
          <p:cNvCxnSpPr/>
          <p:nvPr/>
        </p:nvCxnSpPr>
        <p:spPr bwMode="auto">
          <a:xfrm flipV="1">
            <a:off x="1509162" y="4221088"/>
            <a:ext cx="366485" cy="39999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86" name="Connecteur droit 85"/>
          <p:cNvCxnSpPr/>
          <p:nvPr/>
        </p:nvCxnSpPr>
        <p:spPr bwMode="auto">
          <a:xfrm>
            <a:off x="733238" y="4221088"/>
            <a:ext cx="1142409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ZoneTexte 86"/>
          <p:cNvSpPr txBox="1"/>
          <p:nvPr/>
        </p:nvSpPr>
        <p:spPr>
          <a:xfrm>
            <a:off x="899592" y="3756394"/>
            <a:ext cx="714709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clic!</a:t>
            </a:r>
          </a:p>
        </p:txBody>
      </p:sp>
    </p:spTree>
    <p:extLst>
      <p:ext uri="{BB962C8B-B14F-4D97-AF65-F5344CB8AC3E}">
        <p14:creationId xmlns:p14="http://schemas.microsoft.com/office/powerpoint/2010/main" val="192672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réseau d’automates temporisés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256" y="620688"/>
            <a:ext cx="7113488" cy="539967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28600" y="6309320"/>
            <a:ext cx="3142236" cy="299052"/>
          </a:xfrm>
          <a:prstGeom prst="rect">
            <a:avLst/>
          </a:prstGeom>
        </p:spPr>
        <p:txBody>
          <a:bodyPr wrap="none" tIns="14400" bIns="68400" rtlCol="0">
            <a:spAutoFit/>
          </a:bodyPr>
          <a:lstStyle/>
          <a:p>
            <a:pPr marL="0" indent="0">
              <a:buNone/>
            </a:pPr>
            <a:r>
              <a:rPr lang="fr-FR" sz="1400" i="1" dirty="0" smtClean="0"/>
              <a:t>source </a:t>
            </a:r>
            <a:r>
              <a:rPr lang="fr-FR" sz="1400" i="1" dirty="0" err="1" smtClean="0"/>
              <a:t>Bengtsson</a:t>
            </a:r>
            <a:r>
              <a:rPr lang="fr-FR" sz="1400" i="1" dirty="0" smtClean="0"/>
              <a:t> et Wang Yi [BWY]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427984" y="5877272"/>
            <a:ext cx="4176644" cy="699162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none" tIns="14400" bIns="68400" rtlCol="0">
            <a:spAutoFit/>
          </a:bodyPr>
          <a:lstStyle/>
          <a:p>
            <a:pPr marL="0" indent="0" algn="ctr">
              <a:buNone/>
            </a:pPr>
            <a:r>
              <a:rPr lang="fr-FR" sz="2000" dirty="0" smtClean="0"/>
              <a:t>Pas essentiel en théorie, mais</a:t>
            </a:r>
          </a:p>
          <a:p>
            <a:pPr marL="0" indent="0" algn="ctr">
              <a:buNone/>
            </a:pPr>
            <a:r>
              <a:rPr lang="fr-FR" sz="2000" dirty="0" smtClean="0"/>
              <a:t>essentiel pour l’utilisation pratique !</a:t>
            </a:r>
          </a:p>
        </p:txBody>
      </p:sp>
    </p:spTree>
    <p:extLst>
      <p:ext uri="{BB962C8B-B14F-4D97-AF65-F5344CB8AC3E}">
        <p14:creationId xmlns:p14="http://schemas.microsoft.com/office/powerpoint/2010/main" val="2914778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Expansion du réseau en un seul automate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28600" y="6309320"/>
            <a:ext cx="3142236" cy="299052"/>
          </a:xfrm>
          <a:prstGeom prst="rect">
            <a:avLst/>
          </a:prstGeom>
        </p:spPr>
        <p:txBody>
          <a:bodyPr wrap="none" tIns="14400" bIns="68400" rtlCol="0">
            <a:spAutoFit/>
          </a:bodyPr>
          <a:lstStyle/>
          <a:p>
            <a:pPr marL="0" indent="0">
              <a:buNone/>
            </a:pPr>
            <a:r>
              <a:rPr lang="fr-FR" sz="1400" i="1" dirty="0" smtClean="0"/>
              <a:t>source </a:t>
            </a:r>
            <a:r>
              <a:rPr lang="fr-FR" sz="1400" i="1" dirty="0" err="1" smtClean="0"/>
              <a:t>Bengtsson</a:t>
            </a:r>
            <a:r>
              <a:rPr lang="fr-FR" sz="1400" i="1" dirty="0" smtClean="0"/>
              <a:t> et Wang Yi [BWY]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24" y="836712"/>
            <a:ext cx="7664152" cy="503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62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977126" y="1235614"/>
            <a:ext cx="5189748" cy="3185488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Les automates temporisés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 smtClean="0"/>
              <a:t>Horloges, trajectoires et régions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Logiques temporisées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Exemples UPPAAL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Vérification par zones et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DBMs</a:t>
            </a:r>
            <a:endParaRPr lang="fr-FR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Les automates hybrides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5865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Horloges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971708"/>
              </p:ext>
            </p:extLst>
          </p:nvPr>
        </p:nvGraphicFramePr>
        <p:xfrm>
          <a:off x="-14288" y="941388"/>
          <a:ext cx="7567613" cy="253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4" name="Equation" r:id="rId3" imgW="4203700" imgH="1409700" progId="Equation.DSMT4">
                  <p:embed/>
                </p:oleObj>
              </mc:Choice>
              <mc:Fallback>
                <p:oleObj name="Equation" r:id="rId3" imgW="4203700" imgH="140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4288" y="941388"/>
                        <a:ext cx="7567613" cy="2538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469375"/>
              </p:ext>
            </p:extLst>
          </p:nvPr>
        </p:nvGraphicFramePr>
        <p:xfrm>
          <a:off x="111125" y="3186113"/>
          <a:ext cx="8918575" cy="137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5" name="Equation" r:id="rId5" imgW="4953000" imgH="762000" progId="Equation.DSMT4">
                  <p:embed/>
                </p:oleObj>
              </mc:Choice>
              <mc:Fallback>
                <p:oleObj name="Equation" r:id="rId5" imgW="4953000" imgH="762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125" y="3186113"/>
                        <a:ext cx="8918575" cy="1373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er 13"/>
          <p:cNvGrpSpPr/>
          <p:nvPr/>
        </p:nvGrpSpPr>
        <p:grpSpPr>
          <a:xfrm>
            <a:off x="1331640" y="4725144"/>
            <a:ext cx="6336704" cy="1512168"/>
            <a:chOff x="1331640" y="4725144"/>
            <a:chExt cx="6336704" cy="1512168"/>
          </a:xfrm>
        </p:grpSpPr>
        <p:graphicFrame>
          <p:nvGraphicFramePr>
            <p:cNvPr id="12" name="Obje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4346132"/>
                </p:ext>
              </p:extLst>
            </p:nvPr>
          </p:nvGraphicFramePr>
          <p:xfrm>
            <a:off x="1389286" y="4795428"/>
            <a:ext cx="6221412" cy="1371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46" name="Equation" r:id="rId7" imgW="3454400" imgH="762000" progId="Equation.DSMT4">
                    <p:embed/>
                  </p:oleObj>
                </mc:Choice>
                <mc:Fallback>
                  <p:oleObj name="Equation" r:id="rId7" imgW="3454400" imgH="762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389286" y="4795428"/>
                          <a:ext cx="6221412" cy="1371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ctangle 12"/>
            <p:cNvSpPr/>
            <p:nvPr/>
          </p:nvSpPr>
          <p:spPr>
            <a:xfrm>
              <a:off x="1331640" y="4725144"/>
              <a:ext cx="6336704" cy="1512168"/>
            </a:xfrm>
            <a:prstGeom prst="rect">
              <a:avLst/>
            </a:prstGeom>
            <a:ln w="28575" cmpd="sng">
              <a:solidFill>
                <a:schemeClr val="accent3"/>
              </a:solidFill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164126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Actions et traces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823204"/>
              </p:ext>
            </p:extLst>
          </p:nvPr>
        </p:nvGraphicFramePr>
        <p:xfrm>
          <a:off x="186123" y="764704"/>
          <a:ext cx="7935271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7" name="Equation" r:id="rId3" imgW="3581400" imgH="889000" progId="Equation.DSMT4">
                  <p:embed/>
                </p:oleObj>
              </mc:Choice>
              <mc:Fallback>
                <p:oleObj name="Equation" r:id="rId3" imgW="3581400" imgH="889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6123" y="764704"/>
                        <a:ext cx="7935271" cy="186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07504" y="2852936"/>
            <a:ext cx="8960296" cy="2403687"/>
          </a:xfrm>
          <a:prstGeom prst="rect">
            <a:avLst/>
          </a:prstGeom>
          <a:ln w="19050">
            <a:noFill/>
          </a:ln>
        </p:spPr>
        <p:txBody>
          <a:bodyPr wrap="squar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Dans </a:t>
            </a:r>
            <a:r>
              <a:rPr lang="fr-FR" sz="2400" kern="0" smtClean="0"/>
              <a:t>un réseau, </a:t>
            </a:r>
            <a:r>
              <a:rPr lang="fr-FR" sz="2400" kern="0" dirty="0" smtClean="0"/>
              <a:t>les actions sont composées :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</a:t>
            </a:r>
            <a:r>
              <a:rPr lang="fr-FR" sz="2400" kern="0" dirty="0" smtClean="0"/>
              <a:t>   − </a:t>
            </a:r>
            <a:r>
              <a:rPr lang="fr-FR" sz="2400" kern="0" dirty="0" smtClean="0">
                <a:solidFill>
                  <a:schemeClr val="accent3"/>
                </a:solidFill>
              </a:rPr>
              <a:t>rendez-vous asynchrones </a:t>
            </a:r>
            <a:r>
              <a:rPr lang="fr-FR" sz="2400" kern="0" dirty="0" smtClean="0"/>
              <a:t>à la CCS (Milner)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    − </a:t>
            </a:r>
            <a:r>
              <a:rPr lang="fr-FR" sz="2400" kern="0" dirty="0" smtClean="0">
                <a:solidFill>
                  <a:srgbClr val="C83296"/>
                </a:solidFill>
              </a:rPr>
              <a:t>synchronisation et diffusion en temps nul </a:t>
            </a:r>
            <a:r>
              <a:rPr lang="fr-FR" sz="2400" kern="0" dirty="0" smtClean="0"/>
              <a:t>à </a:t>
            </a:r>
            <a:r>
              <a:rPr lang="fr-FR" sz="2400" kern="0" dirty="0"/>
              <a:t>la </a:t>
            </a:r>
            <a:r>
              <a:rPr lang="fr-FR" sz="2400" kern="0" dirty="0" smtClean="0"/>
              <a:t>Esterel, en         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</a:t>
            </a:r>
            <a:r>
              <a:rPr lang="fr-FR" sz="2400" kern="0" dirty="0" smtClean="0"/>
              <a:t>      utilisant les invariants de places pour ajouter du prescriptif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</a:t>
            </a:r>
            <a:r>
              <a:rPr lang="fr-FR" sz="2400" kern="0" dirty="0" smtClean="0"/>
              <a:t>   − ou encore </a:t>
            </a:r>
            <a:r>
              <a:rPr lang="fr-FR" sz="2400" kern="0" dirty="0" smtClean="0">
                <a:solidFill>
                  <a:srgbClr val="C83296"/>
                </a:solidFill>
              </a:rPr>
              <a:t>mélange des deux</a:t>
            </a:r>
            <a:r>
              <a:rPr lang="fr-FR" sz="2400" kern="0" dirty="0" smtClean="0"/>
              <a:t>, mêlant asynchronisme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</a:t>
            </a:r>
            <a:r>
              <a:rPr lang="fr-FR" sz="2400" kern="0" dirty="0" smtClean="0"/>
              <a:t>      et synchronisme dans un seul formalisme</a:t>
            </a:r>
            <a:endParaRPr lang="fr-FR" sz="2400" kern="0" dirty="0"/>
          </a:p>
        </p:txBody>
      </p:sp>
      <p:sp>
        <p:nvSpPr>
          <p:cNvPr id="8" name="ZoneTexte 7"/>
          <p:cNvSpPr txBox="1"/>
          <p:nvPr/>
        </p:nvSpPr>
        <p:spPr>
          <a:xfrm>
            <a:off x="2367085" y="5456827"/>
            <a:ext cx="4409831" cy="852493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Cf. exemples à venir des trains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et du protocole de Fischer</a:t>
            </a:r>
          </a:p>
        </p:txBody>
      </p:sp>
    </p:spTree>
    <p:extLst>
      <p:ext uri="{BB962C8B-B14F-4D97-AF65-F5344CB8AC3E}">
        <p14:creationId xmlns:p14="http://schemas.microsoft.com/office/powerpoint/2010/main" val="1949533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Automate temporisé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 smtClean="0"/>
              <a:t>G. Berry, Collège de France,</a:t>
            </a:r>
            <a:endParaRPr lang="fr-FR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6800" y="836712"/>
            <a:ext cx="8908599" cy="477054"/>
          </a:xfrm>
          <a:prstGeom prst="rect">
            <a:avLst/>
          </a:prstGeom>
        </p:spPr>
        <p:txBody>
          <a:bodyPr/>
          <a:lstStyle>
            <a:lvl1pPr marL="182880" indent="-27432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Un automate temporisé </a:t>
            </a:r>
            <a:r>
              <a:rPr lang="fr-FR" i="1" dirty="0" smtClean="0">
                <a:solidFill>
                  <a:schemeClr val="tx2"/>
                </a:solidFill>
              </a:rPr>
              <a:t>A</a:t>
            </a:r>
            <a:r>
              <a:rPr lang="fr-FR" dirty="0" smtClean="0"/>
              <a:t> est défini par                               où :</a:t>
            </a:r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619705"/>
              </p:ext>
            </p:extLst>
          </p:nvPr>
        </p:nvGraphicFramePr>
        <p:xfrm>
          <a:off x="742950" y="1481138"/>
          <a:ext cx="7678738" cy="277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1" name="Equation" r:id="rId3" imgW="3657600" imgH="1320800" progId="Equation.DSMT4">
                  <p:embed/>
                </p:oleObj>
              </mc:Choice>
              <mc:Fallback>
                <p:oleObj name="Equation" r:id="rId3" imgW="3657600" imgH="1320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2950" y="1481138"/>
                        <a:ext cx="7678738" cy="2773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848950"/>
              </p:ext>
            </p:extLst>
          </p:nvPr>
        </p:nvGraphicFramePr>
        <p:xfrm>
          <a:off x="5710369" y="857249"/>
          <a:ext cx="248126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2" name="Equation" r:id="rId5" imgW="1181100" imgH="241300" progId="Equation.DSMT4">
                  <p:embed/>
                </p:oleObj>
              </mc:Choice>
              <mc:Fallback>
                <p:oleObj name="Equation" r:id="rId5" imgW="1181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10369" y="857249"/>
                        <a:ext cx="2481262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Espace réservé du contenu 1"/>
          <p:cNvSpPr txBox="1">
            <a:spLocks/>
          </p:cNvSpPr>
          <p:nvPr/>
        </p:nvSpPr>
        <p:spPr>
          <a:xfrm>
            <a:off x="6800" y="4320098"/>
            <a:ext cx="8908599" cy="477054"/>
          </a:xfrm>
          <a:prstGeom prst="rect">
            <a:avLst/>
          </a:prstGeom>
        </p:spPr>
        <p:txBody>
          <a:bodyPr/>
          <a:lstStyle>
            <a:lvl1pPr marL="182880" indent="-27432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Ne pas s’effrayer, </a:t>
            </a:r>
            <a:r>
              <a:rPr lang="fr-FR" dirty="0" smtClean="0">
                <a:solidFill>
                  <a:schemeClr val="accent3"/>
                </a:solidFill>
              </a:rPr>
              <a:t>une flèche, c’est très simple</a:t>
            </a:r>
            <a:r>
              <a:rPr lang="fr-FR" dirty="0" smtClean="0">
                <a:solidFill>
                  <a:srgbClr val="C83296"/>
                </a:solidFill>
              </a:rPr>
              <a:t> !</a:t>
            </a:r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984915"/>
              </p:ext>
            </p:extLst>
          </p:nvPr>
        </p:nvGraphicFramePr>
        <p:xfrm>
          <a:off x="683568" y="5297909"/>
          <a:ext cx="373063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3" name="Equation" r:id="rId7" imgW="177800" imgH="241300" progId="Equation.DSMT4">
                  <p:embed/>
                </p:oleObj>
              </mc:Choice>
              <mc:Fallback>
                <p:oleObj name="Equation" r:id="rId7" imgW="1778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3568" y="5297909"/>
                        <a:ext cx="373063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308764"/>
              </p:ext>
            </p:extLst>
          </p:nvPr>
        </p:nvGraphicFramePr>
        <p:xfrm>
          <a:off x="6657876" y="5297909"/>
          <a:ext cx="5064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4" name="Equation" r:id="rId9" imgW="241300" imgH="241300" progId="Equation.DSMT4">
                  <p:embed/>
                </p:oleObj>
              </mc:Choice>
              <mc:Fallback>
                <p:oleObj name="Equation" r:id="rId9" imgW="2413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57876" y="5297909"/>
                        <a:ext cx="506412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Connecteur droit avec flèche 17"/>
          <p:cNvCxnSpPr/>
          <p:nvPr/>
        </p:nvCxnSpPr>
        <p:spPr bwMode="auto">
          <a:xfrm>
            <a:off x="1115616" y="5585941"/>
            <a:ext cx="5470252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709641"/>
              </p:ext>
            </p:extLst>
          </p:nvPr>
        </p:nvGraphicFramePr>
        <p:xfrm>
          <a:off x="1409700" y="5084763"/>
          <a:ext cx="221138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5" name="Equation" r:id="rId11" imgW="1054100" imgH="203200" progId="Equation.DSMT4">
                  <p:embed/>
                </p:oleObj>
              </mc:Choice>
              <mc:Fallback>
                <p:oleObj name="Equation" r:id="rId11" imgW="1054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09700" y="5084763"/>
                        <a:ext cx="2211388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594638"/>
              </p:ext>
            </p:extLst>
          </p:nvPr>
        </p:nvGraphicFramePr>
        <p:xfrm>
          <a:off x="3987177" y="5138365"/>
          <a:ext cx="26670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6" name="Equation" r:id="rId13" imgW="127000" imgH="152400" progId="Equation.DSMT4">
                  <p:embed/>
                </p:oleObj>
              </mc:Choice>
              <mc:Fallback>
                <p:oleObj name="Equation" r:id="rId13" imgW="1270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87177" y="5138365"/>
                        <a:ext cx="266700" cy="31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077615"/>
              </p:ext>
            </p:extLst>
          </p:nvPr>
        </p:nvGraphicFramePr>
        <p:xfrm>
          <a:off x="4630490" y="5085184"/>
          <a:ext cx="16510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7" name="Equation" r:id="rId15" imgW="787400" imgH="203200" progId="Equation.DSMT4">
                  <p:embed/>
                </p:oleObj>
              </mc:Choice>
              <mc:Fallback>
                <p:oleObj name="Equation" r:id="rId15" imgW="787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630490" y="5085184"/>
                        <a:ext cx="165100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er 10"/>
          <p:cNvGrpSpPr/>
          <p:nvPr/>
        </p:nvGrpSpPr>
        <p:grpSpPr>
          <a:xfrm>
            <a:off x="755402" y="5805264"/>
            <a:ext cx="266700" cy="648072"/>
            <a:chOff x="755402" y="5805264"/>
            <a:chExt cx="266700" cy="648072"/>
          </a:xfrm>
        </p:grpSpPr>
        <p:graphicFrame>
          <p:nvGraphicFramePr>
            <p:cNvPr id="25" name="Obje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0411642"/>
                </p:ext>
              </p:extLst>
            </p:nvPr>
          </p:nvGraphicFramePr>
          <p:xfrm>
            <a:off x="755402" y="6105674"/>
            <a:ext cx="266700" cy="347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48" name="Equation" r:id="rId17" imgW="127000" imgH="165100" progId="Equation.DSMT4">
                    <p:embed/>
                  </p:oleObj>
                </mc:Choice>
                <mc:Fallback>
                  <p:oleObj name="Equation" r:id="rId17" imgW="1270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755402" y="6105674"/>
                          <a:ext cx="266700" cy="347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0" name="Connecteur droit avec flèche 29"/>
            <p:cNvCxnSpPr/>
            <p:nvPr/>
          </p:nvCxnSpPr>
          <p:spPr bwMode="auto">
            <a:xfrm flipV="1">
              <a:off x="886230" y="5805264"/>
              <a:ext cx="0" cy="288032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2" name="Grouper 11"/>
          <p:cNvGrpSpPr/>
          <p:nvPr/>
        </p:nvGrpSpPr>
        <p:grpSpPr>
          <a:xfrm>
            <a:off x="6688445" y="5805264"/>
            <a:ext cx="266700" cy="648072"/>
            <a:chOff x="6688445" y="5805264"/>
            <a:chExt cx="266700" cy="648072"/>
          </a:xfrm>
        </p:grpSpPr>
        <p:graphicFrame>
          <p:nvGraphicFramePr>
            <p:cNvPr id="26" name="Obje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7345987"/>
                </p:ext>
              </p:extLst>
            </p:nvPr>
          </p:nvGraphicFramePr>
          <p:xfrm>
            <a:off x="6688445" y="6105674"/>
            <a:ext cx="266700" cy="347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49" name="Equation" r:id="rId19" imgW="127000" imgH="165100" progId="Equation.DSMT4">
                    <p:embed/>
                  </p:oleObj>
                </mc:Choice>
                <mc:Fallback>
                  <p:oleObj name="Equation" r:id="rId19" imgW="1270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688445" y="6105674"/>
                          <a:ext cx="266700" cy="347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2" name="Connecteur droit avec flèche 31"/>
            <p:cNvCxnSpPr/>
            <p:nvPr/>
          </p:nvCxnSpPr>
          <p:spPr bwMode="auto">
            <a:xfrm flipV="1">
              <a:off x="6804248" y="5805264"/>
              <a:ext cx="0" cy="288032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5" name="Grouper 44"/>
          <p:cNvGrpSpPr/>
          <p:nvPr/>
        </p:nvGrpSpPr>
        <p:grpSpPr>
          <a:xfrm>
            <a:off x="1799977" y="5661248"/>
            <a:ext cx="773113" cy="864096"/>
            <a:chOff x="2232025" y="5661248"/>
            <a:chExt cx="773113" cy="864096"/>
          </a:xfrm>
        </p:grpSpPr>
        <p:graphicFrame>
          <p:nvGraphicFramePr>
            <p:cNvPr id="33" name="Obje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4209140"/>
                </p:ext>
              </p:extLst>
            </p:nvPr>
          </p:nvGraphicFramePr>
          <p:xfrm>
            <a:off x="2232025" y="6098307"/>
            <a:ext cx="773113" cy="427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50" name="Equation" r:id="rId20" imgW="368300" imgH="203200" progId="Equation.DSMT4">
                    <p:embed/>
                  </p:oleObj>
                </mc:Choice>
                <mc:Fallback>
                  <p:oleObj name="Equation" r:id="rId20" imgW="3683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2232025" y="6098307"/>
                          <a:ext cx="773113" cy="4270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4" name="Connecteur droit avec flèche 33"/>
            <p:cNvCxnSpPr/>
            <p:nvPr/>
          </p:nvCxnSpPr>
          <p:spPr bwMode="auto">
            <a:xfrm flipV="1">
              <a:off x="2627784" y="5661248"/>
              <a:ext cx="8561" cy="420981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6" name="Grouper 45"/>
          <p:cNvGrpSpPr/>
          <p:nvPr/>
        </p:nvGrpSpPr>
        <p:grpSpPr>
          <a:xfrm>
            <a:off x="3947865" y="5661248"/>
            <a:ext cx="293687" cy="792088"/>
            <a:chOff x="4379913" y="5661248"/>
            <a:chExt cx="293687" cy="792088"/>
          </a:xfrm>
        </p:grpSpPr>
        <p:graphicFrame>
          <p:nvGraphicFramePr>
            <p:cNvPr id="36" name="Obje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5445379"/>
                </p:ext>
              </p:extLst>
            </p:nvPr>
          </p:nvGraphicFramePr>
          <p:xfrm>
            <a:off x="4379913" y="6134248"/>
            <a:ext cx="293687" cy="319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51" name="Equation" r:id="rId22" imgW="139700" imgH="152400" progId="Equation.DSMT4">
                    <p:embed/>
                  </p:oleObj>
                </mc:Choice>
                <mc:Fallback>
                  <p:oleObj name="Equation" r:id="rId22" imgW="1397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4379913" y="6134248"/>
                          <a:ext cx="293687" cy="3190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7" name="Connecteur droit avec flèche 36"/>
            <p:cNvCxnSpPr/>
            <p:nvPr/>
          </p:nvCxnSpPr>
          <p:spPr bwMode="auto">
            <a:xfrm flipV="1">
              <a:off x="4535711" y="5661248"/>
              <a:ext cx="8561" cy="420981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7" name="Grouper 46"/>
          <p:cNvGrpSpPr/>
          <p:nvPr/>
        </p:nvGrpSpPr>
        <p:grpSpPr>
          <a:xfrm>
            <a:off x="5213102" y="5661249"/>
            <a:ext cx="454025" cy="792087"/>
            <a:chOff x="5645150" y="5661249"/>
            <a:chExt cx="454025" cy="792087"/>
          </a:xfrm>
        </p:grpSpPr>
        <p:graphicFrame>
          <p:nvGraphicFramePr>
            <p:cNvPr id="38" name="Obje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160454"/>
                </p:ext>
              </p:extLst>
            </p:nvPr>
          </p:nvGraphicFramePr>
          <p:xfrm>
            <a:off x="5645150" y="6000899"/>
            <a:ext cx="454025" cy="452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52" name="Equation" r:id="rId24" imgW="215900" imgH="215900" progId="Equation.DSMT4">
                    <p:embed/>
                  </p:oleObj>
                </mc:Choice>
                <mc:Fallback>
                  <p:oleObj name="Equation" r:id="rId24" imgW="215900" imgH="2159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5645150" y="6000899"/>
                          <a:ext cx="454025" cy="4524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9" name="Connecteur droit avec flèche 38"/>
            <p:cNvCxnSpPr/>
            <p:nvPr/>
          </p:nvCxnSpPr>
          <p:spPr bwMode="auto">
            <a:xfrm flipV="1">
              <a:off x="5796136" y="5661249"/>
              <a:ext cx="0" cy="360039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aphicFrame>
        <p:nvGraphicFramePr>
          <p:cNvPr id="41" name="Obje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870561"/>
              </p:ext>
            </p:extLst>
          </p:nvPr>
        </p:nvGraphicFramePr>
        <p:xfrm>
          <a:off x="7380312" y="5402263"/>
          <a:ext cx="114617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3" name="Equation" r:id="rId26" imgW="546100" imgH="355600" progId="Equation.DSMT4">
                  <p:embed/>
                </p:oleObj>
              </mc:Choice>
              <mc:Fallback>
                <p:oleObj name="Equation" r:id="rId26" imgW="5461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380312" y="5402263"/>
                        <a:ext cx="1146175" cy="744537"/>
                      </a:xfrm>
                      <a:prstGeom prst="rect">
                        <a:avLst/>
                      </a:prstGeom>
                      <a:ln w="19050" cmpd="sng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911249"/>
              </p:ext>
            </p:extLst>
          </p:nvPr>
        </p:nvGraphicFramePr>
        <p:xfrm>
          <a:off x="7761312" y="4653136"/>
          <a:ext cx="18732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4" name="Equation" r:id="rId28" imgW="88900" imgH="165100" progId="Equation.DSMT4">
                  <p:embed/>
                </p:oleObj>
              </mc:Choice>
              <mc:Fallback>
                <p:oleObj name="Equation" r:id="rId28" imgW="889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7761312" y="4653136"/>
                        <a:ext cx="187325" cy="347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Connecteur droit avec flèche 42"/>
          <p:cNvCxnSpPr/>
          <p:nvPr/>
        </p:nvCxnSpPr>
        <p:spPr bwMode="auto">
          <a:xfrm>
            <a:off x="7825208" y="5009877"/>
            <a:ext cx="0" cy="288032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97354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35837" y="764704"/>
            <a:ext cx="8229600" cy="477054"/>
          </a:xfrm>
        </p:spPr>
        <p:txBody>
          <a:bodyPr/>
          <a:lstStyle/>
          <a:p>
            <a:r>
              <a:rPr lang="fr-FR" dirty="0" smtClean="0"/>
              <a:t>Il y a deux sortes de </a:t>
            </a:r>
            <a:r>
              <a:rPr lang="fr-FR" dirty="0" smtClean="0">
                <a:solidFill>
                  <a:schemeClr val="tx2"/>
                </a:solidFill>
              </a:rPr>
              <a:t>transitions</a:t>
            </a:r>
            <a:r>
              <a:rPr lang="fr-FR" dirty="0" smtClean="0"/>
              <a:t> :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Transitions et comportements temporels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559318"/>
              </p:ext>
            </p:extLst>
          </p:nvPr>
        </p:nvGraphicFramePr>
        <p:xfrm>
          <a:off x="415694" y="1412776"/>
          <a:ext cx="86106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3" name="Equation" r:id="rId3" imgW="4305300" imgH="609600" progId="Equation.DSMT4">
                  <p:embed/>
                </p:oleObj>
              </mc:Choice>
              <mc:Fallback>
                <p:oleObj name="Equation" r:id="rId3" imgW="4305300" imgH="60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5694" y="1412776"/>
                        <a:ext cx="86106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space réservé du contenu 5"/>
          <p:cNvSpPr txBox="1">
            <a:spLocks/>
          </p:cNvSpPr>
          <p:nvPr/>
        </p:nvSpPr>
        <p:spPr>
          <a:xfrm>
            <a:off x="135837" y="4509120"/>
            <a:ext cx="8229600" cy="8648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Un </a:t>
            </a:r>
            <a:r>
              <a:rPr lang="fr-FR" dirty="0" smtClean="0">
                <a:solidFill>
                  <a:schemeClr val="tx2"/>
                </a:solidFill>
              </a:rPr>
              <a:t>comportement temporel </a:t>
            </a:r>
            <a:r>
              <a:rPr lang="fr-FR" dirty="0" smtClean="0"/>
              <a:t>est simplement une suite de transitions légales</a:t>
            </a:r>
            <a:endParaRPr lang="fr-FR" dirty="0"/>
          </a:p>
        </p:txBody>
      </p:sp>
      <p:sp>
        <p:nvSpPr>
          <p:cNvPr id="9" name="Espace réservé du contenu 5"/>
          <p:cNvSpPr txBox="1">
            <a:spLocks/>
          </p:cNvSpPr>
          <p:nvPr/>
        </p:nvSpPr>
        <p:spPr>
          <a:xfrm>
            <a:off x="337695" y="5525200"/>
            <a:ext cx="8468611" cy="856128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square" tIns="18000" bIns="64800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fr-FR" dirty="0" smtClean="0"/>
              <a:t>Dans un réseau d’automates, les places sont composites, les invariants sont conjoints et les conditions des flèches aussi</a:t>
            </a:r>
            <a:endParaRPr lang="fr-FR" dirty="0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235248"/>
              </p:ext>
            </p:extLst>
          </p:nvPr>
        </p:nvGraphicFramePr>
        <p:xfrm>
          <a:off x="431800" y="2852738"/>
          <a:ext cx="72390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4" name="Equation" r:id="rId5" imgW="3619500" imgH="800100" progId="Equation.DSMT4">
                  <p:embed/>
                </p:oleObj>
              </mc:Choice>
              <mc:Fallback>
                <p:oleObj name="Equation" r:id="rId5" imgW="36195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1800" y="2852738"/>
                        <a:ext cx="7239000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594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Comportements bi-horloges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 smtClean="0"/>
              <a:t>G. Berry, Collège de France,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 bwMode="auto">
          <a:xfrm>
            <a:off x="611560" y="1412776"/>
            <a:ext cx="0" cy="374441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Connecteur droit 7"/>
          <p:cNvCxnSpPr/>
          <p:nvPr/>
        </p:nvCxnSpPr>
        <p:spPr bwMode="auto">
          <a:xfrm flipH="1">
            <a:off x="611560" y="5157192"/>
            <a:ext cx="424847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Connecteur droit 10"/>
          <p:cNvCxnSpPr/>
          <p:nvPr/>
        </p:nvCxnSpPr>
        <p:spPr bwMode="auto">
          <a:xfrm flipH="1">
            <a:off x="611560" y="4199401"/>
            <a:ext cx="4248472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necteur droit 11"/>
          <p:cNvCxnSpPr/>
          <p:nvPr/>
        </p:nvCxnSpPr>
        <p:spPr bwMode="auto">
          <a:xfrm flipH="1">
            <a:off x="611560" y="3254100"/>
            <a:ext cx="4248472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Connecteur droit 14"/>
          <p:cNvCxnSpPr/>
          <p:nvPr/>
        </p:nvCxnSpPr>
        <p:spPr bwMode="auto">
          <a:xfrm>
            <a:off x="1547664" y="1412776"/>
            <a:ext cx="0" cy="374441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Connecteur droit 17"/>
          <p:cNvCxnSpPr/>
          <p:nvPr/>
        </p:nvCxnSpPr>
        <p:spPr bwMode="auto">
          <a:xfrm>
            <a:off x="2499086" y="1412776"/>
            <a:ext cx="0" cy="374441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Connecteur droit 18"/>
          <p:cNvCxnSpPr/>
          <p:nvPr/>
        </p:nvCxnSpPr>
        <p:spPr bwMode="auto">
          <a:xfrm>
            <a:off x="3442200" y="1412776"/>
            <a:ext cx="0" cy="374441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Connecteur droit 23"/>
          <p:cNvCxnSpPr/>
          <p:nvPr/>
        </p:nvCxnSpPr>
        <p:spPr bwMode="auto">
          <a:xfrm flipV="1">
            <a:off x="611560" y="3660713"/>
            <a:ext cx="1472382" cy="1496479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Connecteur droit 24"/>
          <p:cNvCxnSpPr/>
          <p:nvPr/>
        </p:nvCxnSpPr>
        <p:spPr bwMode="auto">
          <a:xfrm flipV="1">
            <a:off x="2083942" y="3068960"/>
            <a:ext cx="2056010" cy="2080194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Connecteur droit 25"/>
          <p:cNvCxnSpPr/>
          <p:nvPr/>
        </p:nvCxnSpPr>
        <p:spPr bwMode="auto">
          <a:xfrm flipV="1">
            <a:off x="2083942" y="3660713"/>
            <a:ext cx="0" cy="1496479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Connecteur droit 29"/>
          <p:cNvCxnSpPr/>
          <p:nvPr/>
        </p:nvCxnSpPr>
        <p:spPr bwMode="auto">
          <a:xfrm>
            <a:off x="4385314" y="1412776"/>
            <a:ext cx="0" cy="374441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Connecteur droit 31"/>
          <p:cNvCxnSpPr/>
          <p:nvPr/>
        </p:nvCxnSpPr>
        <p:spPr bwMode="auto">
          <a:xfrm flipH="1">
            <a:off x="611560" y="2310986"/>
            <a:ext cx="4248472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Connecteur droit 33"/>
          <p:cNvCxnSpPr/>
          <p:nvPr/>
        </p:nvCxnSpPr>
        <p:spPr bwMode="auto">
          <a:xfrm flipH="1">
            <a:off x="611560" y="3068960"/>
            <a:ext cx="3528392" cy="0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Connecteur droit 38"/>
          <p:cNvCxnSpPr/>
          <p:nvPr/>
        </p:nvCxnSpPr>
        <p:spPr bwMode="auto">
          <a:xfrm flipV="1">
            <a:off x="630160" y="2310986"/>
            <a:ext cx="736191" cy="748240"/>
          </a:xfrm>
          <a:prstGeom prst="line">
            <a:avLst/>
          </a:prstGeom>
          <a:noFill/>
          <a:ln w="28575" cap="flat" cmpd="sng" algn="ctr">
            <a:solidFill>
              <a:srgbClr val="009A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Connecteur droit 40"/>
          <p:cNvCxnSpPr/>
          <p:nvPr/>
        </p:nvCxnSpPr>
        <p:spPr bwMode="auto">
          <a:xfrm flipV="1">
            <a:off x="1366351" y="2310986"/>
            <a:ext cx="1" cy="2838168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Connecteur droit 43"/>
          <p:cNvCxnSpPr/>
          <p:nvPr/>
        </p:nvCxnSpPr>
        <p:spPr bwMode="auto">
          <a:xfrm flipV="1">
            <a:off x="1386190" y="1700808"/>
            <a:ext cx="3401834" cy="3438612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Ellipse 45"/>
          <p:cNvSpPr/>
          <p:nvPr/>
        </p:nvSpPr>
        <p:spPr bwMode="auto">
          <a:xfrm>
            <a:off x="7945337" y="2347976"/>
            <a:ext cx="543733" cy="543733"/>
          </a:xfrm>
          <a:prstGeom prst="ellipse">
            <a:avLst/>
          </a:prstGeom>
          <a:solidFill>
            <a:schemeClr val="accent3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Ellipse 46"/>
          <p:cNvSpPr/>
          <p:nvPr/>
        </p:nvSpPr>
        <p:spPr bwMode="auto">
          <a:xfrm>
            <a:off x="5436096" y="2347976"/>
            <a:ext cx="543733" cy="543733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Ellipse 47"/>
          <p:cNvSpPr/>
          <p:nvPr/>
        </p:nvSpPr>
        <p:spPr bwMode="auto">
          <a:xfrm>
            <a:off x="5491938" y="2408717"/>
            <a:ext cx="432048" cy="422250"/>
          </a:xfrm>
          <a:prstGeom prst="ellipse">
            <a:avLst/>
          </a:prstGeom>
          <a:solidFill>
            <a:schemeClr val="tx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0" name="Connecteur droit avec flèche 49"/>
          <p:cNvCxnSpPr>
            <a:stCxn id="47" idx="6"/>
            <a:endCxn id="46" idx="2"/>
          </p:cNvCxnSpPr>
          <p:nvPr/>
        </p:nvCxnSpPr>
        <p:spPr bwMode="auto">
          <a:xfrm>
            <a:off x="5979829" y="2619843"/>
            <a:ext cx="1965508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ZoneTexte 50"/>
          <p:cNvSpPr txBox="1"/>
          <p:nvPr/>
        </p:nvSpPr>
        <p:spPr>
          <a:xfrm>
            <a:off x="6084168" y="2078639"/>
            <a:ext cx="1850386" cy="464694"/>
          </a:xfrm>
          <a:prstGeom prst="rect">
            <a:avLst/>
          </a:prstGeom>
          <a:ln w="28575" cmpd="sng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tx2"/>
                </a:solidFill>
              </a:rPr>
              <a:t>y</a:t>
            </a:r>
            <a:r>
              <a:rPr lang="fr-FR" sz="2400" kern="0" dirty="0" smtClean="0">
                <a:solidFill>
                  <a:schemeClr val="tx2"/>
                </a:solidFill>
              </a:rPr>
              <a:t> </a:t>
            </a:r>
            <a:r>
              <a:rPr lang="fr-FR" sz="2400" kern="0" dirty="0" smtClean="0"/>
              <a:t>≤ 2   </a:t>
            </a:r>
            <a:r>
              <a:rPr lang="fr-FR" sz="2400" i="1" kern="0" dirty="0" smtClean="0">
                <a:solidFill>
                  <a:srgbClr val="0000FF"/>
                </a:solidFill>
              </a:rPr>
              <a:t>x</a:t>
            </a:r>
            <a:r>
              <a:rPr lang="fr-FR" sz="2400" kern="0" dirty="0" smtClean="0"/>
              <a:t>∶= 0</a:t>
            </a:r>
          </a:p>
        </p:txBody>
      </p:sp>
      <p:sp>
        <p:nvSpPr>
          <p:cNvPr id="54" name="Ellipse 53"/>
          <p:cNvSpPr/>
          <p:nvPr/>
        </p:nvSpPr>
        <p:spPr bwMode="auto">
          <a:xfrm>
            <a:off x="7945337" y="4210125"/>
            <a:ext cx="543733" cy="543733"/>
          </a:xfrm>
          <a:prstGeom prst="ellipse">
            <a:avLst/>
          </a:prstGeom>
          <a:solidFill>
            <a:schemeClr val="accent2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5" name="Connecteur droit avec flèche 54"/>
          <p:cNvCxnSpPr>
            <a:stCxn id="46" idx="4"/>
            <a:endCxn id="54" idx="0"/>
          </p:cNvCxnSpPr>
          <p:nvPr/>
        </p:nvCxnSpPr>
        <p:spPr bwMode="auto">
          <a:xfrm>
            <a:off x="8217204" y="2891709"/>
            <a:ext cx="0" cy="131841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ZoneTexte 57"/>
          <p:cNvSpPr txBox="1"/>
          <p:nvPr/>
        </p:nvSpPr>
        <p:spPr>
          <a:xfrm>
            <a:off x="7205434" y="3140968"/>
            <a:ext cx="945181" cy="852493"/>
          </a:xfrm>
          <a:prstGeom prst="rect">
            <a:avLst/>
          </a:prstGeom>
          <a:ln w="28575" cmpd="sng">
            <a:noFill/>
          </a:ln>
        </p:spPr>
        <p:txBody>
          <a:bodyPr wrap="non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tx2"/>
                </a:solidFill>
              </a:rPr>
              <a:t>x</a:t>
            </a:r>
            <a:r>
              <a:rPr lang="fr-FR" sz="2400" kern="0" dirty="0" smtClean="0">
                <a:solidFill>
                  <a:schemeClr val="tx2"/>
                </a:solidFill>
              </a:rPr>
              <a:t> </a:t>
            </a:r>
            <a:r>
              <a:rPr lang="fr-FR" sz="2400" kern="0" dirty="0" smtClean="0"/>
              <a:t>≤ 4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rgbClr val="0000FF"/>
                </a:solidFill>
              </a:rPr>
              <a:t>y</a:t>
            </a:r>
            <a:r>
              <a:rPr lang="fr-FR" sz="2400" kern="0" dirty="0" smtClean="0"/>
              <a:t>∶= 0</a:t>
            </a:r>
          </a:p>
        </p:txBody>
      </p:sp>
      <p:cxnSp>
        <p:nvCxnSpPr>
          <p:cNvPr id="59" name="Connecteur droit avec flèche 58"/>
          <p:cNvCxnSpPr/>
          <p:nvPr/>
        </p:nvCxnSpPr>
        <p:spPr bwMode="auto">
          <a:xfrm flipH="1" flipV="1">
            <a:off x="5979829" y="4481992"/>
            <a:ext cx="1965508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Ellipse 60"/>
          <p:cNvSpPr/>
          <p:nvPr/>
        </p:nvSpPr>
        <p:spPr bwMode="auto">
          <a:xfrm>
            <a:off x="5436096" y="4210125"/>
            <a:ext cx="543733" cy="543733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8209044" y="4753858"/>
            <a:ext cx="865983" cy="46469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txBody>
          <a:bodyPr wrap="non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tx2"/>
                </a:solidFill>
              </a:rPr>
              <a:t>y</a:t>
            </a:r>
            <a:r>
              <a:rPr lang="fr-FR" sz="2400" kern="0" dirty="0" smtClean="0">
                <a:solidFill>
                  <a:schemeClr val="tx2"/>
                </a:solidFill>
              </a:rPr>
              <a:t> </a:t>
            </a:r>
            <a:r>
              <a:rPr lang="fr-FR" sz="2400" kern="0" dirty="0" smtClean="0"/>
              <a:t>≤ 3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6228184" y="4520929"/>
            <a:ext cx="945181" cy="464694"/>
          </a:xfrm>
          <a:prstGeom prst="rect">
            <a:avLst/>
          </a:prstGeom>
          <a:ln w="28575" cmpd="sng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tx2"/>
                </a:solidFill>
              </a:rPr>
              <a:t>y</a:t>
            </a:r>
            <a:r>
              <a:rPr lang="fr-FR" sz="2400" kern="0" dirty="0"/>
              <a:t>∶= 0</a:t>
            </a:r>
          </a:p>
        </p:txBody>
      </p:sp>
      <p:cxnSp>
        <p:nvCxnSpPr>
          <p:cNvPr id="65" name="Connecteur droit 64"/>
          <p:cNvCxnSpPr/>
          <p:nvPr/>
        </p:nvCxnSpPr>
        <p:spPr bwMode="auto">
          <a:xfrm flipV="1">
            <a:off x="4788024" y="1400490"/>
            <a:ext cx="297106" cy="30031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ZoneTexte 66"/>
          <p:cNvSpPr txBox="1"/>
          <p:nvPr/>
        </p:nvSpPr>
        <p:spPr>
          <a:xfrm>
            <a:off x="720226" y="1846292"/>
            <a:ext cx="830476" cy="464694"/>
          </a:xfrm>
          <a:prstGeom prst="rect">
            <a:avLst/>
          </a:prstGeom>
          <a:ln w="28575" cmpd="sng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2"/>
                </a:solidFill>
              </a:rPr>
              <a:t>Aïe !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610586" y="5055567"/>
            <a:ext cx="354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i="1" kern="0" dirty="0">
                <a:solidFill>
                  <a:srgbClr val="0000FF"/>
                </a:solidFill>
              </a:rPr>
              <a:t>x</a:t>
            </a:r>
            <a:endParaRPr lang="fr-FR" sz="2400" dirty="0"/>
          </a:p>
        </p:txBody>
      </p:sp>
      <p:sp>
        <p:nvSpPr>
          <p:cNvPr id="38" name="Rectangle 37"/>
          <p:cNvSpPr/>
          <p:nvPr/>
        </p:nvSpPr>
        <p:spPr>
          <a:xfrm>
            <a:off x="278462" y="1222755"/>
            <a:ext cx="380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i="1" kern="0" dirty="0" smtClean="0">
                <a:solidFill>
                  <a:srgbClr val="0000FF"/>
                </a:solidFill>
              </a:rPr>
              <a:t>y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643373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82988" y="764704"/>
            <a:ext cx="8861012" cy="2093393"/>
          </a:xfrm>
        </p:spPr>
        <p:txBody>
          <a:bodyPr/>
          <a:lstStyle/>
          <a:p>
            <a:r>
              <a:rPr lang="fr-FR" dirty="0" smtClean="0">
                <a:solidFill>
                  <a:srgbClr val="000000"/>
                </a:solidFill>
              </a:rPr>
              <a:t>S</a:t>
            </a:r>
            <a:r>
              <a:rPr lang="fr-FR" dirty="0" smtClean="0"/>
              <a:t>pécifier, </a:t>
            </a:r>
            <a:r>
              <a:rPr lang="fr-FR" dirty="0" smtClean="0">
                <a:solidFill>
                  <a:schemeClr val="tx2"/>
                </a:solidFill>
              </a:rPr>
              <a:t>modéliser</a:t>
            </a:r>
            <a:r>
              <a:rPr lang="fr-FR" dirty="0" smtClean="0"/>
              <a:t> :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décrire formellement un ensemble de </a:t>
            </a:r>
            <a:r>
              <a:rPr lang="fr-FR" dirty="0" smtClean="0">
                <a:solidFill>
                  <a:schemeClr val="accent2"/>
                </a:solidFill>
              </a:rPr>
              <a:t>comportements autorisés </a:t>
            </a:r>
            <a:r>
              <a:rPr lang="fr-FR" dirty="0" smtClean="0">
                <a:solidFill>
                  <a:schemeClr val="tx1"/>
                </a:solidFill>
              </a:rPr>
              <a:t>et un ensemble de </a:t>
            </a:r>
            <a:r>
              <a:rPr lang="fr-FR" dirty="0" smtClean="0">
                <a:solidFill>
                  <a:schemeClr val="accent1"/>
                </a:solidFill>
              </a:rPr>
              <a:t>comportements interdits</a:t>
            </a:r>
            <a:r>
              <a:rPr lang="fr-FR" dirty="0" smtClean="0">
                <a:solidFill>
                  <a:schemeClr val="tx1"/>
                </a:solidFill>
              </a:rPr>
              <a:t>, </a:t>
            </a:r>
            <a:r>
              <a:rPr lang="fr-FR" dirty="0" smtClean="0">
                <a:solidFill>
                  <a:srgbClr val="000000"/>
                </a:solidFill>
              </a:rPr>
              <a:t>sans dire comment les construire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avantages </a:t>
            </a:r>
            <a:r>
              <a:rPr lang="fr-FR" dirty="0" smtClean="0">
                <a:solidFill>
                  <a:srgbClr val="000000"/>
                </a:solidFill>
              </a:rPr>
              <a:t>majeurs : </a:t>
            </a:r>
            <a:r>
              <a:rPr lang="fr-FR" dirty="0" smtClean="0"/>
              <a:t>abstractions</a:t>
            </a:r>
            <a:r>
              <a:rPr lang="fr-FR" dirty="0" smtClean="0">
                <a:solidFill>
                  <a:schemeClr val="accent3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</a:rPr>
              <a:t>à niveaux variés, facilitant le design, la compréhension, la </a:t>
            </a:r>
            <a:r>
              <a:rPr lang="fr-FR" dirty="0" smtClean="0">
                <a:solidFill>
                  <a:srgbClr val="C83296"/>
                </a:solidFill>
              </a:rPr>
              <a:t>vérification formelle</a:t>
            </a:r>
            <a:r>
              <a:rPr lang="fr-FR" dirty="0" smtClean="0">
                <a:solidFill>
                  <a:srgbClr val="000000"/>
                </a:solidFill>
              </a:rPr>
              <a:t> et laissant la place aux </a:t>
            </a:r>
            <a:r>
              <a:rPr lang="fr-FR" dirty="0" smtClean="0">
                <a:solidFill>
                  <a:schemeClr val="accent4"/>
                </a:solidFill>
              </a:rPr>
              <a:t>choix d’implémentations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Spécifier, modéliser ou programmer ?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304800" y="2924944"/>
            <a:ext cx="8610600" cy="20933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Programmer :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fabriquer </a:t>
            </a:r>
            <a:r>
              <a:rPr lang="fr-FR" dirty="0" smtClean="0">
                <a:solidFill>
                  <a:srgbClr val="B45600"/>
                </a:solidFill>
              </a:rPr>
              <a:t>le système réellement utilisable</a:t>
            </a:r>
            <a:r>
              <a:rPr lang="fr-FR" dirty="0" smtClean="0">
                <a:solidFill>
                  <a:schemeClr val="tx1"/>
                </a:solidFill>
              </a:rPr>
              <a:t>, celui qui aura les vrais comportements 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avantage majeur : </a:t>
            </a:r>
            <a:r>
              <a:rPr lang="fr-FR" dirty="0" smtClean="0">
                <a:solidFill>
                  <a:srgbClr val="000000"/>
                </a:solidFill>
              </a:rPr>
              <a:t>parle du </a:t>
            </a:r>
            <a:r>
              <a:rPr lang="fr-FR" dirty="0" smtClean="0">
                <a:solidFill>
                  <a:schemeClr val="accent4"/>
                </a:solidFill>
              </a:rPr>
              <a:t>vrai système</a:t>
            </a:r>
          </a:p>
          <a:p>
            <a:pPr lvl="1"/>
            <a:r>
              <a:rPr lang="fr-FR" dirty="0" smtClean="0">
                <a:solidFill>
                  <a:srgbClr val="000000"/>
                </a:solidFill>
              </a:rPr>
              <a:t>difficulté : </a:t>
            </a:r>
            <a:r>
              <a:rPr lang="fr-FR" dirty="0" smtClean="0">
                <a:solidFill>
                  <a:schemeClr val="accent1"/>
                </a:solidFill>
              </a:rPr>
              <a:t>beaucoup plus difficile à vérifier à cause du grand niveau de détails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0" name="Espace réservé du contenu 1"/>
          <p:cNvSpPr txBox="1">
            <a:spLocks/>
          </p:cNvSpPr>
          <p:nvPr/>
        </p:nvSpPr>
        <p:spPr>
          <a:xfrm>
            <a:off x="921854" y="5157192"/>
            <a:ext cx="7300292" cy="1320870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square" tIns="14400" bIns="68400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fr-FR" dirty="0" smtClean="0"/>
              <a:t>Du modèle au programme : synthèse automatique, ou nouvelle vérification</a:t>
            </a:r>
            <a:endParaRPr lang="fr-FR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fr-FR" dirty="0" smtClean="0"/>
              <a:t>Ici, nous parlerons seulement de </a:t>
            </a:r>
            <a:r>
              <a:rPr lang="fr-FR" dirty="0" smtClean="0">
                <a:solidFill>
                  <a:srgbClr val="0000FF"/>
                </a:solidFill>
              </a:rPr>
              <a:t>modélisation</a:t>
            </a:r>
            <a:endParaRPr lang="fr-F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701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0102" y="1412776"/>
            <a:ext cx="855212" cy="75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Comportements bi-horloges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 smtClean="0"/>
              <a:t>G. Berry, Collège de France,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 bwMode="auto">
          <a:xfrm>
            <a:off x="611560" y="1412776"/>
            <a:ext cx="0" cy="374441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Connecteur droit 7"/>
          <p:cNvCxnSpPr/>
          <p:nvPr/>
        </p:nvCxnSpPr>
        <p:spPr bwMode="auto">
          <a:xfrm flipH="1">
            <a:off x="611560" y="5157192"/>
            <a:ext cx="424847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Connecteur droit 10"/>
          <p:cNvCxnSpPr/>
          <p:nvPr/>
        </p:nvCxnSpPr>
        <p:spPr bwMode="auto">
          <a:xfrm flipH="1">
            <a:off x="611560" y="4199401"/>
            <a:ext cx="4248472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necteur droit 11"/>
          <p:cNvCxnSpPr/>
          <p:nvPr/>
        </p:nvCxnSpPr>
        <p:spPr bwMode="auto">
          <a:xfrm flipH="1">
            <a:off x="611560" y="3254100"/>
            <a:ext cx="4248472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Connecteur droit 14"/>
          <p:cNvCxnSpPr/>
          <p:nvPr/>
        </p:nvCxnSpPr>
        <p:spPr bwMode="auto">
          <a:xfrm>
            <a:off x="1547664" y="1412776"/>
            <a:ext cx="0" cy="374441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Connecteur droit 17"/>
          <p:cNvCxnSpPr/>
          <p:nvPr/>
        </p:nvCxnSpPr>
        <p:spPr bwMode="auto">
          <a:xfrm>
            <a:off x="2499086" y="1412776"/>
            <a:ext cx="0" cy="374441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Connecteur droit 18"/>
          <p:cNvCxnSpPr/>
          <p:nvPr/>
        </p:nvCxnSpPr>
        <p:spPr bwMode="auto">
          <a:xfrm>
            <a:off x="3442200" y="1412776"/>
            <a:ext cx="0" cy="374441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Connecteur droit 23"/>
          <p:cNvCxnSpPr/>
          <p:nvPr/>
        </p:nvCxnSpPr>
        <p:spPr bwMode="auto">
          <a:xfrm flipV="1">
            <a:off x="611560" y="3660713"/>
            <a:ext cx="1472382" cy="1496479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Connecteur droit 24"/>
          <p:cNvCxnSpPr/>
          <p:nvPr/>
        </p:nvCxnSpPr>
        <p:spPr bwMode="auto">
          <a:xfrm flipV="1">
            <a:off x="2083942" y="3068960"/>
            <a:ext cx="2056010" cy="2080194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Connecteur droit 25"/>
          <p:cNvCxnSpPr/>
          <p:nvPr/>
        </p:nvCxnSpPr>
        <p:spPr bwMode="auto">
          <a:xfrm flipV="1">
            <a:off x="2083942" y="3660713"/>
            <a:ext cx="0" cy="1496479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Connecteur droit 29"/>
          <p:cNvCxnSpPr/>
          <p:nvPr/>
        </p:nvCxnSpPr>
        <p:spPr bwMode="auto">
          <a:xfrm>
            <a:off x="4385314" y="1412776"/>
            <a:ext cx="0" cy="374441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Connecteur droit 31"/>
          <p:cNvCxnSpPr/>
          <p:nvPr/>
        </p:nvCxnSpPr>
        <p:spPr bwMode="auto">
          <a:xfrm flipH="1">
            <a:off x="611560" y="2310986"/>
            <a:ext cx="4248472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Connecteur droit 33"/>
          <p:cNvCxnSpPr/>
          <p:nvPr/>
        </p:nvCxnSpPr>
        <p:spPr bwMode="auto">
          <a:xfrm flipH="1">
            <a:off x="611560" y="3068960"/>
            <a:ext cx="3528392" cy="0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Connecteur droit 38"/>
          <p:cNvCxnSpPr/>
          <p:nvPr/>
        </p:nvCxnSpPr>
        <p:spPr bwMode="auto">
          <a:xfrm flipV="1">
            <a:off x="630160" y="2310986"/>
            <a:ext cx="736191" cy="748240"/>
          </a:xfrm>
          <a:prstGeom prst="line">
            <a:avLst/>
          </a:prstGeom>
          <a:noFill/>
          <a:ln w="28575" cap="flat" cmpd="sng" algn="ctr">
            <a:solidFill>
              <a:srgbClr val="009A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Connecteur droit 40"/>
          <p:cNvCxnSpPr/>
          <p:nvPr/>
        </p:nvCxnSpPr>
        <p:spPr bwMode="auto">
          <a:xfrm flipV="1">
            <a:off x="1366351" y="2310986"/>
            <a:ext cx="1" cy="2838168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Connecteur droit 43"/>
          <p:cNvCxnSpPr/>
          <p:nvPr/>
        </p:nvCxnSpPr>
        <p:spPr bwMode="auto">
          <a:xfrm flipV="1">
            <a:off x="1386190" y="2112155"/>
            <a:ext cx="2999124" cy="3027266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Ellipse 45"/>
          <p:cNvSpPr/>
          <p:nvPr/>
        </p:nvSpPr>
        <p:spPr bwMode="auto">
          <a:xfrm>
            <a:off x="7945337" y="2347976"/>
            <a:ext cx="543733" cy="543733"/>
          </a:xfrm>
          <a:prstGeom prst="ellipse">
            <a:avLst/>
          </a:prstGeom>
          <a:solidFill>
            <a:schemeClr val="accent3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Ellipse 46"/>
          <p:cNvSpPr/>
          <p:nvPr/>
        </p:nvSpPr>
        <p:spPr bwMode="auto">
          <a:xfrm>
            <a:off x="5436096" y="2347976"/>
            <a:ext cx="543733" cy="543733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Ellipse 47"/>
          <p:cNvSpPr/>
          <p:nvPr/>
        </p:nvSpPr>
        <p:spPr bwMode="auto">
          <a:xfrm>
            <a:off x="5491938" y="2408717"/>
            <a:ext cx="432048" cy="422250"/>
          </a:xfrm>
          <a:prstGeom prst="ellipse">
            <a:avLst/>
          </a:prstGeom>
          <a:solidFill>
            <a:schemeClr val="tx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0" name="Connecteur droit avec flèche 49"/>
          <p:cNvCxnSpPr>
            <a:stCxn id="47" idx="6"/>
            <a:endCxn id="46" idx="2"/>
          </p:cNvCxnSpPr>
          <p:nvPr/>
        </p:nvCxnSpPr>
        <p:spPr bwMode="auto">
          <a:xfrm>
            <a:off x="5979829" y="2619843"/>
            <a:ext cx="1965508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ZoneTexte 50"/>
          <p:cNvSpPr txBox="1"/>
          <p:nvPr/>
        </p:nvSpPr>
        <p:spPr>
          <a:xfrm>
            <a:off x="6084168" y="2078639"/>
            <a:ext cx="1850386" cy="464694"/>
          </a:xfrm>
          <a:prstGeom prst="rect">
            <a:avLst/>
          </a:prstGeom>
          <a:ln w="28575" cmpd="sng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tx2"/>
                </a:solidFill>
              </a:rPr>
              <a:t>y</a:t>
            </a:r>
            <a:r>
              <a:rPr lang="fr-FR" sz="2400" kern="0" dirty="0" smtClean="0">
                <a:solidFill>
                  <a:schemeClr val="tx2"/>
                </a:solidFill>
              </a:rPr>
              <a:t> </a:t>
            </a:r>
            <a:r>
              <a:rPr lang="fr-FR" sz="2400" kern="0" dirty="0" smtClean="0"/>
              <a:t>≤ 2   </a:t>
            </a:r>
            <a:r>
              <a:rPr lang="fr-FR" sz="2400" i="1" kern="0" dirty="0" smtClean="0">
                <a:solidFill>
                  <a:srgbClr val="0000FF"/>
                </a:solidFill>
              </a:rPr>
              <a:t>x</a:t>
            </a:r>
            <a:r>
              <a:rPr lang="fr-FR" sz="2400" kern="0" dirty="0" smtClean="0"/>
              <a:t>∶= 0</a:t>
            </a:r>
          </a:p>
        </p:txBody>
      </p:sp>
      <p:sp>
        <p:nvSpPr>
          <p:cNvPr id="54" name="Ellipse 53"/>
          <p:cNvSpPr/>
          <p:nvPr/>
        </p:nvSpPr>
        <p:spPr bwMode="auto">
          <a:xfrm>
            <a:off x="7945337" y="4210125"/>
            <a:ext cx="543733" cy="543733"/>
          </a:xfrm>
          <a:prstGeom prst="ellipse">
            <a:avLst/>
          </a:prstGeom>
          <a:solidFill>
            <a:schemeClr val="accent2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5" name="Connecteur droit avec flèche 54"/>
          <p:cNvCxnSpPr>
            <a:stCxn id="46" idx="4"/>
            <a:endCxn id="54" idx="0"/>
          </p:cNvCxnSpPr>
          <p:nvPr/>
        </p:nvCxnSpPr>
        <p:spPr bwMode="auto">
          <a:xfrm>
            <a:off x="8217204" y="2891709"/>
            <a:ext cx="0" cy="131841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ZoneTexte 57"/>
          <p:cNvSpPr txBox="1"/>
          <p:nvPr/>
        </p:nvSpPr>
        <p:spPr>
          <a:xfrm>
            <a:off x="7205434" y="3140968"/>
            <a:ext cx="945181" cy="852493"/>
          </a:xfrm>
          <a:prstGeom prst="rect">
            <a:avLst/>
          </a:prstGeom>
          <a:ln w="28575" cmpd="sng">
            <a:noFill/>
          </a:ln>
        </p:spPr>
        <p:txBody>
          <a:bodyPr wrap="non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tx2"/>
                </a:solidFill>
              </a:rPr>
              <a:t>x</a:t>
            </a:r>
            <a:r>
              <a:rPr lang="fr-FR" sz="2400" kern="0" dirty="0" smtClean="0">
                <a:solidFill>
                  <a:schemeClr val="tx2"/>
                </a:solidFill>
              </a:rPr>
              <a:t> </a:t>
            </a:r>
            <a:r>
              <a:rPr lang="fr-FR" sz="2400" kern="0" dirty="0" smtClean="0"/>
              <a:t>≤ 4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rgbClr val="0000FF"/>
                </a:solidFill>
              </a:rPr>
              <a:t>y</a:t>
            </a:r>
            <a:r>
              <a:rPr lang="fr-FR" sz="2400" kern="0" dirty="0" smtClean="0"/>
              <a:t>∶= 0</a:t>
            </a:r>
          </a:p>
        </p:txBody>
      </p:sp>
      <p:cxnSp>
        <p:nvCxnSpPr>
          <p:cNvPr id="59" name="Connecteur droit avec flèche 58"/>
          <p:cNvCxnSpPr/>
          <p:nvPr/>
        </p:nvCxnSpPr>
        <p:spPr bwMode="auto">
          <a:xfrm flipH="1" flipV="1">
            <a:off x="5979829" y="4481992"/>
            <a:ext cx="1965508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Ellipse 60"/>
          <p:cNvSpPr/>
          <p:nvPr/>
        </p:nvSpPr>
        <p:spPr bwMode="auto">
          <a:xfrm>
            <a:off x="5436096" y="4210125"/>
            <a:ext cx="543733" cy="543733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8209044" y="4753858"/>
            <a:ext cx="865983" cy="46469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txBody>
          <a:bodyPr wrap="non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tx2"/>
                </a:solidFill>
              </a:rPr>
              <a:t>y</a:t>
            </a:r>
            <a:r>
              <a:rPr lang="fr-FR" sz="2400" kern="0" dirty="0" smtClean="0">
                <a:solidFill>
                  <a:schemeClr val="tx2"/>
                </a:solidFill>
              </a:rPr>
              <a:t> </a:t>
            </a:r>
            <a:r>
              <a:rPr lang="fr-FR" sz="2400" kern="0" dirty="0" smtClean="0"/>
              <a:t>≤ 3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6228184" y="4520929"/>
            <a:ext cx="945181" cy="464694"/>
          </a:xfrm>
          <a:prstGeom prst="rect">
            <a:avLst/>
          </a:prstGeom>
          <a:ln w="28575" cmpd="sng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tx2"/>
                </a:solidFill>
              </a:rPr>
              <a:t>y</a:t>
            </a:r>
            <a:r>
              <a:rPr lang="fr-FR" sz="2400" kern="0" dirty="0"/>
              <a:t>∶= </a:t>
            </a:r>
            <a:r>
              <a:rPr lang="fr-FR" sz="2400" kern="0" dirty="0" smtClean="0"/>
              <a:t>0</a:t>
            </a:r>
            <a:endParaRPr lang="fr-FR" sz="2400" kern="0" dirty="0"/>
          </a:p>
        </p:txBody>
      </p:sp>
      <p:sp>
        <p:nvSpPr>
          <p:cNvPr id="40" name="ZoneTexte 39"/>
          <p:cNvSpPr txBox="1"/>
          <p:nvPr/>
        </p:nvSpPr>
        <p:spPr>
          <a:xfrm>
            <a:off x="5009188" y="4756841"/>
            <a:ext cx="865983" cy="46469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txBody>
          <a:bodyPr wrap="non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tx2"/>
                </a:solidFill>
              </a:rPr>
              <a:t>x</a:t>
            </a:r>
            <a:r>
              <a:rPr lang="fr-FR" sz="2400" kern="0" dirty="0" smtClean="0">
                <a:solidFill>
                  <a:schemeClr val="tx2"/>
                </a:solidFill>
              </a:rPr>
              <a:t> </a:t>
            </a:r>
            <a:r>
              <a:rPr lang="fr-FR" sz="2400" kern="0" dirty="0" smtClean="0"/>
              <a:t>≤ 4</a:t>
            </a:r>
          </a:p>
        </p:txBody>
      </p:sp>
    </p:spTree>
    <p:extLst>
      <p:ext uri="{BB962C8B-B14F-4D97-AF65-F5344CB8AC3E}">
        <p14:creationId xmlns:p14="http://schemas.microsoft.com/office/powerpoint/2010/main" val="94978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/>
          <p:cNvSpPr/>
          <p:nvPr/>
        </p:nvSpPr>
        <p:spPr>
          <a:xfrm>
            <a:off x="4382071" y="1052736"/>
            <a:ext cx="1126033" cy="12411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/>
          <p:cNvSpPr/>
          <p:nvPr/>
        </p:nvSpPr>
        <p:spPr>
          <a:xfrm>
            <a:off x="3454971" y="1052736"/>
            <a:ext cx="930343" cy="12538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 cmpd="sng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Triangle rectangle 89"/>
          <p:cNvSpPr/>
          <p:nvPr/>
        </p:nvSpPr>
        <p:spPr>
          <a:xfrm rot="5400000">
            <a:off x="3457479" y="2317627"/>
            <a:ext cx="936104" cy="936000"/>
          </a:xfrm>
          <a:prstGeom prst="rtTriangle">
            <a:avLst/>
          </a:prstGeom>
          <a:solidFill>
            <a:srgbClr val="CCFFFF"/>
          </a:solidFill>
          <a:ln w="28575" cmpd="sng">
            <a:noFill/>
          </a:ln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Triangle rectangle 88"/>
          <p:cNvSpPr/>
          <p:nvPr/>
        </p:nvSpPr>
        <p:spPr>
          <a:xfrm rot="5400000">
            <a:off x="2504979" y="3257427"/>
            <a:ext cx="936104" cy="936000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 w="28575" cmpd="sng">
            <a:noFill/>
          </a:ln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Triangle rectangle 87"/>
          <p:cNvSpPr/>
          <p:nvPr/>
        </p:nvSpPr>
        <p:spPr>
          <a:xfrm rot="16200000">
            <a:off x="2504979" y="2329083"/>
            <a:ext cx="936104" cy="936000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8575" cmpd="sng">
            <a:noFill/>
          </a:ln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Triangle rectangle 86"/>
          <p:cNvSpPr/>
          <p:nvPr/>
        </p:nvSpPr>
        <p:spPr>
          <a:xfrm rot="16200000">
            <a:off x="1563033" y="3263349"/>
            <a:ext cx="936104" cy="936000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 cmpd="sng">
            <a:noFill/>
          </a:ln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Bisimulation</a:t>
            </a:r>
            <a:r>
              <a:rPr lang="fr-FR" dirty="0" smtClean="0"/>
              <a:t> et régions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 bwMode="auto">
          <a:xfrm>
            <a:off x="611560" y="1412776"/>
            <a:ext cx="0" cy="374441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Connecteur droit 7"/>
          <p:cNvCxnSpPr/>
          <p:nvPr/>
        </p:nvCxnSpPr>
        <p:spPr bwMode="auto">
          <a:xfrm flipH="1">
            <a:off x="611560" y="5157192"/>
            <a:ext cx="424847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Connecteur droit 8"/>
          <p:cNvCxnSpPr/>
          <p:nvPr/>
        </p:nvCxnSpPr>
        <p:spPr bwMode="auto">
          <a:xfrm flipH="1">
            <a:off x="611560" y="4199401"/>
            <a:ext cx="4248472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Connecteur droit 9"/>
          <p:cNvCxnSpPr/>
          <p:nvPr/>
        </p:nvCxnSpPr>
        <p:spPr bwMode="auto">
          <a:xfrm flipH="1">
            <a:off x="611560" y="3254100"/>
            <a:ext cx="4248472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Connecteur droit 10"/>
          <p:cNvCxnSpPr/>
          <p:nvPr/>
        </p:nvCxnSpPr>
        <p:spPr bwMode="auto">
          <a:xfrm>
            <a:off x="1547664" y="1412776"/>
            <a:ext cx="0" cy="374441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necteur droit 11"/>
          <p:cNvCxnSpPr/>
          <p:nvPr/>
        </p:nvCxnSpPr>
        <p:spPr bwMode="auto">
          <a:xfrm>
            <a:off x="2499086" y="1412776"/>
            <a:ext cx="0" cy="374441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onnecteur droit 12"/>
          <p:cNvCxnSpPr/>
          <p:nvPr/>
        </p:nvCxnSpPr>
        <p:spPr bwMode="auto">
          <a:xfrm>
            <a:off x="3460580" y="1412776"/>
            <a:ext cx="0" cy="374441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Connecteur droit 13"/>
          <p:cNvCxnSpPr/>
          <p:nvPr/>
        </p:nvCxnSpPr>
        <p:spPr bwMode="auto">
          <a:xfrm flipV="1">
            <a:off x="611560" y="2306623"/>
            <a:ext cx="2843411" cy="285057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cteur droit 16"/>
          <p:cNvCxnSpPr/>
          <p:nvPr/>
        </p:nvCxnSpPr>
        <p:spPr bwMode="auto">
          <a:xfrm>
            <a:off x="4385314" y="1412776"/>
            <a:ext cx="0" cy="374441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Connecteur droit 17"/>
          <p:cNvCxnSpPr/>
          <p:nvPr/>
        </p:nvCxnSpPr>
        <p:spPr bwMode="auto">
          <a:xfrm flipH="1">
            <a:off x="611560" y="2310986"/>
            <a:ext cx="4248472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Connecteur droit 22"/>
          <p:cNvCxnSpPr/>
          <p:nvPr/>
        </p:nvCxnSpPr>
        <p:spPr bwMode="auto">
          <a:xfrm flipV="1">
            <a:off x="2339752" y="1709537"/>
            <a:ext cx="2160240" cy="2195604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Connecteur droit 24"/>
          <p:cNvCxnSpPr/>
          <p:nvPr/>
        </p:nvCxnSpPr>
        <p:spPr bwMode="auto">
          <a:xfrm flipV="1">
            <a:off x="2507275" y="3254100"/>
            <a:ext cx="1878039" cy="190045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Connecteur droit 25"/>
          <p:cNvCxnSpPr/>
          <p:nvPr/>
        </p:nvCxnSpPr>
        <p:spPr bwMode="auto">
          <a:xfrm flipV="1">
            <a:off x="636438" y="2306623"/>
            <a:ext cx="1866081" cy="189277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Connecteur droit 27"/>
          <p:cNvCxnSpPr/>
          <p:nvPr/>
        </p:nvCxnSpPr>
        <p:spPr bwMode="auto">
          <a:xfrm flipV="1">
            <a:off x="611560" y="2310986"/>
            <a:ext cx="936104" cy="946389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Connecteur droit 30"/>
          <p:cNvCxnSpPr/>
          <p:nvPr/>
        </p:nvCxnSpPr>
        <p:spPr bwMode="auto">
          <a:xfrm flipV="1">
            <a:off x="1543050" y="2306623"/>
            <a:ext cx="2845696" cy="284957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Connecteur droit 32"/>
          <p:cNvCxnSpPr/>
          <p:nvPr/>
        </p:nvCxnSpPr>
        <p:spPr bwMode="auto">
          <a:xfrm flipV="1">
            <a:off x="3426957" y="4202350"/>
            <a:ext cx="961789" cy="95253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Connecteur droit 38"/>
          <p:cNvCxnSpPr/>
          <p:nvPr/>
        </p:nvCxnSpPr>
        <p:spPr bwMode="auto">
          <a:xfrm flipV="1">
            <a:off x="2247540" y="1412776"/>
            <a:ext cx="2241908" cy="2278615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Ellipse 40"/>
          <p:cNvSpPr/>
          <p:nvPr/>
        </p:nvSpPr>
        <p:spPr>
          <a:xfrm>
            <a:off x="2339752" y="3843477"/>
            <a:ext cx="72008" cy="72008"/>
          </a:xfrm>
          <a:prstGeom prst="ellipse">
            <a:avLst/>
          </a:prstGeom>
          <a:solidFill>
            <a:schemeClr val="tx2"/>
          </a:solidFill>
          <a:ln w="28575" cmpd="sng">
            <a:solidFill>
              <a:schemeClr val="tx2"/>
            </a:solidFill>
          </a:ln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2219920" y="3640809"/>
            <a:ext cx="72008" cy="72008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accent3"/>
            </a:solidFill>
          </a:ln>
        </p:spPr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3" name="Connecteur droit 62"/>
          <p:cNvCxnSpPr/>
          <p:nvPr/>
        </p:nvCxnSpPr>
        <p:spPr bwMode="auto">
          <a:xfrm>
            <a:off x="4211960" y="5963273"/>
            <a:ext cx="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Connecteur droit 69"/>
          <p:cNvCxnSpPr/>
          <p:nvPr/>
        </p:nvCxnSpPr>
        <p:spPr bwMode="auto">
          <a:xfrm flipH="1" flipV="1">
            <a:off x="2369026" y="3914646"/>
            <a:ext cx="1856" cy="1235204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Connecteur droit 72"/>
          <p:cNvCxnSpPr/>
          <p:nvPr/>
        </p:nvCxnSpPr>
        <p:spPr bwMode="auto">
          <a:xfrm flipH="1" flipV="1">
            <a:off x="2259538" y="3676775"/>
            <a:ext cx="1062" cy="1479425"/>
          </a:xfrm>
          <a:prstGeom prst="line">
            <a:avLst/>
          </a:prstGeom>
          <a:noFill/>
          <a:ln w="28575" cap="flat" cmpd="sng" algn="ctr">
            <a:solidFill>
              <a:srgbClr val="C83296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Connecteur droit 74"/>
          <p:cNvCxnSpPr/>
          <p:nvPr/>
        </p:nvCxnSpPr>
        <p:spPr bwMode="auto">
          <a:xfrm>
            <a:off x="636438" y="3885890"/>
            <a:ext cx="1683759" cy="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Connecteur droit 77"/>
          <p:cNvCxnSpPr/>
          <p:nvPr/>
        </p:nvCxnSpPr>
        <p:spPr bwMode="auto">
          <a:xfrm flipV="1">
            <a:off x="622300" y="3676340"/>
            <a:ext cx="1619365" cy="310"/>
          </a:xfrm>
          <a:prstGeom prst="line">
            <a:avLst/>
          </a:prstGeom>
          <a:noFill/>
          <a:ln w="28575" cap="flat" cmpd="sng" algn="ctr">
            <a:solidFill>
              <a:srgbClr val="C83296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80" name="ZoneTexte 79"/>
          <p:cNvSpPr txBox="1"/>
          <p:nvPr/>
        </p:nvSpPr>
        <p:spPr>
          <a:xfrm>
            <a:off x="5651165" y="1108589"/>
            <a:ext cx="3264235" cy="1240291"/>
          </a:xfrm>
          <a:prstGeom prst="rect">
            <a:avLst/>
          </a:prstGeom>
          <a:ln w="28575" cmpd="sng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tx2"/>
                </a:solidFill>
              </a:rPr>
              <a:t>Régions</a:t>
            </a:r>
            <a:r>
              <a:rPr lang="fr-FR" sz="2400" kern="0" dirty="0" smtClean="0"/>
              <a:t> :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point, bord de triangle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triangle, colonnes, etc.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791581" y="5373216"/>
            <a:ext cx="7560839" cy="1240291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squar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Pour un automate donné, on n’a besoin que d’un nombre fini de régions : inutile d’aller plus loin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que la plus grande constante du réseau d’automates !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5029200" y="2632865"/>
            <a:ext cx="3726050" cy="2403687"/>
          </a:xfrm>
          <a:prstGeom prst="rect">
            <a:avLst/>
          </a:prstGeom>
          <a:ln w="28575" cmpd="sng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tx2"/>
                </a:solidFill>
              </a:rPr>
              <a:t>Bisimilarité : </a:t>
            </a:r>
            <a:r>
              <a:rPr lang="fr-FR" sz="2400" kern="0" dirty="0" smtClean="0"/>
              <a:t>deux points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sont dans la même région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si et seulement si ils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conduisent aux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mêmes  régions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endParaRPr lang="fr-FR" sz="2400" kern="0" dirty="0" smtClean="0"/>
          </a:p>
        </p:txBody>
      </p:sp>
      <p:cxnSp>
        <p:nvCxnSpPr>
          <p:cNvPr id="98" name="Connecteur droit 97"/>
          <p:cNvCxnSpPr/>
          <p:nvPr/>
        </p:nvCxnSpPr>
        <p:spPr bwMode="auto">
          <a:xfrm rot="10800000" flipH="1" flipV="1">
            <a:off x="1555972" y="5157193"/>
            <a:ext cx="943114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Connecteur droit 98"/>
          <p:cNvCxnSpPr/>
          <p:nvPr/>
        </p:nvCxnSpPr>
        <p:spPr bwMode="auto">
          <a:xfrm rot="5400000" flipH="1" flipV="1">
            <a:off x="131965" y="3712957"/>
            <a:ext cx="943114" cy="0"/>
          </a:xfrm>
          <a:prstGeom prst="lin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69170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1" grpId="0" animBg="1"/>
      <p:bldP spid="90" grpId="0" animBg="1"/>
      <p:bldP spid="89" grpId="0" animBg="1"/>
      <p:bldP spid="88" grpId="0" animBg="1"/>
      <p:bldP spid="8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Décidabilité de l’</a:t>
            </a:r>
            <a:r>
              <a:rPr lang="fr-FR" dirty="0" err="1" smtClean="0"/>
              <a:t>atteignabilité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cxnSp>
        <p:nvCxnSpPr>
          <p:cNvPr id="63" name="Connecteur droit 62"/>
          <p:cNvCxnSpPr/>
          <p:nvPr/>
        </p:nvCxnSpPr>
        <p:spPr bwMode="auto">
          <a:xfrm>
            <a:off x="4211960" y="6251305"/>
            <a:ext cx="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5" name="Grouper 14"/>
          <p:cNvGrpSpPr/>
          <p:nvPr/>
        </p:nvGrpSpPr>
        <p:grpSpPr>
          <a:xfrm>
            <a:off x="611560" y="2060847"/>
            <a:ext cx="8397355" cy="3744417"/>
            <a:chOff x="611560" y="2060847"/>
            <a:chExt cx="8397355" cy="3744417"/>
          </a:xfrm>
        </p:grpSpPr>
        <p:cxnSp>
          <p:nvCxnSpPr>
            <p:cNvPr id="7" name="Connecteur droit 6"/>
            <p:cNvCxnSpPr/>
            <p:nvPr/>
          </p:nvCxnSpPr>
          <p:spPr bwMode="auto">
            <a:xfrm>
              <a:off x="611560" y="2060847"/>
              <a:ext cx="0" cy="374441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Connecteur droit 7"/>
            <p:cNvCxnSpPr/>
            <p:nvPr/>
          </p:nvCxnSpPr>
          <p:spPr bwMode="auto">
            <a:xfrm flipH="1">
              <a:off x="611560" y="5805263"/>
              <a:ext cx="424847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Connecteur droit 8"/>
            <p:cNvCxnSpPr/>
            <p:nvPr/>
          </p:nvCxnSpPr>
          <p:spPr bwMode="auto">
            <a:xfrm flipH="1">
              <a:off x="611560" y="4847472"/>
              <a:ext cx="4248472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Connecteur droit 9"/>
            <p:cNvCxnSpPr/>
            <p:nvPr/>
          </p:nvCxnSpPr>
          <p:spPr bwMode="auto">
            <a:xfrm flipH="1">
              <a:off x="611560" y="3902171"/>
              <a:ext cx="4248472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Connecteur droit 10"/>
            <p:cNvCxnSpPr/>
            <p:nvPr/>
          </p:nvCxnSpPr>
          <p:spPr bwMode="auto">
            <a:xfrm>
              <a:off x="1547664" y="2060847"/>
              <a:ext cx="0" cy="374441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Connecteur droit 11"/>
            <p:cNvCxnSpPr/>
            <p:nvPr/>
          </p:nvCxnSpPr>
          <p:spPr bwMode="auto">
            <a:xfrm>
              <a:off x="2499086" y="2060847"/>
              <a:ext cx="0" cy="374441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Connecteur droit 12"/>
            <p:cNvCxnSpPr/>
            <p:nvPr/>
          </p:nvCxnSpPr>
          <p:spPr bwMode="auto">
            <a:xfrm>
              <a:off x="3442200" y="2060847"/>
              <a:ext cx="0" cy="374441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Connecteur droit 13"/>
            <p:cNvCxnSpPr/>
            <p:nvPr/>
          </p:nvCxnSpPr>
          <p:spPr bwMode="auto">
            <a:xfrm flipV="1">
              <a:off x="611560" y="2954694"/>
              <a:ext cx="2843411" cy="285057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Connecteur droit 16"/>
            <p:cNvCxnSpPr/>
            <p:nvPr/>
          </p:nvCxnSpPr>
          <p:spPr bwMode="auto">
            <a:xfrm>
              <a:off x="4385314" y="2060847"/>
              <a:ext cx="0" cy="374441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Connecteur droit 17"/>
            <p:cNvCxnSpPr/>
            <p:nvPr/>
          </p:nvCxnSpPr>
          <p:spPr bwMode="auto">
            <a:xfrm flipH="1">
              <a:off x="611560" y="2959057"/>
              <a:ext cx="4248472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Connecteur droit 24"/>
            <p:cNvCxnSpPr/>
            <p:nvPr/>
          </p:nvCxnSpPr>
          <p:spPr bwMode="auto">
            <a:xfrm flipV="1">
              <a:off x="2507275" y="3902171"/>
              <a:ext cx="1878039" cy="190045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Connecteur droit 25"/>
            <p:cNvCxnSpPr/>
            <p:nvPr/>
          </p:nvCxnSpPr>
          <p:spPr bwMode="auto">
            <a:xfrm flipV="1">
              <a:off x="636438" y="2954694"/>
              <a:ext cx="1866081" cy="189277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Connecteur droit 27"/>
            <p:cNvCxnSpPr/>
            <p:nvPr/>
          </p:nvCxnSpPr>
          <p:spPr bwMode="auto">
            <a:xfrm flipV="1">
              <a:off x="611560" y="2959057"/>
              <a:ext cx="936104" cy="946389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Connecteur droit 30"/>
            <p:cNvCxnSpPr/>
            <p:nvPr/>
          </p:nvCxnSpPr>
          <p:spPr bwMode="auto">
            <a:xfrm flipV="1">
              <a:off x="1543050" y="2954694"/>
              <a:ext cx="2845696" cy="284957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Connecteur droit 32"/>
            <p:cNvCxnSpPr/>
            <p:nvPr/>
          </p:nvCxnSpPr>
          <p:spPr bwMode="auto">
            <a:xfrm flipV="1">
              <a:off x="3426957" y="4850421"/>
              <a:ext cx="961789" cy="95253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0" name="ZoneTexte 79"/>
            <p:cNvSpPr txBox="1"/>
            <p:nvPr/>
          </p:nvSpPr>
          <p:spPr>
            <a:xfrm>
              <a:off x="5043016" y="2204863"/>
              <a:ext cx="3965899" cy="3567082"/>
            </a:xfrm>
            <a:prstGeom prst="rect">
              <a:avLst/>
            </a:prstGeom>
            <a:ln w="28575" cmpd="sng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1"/>
                  </a:solidFill>
                </a:rPr>
                <a:t>Mais beaucoup de régions !</a:t>
              </a:r>
            </a:p>
            <a:p>
              <a:pPr marL="342900" indent="-342900" fontAlgn="base">
                <a:lnSpc>
                  <a:spcPct val="105000"/>
                </a:lnSpc>
                <a:spcAft>
                  <a:spcPct val="0"/>
                </a:spcAft>
                <a:buFontTx/>
                <a:buChar char="-"/>
              </a:pPr>
              <a:r>
                <a:rPr lang="fr-FR" sz="2400" kern="0" dirty="0" smtClean="0">
                  <a:solidFill>
                    <a:schemeClr val="tx2"/>
                  </a:solidFill>
                </a:rPr>
                <a:t>20 </a:t>
              </a:r>
              <a:r>
                <a:rPr lang="fr-FR" sz="2400" kern="0" dirty="0" smtClean="0"/>
                <a:t>points</a:t>
              </a:r>
            </a:p>
            <a:p>
              <a:pPr marL="342900" indent="-342900" fontAlgn="base">
                <a:lnSpc>
                  <a:spcPct val="105000"/>
                </a:lnSpc>
                <a:spcAft>
                  <a:spcPct val="0"/>
                </a:spcAft>
                <a:buFontTx/>
                <a:buChar char="-"/>
              </a:pPr>
              <a:r>
                <a:rPr lang="fr-FR" sz="2400" kern="0" dirty="0" smtClean="0">
                  <a:solidFill>
                    <a:schemeClr val="tx2"/>
                  </a:solidFill>
                </a:rPr>
                <a:t>7 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lignes finies</a:t>
              </a:r>
            </a:p>
            <a:p>
              <a:pPr marL="342900" indent="-342900" fontAlgn="base">
                <a:lnSpc>
                  <a:spcPct val="105000"/>
                </a:lnSpc>
                <a:spcAft>
                  <a:spcPct val="0"/>
                </a:spcAft>
                <a:buFontTx/>
                <a:buChar char="-"/>
              </a:pPr>
              <a:r>
                <a:rPr lang="fr-FR" sz="2400" kern="0" dirty="0" smtClean="0">
                  <a:solidFill>
                    <a:schemeClr val="tx2"/>
                  </a:solidFill>
                </a:rPr>
                <a:t>24 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triangles</a:t>
              </a:r>
            </a:p>
            <a:p>
              <a:pPr marL="342900" indent="-342900" fontAlgn="base">
                <a:lnSpc>
                  <a:spcPct val="105000"/>
                </a:lnSpc>
                <a:spcAft>
                  <a:spcPct val="0"/>
                </a:spcAft>
                <a:buFontTx/>
                <a:buChar char="-"/>
              </a:pPr>
              <a:r>
                <a:rPr lang="fr-FR" sz="2400" kern="0" dirty="0" smtClean="0">
                  <a:solidFill>
                    <a:schemeClr val="tx2"/>
                  </a:solidFill>
                </a:rPr>
                <a:t>7 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colonnes infinies</a:t>
              </a:r>
            </a:p>
            <a:p>
              <a:pPr marL="342900" indent="-342900" fontAlgn="base">
                <a:lnSpc>
                  <a:spcPct val="105000"/>
                </a:lnSpc>
                <a:spcAft>
                  <a:spcPct val="0"/>
                </a:spcAft>
                <a:buFontTx/>
                <a:buChar char="-"/>
              </a:pPr>
              <a:r>
                <a:rPr lang="fr-FR" sz="2400" kern="0" dirty="0" smtClean="0">
                  <a:solidFill>
                    <a:schemeClr val="tx2"/>
                  </a:solidFill>
                </a:rPr>
                <a:t>3 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lignes infinies</a:t>
              </a:r>
            </a:p>
            <a:p>
              <a:pPr marL="342900" indent="-342900" fontAlgn="base">
                <a:lnSpc>
                  <a:spcPct val="105000"/>
                </a:lnSpc>
                <a:spcAft>
                  <a:spcPct val="0"/>
                </a:spcAft>
                <a:buFontTx/>
                <a:buChar char="-"/>
              </a:pPr>
              <a:r>
                <a:rPr lang="fr-FR" sz="2400" kern="0" dirty="0" smtClean="0">
                  <a:solidFill>
                    <a:schemeClr val="tx2"/>
                  </a:solidFill>
                </a:rPr>
                <a:t>1 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coin infini</a:t>
              </a:r>
            </a:p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000000"/>
                  </a:solidFill>
                </a:rPr>
                <a:t>nb de régions </a:t>
              </a:r>
              <a:r>
                <a:rPr lang="fr-FR" sz="2400" kern="0" dirty="0" smtClean="0">
                  <a:solidFill>
                    <a:schemeClr val="accent1"/>
                  </a:solidFill>
                </a:rPr>
                <a:t>exponentiel</a:t>
              </a:r>
            </a:p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000000"/>
                  </a:solidFill>
                </a:rPr>
                <a:t>dans le nb d’horloges</a:t>
              </a:r>
            </a:p>
          </p:txBody>
        </p:sp>
      </p:grpSp>
      <p:graphicFrame>
        <p:nvGraphicFramePr>
          <p:cNvPr id="40" name="Obje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493331"/>
              </p:ext>
            </p:extLst>
          </p:nvPr>
        </p:nvGraphicFramePr>
        <p:xfrm>
          <a:off x="461963" y="6021388"/>
          <a:ext cx="82724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8" name="Equation" r:id="rId3" imgW="3937000" imgH="254000" progId="Equation.DSMT4">
                  <p:embed/>
                </p:oleObj>
              </mc:Choice>
              <mc:Fallback>
                <p:oleObj name="Equation" r:id="rId3" imgW="39370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1963" y="6021388"/>
                        <a:ext cx="8272462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30734" y="764704"/>
            <a:ext cx="9082535" cy="822272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none" tIns="14400" bIns="68400" rtlCol="0">
            <a:spAutoFit/>
          </a:bodyPr>
          <a:lstStyle/>
          <a:p>
            <a:pPr marL="0" indent="0" algn="ctr">
              <a:buNone/>
            </a:pPr>
            <a:r>
              <a:rPr lang="fr-FR" sz="2400" u="sng" dirty="0" smtClean="0"/>
              <a:t>Théorème (</a:t>
            </a:r>
            <a:r>
              <a:rPr lang="fr-FR" sz="2400" u="sng" dirty="0" err="1"/>
              <a:t>A</a:t>
            </a:r>
            <a:r>
              <a:rPr lang="fr-FR" sz="2400" u="sng" dirty="0" err="1" smtClean="0"/>
              <a:t>lur</a:t>
            </a:r>
            <a:r>
              <a:rPr lang="fr-FR" sz="2400" u="sng" dirty="0" smtClean="0"/>
              <a:t> &amp; </a:t>
            </a:r>
            <a:r>
              <a:rPr lang="fr-FR" sz="2400" u="sng" dirty="0" err="1" smtClean="0"/>
              <a:t>Dill</a:t>
            </a:r>
            <a:r>
              <a:rPr lang="fr-FR" sz="2400" u="sng" dirty="0" smtClean="0"/>
              <a:t>)</a:t>
            </a:r>
            <a:r>
              <a:rPr lang="fr-FR" sz="2400" dirty="0" smtClean="0"/>
              <a:t> :  Pour tout automate temporisé,</a:t>
            </a:r>
          </a:p>
          <a:p>
            <a:pPr marL="0" indent="0" algn="ctr">
              <a:buNone/>
            </a:pPr>
            <a:r>
              <a:rPr lang="fr-FR" sz="2400" dirty="0" smtClean="0"/>
              <a:t>l’</a:t>
            </a:r>
            <a:r>
              <a:rPr lang="fr-FR" sz="2400" dirty="0" err="1" smtClean="0"/>
              <a:t>atteignabilité</a:t>
            </a:r>
            <a:r>
              <a:rPr lang="fr-FR" sz="2400" dirty="0" smtClean="0"/>
              <a:t> d’une région donnée par un automate est décidable</a:t>
            </a:r>
          </a:p>
        </p:txBody>
      </p:sp>
    </p:spTree>
    <p:extLst>
      <p:ext uri="{BB962C8B-B14F-4D97-AF65-F5344CB8AC3E}">
        <p14:creationId xmlns:p14="http://schemas.microsoft.com/office/powerpoint/2010/main" val="418147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Automate symbolique des régions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35058"/>
            <a:ext cx="8100392" cy="592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59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977126" y="1235614"/>
            <a:ext cx="5189748" cy="3185488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 smtClean="0"/>
              <a:t>Les automates temporisés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 smtClean="0"/>
              <a:t>Horloges, trajectoires et régions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 smtClean="0"/>
              <a:t>Logiques temporisées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/>
              <a:t>Exemples UPPAAL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 smtClean="0"/>
              <a:t>Vérification par zones et </a:t>
            </a:r>
            <a:r>
              <a:rPr lang="fr-FR" dirty="0" err="1" smtClean="0"/>
              <a:t>DBMs</a:t>
            </a:r>
            <a:endParaRPr lang="fr-FR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 smtClean="0"/>
              <a:t>Les automates hybrides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9187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-27384"/>
            <a:ext cx="8686800" cy="584776"/>
          </a:xfrm>
        </p:spPr>
        <p:txBody>
          <a:bodyPr/>
          <a:lstStyle/>
          <a:p>
            <a:r>
              <a:rPr lang="fr-FR" dirty="0" smtClean="0"/>
              <a:t>Rappels de logique temporelle (25/03/2015)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9" name="Espace réservé du contenu 6"/>
          <p:cNvSpPr txBox="1">
            <a:spLocks/>
          </p:cNvSpPr>
          <p:nvPr/>
        </p:nvSpPr>
        <p:spPr>
          <a:xfrm>
            <a:off x="251520" y="692696"/>
            <a:ext cx="8679776" cy="190513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Quantification d’états : </a:t>
            </a:r>
            <a:r>
              <a:rPr lang="fr-FR" dirty="0" smtClean="0">
                <a:solidFill>
                  <a:schemeClr val="accent3"/>
                </a:solidFill>
              </a:rPr>
              <a:t>A</a:t>
            </a:r>
            <a:r>
              <a:rPr lang="fr-FR" dirty="0" smtClean="0"/>
              <a:t>= tous, </a:t>
            </a:r>
            <a:r>
              <a:rPr lang="fr-FR" dirty="0" smtClean="0">
                <a:solidFill>
                  <a:srgbClr val="C83296"/>
                </a:solidFill>
              </a:rPr>
              <a:t>E</a:t>
            </a:r>
            <a:r>
              <a:rPr lang="fr-FR" dirty="0" smtClean="0"/>
              <a:t>=existe</a:t>
            </a:r>
          </a:p>
          <a:p>
            <a:r>
              <a:rPr lang="fr-FR" dirty="0" smtClean="0"/>
              <a:t>Quantification de chemins : </a:t>
            </a:r>
            <a:r>
              <a:rPr lang="fr-FR" dirty="0">
                <a:solidFill>
                  <a:srgbClr val="0000FF"/>
                </a:solidFill>
              </a:rPr>
              <a:t>G</a:t>
            </a:r>
            <a:r>
              <a:rPr lang="fr-FR" sz="800" dirty="0">
                <a:solidFill>
                  <a:schemeClr val="accent3"/>
                </a:solidFill>
              </a:rPr>
              <a:t> </a:t>
            </a:r>
            <a:r>
              <a:rPr lang="fr-FR" dirty="0" smtClean="0">
                <a:sym typeface="Symbol"/>
              </a:rPr>
              <a:t>=toujours, </a:t>
            </a:r>
            <a:r>
              <a:rPr lang="fr-FR" dirty="0" smtClean="0">
                <a:solidFill>
                  <a:srgbClr val="0000FF"/>
                </a:solidFill>
                <a:sym typeface="Symbol"/>
              </a:rPr>
              <a:t>F</a:t>
            </a:r>
            <a:r>
              <a:rPr lang="fr-FR" dirty="0" smtClean="0">
                <a:sym typeface="Symbol"/>
              </a:rPr>
              <a:t>=un jour, </a:t>
            </a:r>
            <a:r>
              <a:rPr lang="fr-FR" dirty="0" smtClean="0">
                <a:solidFill>
                  <a:srgbClr val="0000FF"/>
                </a:solidFill>
                <a:sym typeface="Symbol"/>
              </a:rPr>
              <a:t>U</a:t>
            </a:r>
            <a:r>
              <a:rPr lang="fr-FR" dirty="0" smtClean="0">
                <a:sym typeface="Symbol"/>
              </a:rPr>
              <a:t>=jusqu’à</a:t>
            </a:r>
          </a:p>
          <a:p>
            <a:pPr>
              <a:lnSpc>
                <a:spcPct val="110000"/>
              </a:lnSpc>
            </a:pPr>
            <a:r>
              <a:rPr lang="fr-FR" dirty="0" smtClean="0">
                <a:sym typeface="Symbol"/>
              </a:rPr>
              <a:t>Logique CTL (</a:t>
            </a:r>
            <a:r>
              <a:rPr lang="fr-FR" i="1" dirty="0" smtClean="0">
                <a:sym typeface="Symbol"/>
              </a:rPr>
              <a:t>Computation </a:t>
            </a:r>
            <a:r>
              <a:rPr lang="fr-FR" i="1" dirty="0" err="1" smtClean="0">
                <a:sym typeface="Symbol"/>
              </a:rPr>
              <a:t>Tree</a:t>
            </a:r>
            <a:r>
              <a:rPr lang="fr-FR" i="1" dirty="0" smtClean="0">
                <a:sym typeface="Symbol"/>
              </a:rPr>
              <a:t> </a:t>
            </a:r>
            <a:r>
              <a:rPr lang="fr-FR" i="1" dirty="0" err="1" smtClean="0">
                <a:sym typeface="Symbol"/>
              </a:rPr>
              <a:t>Logic</a:t>
            </a:r>
            <a:r>
              <a:rPr lang="fr-FR" dirty="0" smtClean="0">
                <a:sym typeface="Symbol"/>
              </a:rPr>
              <a:t>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dirty="0" smtClean="0"/>
              <a:t>     expressions d’états, </a:t>
            </a:r>
            <a:r>
              <a:rPr lang="fr-FR" dirty="0" smtClean="0">
                <a:solidFill>
                  <a:schemeClr val="accent3"/>
                </a:solidFill>
              </a:rPr>
              <a:t>A</a:t>
            </a:r>
            <a:r>
              <a:rPr lang="fr-FR" dirty="0" smtClean="0">
                <a:solidFill>
                  <a:srgbClr val="0000FF"/>
                </a:solidFill>
              </a:rPr>
              <a:t>G</a:t>
            </a:r>
            <a:r>
              <a:rPr lang="fr-FR" sz="1200" dirty="0" smtClean="0">
                <a:solidFill>
                  <a:schemeClr val="accent3"/>
                </a:solidFill>
              </a:rPr>
              <a:t> </a:t>
            </a:r>
            <a:r>
              <a:rPr lang="fr-FR" dirty="0" smtClean="0">
                <a:sym typeface="Symbol"/>
              </a:rPr>
              <a:t></a:t>
            </a:r>
            <a:r>
              <a:rPr lang="fr-FR" dirty="0">
                <a:sym typeface="Symbol"/>
              </a:rPr>
              <a:t>,</a:t>
            </a:r>
            <a:r>
              <a:rPr lang="fr-FR" dirty="0" smtClean="0">
                <a:solidFill>
                  <a:schemeClr val="accent3"/>
                </a:solidFill>
                <a:sym typeface="Symbol"/>
              </a:rPr>
              <a:t> </a:t>
            </a:r>
            <a:r>
              <a:rPr lang="fr-FR" dirty="0">
                <a:solidFill>
                  <a:schemeClr val="accent3"/>
                </a:solidFill>
                <a:sym typeface="Symbol"/>
              </a:rPr>
              <a:t>A</a:t>
            </a:r>
            <a:r>
              <a:rPr lang="fr-FR" dirty="0">
                <a:solidFill>
                  <a:schemeClr val="tx2"/>
                </a:solidFill>
                <a:sym typeface="Symbol"/>
              </a:rPr>
              <a:t>F</a:t>
            </a:r>
            <a:r>
              <a:rPr lang="fr-FR" sz="700" dirty="0">
                <a:sym typeface="Symbol"/>
              </a:rPr>
              <a:t> </a:t>
            </a:r>
            <a:r>
              <a:rPr lang="fr-FR" dirty="0" smtClean="0">
                <a:sym typeface="Symbol"/>
              </a:rPr>
              <a:t>,</a:t>
            </a:r>
            <a:r>
              <a:rPr lang="fr-FR" dirty="0">
                <a:solidFill>
                  <a:schemeClr val="accent3"/>
                </a:solidFill>
              </a:rPr>
              <a:t> </a:t>
            </a:r>
            <a:r>
              <a:rPr lang="fr-FR" dirty="0" smtClean="0">
                <a:solidFill>
                  <a:schemeClr val="accent3"/>
                </a:solidFill>
              </a:rPr>
              <a:t>E</a:t>
            </a:r>
            <a:r>
              <a:rPr lang="fr-FR" dirty="0" smtClean="0">
                <a:solidFill>
                  <a:srgbClr val="0000FF"/>
                </a:solidFill>
              </a:rPr>
              <a:t>G</a:t>
            </a:r>
            <a:r>
              <a:rPr lang="fr-FR" sz="1600" dirty="0" smtClean="0">
                <a:solidFill>
                  <a:schemeClr val="accent3"/>
                </a:solidFill>
              </a:rPr>
              <a:t> </a:t>
            </a:r>
            <a:r>
              <a:rPr lang="fr-FR" dirty="0" smtClean="0">
                <a:sym typeface="Symbol"/>
              </a:rPr>
              <a:t>, </a:t>
            </a:r>
            <a:r>
              <a:rPr lang="fr-FR" dirty="0" smtClean="0">
                <a:solidFill>
                  <a:schemeClr val="accent3"/>
                </a:solidFill>
              </a:rPr>
              <a:t>E</a:t>
            </a:r>
            <a:r>
              <a:rPr lang="fr-FR" dirty="0" smtClean="0">
                <a:solidFill>
                  <a:srgbClr val="0000FF"/>
                </a:solidFill>
              </a:rPr>
              <a:t>F</a:t>
            </a:r>
            <a:r>
              <a:rPr lang="fr-FR" sz="1600" dirty="0" smtClean="0">
                <a:solidFill>
                  <a:schemeClr val="accent3"/>
                </a:solidFill>
              </a:rPr>
              <a:t> </a:t>
            </a:r>
            <a:r>
              <a:rPr lang="fr-FR" dirty="0" smtClean="0">
                <a:sym typeface="Symbol"/>
              </a:rPr>
              <a:t>, </a:t>
            </a:r>
            <a:r>
              <a:rPr lang="fr-FR" dirty="0" smtClean="0">
                <a:solidFill>
                  <a:schemeClr val="accent3"/>
                </a:solidFill>
              </a:rPr>
              <a:t>E</a:t>
            </a:r>
            <a:r>
              <a:rPr lang="fr-FR" dirty="0" smtClean="0"/>
              <a:t>(</a:t>
            </a:r>
            <a:r>
              <a:rPr lang="fr-FR" dirty="0" smtClean="0">
                <a:sym typeface="Symbol"/>
              </a:rPr>
              <a:t></a:t>
            </a:r>
            <a:r>
              <a:rPr lang="fr-FR" dirty="0" smtClean="0">
                <a:solidFill>
                  <a:schemeClr val="tx2"/>
                </a:solidFill>
                <a:sym typeface="Symbol"/>
              </a:rPr>
              <a:t>U</a:t>
            </a:r>
            <a:r>
              <a:rPr lang="fr-FR" dirty="0" smtClean="0">
                <a:sym typeface="Symbol"/>
              </a:rPr>
              <a:t>’)</a:t>
            </a:r>
            <a:r>
              <a:rPr lang="fr-FR" sz="2000" dirty="0" smtClean="0">
                <a:solidFill>
                  <a:schemeClr val="accent3"/>
                </a:solidFill>
              </a:rPr>
              <a:t> </a:t>
            </a:r>
            <a:endParaRPr lang="fr-FR" dirty="0">
              <a:sym typeface="Symbol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51520" y="2611762"/>
            <a:ext cx="8892480" cy="3265510"/>
          </a:xfrm>
        </p:spPr>
        <p:txBody>
          <a:bodyPr/>
          <a:lstStyle/>
          <a:p>
            <a:r>
              <a:rPr lang="fr-FR" dirty="0" smtClean="0"/>
              <a:t>Logique d’UPPAAL : CTL restreinte + temps </a:t>
            </a:r>
            <a:r>
              <a:rPr lang="fr-FR" dirty="0" smtClean="0">
                <a:sym typeface="Symbol"/>
              </a:rPr>
              <a:t>→ </a:t>
            </a:r>
            <a:r>
              <a:rPr lang="fr-FR" dirty="0" smtClean="0">
                <a:solidFill>
                  <a:schemeClr val="accent2"/>
                </a:solidFill>
                <a:sym typeface="Symbol"/>
              </a:rPr>
              <a:t>décidable</a:t>
            </a:r>
            <a:endParaRPr lang="fr-FR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accent3"/>
                </a:solidFill>
              </a:rPr>
              <a:t>    </a:t>
            </a:r>
            <a:r>
              <a:rPr lang="fr-FR" dirty="0">
                <a:solidFill>
                  <a:schemeClr val="accent3"/>
                </a:solidFill>
              </a:rPr>
              <a:t> </a:t>
            </a:r>
            <a:r>
              <a:rPr lang="fr-FR" dirty="0" smtClean="0">
                <a:sym typeface="Symbol"/>
              </a:rPr>
              <a:t>E</a:t>
            </a:r>
            <a:r>
              <a:rPr lang="fr-FR" sz="1100" dirty="0" smtClean="0">
                <a:sym typeface="Symbol"/>
              </a:rPr>
              <a:t> </a:t>
            </a:r>
            <a:r>
              <a:rPr lang="fr-FR" dirty="0">
                <a:sym typeface="Symbol"/>
              </a:rPr>
              <a:t>&lt;&gt; </a:t>
            </a:r>
            <a:r>
              <a:rPr lang="fr-FR" dirty="0" smtClean="0">
                <a:sym typeface="Symbol"/>
              </a:rPr>
              <a:t></a:t>
            </a:r>
            <a:r>
              <a:rPr lang="fr-FR" dirty="0" smtClean="0">
                <a:solidFill>
                  <a:schemeClr val="accent3"/>
                </a:solidFill>
              </a:rPr>
              <a:t> </a:t>
            </a:r>
            <a:r>
              <a:rPr lang="fr-FR" dirty="0" smtClean="0">
                <a:sym typeface="Symbol"/>
              </a:rPr>
              <a:t> </a:t>
            </a:r>
            <a:r>
              <a:rPr lang="fr-FR" smtClean="0">
                <a:sym typeface="Symbol"/>
              </a:rPr>
              <a:t>: </a:t>
            </a:r>
            <a:r>
              <a:rPr lang="fr-FR" smtClean="0">
                <a:sym typeface="Symbol"/>
              </a:rPr>
              <a:t> </a:t>
            </a:r>
            <a:r>
              <a:rPr lang="fr-FR" smtClean="0">
                <a:solidFill>
                  <a:schemeClr val="accent3"/>
                </a:solidFill>
              </a:rPr>
              <a:t>E</a:t>
            </a:r>
            <a:r>
              <a:rPr lang="fr-FR" smtClean="0">
                <a:solidFill>
                  <a:srgbClr val="0000FF"/>
                </a:solidFill>
              </a:rPr>
              <a:t>F</a:t>
            </a:r>
            <a:r>
              <a:rPr lang="fr-FR" sz="2000" smtClean="0">
                <a:solidFill>
                  <a:schemeClr val="accent3"/>
                </a:solidFill>
              </a:rPr>
              <a:t> </a:t>
            </a:r>
            <a:r>
              <a:rPr lang="fr-FR" dirty="0" smtClean="0">
                <a:sym typeface="Symbol"/>
              </a:rPr>
              <a:t>, </a:t>
            </a:r>
            <a:r>
              <a:rPr lang="fr-FR" dirty="0">
                <a:sym typeface="Symbol"/>
              </a:rPr>
              <a:t>possible </a:t>
            </a:r>
            <a:r>
              <a:rPr lang="fr-FR" dirty="0" smtClean="0">
                <a:sym typeface="Symbol"/>
              </a:rPr>
              <a:t>= il existe un chemin où  sera vrai</a:t>
            </a:r>
          </a:p>
          <a:p>
            <a:pPr marL="0" indent="0">
              <a:buNone/>
            </a:pPr>
            <a:r>
              <a:rPr lang="fr-FR" dirty="0">
                <a:sym typeface="Symbol"/>
              </a:rPr>
              <a:t> </a:t>
            </a:r>
            <a:r>
              <a:rPr lang="fr-FR" dirty="0" smtClean="0">
                <a:sym typeface="Symbol"/>
              </a:rPr>
              <a:t>    </a:t>
            </a:r>
            <a:r>
              <a:rPr lang="fr-FR" dirty="0" smtClean="0">
                <a:sym typeface="Symbol"/>
              </a:rPr>
              <a:t> A</a:t>
            </a:r>
            <a:r>
              <a:rPr lang="fr-FR" sz="1200" dirty="0" smtClean="0">
                <a:sym typeface="Symbol"/>
              </a:rPr>
              <a:t> </a:t>
            </a:r>
            <a:r>
              <a:rPr lang="fr-FR" dirty="0" smtClean="0">
                <a:sym typeface="Symbol"/>
              </a:rPr>
              <a:t>[ ]   </a:t>
            </a:r>
            <a:r>
              <a:rPr lang="fr-FR" dirty="0" smtClean="0">
                <a:sym typeface="Symbol"/>
              </a:rPr>
              <a:t>:  </a:t>
            </a:r>
            <a:r>
              <a:rPr lang="fr-FR" dirty="0" smtClean="0">
                <a:solidFill>
                  <a:schemeClr val="accent3"/>
                </a:solidFill>
              </a:rPr>
              <a:t>A</a:t>
            </a:r>
            <a:r>
              <a:rPr lang="fr-FR" dirty="0" smtClean="0">
                <a:solidFill>
                  <a:srgbClr val="0000FF"/>
                </a:solidFill>
              </a:rPr>
              <a:t>G</a:t>
            </a:r>
            <a:r>
              <a:rPr lang="fr-FR" sz="1600" dirty="0" smtClean="0">
                <a:solidFill>
                  <a:schemeClr val="accent3"/>
                </a:solidFill>
              </a:rPr>
              <a:t> </a:t>
            </a:r>
            <a:r>
              <a:rPr lang="fr-FR" dirty="0" smtClean="0">
                <a:sym typeface="Symbol"/>
              </a:rPr>
              <a:t>, toujours, abréviation de ¬E</a:t>
            </a:r>
            <a:r>
              <a:rPr lang="fr-FR" sz="1100" dirty="0" smtClean="0">
                <a:sym typeface="Symbol"/>
              </a:rPr>
              <a:t> </a:t>
            </a:r>
            <a:r>
              <a:rPr lang="fr-FR" dirty="0" smtClean="0">
                <a:sym typeface="Symbol"/>
              </a:rPr>
              <a:t>&lt;&gt; ¬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accent3"/>
                </a:solidFill>
                <a:sym typeface="Symbol"/>
              </a:rPr>
              <a:t>     </a:t>
            </a:r>
            <a:r>
              <a:rPr lang="fr-FR" dirty="0" smtClean="0">
                <a:solidFill>
                  <a:schemeClr val="accent3"/>
                </a:solidFill>
                <a:sym typeface="Symbol"/>
              </a:rPr>
              <a:t> </a:t>
            </a:r>
            <a:r>
              <a:rPr lang="fr-FR" dirty="0" smtClean="0">
                <a:sym typeface="Symbol"/>
              </a:rPr>
              <a:t>E</a:t>
            </a:r>
            <a:r>
              <a:rPr lang="fr-FR" sz="1200" dirty="0" smtClean="0">
                <a:sym typeface="Symbol"/>
              </a:rPr>
              <a:t> </a:t>
            </a:r>
            <a:r>
              <a:rPr lang="fr-FR" dirty="0">
                <a:sym typeface="Symbol"/>
              </a:rPr>
              <a:t>[ ] </a:t>
            </a:r>
            <a:r>
              <a:rPr lang="fr-FR" dirty="0" smtClean="0">
                <a:sym typeface="Symbol"/>
              </a:rPr>
              <a:t>  </a:t>
            </a:r>
            <a:r>
              <a:rPr lang="fr-FR" dirty="0" smtClean="0">
                <a:solidFill>
                  <a:srgbClr val="000000"/>
                </a:solidFill>
                <a:sym typeface="Symbol"/>
              </a:rPr>
              <a:t>:  </a:t>
            </a:r>
            <a:r>
              <a:rPr lang="fr-FR" dirty="0" smtClean="0">
                <a:solidFill>
                  <a:schemeClr val="accent3"/>
                </a:solidFill>
              </a:rPr>
              <a:t>E</a:t>
            </a:r>
            <a:r>
              <a:rPr lang="fr-FR" dirty="0" smtClean="0">
                <a:solidFill>
                  <a:srgbClr val="0000FF"/>
                </a:solidFill>
              </a:rPr>
              <a:t>G</a:t>
            </a:r>
            <a:r>
              <a:rPr lang="fr-FR" sz="1600" dirty="0" smtClean="0">
                <a:solidFill>
                  <a:schemeClr val="accent3"/>
                </a:solidFill>
              </a:rPr>
              <a:t> </a:t>
            </a:r>
            <a:r>
              <a:rPr lang="fr-FR" dirty="0" smtClean="0">
                <a:sym typeface="Symbol"/>
              </a:rPr>
              <a:t>, </a:t>
            </a:r>
            <a:r>
              <a:rPr lang="fr-FR" dirty="0" smtClean="0">
                <a:solidFill>
                  <a:srgbClr val="000000"/>
                </a:solidFill>
                <a:sym typeface="Symbol"/>
              </a:rPr>
              <a:t>possiblement toujours </a:t>
            </a:r>
          </a:p>
          <a:p>
            <a:pPr marL="0" indent="0">
              <a:buNone/>
            </a:pPr>
            <a:r>
              <a:rPr lang="fr-FR" dirty="0" smtClean="0">
                <a:sym typeface="Symbol"/>
              </a:rPr>
              <a:t>     </a:t>
            </a:r>
            <a:r>
              <a:rPr lang="fr-FR" dirty="0" smtClean="0">
                <a:sym typeface="Symbol"/>
              </a:rPr>
              <a:t>A</a:t>
            </a:r>
            <a:r>
              <a:rPr lang="fr-FR" sz="1200" dirty="0" smtClean="0">
                <a:sym typeface="Symbol"/>
              </a:rPr>
              <a:t> </a:t>
            </a:r>
            <a:r>
              <a:rPr lang="fr-FR" dirty="0">
                <a:sym typeface="Symbol"/>
              </a:rPr>
              <a:t>&lt;&gt;  </a:t>
            </a:r>
            <a:r>
              <a:rPr lang="fr-FR" dirty="0" smtClean="0">
                <a:sym typeface="Symbol"/>
              </a:rPr>
              <a:t> : </a:t>
            </a:r>
            <a:r>
              <a:rPr lang="fr-FR" dirty="0" smtClean="0">
                <a:sym typeface="Symbol"/>
              </a:rPr>
              <a:t> </a:t>
            </a:r>
            <a:r>
              <a:rPr lang="fr-FR" dirty="0" smtClean="0">
                <a:solidFill>
                  <a:schemeClr val="accent3"/>
                </a:solidFill>
                <a:sym typeface="Symbol"/>
              </a:rPr>
              <a:t>A</a:t>
            </a:r>
            <a:r>
              <a:rPr lang="fr-FR" dirty="0" smtClean="0">
                <a:solidFill>
                  <a:schemeClr val="tx2"/>
                </a:solidFill>
                <a:sym typeface="Symbol"/>
              </a:rPr>
              <a:t>F</a:t>
            </a:r>
            <a:r>
              <a:rPr lang="fr-FR" dirty="0" smtClean="0">
                <a:sym typeface="Symbol"/>
              </a:rPr>
              <a:t> </a:t>
            </a:r>
            <a:r>
              <a:rPr lang="fr-FR" dirty="0" smtClean="0">
                <a:sym typeface="Symbol"/>
              </a:rPr>
              <a:t></a:t>
            </a:r>
            <a:r>
              <a:rPr lang="fr-FR" dirty="0">
                <a:solidFill>
                  <a:srgbClr val="000000"/>
                </a:solidFill>
                <a:sym typeface="Symbol"/>
              </a:rPr>
              <a:t>,</a:t>
            </a:r>
            <a:r>
              <a:rPr lang="fr-FR" dirty="0" smtClean="0">
                <a:solidFill>
                  <a:srgbClr val="000000"/>
                </a:solidFill>
                <a:sym typeface="Symbol"/>
              </a:rPr>
              <a:t> </a:t>
            </a:r>
            <a:r>
              <a:rPr lang="fr-FR" dirty="0">
                <a:sym typeface="Symbol"/>
              </a:rPr>
              <a:t>toujours  un </a:t>
            </a:r>
            <a:r>
              <a:rPr lang="fr-FR" dirty="0" smtClean="0">
                <a:sym typeface="Symbol"/>
              </a:rPr>
              <a:t>jour, abréviation de ¬E</a:t>
            </a:r>
            <a:r>
              <a:rPr lang="fr-FR" sz="1100" dirty="0" smtClean="0">
                <a:sym typeface="Symbol"/>
              </a:rPr>
              <a:t> </a:t>
            </a:r>
            <a:r>
              <a:rPr lang="fr-FR" dirty="0" smtClean="0">
                <a:sym typeface="Symbol"/>
              </a:rPr>
              <a:t>[ ] </a:t>
            </a:r>
            <a:r>
              <a:rPr lang="fr-FR" dirty="0">
                <a:sym typeface="Symbol"/>
              </a:rPr>
              <a:t>¬</a:t>
            </a:r>
            <a:endParaRPr lang="fr-FR" dirty="0" smtClean="0">
              <a:sym typeface="Symbol"/>
            </a:endParaRPr>
          </a:p>
          <a:p>
            <a:pPr marL="0" indent="0">
              <a:buNone/>
            </a:pPr>
            <a:r>
              <a:rPr lang="fr-FR" dirty="0" smtClean="0">
                <a:sym typeface="Symbol"/>
              </a:rPr>
              <a:t>       </a:t>
            </a:r>
            <a:r>
              <a:rPr lang="fr-FR" sz="1600" dirty="0" smtClean="0">
                <a:sym typeface="Symbol"/>
              </a:rPr>
              <a:t>  </a:t>
            </a:r>
            <a:r>
              <a:rPr lang="fr-FR" dirty="0" smtClean="0">
                <a:sym typeface="Symbol"/>
              </a:rPr>
              <a:t>⤳’ </a:t>
            </a:r>
            <a:r>
              <a:rPr lang="fr-FR" dirty="0" smtClean="0">
                <a:sym typeface="Symbol"/>
              </a:rPr>
              <a:t>:  </a:t>
            </a:r>
            <a:r>
              <a:rPr lang="fr-FR" dirty="0" smtClean="0">
                <a:solidFill>
                  <a:schemeClr val="accent3"/>
                </a:solidFill>
              </a:rPr>
              <a:t>A</a:t>
            </a:r>
            <a:r>
              <a:rPr lang="fr-FR" dirty="0" smtClean="0">
                <a:solidFill>
                  <a:srgbClr val="0000FF"/>
                </a:solidFill>
              </a:rPr>
              <a:t>G</a:t>
            </a:r>
            <a:r>
              <a:rPr lang="fr-FR" sz="1600" dirty="0" smtClean="0">
                <a:solidFill>
                  <a:schemeClr val="accent3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</a:rPr>
              <a:t>(</a:t>
            </a:r>
            <a:r>
              <a:rPr lang="fr-FR" dirty="0" smtClean="0">
                <a:sym typeface="Symbol"/>
              </a:rPr>
              <a:t> ⟹</a:t>
            </a:r>
            <a:r>
              <a:rPr lang="fr-FR" dirty="0" smtClean="0">
                <a:solidFill>
                  <a:schemeClr val="accent3"/>
                </a:solidFill>
                <a:sym typeface="Symbol"/>
              </a:rPr>
              <a:t>A</a:t>
            </a:r>
            <a:r>
              <a:rPr lang="fr-FR" dirty="0" smtClean="0">
                <a:solidFill>
                  <a:schemeClr val="tx2"/>
                </a:solidFill>
                <a:sym typeface="Symbol"/>
              </a:rPr>
              <a:t>F</a:t>
            </a:r>
            <a:r>
              <a:rPr lang="fr-FR" sz="1600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fr-FR" dirty="0" smtClean="0">
                <a:sym typeface="Symbol"/>
              </a:rPr>
              <a:t>')</a:t>
            </a:r>
          </a:p>
          <a:p>
            <a:pPr marL="0" indent="0">
              <a:buNone/>
            </a:pPr>
            <a:r>
              <a:rPr lang="fr-FR" dirty="0">
                <a:sym typeface="Symbol"/>
              </a:rPr>
              <a:t> </a:t>
            </a:r>
            <a:r>
              <a:rPr lang="fr-FR" dirty="0" smtClean="0">
                <a:sym typeface="Symbol"/>
              </a:rPr>
              <a:t>                   si  devient vrai, ’ deviendra toujours (vrai un jour)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784500" y="5949280"/>
            <a:ext cx="5575001" cy="452940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none" tIns="14400" bIns="68400" rtlCol="0">
            <a:spAutoFit/>
          </a:bodyPr>
          <a:lstStyle/>
          <a:p>
            <a:r>
              <a:rPr lang="fr-FR" sz="2400" dirty="0" smtClean="0"/>
              <a:t>Les horloges peuvent apparaître dans </a:t>
            </a:r>
            <a:r>
              <a:rPr lang="fr-FR" sz="2400" dirty="0">
                <a:sym typeface="Symbol"/>
              </a:rPr>
              <a:t></a:t>
            </a:r>
            <a:r>
              <a:rPr lang="fr-FR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7590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977126" y="1235614"/>
            <a:ext cx="5189748" cy="3185488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 smtClean="0"/>
              <a:t>Les automates temporisés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 smtClean="0"/>
              <a:t>Horloges, trajectoires et régions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 smtClean="0"/>
              <a:t>Logiques temporisées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/>
              <a:t>Exemples UPPAAL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 smtClean="0"/>
              <a:t>Vérification par zones et </a:t>
            </a:r>
            <a:r>
              <a:rPr lang="fr-FR" dirty="0" err="1" smtClean="0"/>
              <a:t>DBMs</a:t>
            </a:r>
            <a:endParaRPr lang="fr-FR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 smtClean="0"/>
              <a:t>Les automates hybrides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8468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trains et un pont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144000" cy="477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79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990303"/>
            <a:ext cx="9042400" cy="52222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trains et un pont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0" y="6021288"/>
            <a:ext cx="4788024" cy="1785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80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trains et un pont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0" y="928262"/>
            <a:ext cx="887984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56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82988" y="836712"/>
            <a:ext cx="8610600" cy="1123897"/>
          </a:xfrm>
        </p:spPr>
        <p:txBody>
          <a:bodyPr/>
          <a:lstStyle/>
          <a:p>
            <a:r>
              <a:rPr lang="fr-FR" dirty="0" smtClean="0"/>
              <a:t>Systèmes temps-réel (ce cours)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modélisation d’algorithmes où le temps joue un rôle essentiel et où le respect du timing est une </a:t>
            </a:r>
            <a:r>
              <a:rPr lang="fr-FR" dirty="0" smtClean="0">
                <a:solidFill>
                  <a:schemeClr val="accent1"/>
                </a:solidFill>
              </a:rPr>
              <a:t>obligation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  <a:endParaRPr lang="fr-FR" dirty="0" smtClean="0">
              <a:solidFill>
                <a:schemeClr val="accent4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-180528" y="44624"/>
            <a:ext cx="9505056" cy="569387"/>
          </a:xfrm>
        </p:spPr>
        <p:txBody>
          <a:bodyPr/>
          <a:lstStyle/>
          <a:p>
            <a:r>
              <a:rPr lang="fr-FR" sz="3100" dirty="0" smtClean="0"/>
              <a:t>Trois cas où la modélisation formelle est essentielle</a:t>
            </a:r>
            <a:endParaRPr lang="fr-FR" sz="31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10" name="Espace réservé du contenu 1"/>
          <p:cNvSpPr txBox="1">
            <a:spLocks/>
          </p:cNvSpPr>
          <p:nvPr/>
        </p:nvSpPr>
        <p:spPr>
          <a:xfrm>
            <a:off x="298920" y="5085184"/>
            <a:ext cx="8593560" cy="1243926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square" tIns="14400" bIns="68400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fr-FR" dirty="0" smtClean="0"/>
              <a:t>Dans tous ces domaines, </a:t>
            </a:r>
            <a:r>
              <a:rPr lang="fr-FR" dirty="0" smtClean="0">
                <a:solidFill>
                  <a:srgbClr val="000000"/>
                </a:solidFill>
              </a:rPr>
              <a:t>l’intuition et le test sont insuffisants,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</a:rPr>
              <a:t> et la modélisation formelle des specs indispensable 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dirty="0" smtClean="0">
                <a:solidFill>
                  <a:schemeClr val="accent1"/>
                </a:solidFill>
              </a:rPr>
              <a:t>si la spec est fausse, la réalisation le sera aussi !</a:t>
            </a: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281880" y="1916832"/>
            <a:ext cx="8862120" cy="11238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Algorithmes distribués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exclusion mutuelle, bases de données réparties, </a:t>
            </a:r>
            <a:r>
              <a:rPr lang="fr-FR" dirty="0">
                <a:solidFill>
                  <a:schemeClr val="tx1"/>
                </a:solidFill>
              </a:rPr>
              <a:t>élection de leader, </a:t>
            </a:r>
            <a:r>
              <a:rPr lang="fr-FR" dirty="0" smtClean="0">
                <a:solidFill>
                  <a:schemeClr val="tx1"/>
                </a:solidFill>
              </a:rPr>
              <a:t>etc.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cf. cours du 6 avril 2016 et séminaire de M. Raynal le 6 janvier 2010 </a:t>
            </a:r>
            <a:endParaRPr lang="fr-FR" dirty="0" smtClean="0">
              <a:solidFill>
                <a:schemeClr val="accent4"/>
              </a:solidFill>
            </a:endParaRPr>
          </a:p>
        </p:txBody>
      </p:sp>
      <p:sp>
        <p:nvSpPr>
          <p:cNvPr id="11" name="Espace réservé du contenu 1"/>
          <p:cNvSpPr txBox="1">
            <a:spLocks/>
          </p:cNvSpPr>
          <p:nvPr/>
        </p:nvSpPr>
        <p:spPr>
          <a:xfrm>
            <a:off x="281880" y="3068960"/>
            <a:ext cx="9042648" cy="17702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Protocoles de sécurité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connexions sécurisées, vote électronique, sécurité des données et de la vie privée, etc.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cf. séminaire de Véronique </a:t>
            </a:r>
            <a:r>
              <a:rPr lang="fr-FR" dirty="0" err="1" smtClean="0">
                <a:solidFill>
                  <a:schemeClr val="tx1"/>
                </a:solidFill>
              </a:rPr>
              <a:t>Cortier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le 25 mars 2015, séminaire de Stéphanie Delaune le 6 avril 2016 + cours de Martin </a:t>
            </a:r>
            <a:r>
              <a:rPr lang="fr-FR" dirty="0" err="1" smtClean="0">
                <a:solidFill>
                  <a:schemeClr val="tx1"/>
                </a:solidFill>
              </a:rPr>
              <a:t>Abadi</a:t>
            </a:r>
            <a:r>
              <a:rPr lang="fr-FR" dirty="0" smtClean="0">
                <a:solidFill>
                  <a:schemeClr val="tx1"/>
                </a:solidFill>
              </a:rPr>
              <a:t> en 2010-2011</a:t>
            </a:r>
            <a:endParaRPr lang="fr-FR" dirty="0" smtClean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413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Architecture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pSp>
        <p:nvGrpSpPr>
          <p:cNvPr id="9" name="Grouper 8"/>
          <p:cNvGrpSpPr/>
          <p:nvPr/>
        </p:nvGrpSpPr>
        <p:grpSpPr>
          <a:xfrm>
            <a:off x="1331640" y="1268760"/>
            <a:ext cx="1440160" cy="936104"/>
            <a:chOff x="899592" y="1268760"/>
            <a:chExt cx="1440160" cy="936104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899592" y="1268760"/>
              <a:ext cx="1440160" cy="936104"/>
            </a:xfrm>
            <a:prstGeom prst="roundRect">
              <a:avLst/>
            </a:prstGeom>
            <a:ln w="2857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984300" y="1504465"/>
              <a:ext cx="1262034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Train(</a:t>
              </a:r>
              <a:r>
                <a:rPr lang="fr-FR" sz="2400" kern="0" dirty="0" smtClean="0">
                  <a:solidFill>
                    <a:schemeClr val="accent3"/>
                  </a:solidFill>
                </a:rPr>
                <a:t>1</a:t>
              </a:r>
              <a:r>
                <a:rPr lang="fr-FR" sz="2400" kern="0" dirty="0" smtClean="0"/>
                <a:t>)</a:t>
              </a:r>
            </a:p>
          </p:txBody>
        </p:sp>
      </p:grpSp>
      <p:grpSp>
        <p:nvGrpSpPr>
          <p:cNvPr id="10" name="Grouper 9"/>
          <p:cNvGrpSpPr/>
          <p:nvPr/>
        </p:nvGrpSpPr>
        <p:grpSpPr>
          <a:xfrm>
            <a:off x="1325960" y="2357264"/>
            <a:ext cx="1440160" cy="936104"/>
            <a:chOff x="899592" y="1268760"/>
            <a:chExt cx="1440160" cy="936104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899592" y="1268760"/>
              <a:ext cx="1440160" cy="936104"/>
            </a:xfrm>
            <a:prstGeom prst="roundRect">
              <a:avLst/>
            </a:prstGeom>
            <a:ln w="2857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989980" y="1504465"/>
              <a:ext cx="1347544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Train (</a:t>
              </a:r>
              <a:r>
                <a:rPr lang="fr-FR" sz="2400" kern="0" dirty="0" smtClean="0">
                  <a:solidFill>
                    <a:srgbClr val="C83296"/>
                  </a:solidFill>
                </a:rPr>
                <a:t>2</a:t>
              </a:r>
              <a:r>
                <a:rPr lang="fr-FR" sz="2400" kern="0" dirty="0" smtClean="0"/>
                <a:t>)</a:t>
              </a:r>
            </a:p>
          </p:txBody>
        </p:sp>
      </p:grpSp>
      <p:grpSp>
        <p:nvGrpSpPr>
          <p:cNvPr id="13" name="Grouper 12"/>
          <p:cNvGrpSpPr/>
          <p:nvPr/>
        </p:nvGrpSpPr>
        <p:grpSpPr>
          <a:xfrm>
            <a:off x="1377632" y="5373216"/>
            <a:ext cx="1440160" cy="936104"/>
            <a:chOff x="899592" y="1268760"/>
            <a:chExt cx="1440160" cy="936104"/>
          </a:xfrm>
        </p:grpSpPr>
        <p:sp>
          <p:nvSpPr>
            <p:cNvPr id="14" name="Rectangle à coins arrondis 13"/>
            <p:cNvSpPr/>
            <p:nvPr/>
          </p:nvSpPr>
          <p:spPr>
            <a:xfrm>
              <a:off x="899592" y="1268760"/>
              <a:ext cx="1440160" cy="936104"/>
            </a:xfrm>
            <a:prstGeom prst="roundRect">
              <a:avLst/>
            </a:prstGeom>
            <a:ln w="2857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010316" y="1504465"/>
              <a:ext cx="1262034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Train(</a:t>
              </a:r>
              <a:r>
                <a:rPr lang="fr-FR" sz="2400" kern="0" dirty="0" smtClean="0">
                  <a:solidFill>
                    <a:srgbClr val="C83296"/>
                  </a:solidFill>
                </a:rPr>
                <a:t>6</a:t>
              </a:r>
              <a:r>
                <a:rPr lang="fr-FR" sz="2400" kern="0" dirty="0" smtClean="0"/>
                <a:t>)</a:t>
              </a: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1907704" y="3573016"/>
            <a:ext cx="270176" cy="1628090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b="1" kern="0" dirty="0" smtClean="0"/>
              <a:t>.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b="1" kern="0" dirty="0" smtClean="0"/>
              <a:t>.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b="1" kern="0" dirty="0" smtClean="0"/>
              <a:t>.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endParaRPr lang="fr-FR" sz="2400" b="1" kern="0" dirty="0" smtClean="0"/>
          </a:p>
        </p:txBody>
      </p:sp>
      <p:grpSp>
        <p:nvGrpSpPr>
          <p:cNvPr id="18" name="Grouper 17"/>
          <p:cNvGrpSpPr/>
          <p:nvPr/>
        </p:nvGrpSpPr>
        <p:grpSpPr>
          <a:xfrm>
            <a:off x="5724128" y="3293368"/>
            <a:ext cx="1872208" cy="936104"/>
            <a:chOff x="899592" y="1268760"/>
            <a:chExt cx="1872208" cy="936104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899592" y="1268760"/>
              <a:ext cx="1872208" cy="936104"/>
            </a:xfrm>
            <a:prstGeom prst="roundRect">
              <a:avLst/>
            </a:prstGeom>
            <a:ln w="2857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1048392" y="1504465"/>
              <a:ext cx="1621658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Contrôleur</a:t>
              </a:r>
            </a:p>
          </p:txBody>
        </p:sp>
      </p:grpSp>
      <p:cxnSp>
        <p:nvCxnSpPr>
          <p:cNvPr id="22" name="Connecteur droit avec flèche 21"/>
          <p:cNvCxnSpPr/>
          <p:nvPr/>
        </p:nvCxnSpPr>
        <p:spPr bwMode="auto">
          <a:xfrm>
            <a:off x="2766120" y="2592969"/>
            <a:ext cx="2958008" cy="93610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Connecteur droit avec flèche 22"/>
          <p:cNvCxnSpPr/>
          <p:nvPr/>
        </p:nvCxnSpPr>
        <p:spPr bwMode="auto">
          <a:xfrm>
            <a:off x="2757612" y="2924944"/>
            <a:ext cx="2958008" cy="93610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4" name="ZoneTexte 23"/>
          <p:cNvSpPr txBox="1"/>
          <p:nvPr/>
        </p:nvSpPr>
        <p:spPr>
          <a:xfrm>
            <a:off x="3290753" y="2348880"/>
            <a:ext cx="2289359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err="1" smtClean="0"/>
              <a:t>app</a:t>
            </a:r>
            <a:r>
              <a:rPr lang="fr-FR" sz="2400" kern="0" dirty="0" smtClean="0"/>
              <a:t>[</a:t>
            </a:r>
            <a:r>
              <a:rPr lang="fr-FR" sz="2400" kern="0" dirty="0" smtClean="0">
                <a:solidFill>
                  <a:schemeClr val="accent3"/>
                </a:solidFill>
              </a:rPr>
              <a:t>2</a:t>
            </a:r>
            <a:r>
              <a:rPr lang="fr-FR" sz="2400" kern="0" dirty="0" smtClean="0"/>
              <a:t>], </a:t>
            </a:r>
            <a:r>
              <a:rPr lang="fr-FR" sz="2400" kern="0" dirty="0" err="1" smtClean="0"/>
              <a:t>leave</a:t>
            </a:r>
            <a:r>
              <a:rPr lang="fr-FR" sz="2400" kern="0" dirty="0" smtClean="0"/>
              <a:t>[</a:t>
            </a:r>
            <a:r>
              <a:rPr lang="fr-FR" sz="2400" kern="0" dirty="0" smtClean="0">
                <a:solidFill>
                  <a:srgbClr val="C83296"/>
                </a:solidFill>
              </a:rPr>
              <a:t>2</a:t>
            </a:r>
            <a:r>
              <a:rPr lang="fr-FR" sz="2400" kern="0" dirty="0" smtClean="0"/>
              <a:t>]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987824" y="3571010"/>
            <a:ext cx="1964150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stop[</a:t>
            </a:r>
            <a:r>
              <a:rPr lang="fr-FR" sz="2400" kern="0" dirty="0" smtClean="0">
                <a:solidFill>
                  <a:srgbClr val="C83296"/>
                </a:solidFill>
              </a:rPr>
              <a:t>2</a:t>
            </a:r>
            <a:r>
              <a:rPr lang="fr-FR" sz="2400" kern="0" dirty="0" smtClean="0"/>
              <a:t>], go[</a:t>
            </a:r>
            <a:r>
              <a:rPr lang="fr-FR" sz="2400" kern="0" dirty="0" smtClean="0">
                <a:solidFill>
                  <a:srgbClr val="C83296"/>
                </a:solidFill>
              </a:rPr>
              <a:t>2</a:t>
            </a:r>
            <a:r>
              <a:rPr lang="fr-FR" sz="2400" kern="0" dirty="0" smtClean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0672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Déclarations de données globales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971600" y="1124744"/>
            <a:ext cx="6959207" cy="1240291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err="1" smtClean="0"/>
              <a:t>const</a:t>
            </a:r>
            <a:r>
              <a:rPr lang="fr-FR" sz="2400" kern="0" dirty="0" smtClean="0"/>
              <a:t> </a:t>
            </a:r>
            <a:r>
              <a:rPr lang="fr-FR" sz="2400" kern="0" dirty="0" err="1" smtClean="0"/>
              <a:t>int</a:t>
            </a:r>
            <a:r>
              <a:rPr lang="fr-FR" sz="2400" kern="0" dirty="0" smtClean="0"/>
              <a:t> </a:t>
            </a:r>
            <a:r>
              <a:rPr lang="fr-FR" sz="2400" kern="0" dirty="0" smtClean="0">
                <a:solidFill>
                  <a:srgbClr val="C83296"/>
                </a:solidFill>
              </a:rPr>
              <a:t>N</a:t>
            </a:r>
            <a:r>
              <a:rPr lang="fr-FR" sz="2400" kern="0" dirty="0" smtClean="0"/>
              <a:t> = 6 ; </a:t>
            </a:r>
            <a:r>
              <a:rPr lang="fr-FR" sz="2400" kern="0" dirty="0" smtClean="0">
                <a:solidFill>
                  <a:schemeClr val="accent2"/>
                </a:solidFill>
              </a:rPr>
              <a:t>// nombre de trains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err="1" smtClean="0"/>
              <a:t>typedef</a:t>
            </a:r>
            <a:r>
              <a:rPr lang="fr-FR" sz="2400" kern="0" dirty="0" smtClean="0"/>
              <a:t> </a:t>
            </a:r>
            <a:r>
              <a:rPr lang="fr-FR" sz="2400" kern="0" dirty="0" err="1" smtClean="0">
                <a:solidFill>
                  <a:srgbClr val="B45600"/>
                </a:solidFill>
              </a:rPr>
              <a:t>int</a:t>
            </a:r>
            <a:r>
              <a:rPr lang="fr-FR" sz="1200" kern="0" dirty="0" smtClean="0">
                <a:solidFill>
                  <a:srgbClr val="B45600"/>
                </a:solidFill>
              </a:rPr>
              <a:t> </a:t>
            </a:r>
            <a:r>
              <a:rPr lang="fr-FR" sz="2400" kern="0" dirty="0" smtClean="0">
                <a:solidFill>
                  <a:srgbClr val="B45600"/>
                </a:solidFill>
              </a:rPr>
              <a:t>[0..N-1]</a:t>
            </a:r>
            <a:r>
              <a:rPr lang="fr-FR" sz="2400" kern="0" dirty="0" smtClean="0"/>
              <a:t> </a:t>
            </a:r>
            <a:r>
              <a:rPr lang="fr-FR" sz="2400" kern="0" dirty="0" smtClean="0">
                <a:solidFill>
                  <a:schemeClr val="accent3"/>
                </a:solidFill>
              </a:rPr>
              <a:t>id_t </a:t>
            </a:r>
            <a:r>
              <a:rPr lang="fr-FR" sz="2400" kern="0" dirty="0" smtClean="0"/>
              <a:t>; </a:t>
            </a:r>
            <a:r>
              <a:rPr lang="fr-FR" sz="2400" kern="0" dirty="0" smtClean="0">
                <a:solidFill>
                  <a:srgbClr val="009A00"/>
                </a:solidFill>
              </a:rPr>
              <a:t>// identificateurs de trains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endParaRPr lang="fr-FR" sz="2400" kern="0" dirty="0" smtClean="0">
              <a:solidFill>
                <a:schemeClr val="accent3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71600" y="2360483"/>
            <a:ext cx="8131328" cy="1317235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1"/>
                </a:solidFill>
              </a:rPr>
              <a:t>chan</a:t>
            </a:r>
            <a:r>
              <a:rPr lang="fr-FR" sz="2400" kern="0" dirty="0" smtClean="0"/>
              <a:t> </a:t>
            </a:r>
            <a:r>
              <a:rPr lang="fr-FR" sz="2400" kern="0" dirty="0" err="1" smtClean="0"/>
              <a:t>app</a:t>
            </a:r>
            <a:r>
              <a:rPr lang="fr-FR" sz="1200" kern="0" dirty="0" smtClean="0"/>
              <a:t> </a:t>
            </a:r>
            <a:r>
              <a:rPr lang="fr-FR" sz="2400" kern="0" dirty="0" smtClean="0"/>
              <a:t>[</a:t>
            </a:r>
            <a:r>
              <a:rPr lang="fr-FR" sz="2400" kern="0" dirty="0" smtClean="0">
                <a:solidFill>
                  <a:schemeClr val="accent3"/>
                </a:solidFill>
              </a:rPr>
              <a:t>N</a:t>
            </a:r>
            <a:r>
              <a:rPr lang="fr-FR" sz="2400" kern="0" dirty="0" smtClean="0"/>
              <a:t>], stop</a:t>
            </a:r>
            <a:r>
              <a:rPr lang="fr-FR" sz="1200" kern="0" dirty="0" smtClean="0"/>
              <a:t> </a:t>
            </a:r>
            <a:r>
              <a:rPr lang="fr-FR" sz="2400" kern="0" dirty="0" smtClean="0"/>
              <a:t>[</a:t>
            </a:r>
            <a:r>
              <a:rPr lang="fr-FR" sz="2400" kern="0" dirty="0" smtClean="0">
                <a:solidFill>
                  <a:srgbClr val="C83296"/>
                </a:solidFill>
              </a:rPr>
              <a:t>N</a:t>
            </a:r>
            <a:r>
              <a:rPr lang="fr-FR" sz="2400" kern="0" dirty="0" smtClean="0"/>
              <a:t>], </a:t>
            </a:r>
            <a:r>
              <a:rPr lang="fr-FR" sz="2400" kern="0" dirty="0" err="1" smtClean="0"/>
              <a:t>leave</a:t>
            </a:r>
            <a:r>
              <a:rPr lang="fr-FR" sz="1200" kern="0" dirty="0" smtClean="0"/>
              <a:t> </a:t>
            </a:r>
            <a:r>
              <a:rPr lang="fr-FR" sz="2400" kern="0" dirty="0" smtClean="0"/>
              <a:t>[</a:t>
            </a:r>
            <a:r>
              <a:rPr lang="fr-FR" sz="2400" kern="0" dirty="0" smtClean="0">
                <a:solidFill>
                  <a:srgbClr val="C83296"/>
                </a:solidFill>
              </a:rPr>
              <a:t>N</a:t>
            </a:r>
            <a:r>
              <a:rPr lang="fr-FR" sz="2400" kern="0" dirty="0" smtClean="0"/>
              <a:t>] ; </a:t>
            </a:r>
            <a:r>
              <a:rPr lang="fr-FR" sz="2400" kern="0" dirty="0" smtClean="0">
                <a:solidFill>
                  <a:srgbClr val="009A00"/>
                </a:solidFill>
              </a:rPr>
              <a:t>// canaux de rendez-vous</a:t>
            </a:r>
          </a:p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sz="2400" kern="0" dirty="0" smtClean="0">
                <a:solidFill>
                  <a:srgbClr val="FF0000"/>
                </a:solidFill>
              </a:rPr>
              <a:t>urgent chan </a:t>
            </a:r>
            <a:r>
              <a:rPr lang="fr-FR" sz="2400" kern="0" dirty="0" smtClean="0"/>
              <a:t>go</a:t>
            </a:r>
            <a:r>
              <a:rPr lang="fr-FR" sz="1200" kern="0" dirty="0" smtClean="0"/>
              <a:t> </a:t>
            </a:r>
            <a:r>
              <a:rPr lang="fr-FR" sz="2400" kern="0" dirty="0" smtClean="0"/>
              <a:t>[</a:t>
            </a:r>
            <a:r>
              <a:rPr lang="fr-FR" sz="2400" kern="0" dirty="0" smtClean="0">
                <a:solidFill>
                  <a:srgbClr val="C83296"/>
                </a:solidFill>
              </a:rPr>
              <a:t>N</a:t>
            </a:r>
            <a:r>
              <a:rPr lang="fr-FR" sz="2400" kern="0" dirty="0" smtClean="0"/>
              <a:t>] ;  </a:t>
            </a:r>
            <a:r>
              <a:rPr lang="fr-FR" sz="2400" kern="0" dirty="0" smtClean="0">
                <a:solidFill>
                  <a:schemeClr val="accent2"/>
                </a:solidFill>
              </a:rPr>
              <a:t>// canal de rendez-vous urgent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bg1"/>
                </a:solidFill>
              </a:rPr>
              <a:t>urgent chan go[N] ; </a:t>
            </a:r>
            <a:r>
              <a:rPr lang="fr-FR" sz="1200" kern="0" dirty="0" smtClean="0">
                <a:solidFill>
                  <a:schemeClr val="bg1"/>
                </a:solidFill>
              </a:rPr>
              <a:t> </a:t>
            </a:r>
            <a:r>
              <a:rPr lang="fr-FR" sz="2400" kern="0" dirty="0" smtClean="0">
                <a:solidFill>
                  <a:schemeClr val="bg1"/>
                </a:solidFill>
              </a:rPr>
              <a:t> </a:t>
            </a:r>
            <a:r>
              <a:rPr lang="fr-FR" sz="2400" kern="0" dirty="0" smtClean="0">
                <a:solidFill>
                  <a:srgbClr val="009A00"/>
                </a:solidFill>
              </a:rPr>
              <a:t>// (aucun délai possible)</a:t>
            </a:r>
          </a:p>
        </p:txBody>
      </p:sp>
    </p:spTree>
    <p:extLst>
      <p:ext uri="{BB962C8B-B14F-4D97-AF65-F5344CB8AC3E}">
        <p14:creationId xmlns:p14="http://schemas.microsoft.com/office/powerpoint/2010/main" val="3836931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Comportement d'un train d’identificateur </a:t>
            </a:r>
            <a:r>
              <a:rPr lang="fr-FR" dirty="0" smtClean="0">
                <a:solidFill>
                  <a:schemeClr val="accent4"/>
                </a:solidFill>
              </a:rPr>
              <a:t>id</a:t>
            </a:r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6" name="Ellipse 5"/>
          <p:cNvSpPr/>
          <p:nvPr/>
        </p:nvSpPr>
        <p:spPr bwMode="auto">
          <a:xfrm>
            <a:off x="3059832" y="1482749"/>
            <a:ext cx="543733" cy="543733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3115674" y="1543490"/>
            <a:ext cx="432048" cy="42225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6458492" y="3528767"/>
            <a:ext cx="866133" cy="46469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tx2"/>
                </a:solidFill>
              </a:rPr>
              <a:t>x</a:t>
            </a:r>
            <a:r>
              <a:rPr lang="fr-FR" sz="2400" kern="0" dirty="0" smtClean="0">
                <a:solidFill>
                  <a:srgbClr val="000000"/>
                </a:solidFill>
              </a:rPr>
              <a:t>≤15</a:t>
            </a:r>
          </a:p>
        </p:txBody>
      </p:sp>
      <p:grpSp>
        <p:nvGrpSpPr>
          <p:cNvPr id="52" name="Grouper 51"/>
          <p:cNvGrpSpPr/>
          <p:nvPr/>
        </p:nvGrpSpPr>
        <p:grpSpPr>
          <a:xfrm>
            <a:off x="6140011" y="2026482"/>
            <a:ext cx="737956" cy="1279230"/>
            <a:chOff x="4915875" y="2542141"/>
            <a:chExt cx="737956" cy="1279230"/>
          </a:xfrm>
        </p:grpSpPr>
        <p:cxnSp>
          <p:nvCxnSpPr>
            <p:cNvPr id="15" name="Connecteur droit avec flèche 14"/>
            <p:cNvCxnSpPr>
              <a:stCxn id="10" idx="0"/>
              <a:endCxn id="11" idx="4"/>
            </p:cNvCxnSpPr>
            <p:nvPr/>
          </p:nvCxnSpPr>
          <p:spPr bwMode="auto">
            <a:xfrm flipH="1" flipV="1">
              <a:off x="4915875" y="2542141"/>
              <a:ext cx="19631" cy="127923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" name="ZoneTexte 37"/>
            <p:cNvSpPr txBox="1"/>
            <p:nvPr/>
          </p:nvSpPr>
          <p:spPr>
            <a:xfrm>
              <a:off x="4958868" y="3267844"/>
              <a:ext cx="694963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i="1" kern="0" dirty="0" smtClean="0">
                  <a:solidFill>
                    <a:srgbClr val="0000FF"/>
                  </a:solidFill>
                </a:rPr>
                <a:t>x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≥7</a:t>
              </a:r>
            </a:p>
          </p:txBody>
        </p:sp>
      </p:grpSp>
      <p:sp>
        <p:nvSpPr>
          <p:cNvPr id="39" name="ZoneTexte 38"/>
          <p:cNvSpPr txBox="1"/>
          <p:nvPr/>
        </p:nvSpPr>
        <p:spPr>
          <a:xfrm>
            <a:off x="6411877" y="1728567"/>
            <a:ext cx="694963" cy="46469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tx2"/>
                </a:solidFill>
              </a:rPr>
              <a:t>x</a:t>
            </a:r>
            <a:r>
              <a:rPr lang="fr-FR" sz="2400" kern="0" dirty="0" smtClean="0">
                <a:solidFill>
                  <a:srgbClr val="000000"/>
                </a:solidFill>
              </a:rPr>
              <a:t>≤5</a:t>
            </a:r>
          </a:p>
        </p:txBody>
      </p:sp>
      <p:grpSp>
        <p:nvGrpSpPr>
          <p:cNvPr id="50" name="Grouper 49"/>
          <p:cNvGrpSpPr/>
          <p:nvPr/>
        </p:nvGrpSpPr>
        <p:grpSpPr>
          <a:xfrm>
            <a:off x="3515516" y="908720"/>
            <a:ext cx="2352628" cy="864096"/>
            <a:chOff x="2291380" y="1424379"/>
            <a:chExt cx="2352628" cy="864096"/>
          </a:xfrm>
        </p:grpSpPr>
        <p:cxnSp>
          <p:nvCxnSpPr>
            <p:cNvPr id="27" name="Connecteur droit avec flèche 26"/>
            <p:cNvCxnSpPr>
              <a:stCxn id="11" idx="2"/>
              <a:endCxn id="6" idx="6"/>
            </p:cNvCxnSpPr>
            <p:nvPr/>
          </p:nvCxnSpPr>
          <p:spPr bwMode="auto">
            <a:xfrm flipH="1">
              <a:off x="2379429" y="2270275"/>
              <a:ext cx="2264579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0" name="ZoneTexte 39"/>
            <p:cNvSpPr txBox="1"/>
            <p:nvPr/>
          </p:nvSpPr>
          <p:spPr>
            <a:xfrm>
              <a:off x="3813190" y="1823781"/>
              <a:ext cx="694963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i="1" kern="0" dirty="0" smtClean="0">
                  <a:solidFill>
                    <a:srgbClr val="0000FF"/>
                  </a:solidFill>
                </a:rPr>
                <a:t>x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≥3</a:t>
              </a: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2291380" y="1424379"/>
              <a:ext cx="1416524" cy="852493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err="1"/>
                <a:t>leave</a:t>
              </a:r>
              <a:r>
                <a:rPr lang="fr-FR" sz="2400" kern="0" dirty="0"/>
                <a:t>[</a:t>
              </a:r>
              <a:r>
                <a:rPr lang="fr-FR" sz="2400" kern="0" dirty="0">
                  <a:solidFill>
                    <a:schemeClr val="accent4"/>
                  </a:solidFill>
                </a:rPr>
                <a:t>id</a:t>
              </a:r>
              <a:r>
                <a:rPr lang="fr-FR" sz="2400" kern="0" dirty="0"/>
                <a:t>]!</a:t>
              </a:r>
            </a:p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i="1" kern="0" dirty="0" smtClean="0">
                  <a:solidFill>
                    <a:schemeClr val="tx2"/>
                  </a:solidFill>
                </a:rPr>
                <a:t>x</a:t>
              </a:r>
              <a:r>
                <a:rPr lang="fr-FR" sz="2400" kern="0" dirty="0">
                  <a:solidFill>
                    <a:srgbClr val="000000"/>
                  </a:solidFill>
                </a:rPr>
                <a:t>:=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0</a:t>
              </a:r>
              <a:endParaRPr lang="fr-FR" sz="2400" kern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42" name="ZoneTexte 41"/>
          <p:cNvSpPr txBox="1"/>
          <p:nvPr/>
        </p:nvSpPr>
        <p:spPr>
          <a:xfrm>
            <a:off x="2304828" y="1111151"/>
            <a:ext cx="893969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err="1" smtClean="0">
                <a:solidFill>
                  <a:schemeClr val="bg1">
                    <a:lumMod val="50000"/>
                  </a:schemeClr>
                </a:solidFill>
              </a:rPr>
              <a:t>Safe</a:t>
            </a:r>
            <a:endParaRPr lang="fr-FR" sz="2400" i="1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7" name="Grouper 46"/>
          <p:cNvGrpSpPr/>
          <p:nvPr/>
        </p:nvGrpSpPr>
        <p:grpSpPr>
          <a:xfrm>
            <a:off x="1979712" y="2026482"/>
            <a:ext cx="2567135" cy="1822963"/>
            <a:chOff x="755576" y="2542141"/>
            <a:chExt cx="2567135" cy="1822963"/>
          </a:xfrm>
        </p:grpSpPr>
        <p:sp>
          <p:nvSpPr>
            <p:cNvPr id="8" name="Ellipse 7"/>
            <p:cNvSpPr/>
            <p:nvPr/>
          </p:nvSpPr>
          <p:spPr bwMode="auto">
            <a:xfrm>
              <a:off x="1835696" y="3821371"/>
              <a:ext cx="543733" cy="543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Connecteur droit avec flèche 12"/>
            <p:cNvCxnSpPr/>
            <p:nvPr/>
          </p:nvCxnSpPr>
          <p:spPr bwMode="auto">
            <a:xfrm>
              <a:off x="2107562" y="2542141"/>
              <a:ext cx="0" cy="127923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ZoneTexte 29"/>
            <p:cNvSpPr txBox="1"/>
            <p:nvPr/>
          </p:nvSpPr>
          <p:spPr>
            <a:xfrm>
              <a:off x="755576" y="2545589"/>
              <a:ext cx="1296749" cy="852493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err="1" smtClean="0"/>
                <a:t>appr</a:t>
              </a:r>
              <a:r>
                <a:rPr lang="fr-FR" sz="2400" kern="0" dirty="0" smtClean="0"/>
                <a:t>[</a:t>
              </a:r>
              <a:r>
                <a:rPr lang="fr-FR" sz="2400" kern="0" dirty="0" smtClean="0">
                  <a:solidFill>
                    <a:schemeClr val="accent4"/>
                  </a:solidFill>
                </a:rPr>
                <a:t>id</a:t>
              </a:r>
              <a:r>
                <a:rPr lang="fr-FR" sz="2400" kern="0" dirty="0" smtClean="0"/>
                <a:t>]!</a:t>
              </a:r>
            </a:p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i="1" kern="0" dirty="0">
                  <a:solidFill>
                    <a:schemeClr val="tx2"/>
                  </a:solidFill>
                </a:rPr>
                <a:t>x</a:t>
              </a:r>
              <a:r>
                <a:rPr lang="fr-FR" sz="2400" kern="0" dirty="0">
                  <a:solidFill>
                    <a:srgbClr val="000000"/>
                  </a:solidFill>
                </a:rPr>
                <a:t>:=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0</a:t>
              </a:r>
              <a:endParaRPr lang="fr-FR" sz="2400" kern="0" dirty="0">
                <a:solidFill>
                  <a:srgbClr val="000000"/>
                </a:solidFill>
              </a:endParaRP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2411760" y="3851811"/>
              <a:ext cx="910951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i="1" kern="0" dirty="0" err="1" smtClean="0">
                  <a:solidFill>
                    <a:srgbClr val="DE9500"/>
                  </a:solidFill>
                </a:rPr>
                <a:t>Appr</a:t>
              </a:r>
              <a:endParaRPr lang="fr-FR" sz="2400" i="1" kern="0" dirty="0" smtClean="0">
                <a:solidFill>
                  <a:srgbClr val="DE9500"/>
                </a:solidFill>
              </a:endParaRPr>
            </a:p>
          </p:txBody>
        </p:sp>
      </p:grpSp>
      <p:grpSp>
        <p:nvGrpSpPr>
          <p:cNvPr id="48" name="Grouper 47"/>
          <p:cNvGrpSpPr/>
          <p:nvPr/>
        </p:nvGrpSpPr>
        <p:grpSpPr>
          <a:xfrm>
            <a:off x="2483768" y="3769817"/>
            <a:ext cx="2523953" cy="2251471"/>
            <a:chOff x="1259632" y="4285476"/>
            <a:chExt cx="2523953" cy="2251471"/>
          </a:xfrm>
        </p:grpSpPr>
        <p:sp>
          <p:nvSpPr>
            <p:cNvPr id="9" name="Ellipse 8"/>
            <p:cNvSpPr/>
            <p:nvPr/>
          </p:nvSpPr>
          <p:spPr bwMode="auto">
            <a:xfrm>
              <a:off x="3239852" y="5849198"/>
              <a:ext cx="543733" cy="543733"/>
            </a:xfrm>
            <a:prstGeom prst="ellipse">
              <a:avLst/>
            </a:prstGeom>
            <a:solidFill>
              <a:schemeClr val="accent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Connecteur droit avec flèche 15"/>
            <p:cNvCxnSpPr>
              <a:stCxn id="8" idx="5"/>
              <a:endCxn id="9" idx="1"/>
            </p:cNvCxnSpPr>
            <p:nvPr/>
          </p:nvCxnSpPr>
          <p:spPr bwMode="auto">
            <a:xfrm>
              <a:off x="2299801" y="4285476"/>
              <a:ext cx="1019679" cy="164335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3" name="ZoneTexte 32"/>
            <p:cNvSpPr txBox="1"/>
            <p:nvPr/>
          </p:nvSpPr>
          <p:spPr>
            <a:xfrm>
              <a:off x="1259632" y="4604334"/>
              <a:ext cx="1348146" cy="852493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stop[</a:t>
              </a:r>
              <a:r>
                <a:rPr lang="fr-FR" sz="2400" kern="0" dirty="0" smtClean="0">
                  <a:solidFill>
                    <a:schemeClr val="accent4"/>
                  </a:solidFill>
                </a:rPr>
                <a:t>id</a:t>
              </a:r>
              <a:r>
                <a:rPr lang="fr-FR" sz="2400" kern="0" dirty="0" smtClean="0"/>
                <a:t>]?</a:t>
              </a:r>
              <a:endParaRPr lang="fr-FR" sz="2400" kern="0" dirty="0" smtClean="0">
                <a:solidFill>
                  <a:srgbClr val="0000FF"/>
                </a:solidFill>
              </a:endParaRPr>
            </a:p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i="1" kern="0" dirty="0" smtClean="0">
                  <a:solidFill>
                    <a:srgbClr val="0000FF"/>
                  </a:solidFill>
                </a:rPr>
                <a:t>x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≤10</a:t>
              </a: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2214984" y="5406704"/>
              <a:ext cx="791293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i="1" kern="0" dirty="0" smtClean="0">
                  <a:solidFill>
                    <a:schemeClr val="tx2"/>
                  </a:solidFill>
                </a:rPr>
                <a:t>x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:=0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2408529" y="6072253"/>
              <a:ext cx="893969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i="1" kern="0" dirty="0" smtClean="0">
                  <a:solidFill>
                    <a:schemeClr val="accent1"/>
                  </a:solidFill>
                </a:rPr>
                <a:t>Stop</a:t>
              </a:r>
            </a:p>
          </p:txBody>
        </p:sp>
      </p:grpSp>
      <p:grpSp>
        <p:nvGrpSpPr>
          <p:cNvPr id="51" name="Grouper 50"/>
          <p:cNvGrpSpPr/>
          <p:nvPr/>
        </p:nvGrpSpPr>
        <p:grpSpPr>
          <a:xfrm>
            <a:off x="4928093" y="3305712"/>
            <a:ext cx="1510686" cy="2107455"/>
            <a:chOff x="3750317" y="3821371"/>
            <a:chExt cx="1510686" cy="2107455"/>
          </a:xfrm>
        </p:grpSpPr>
        <p:sp>
          <p:nvSpPr>
            <p:cNvPr id="10" name="Ellipse 9"/>
            <p:cNvSpPr/>
            <p:nvPr/>
          </p:nvSpPr>
          <p:spPr bwMode="auto">
            <a:xfrm>
              <a:off x="4709999" y="3821371"/>
              <a:ext cx="543733" cy="5437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0" name="Connecteur droit avec flèche 19"/>
            <p:cNvCxnSpPr>
              <a:stCxn id="9" idx="7"/>
              <a:endCxn id="10" idx="3"/>
            </p:cNvCxnSpPr>
            <p:nvPr/>
          </p:nvCxnSpPr>
          <p:spPr bwMode="auto">
            <a:xfrm flipV="1">
              <a:off x="3750317" y="4285476"/>
              <a:ext cx="1039310" cy="164335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5" name="ZoneTexte 34"/>
            <p:cNvSpPr txBox="1"/>
            <p:nvPr/>
          </p:nvSpPr>
          <p:spPr>
            <a:xfrm>
              <a:off x="3920453" y="5406704"/>
              <a:ext cx="1108747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go[?</a:t>
              </a:r>
              <a:r>
                <a:rPr lang="fr-FR" sz="2400" kern="0" dirty="0" smtClean="0">
                  <a:solidFill>
                    <a:schemeClr val="accent4"/>
                  </a:solidFill>
                </a:rPr>
                <a:t>id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]</a:t>
              </a:r>
              <a:endParaRPr lang="fr-FR" sz="2400" kern="0" dirty="0">
                <a:solidFill>
                  <a:schemeClr val="accent4"/>
                </a:solidFill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4469710" y="4697556"/>
              <a:ext cx="791293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i="1" kern="0" dirty="0" smtClean="0">
                  <a:solidFill>
                    <a:schemeClr val="tx2"/>
                  </a:solidFill>
                </a:rPr>
                <a:t>x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:=0</a:t>
              </a: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3805216" y="3851811"/>
              <a:ext cx="910800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i="1" kern="0" dirty="0" smtClean="0">
                  <a:solidFill>
                    <a:schemeClr val="accent2"/>
                  </a:solidFill>
                </a:rPr>
                <a:t>Start</a:t>
              </a:r>
            </a:p>
          </p:txBody>
        </p:sp>
      </p:grpSp>
      <p:grpSp>
        <p:nvGrpSpPr>
          <p:cNvPr id="53" name="Grouper 52"/>
          <p:cNvGrpSpPr/>
          <p:nvPr/>
        </p:nvGrpSpPr>
        <p:grpSpPr>
          <a:xfrm>
            <a:off x="3523937" y="1152503"/>
            <a:ext cx="3784367" cy="2232837"/>
            <a:chOff x="2299801" y="1668162"/>
            <a:chExt cx="3784367" cy="2232837"/>
          </a:xfrm>
        </p:grpSpPr>
        <p:sp>
          <p:nvSpPr>
            <p:cNvPr id="11" name="Ellipse 10"/>
            <p:cNvSpPr/>
            <p:nvPr/>
          </p:nvSpPr>
          <p:spPr bwMode="auto">
            <a:xfrm>
              <a:off x="4644008" y="1998408"/>
              <a:ext cx="543733" cy="543733"/>
            </a:xfrm>
            <a:prstGeom prst="ellipse">
              <a:avLst/>
            </a:prstGeom>
            <a:solidFill>
              <a:schemeClr val="tx2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4" name="Connecteur droit avec flèche 23"/>
            <p:cNvCxnSpPr>
              <a:stCxn id="8" idx="7"/>
              <a:endCxn id="11" idx="3"/>
            </p:cNvCxnSpPr>
            <p:nvPr/>
          </p:nvCxnSpPr>
          <p:spPr bwMode="auto">
            <a:xfrm flipV="1">
              <a:off x="2299801" y="2462513"/>
              <a:ext cx="2423835" cy="1438486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1" name="ZoneTexte 30"/>
            <p:cNvSpPr txBox="1"/>
            <p:nvPr/>
          </p:nvSpPr>
          <p:spPr>
            <a:xfrm>
              <a:off x="2469668" y="2924944"/>
              <a:ext cx="866133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i="1" kern="0" dirty="0" smtClean="0">
                  <a:solidFill>
                    <a:srgbClr val="0000FF"/>
                  </a:solidFill>
                </a:rPr>
                <a:t>x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≥10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3279051" y="2481399"/>
              <a:ext cx="791293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i="1" kern="0" dirty="0" smtClean="0">
                  <a:solidFill>
                    <a:schemeClr val="tx2"/>
                  </a:solidFill>
                </a:rPr>
                <a:t>x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:=0</a:t>
              </a: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5019630" y="1668162"/>
              <a:ext cx="1064538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i="1" kern="0" dirty="0" smtClean="0">
                  <a:solidFill>
                    <a:schemeClr val="tx2"/>
                  </a:solidFill>
                </a:rPr>
                <a:t>Cross</a:t>
              </a:r>
            </a:p>
          </p:txBody>
        </p:sp>
      </p:grpSp>
      <p:sp>
        <p:nvSpPr>
          <p:cNvPr id="54" name="ZoneTexte 53"/>
          <p:cNvSpPr txBox="1"/>
          <p:nvPr/>
        </p:nvSpPr>
        <p:spPr>
          <a:xfrm>
            <a:off x="2210020" y="3528767"/>
            <a:ext cx="866133" cy="46469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tx2"/>
                </a:solidFill>
              </a:rPr>
              <a:t>x</a:t>
            </a:r>
            <a:r>
              <a:rPr lang="fr-FR" sz="2400" kern="0" dirty="0" smtClean="0">
                <a:solidFill>
                  <a:srgbClr val="000000"/>
                </a:solidFill>
              </a:rPr>
              <a:t>≤20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228600" y="1018055"/>
            <a:ext cx="1210788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err="1" smtClean="0"/>
              <a:t>clock</a:t>
            </a:r>
            <a:r>
              <a:rPr lang="fr-FR" sz="2400" kern="0" dirty="0" smtClean="0"/>
              <a:t> </a:t>
            </a:r>
            <a:r>
              <a:rPr lang="fr-FR" sz="2400" kern="0" dirty="0" smtClean="0">
                <a:solidFill>
                  <a:schemeClr val="tx2"/>
                </a:solidFill>
              </a:rPr>
              <a:t>x</a:t>
            </a:r>
            <a:r>
              <a:rPr lang="fr-FR" sz="2400" kern="0" dirty="0" smtClean="0"/>
              <a:t>;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6183004" y="2217052"/>
            <a:ext cx="791293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tx2"/>
                </a:solidFill>
              </a:rPr>
              <a:t>x</a:t>
            </a:r>
            <a:r>
              <a:rPr lang="fr-FR" sz="2400" kern="0" dirty="0" smtClean="0">
                <a:solidFill>
                  <a:srgbClr val="000000"/>
                </a:solidFill>
              </a:rPr>
              <a:t>:=0</a:t>
            </a:r>
          </a:p>
        </p:txBody>
      </p:sp>
    </p:spTree>
    <p:extLst>
      <p:ext uri="{BB962C8B-B14F-4D97-AF65-F5344CB8AC3E}">
        <p14:creationId xmlns:p14="http://schemas.microsoft.com/office/powerpoint/2010/main" val="1043509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54" grpId="0" animBg="1"/>
      <p:bldP spid="6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Données du contrôleur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805756" y="851542"/>
            <a:ext cx="3431398" cy="5711258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rgbClr val="B45600"/>
                </a:solidFill>
              </a:rPr>
              <a:t>id_t</a:t>
            </a:r>
            <a:r>
              <a:rPr lang="fr-FR" sz="2400" kern="0" dirty="0" smtClean="0"/>
              <a:t> </a:t>
            </a:r>
            <a:r>
              <a:rPr lang="fr-FR" sz="2400" kern="0" dirty="0" err="1" smtClean="0">
                <a:solidFill>
                  <a:srgbClr val="B45600"/>
                </a:solidFill>
              </a:rPr>
              <a:t>list</a:t>
            </a:r>
            <a:r>
              <a:rPr lang="fr-FR" sz="2400" kern="0" dirty="0" smtClean="0">
                <a:solidFill>
                  <a:schemeClr val="accent4"/>
                </a:solidFill>
              </a:rPr>
              <a:t> </a:t>
            </a:r>
            <a:r>
              <a:rPr lang="fr-FR" sz="2400" kern="0" dirty="0" smtClean="0"/>
              <a:t>[</a:t>
            </a:r>
            <a:r>
              <a:rPr lang="fr-FR" sz="2400" kern="0" dirty="0" smtClean="0">
                <a:solidFill>
                  <a:srgbClr val="B45600"/>
                </a:solidFill>
              </a:rPr>
              <a:t>N</a:t>
            </a:r>
            <a:r>
              <a:rPr lang="fr-FR" sz="2400" kern="0" dirty="0" smtClean="0"/>
              <a:t>+1];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err="1" smtClean="0"/>
              <a:t>int</a:t>
            </a:r>
            <a:r>
              <a:rPr lang="fr-FR" sz="2400" kern="0" dirty="0"/>
              <a:t> </a:t>
            </a:r>
            <a:r>
              <a:rPr lang="fr-FR" sz="2400" kern="0" dirty="0" smtClean="0"/>
              <a:t>[0,</a:t>
            </a:r>
            <a:r>
              <a:rPr lang="fr-FR" sz="2400" kern="0" dirty="0" smtClean="0">
                <a:solidFill>
                  <a:srgbClr val="B45600"/>
                </a:solidFill>
              </a:rPr>
              <a:t>N</a:t>
            </a:r>
            <a:r>
              <a:rPr lang="fr-FR" sz="2400" kern="0" dirty="0" smtClean="0">
                <a:solidFill>
                  <a:srgbClr val="000000"/>
                </a:solidFill>
              </a:rPr>
              <a:t>] </a:t>
            </a:r>
            <a:r>
              <a:rPr lang="fr-FR" sz="2400" kern="0" dirty="0" err="1" smtClean="0">
                <a:solidFill>
                  <a:srgbClr val="B45600"/>
                </a:solidFill>
              </a:rPr>
              <a:t>len</a:t>
            </a:r>
            <a:r>
              <a:rPr lang="fr-FR" sz="2400" kern="0" dirty="0" smtClean="0"/>
              <a:t>;</a:t>
            </a:r>
            <a:endParaRPr lang="fr-FR" sz="2400" kern="0" dirty="0"/>
          </a:p>
          <a:p>
            <a:pPr fontAlgn="base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</a:pPr>
            <a:r>
              <a:rPr lang="fr-FR" sz="2400" kern="0" dirty="0" err="1" smtClean="0"/>
              <a:t>void</a:t>
            </a:r>
            <a:r>
              <a:rPr lang="fr-FR" sz="2400" kern="0" dirty="0" smtClean="0"/>
              <a:t> </a:t>
            </a:r>
            <a:r>
              <a:rPr lang="fr-FR" sz="2400" kern="0" dirty="0" err="1" smtClean="0">
                <a:solidFill>
                  <a:schemeClr val="accent4"/>
                </a:solidFill>
              </a:rPr>
              <a:t>enqueue</a:t>
            </a:r>
            <a:r>
              <a:rPr lang="fr-FR" sz="2400" kern="0" dirty="0" smtClean="0">
                <a:solidFill>
                  <a:schemeClr val="accent4"/>
                </a:solidFill>
              </a:rPr>
              <a:t> </a:t>
            </a:r>
            <a:r>
              <a:rPr lang="fr-FR" sz="2400" kern="0" dirty="0" smtClean="0"/>
              <a:t>(</a:t>
            </a:r>
            <a:r>
              <a:rPr lang="fr-FR" sz="2400" kern="0" dirty="0" smtClean="0">
                <a:solidFill>
                  <a:srgbClr val="B45600"/>
                </a:solidFill>
              </a:rPr>
              <a:t>id_t</a:t>
            </a:r>
            <a:r>
              <a:rPr lang="fr-FR" sz="2400" kern="0" dirty="0" smtClean="0"/>
              <a:t> </a:t>
            </a:r>
            <a:r>
              <a:rPr lang="fr-FR" sz="2400" kern="0" dirty="0" err="1" smtClean="0">
                <a:solidFill>
                  <a:srgbClr val="B45600"/>
                </a:solidFill>
              </a:rPr>
              <a:t>elt</a:t>
            </a:r>
            <a:r>
              <a:rPr lang="fr-FR" sz="2400" kern="0" dirty="0" smtClean="0"/>
              <a:t>) {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   </a:t>
            </a:r>
            <a:r>
              <a:rPr lang="fr-FR" sz="2400" kern="0" dirty="0" err="1" smtClean="0">
                <a:solidFill>
                  <a:schemeClr val="accent4"/>
                </a:solidFill>
              </a:rPr>
              <a:t>list</a:t>
            </a:r>
            <a:r>
              <a:rPr lang="fr-FR" sz="2400" kern="0" dirty="0" smtClean="0">
                <a:solidFill>
                  <a:schemeClr val="accent4"/>
                </a:solidFill>
              </a:rPr>
              <a:t> </a:t>
            </a:r>
            <a:r>
              <a:rPr lang="fr-FR" sz="2400" kern="0" dirty="0" smtClean="0"/>
              <a:t>[</a:t>
            </a:r>
            <a:r>
              <a:rPr lang="fr-FR" sz="2400" kern="0" dirty="0" err="1" smtClean="0">
                <a:solidFill>
                  <a:srgbClr val="B45600"/>
                </a:solidFill>
              </a:rPr>
              <a:t>len</a:t>
            </a:r>
            <a:r>
              <a:rPr lang="fr-FR" sz="2400" kern="0" dirty="0" smtClean="0"/>
              <a:t>++] = </a:t>
            </a:r>
            <a:r>
              <a:rPr lang="fr-FR" sz="2400" kern="0" dirty="0" err="1" smtClean="0">
                <a:solidFill>
                  <a:schemeClr val="accent4"/>
                </a:solidFill>
              </a:rPr>
              <a:t>elt</a:t>
            </a:r>
            <a:r>
              <a:rPr lang="fr-FR" sz="2400" kern="0" dirty="0" smtClean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}</a:t>
            </a:r>
            <a:endParaRPr lang="fr-FR" sz="2400" kern="0" dirty="0"/>
          </a:p>
          <a:p>
            <a:pPr fontAlgn="base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</a:pPr>
            <a:r>
              <a:rPr lang="fr-FR" sz="2400" kern="0" dirty="0" err="1" smtClean="0"/>
              <a:t>void</a:t>
            </a:r>
            <a:r>
              <a:rPr lang="fr-FR" sz="2400" kern="0" dirty="0" smtClean="0"/>
              <a:t> </a:t>
            </a:r>
            <a:r>
              <a:rPr lang="fr-FR" sz="2400" kern="0" dirty="0" err="1" smtClean="0">
                <a:solidFill>
                  <a:srgbClr val="B45600"/>
                </a:solidFill>
              </a:rPr>
              <a:t>dequeue</a:t>
            </a:r>
            <a:r>
              <a:rPr lang="fr-FR" sz="2400" kern="0" dirty="0" smtClean="0">
                <a:solidFill>
                  <a:srgbClr val="B45600"/>
                </a:solidFill>
              </a:rPr>
              <a:t> </a:t>
            </a:r>
            <a:r>
              <a:rPr lang="fr-FR" sz="2400" kern="0" dirty="0" smtClean="0"/>
              <a:t>() {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</a:t>
            </a:r>
            <a:r>
              <a:rPr lang="fr-FR" sz="2400" kern="0" dirty="0" smtClean="0"/>
              <a:t>  </a:t>
            </a:r>
            <a:r>
              <a:rPr lang="fr-FR" sz="2400" kern="0" dirty="0" err="1" smtClean="0"/>
              <a:t>int</a:t>
            </a:r>
            <a:r>
              <a:rPr lang="fr-FR" sz="2400" kern="0" dirty="0" smtClean="0"/>
              <a:t> </a:t>
            </a:r>
            <a:r>
              <a:rPr lang="fr-FR" sz="2400" kern="0" dirty="0" smtClean="0">
                <a:solidFill>
                  <a:srgbClr val="B45600"/>
                </a:solidFill>
              </a:rPr>
              <a:t>i</a:t>
            </a:r>
            <a:r>
              <a:rPr lang="fr-FR" sz="2400" kern="0" dirty="0" smtClean="0"/>
              <a:t> = 0;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</a:t>
            </a:r>
            <a:r>
              <a:rPr lang="fr-FR" sz="2400" kern="0" dirty="0" smtClean="0"/>
              <a:t>  </a:t>
            </a:r>
            <a:r>
              <a:rPr lang="fr-FR" sz="2400" kern="0" dirty="0" err="1" smtClean="0">
                <a:solidFill>
                  <a:srgbClr val="B45600"/>
                </a:solidFill>
              </a:rPr>
              <a:t>len</a:t>
            </a:r>
            <a:r>
              <a:rPr lang="fr-FR" sz="2400" kern="0" dirty="0" smtClean="0">
                <a:solidFill>
                  <a:srgbClr val="B45600"/>
                </a:solidFill>
              </a:rPr>
              <a:t> </a:t>
            </a:r>
            <a:r>
              <a:rPr lang="fr-FR" sz="2400" kern="0" dirty="0" smtClean="0"/>
              <a:t>−= 1;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   </a:t>
            </a:r>
            <a:r>
              <a:rPr lang="fr-FR" sz="2400" kern="0" dirty="0" err="1" smtClean="0"/>
              <a:t>while</a:t>
            </a:r>
            <a:r>
              <a:rPr lang="fr-FR" sz="2400" kern="0" dirty="0" smtClean="0"/>
              <a:t> (</a:t>
            </a:r>
            <a:r>
              <a:rPr lang="fr-FR" sz="2400" kern="0" dirty="0" smtClean="0">
                <a:solidFill>
                  <a:srgbClr val="B45600"/>
                </a:solidFill>
              </a:rPr>
              <a:t>i</a:t>
            </a:r>
            <a:r>
              <a:rPr lang="fr-FR" sz="2400" kern="0" dirty="0" smtClean="0"/>
              <a:t>&lt;</a:t>
            </a:r>
            <a:r>
              <a:rPr lang="fr-FR" sz="2400" kern="0" dirty="0" err="1" smtClean="0">
                <a:solidFill>
                  <a:srgbClr val="B45600"/>
                </a:solidFill>
              </a:rPr>
              <a:t>len</a:t>
            </a:r>
            <a:r>
              <a:rPr lang="fr-FR" sz="2400" kern="0" dirty="0" smtClean="0"/>
              <a:t>) {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</a:t>
            </a:r>
            <a:r>
              <a:rPr lang="fr-FR" sz="2400" kern="0" dirty="0" smtClean="0"/>
              <a:t>     </a:t>
            </a:r>
            <a:r>
              <a:rPr lang="fr-FR" sz="2400" kern="0" dirty="0" err="1" smtClean="0">
                <a:solidFill>
                  <a:srgbClr val="B45600"/>
                </a:solidFill>
              </a:rPr>
              <a:t>list</a:t>
            </a:r>
            <a:r>
              <a:rPr lang="fr-FR" sz="2400" kern="0" dirty="0" smtClean="0"/>
              <a:t>[</a:t>
            </a:r>
            <a:r>
              <a:rPr lang="fr-FR" sz="2400" kern="0" dirty="0" smtClean="0">
                <a:solidFill>
                  <a:srgbClr val="B45600"/>
                </a:solidFill>
              </a:rPr>
              <a:t>i</a:t>
            </a:r>
            <a:r>
              <a:rPr lang="fr-FR" sz="2400" kern="0" dirty="0" smtClean="0"/>
              <a:t>] = </a:t>
            </a:r>
            <a:r>
              <a:rPr lang="fr-FR" sz="2400" kern="0" dirty="0" err="1" smtClean="0">
                <a:solidFill>
                  <a:srgbClr val="B45600"/>
                </a:solidFill>
              </a:rPr>
              <a:t>list</a:t>
            </a:r>
            <a:r>
              <a:rPr lang="fr-FR" sz="2400" kern="0" dirty="0" smtClean="0"/>
              <a:t>[</a:t>
            </a:r>
            <a:r>
              <a:rPr lang="fr-FR" sz="2400" kern="0" dirty="0" smtClean="0">
                <a:solidFill>
                  <a:srgbClr val="B45600"/>
                </a:solidFill>
              </a:rPr>
              <a:t>i</a:t>
            </a:r>
            <a:r>
              <a:rPr lang="fr-FR" sz="2400" kern="0" dirty="0" smtClean="0"/>
              <a:t>+1];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</a:t>
            </a:r>
            <a:r>
              <a:rPr lang="fr-FR" sz="2400" kern="0" dirty="0" smtClean="0"/>
              <a:t>     </a:t>
            </a:r>
            <a:r>
              <a:rPr lang="fr-FR" sz="2400" kern="0" dirty="0" smtClean="0">
                <a:solidFill>
                  <a:srgbClr val="B45600"/>
                </a:solidFill>
              </a:rPr>
              <a:t>i</a:t>
            </a:r>
            <a:r>
              <a:rPr lang="fr-FR" sz="2400" kern="0" dirty="0" smtClean="0"/>
              <a:t>++;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   }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rgbClr val="B45600"/>
                </a:solidFill>
              </a:rPr>
              <a:t>   </a:t>
            </a:r>
            <a:r>
              <a:rPr lang="fr-FR" sz="2400" kern="0" dirty="0" err="1" smtClean="0">
                <a:solidFill>
                  <a:srgbClr val="B45600"/>
                </a:solidFill>
              </a:rPr>
              <a:t>list</a:t>
            </a:r>
            <a:r>
              <a:rPr lang="fr-FR" sz="2400" kern="0" dirty="0" smtClean="0"/>
              <a:t>[</a:t>
            </a:r>
            <a:r>
              <a:rPr lang="fr-FR" sz="2400" kern="0" dirty="0" smtClean="0">
                <a:solidFill>
                  <a:srgbClr val="B45600"/>
                </a:solidFill>
              </a:rPr>
              <a:t>i</a:t>
            </a:r>
            <a:r>
              <a:rPr lang="fr-FR" sz="2400" kern="0" dirty="0" smtClean="0"/>
              <a:t>] = 0;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}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571687" y="851542"/>
            <a:ext cx="2810535" cy="2791485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rgbClr val="B45600"/>
                </a:solidFill>
              </a:rPr>
              <a:t>id_t</a:t>
            </a:r>
            <a:r>
              <a:rPr lang="fr-FR" sz="2400" kern="0" dirty="0" smtClean="0"/>
              <a:t> </a:t>
            </a:r>
            <a:r>
              <a:rPr lang="fr-FR" sz="2400" kern="0" dirty="0" smtClean="0">
                <a:solidFill>
                  <a:srgbClr val="B45600"/>
                </a:solidFill>
              </a:rPr>
              <a:t>front </a:t>
            </a:r>
            <a:r>
              <a:rPr lang="fr-FR" sz="2400" kern="0" dirty="0" smtClean="0"/>
              <a:t>() {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   return </a:t>
            </a:r>
            <a:r>
              <a:rPr lang="fr-FR" sz="2400" kern="0" dirty="0" err="1" smtClean="0">
                <a:solidFill>
                  <a:srgbClr val="B45600"/>
                </a:solidFill>
              </a:rPr>
              <a:t>list</a:t>
            </a:r>
            <a:r>
              <a:rPr lang="fr-FR" sz="2400" kern="0" dirty="0" smtClean="0">
                <a:solidFill>
                  <a:srgbClr val="B45600"/>
                </a:solidFill>
              </a:rPr>
              <a:t> </a:t>
            </a:r>
            <a:r>
              <a:rPr lang="fr-FR" sz="2400" kern="0" dirty="0" smtClean="0"/>
              <a:t>[0]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}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endParaRPr lang="fr-FR" sz="2400" kern="0" dirty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rgbClr val="B45600"/>
                </a:solidFill>
              </a:rPr>
              <a:t>id_t</a:t>
            </a:r>
            <a:r>
              <a:rPr lang="fr-FR" sz="2400" kern="0" dirty="0" smtClean="0">
                <a:solidFill>
                  <a:schemeClr val="accent3"/>
                </a:solidFill>
              </a:rPr>
              <a:t> </a:t>
            </a:r>
            <a:r>
              <a:rPr lang="fr-FR" sz="2400" kern="0" dirty="0" err="1" smtClean="0">
                <a:solidFill>
                  <a:srgbClr val="B45600"/>
                </a:solidFill>
              </a:rPr>
              <a:t>tail</a:t>
            </a:r>
            <a:r>
              <a:rPr lang="fr-FR" sz="2400" kern="0" dirty="0" smtClean="0">
                <a:solidFill>
                  <a:srgbClr val="B45600"/>
                </a:solidFill>
              </a:rPr>
              <a:t> </a:t>
            </a:r>
            <a:r>
              <a:rPr lang="fr-FR" sz="2400" kern="0" dirty="0" smtClean="0"/>
              <a:t>() {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</a:t>
            </a:r>
            <a:r>
              <a:rPr lang="fr-FR" sz="2400" kern="0" dirty="0" smtClean="0"/>
              <a:t>  return </a:t>
            </a:r>
            <a:r>
              <a:rPr lang="fr-FR" sz="2400" kern="0" dirty="0" err="1" smtClean="0">
                <a:solidFill>
                  <a:srgbClr val="B45600"/>
                </a:solidFill>
              </a:rPr>
              <a:t>list</a:t>
            </a:r>
            <a:r>
              <a:rPr lang="fr-FR" sz="2400" kern="0" dirty="0" smtClean="0">
                <a:solidFill>
                  <a:srgbClr val="B45600"/>
                </a:solidFill>
              </a:rPr>
              <a:t> </a:t>
            </a:r>
            <a:r>
              <a:rPr lang="fr-FR" sz="2400" kern="0" dirty="0" smtClean="0"/>
              <a:t>[</a:t>
            </a:r>
            <a:r>
              <a:rPr lang="fr-FR" sz="2400" kern="0" dirty="0">
                <a:solidFill>
                  <a:srgbClr val="B45600"/>
                </a:solidFill>
              </a:rPr>
              <a:t>len</a:t>
            </a:r>
            <a:r>
              <a:rPr lang="fr-FR" sz="2400" kern="0" dirty="0" smtClean="0"/>
              <a:t>−1];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}</a:t>
            </a:r>
            <a:endParaRPr lang="fr-FR" sz="2400" kern="0" dirty="0" smtClean="0"/>
          </a:p>
        </p:txBody>
      </p:sp>
      <p:sp>
        <p:nvSpPr>
          <p:cNvPr id="11" name="Rectangle à coins arrondis 10"/>
          <p:cNvSpPr/>
          <p:nvPr/>
        </p:nvSpPr>
        <p:spPr>
          <a:xfrm>
            <a:off x="805756" y="1268760"/>
            <a:ext cx="1822028" cy="432048"/>
          </a:xfrm>
          <a:prstGeom prst="roundRect">
            <a:avLst/>
          </a:prstGeom>
          <a:ln w="28575" cmpd="sng">
            <a:solidFill>
              <a:schemeClr val="accent3"/>
            </a:solidFill>
          </a:ln>
        </p:spPr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4093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Comportement du contrôleur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 bwMode="auto">
          <a:xfrm>
            <a:off x="4534345" y="1127765"/>
            <a:ext cx="432048" cy="42225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Ellipse 62"/>
          <p:cNvSpPr/>
          <p:nvPr/>
        </p:nvSpPr>
        <p:spPr bwMode="auto">
          <a:xfrm>
            <a:off x="4572446" y="1165865"/>
            <a:ext cx="353450" cy="345435"/>
          </a:xfrm>
          <a:prstGeom prst="ellipse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2994745" y="2696571"/>
            <a:ext cx="1759015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err="1" smtClean="0">
                <a:solidFill>
                  <a:srgbClr val="B45600"/>
                </a:solidFill>
              </a:rPr>
              <a:t>enqueue</a:t>
            </a:r>
            <a:r>
              <a:rPr lang="fr-FR" sz="2400" kern="0" dirty="0" smtClean="0"/>
              <a:t>(</a:t>
            </a:r>
            <a:r>
              <a:rPr lang="fr-FR" sz="2400" kern="0" dirty="0" smtClean="0">
                <a:solidFill>
                  <a:srgbClr val="B45600"/>
                </a:solidFill>
              </a:rPr>
              <a:t>e</a:t>
            </a:r>
            <a:r>
              <a:rPr lang="fr-FR" sz="2400" kern="0" dirty="0" smtClean="0">
                <a:solidFill>
                  <a:srgbClr val="000000"/>
                </a:solidFill>
              </a:rPr>
              <a:t>)</a:t>
            </a:r>
          </a:p>
        </p:txBody>
      </p:sp>
      <p:grpSp>
        <p:nvGrpSpPr>
          <p:cNvPr id="89" name="Grouper 88"/>
          <p:cNvGrpSpPr/>
          <p:nvPr/>
        </p:nvGrpSpPr>
        <p:grpSpPr>
          <a:xfrm>
            <a:off x="3508345" y="3717032"/>
            <a:ext cx="1458048" cy="2016224"/>
            <a:chOff x="3508345" y="3717032"/>
            <a:chExt cx="1458048" cy="2016224"/>
          </a:xfrm>
        </p:grpSpPr>
        <p:sp>
          <p:nvSpPr>
            <p:cNvPr id="14" name="Ellipse 13"/>
            <p:cNvSpPr/>
            <p:nvPr/>
          </p:nvSpPr>
          <p:spPr bwMode="auto">
            <a:xfrm>
              <a:off x="4534345" y="5311006"/>
              <a:ext cx="432048" cy="422250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85" name="Grouper 84"/>
            <p:cNvGrpSpPr/>
            <p:nvPr/>
          </p:nvGrpSpPr>
          <p:grpSpPr>
            <a:xfrm>
              <a:off x="3508345" y="3717032"/>
              <a:ext cx="1314032" cy="1593974"/>
              <a:chOff x="3508345" y="3717032"/>
              <a:chExt cx="1314032" cy="1593974"/>
            </a:xfrm>
          </p:grpSpPr>
          <p:cxnSp>
            <p:nvCxnSpPr>
              <p:cNvPr id="45" name="Connecteur droit avec flèche 44"/>
              <p:cNvCxnSpPr>
                <a:stCxn id="13" idx="4"/>
                <a:endCxn id="14" idx="0"/>
              </p:cNvCxnSpPr>
              <p:nvPr/>
            </p:nvCxnSpPr>
            <p:spPr bwMode="auto">
              <a:xfrm>
                <a:off x="4750369" y="3717032"/>
                <a:ext cx="0" cy="1593974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2" name="ZoneTexte 51"/>
              <p:cNvSpPr txBox="1"/>
              <p:nvPr/>
            </p:nvSpPr>
            <p:spPr>
              <a:xfrm>
                <a:off x="3508345" y="3717032"/>
                <a:ext cx="1314032" cy="852493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tIns="18000" bIns="61200" rtlCol="0">
                <a:spAutoFit/>
              </a:bodyPr>
              <a:lstStyle/>
              <a:p>
                <a:pPr fontAlgn="base">
                  <a:lnSpc>
                    <a:spcPct val="105000"/>
                  </a:lnSpc>
                  <a:spcAft>
                    <a:spcPct val="0"/>
                  </a:spcAft>
                </a:pPr>
                <a:r>
                  <a:rPr lang="fr-FR" sz="2400" kern="0" dirty="0" smtClean="0">
                    <a:solidFill>
                      <a:srgbClr val="B45600"/>
                    </a:solidFill>
                  </a:rPr>
                  <a:t>e </a:t>
                </a:r>
                <a:r>
                  <a:rPr lang="fr-FR" sz="2400" kern="0" dirty="0" smtClean="0"/>
                  <a:t>: </a:t>
                </a:r>
                <a:r>
                  <a:rPr lang="fr-FR" sz="2400" kern="0" dirty="0" smtClean="0">
                    <a:solidFill>
                      <a:srgbClr val="B45600"/>
                    </a:solidFill>
                  </a:rPr>
                  <a:t>id_t</a:t>
                </a:r>
              </a:p>
              <a:p>
                <a:pPr fontAlgn="base">
                  <a:lnSpc>
                    <a:spcPct val="105000"/>
                  </a:lnSpc>
                  <a:spcAft>
                    <a:spcPct val="0"/>
                  </a:spcAft>
                </a:pPr>
                <a:r>
                  <a:rPr lang="fr-FR" sz="2400" kern="0" dirty="0" err="1" smtClean="0"/>
                  <a:t>appr</a:t>
                </a:r>
                <a:r>
                  <a:rPr lang="fr-FR" sz="2400" kern="0" dirty="0" smtClean="0"/>
                  <a:t>[</a:t>
                </a:r>
                <a:r>
                  <a:rPr lang="fr-FR" sz="2400" kern="0" dirty="0" smtClean="0">
                    <a:solidFill>
                      <a:schemeClr val="accent4"/>
                    </a:solidFill>
                  </a:rPr>
                  <a:t>e</a:t>
                </a:r>
                <a:r>
                  <a:rPr lang="fr-FR" sz="2400" kern="0" dirty="0" smtClean="0"/>
                  <a:t>]?</a:t>
                </a:r>
              </a:p>
            </p:txBody>
          </p:sp>
        </p:grpSp>
      </p:grpSp>
      <p:sp>
        <p:nvSpPr>
          <p:cNvPr id="55" name="ZoneTexte 54"/>
          <p:cNvSpPr txBox="1"/>
          <p:nvPr/>
        </p:nvSpPr>
        <p:spPr>
          <a:xfrm>
            <a:off x="2931473" y="4630288"/>
            <a:ext cx="1759015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err="1" smtClean="0">
                <a:solidFill>
                  <a:srgbClr val="B45600"/>
                </a:solidFill>
              </a:rPr>
              <a:t>enqueue</a:t>
            </a:r>
            <a:r>
              <a:rPr lang="fr-FR" sz="2400" kern="0" dirty="0" smtClean="0"/>
              <a:t>(</a:t>
            </a:r>
            <a:r>
              <a:rPr lang="fr-FR" sz="2400" kern="0" dirty="0" smtClean="0">
                <a:solidFill>
                  <a:srgbClr val="B45600"/>
                </a:solidFill>
              </a:rPr>
              <a:t>e</a:t>
            </a:r>
            <a:r>
              <a:rPr lang="fr-FR" sz="2400" kern="0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4553253" y="5293962"/>
            <a:ext cx="267232" cy="464694"/>
          </a:xfrm>
          <a:prstGeom prst="rect">
            <a:avLst/>
          </a:prstGeom>
          <a:noFill/>
          <a:ln w="19050">
            <a:noFill/>
          </a:ln>
        </p:spPr>
        <p:txBody>
          <a:bodyPr wrap="squar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C</a:t>
            </a:r>
          </a:p>
        </p:txBody>
      </p:sp>
      <p:grpSp>
        <p:nvGrpSpPr>
          <p:cNvPr id="86" name="Grouper 85"/>
          <p:cNvGrpSpPr/>
          <p:nvPr/>
        </p:nvGrpSpPr>
        <p:grpSpPr>
          <a:xfrm>
            <a:off x="4903121" y="3655195"/>
            <a:ext cx="2104400" cy="1717648"/>
            <a:chOff x="4903121" y="3655195"/>
            <a:chExt cx="2104400" cy="1717648"/>
          </a:xfrm>
        </p:grpSpPr>
        <p:cxnSp>
          <p:nvCxnSpPr>
            <p:cNvPr id="75" name="Connecteur droit avec flèche 74"/>
            <p:cNvCxnSpPr>
              <a:stCxn id="14" idx="7"/>
            </p:cNvCxnSpPr>
            <p:nvPr/>
          </p:nvCxnSpPr>
          <p:spPr bwMode="auto">
            <a:xfrm flipV="1">
              <a:off x="4903121" y="4569525"/>
              <a:ext cx="483043" cy="80331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79" name="ZoneTexte 78"/>
            <p:cNvSpPr txBox="1"/>
            <p:nvPr/>
          </p:nvSpPr>
          <p:spPr>
            <a:xfrm>
              <a:off x="5386164" y="4569525"/>
              <a:ext cx="1621357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stop[</a:t>
              </a:r>
              <a:r>
                <a:rPr lang="fr-FR" sz="2400" kern="0" dirty="0" err="1" smtClean="0">
                  <a:solidFill>
                    <a:srgbClr val="B45600"/>
                  </a:solidFill>
                </a:rPr>
                <a:t>tail</a:t>
              </a:r>
              <a:r>
                <a:rPr lang="fr-FR" sz="2400" kern="0" dirty="0" smtClean="0"/>
                <a:t>()]!</a:t>
              </a:r>
            </a:p>
          </p:txBody>
        </p:sp>
        <p:cxnSp>
          <p:nvCxnSpPr>
            <p:cNvPr id="69" name="Connecteur droit avec flèche 68"/>
            <p:cNvCxnSpPr>
              <a:endCxn id="13" idx="5"/>
            </p:cNvCxnSpPr>
            <p:nvPr/>
          </p:nvCxnSpPr>
          <p:spPr bwMode="auto">
            <a:xfrm flipH="1" flipV="1">
              <a:off x="4903121" y="3655195"/>
              <a:ext cx="495320" cy="91433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87" name="Grouper 86"/>
          <p:cNvGrpSpPr/>
          <p:nvPr/>
        </p:nvGrpSpPr>
        <p:grpSpPr>
          <a:xfrm>
            <a:off x="887069" y="1338890"/>
            <a:ext cx="3647276" cy="2167017"/>
            <a:chOff x="887069" y="1338890"/>
            <a:chExt cx="3647276" cy="2167017"/>
          </a:xfrm>
        </p:grpSpPr>
        <p:cxnSp>
          <p:nvCxnSpPr>
            <p:cNvPr id="25" name="Connecteur droit avec flèche 24"/>
            <p:cNvCxnSpPr/>
            <p:nvPr/>
          </p:nvCxnSpPr>
          <p:spPr bwMode="auto">
            <a:xfrm flipH="1">
              <a:off x="2491444" y="1338890"/>
              <a:ext cx="5179" cy="216211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61" name="ZoneTexte 60"/>
            <p:cNvSpPr txBox="1"/>
            <p:nvPr/>
          </p:nvSpPr>
          <p:spPr>
            <a:xfrm>
              <a:off x="887069" y="2532258"/>
              <a:ext cx="1604375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go[</a:t>
              </a:r>
              <a:r>
                <a:rPr lang="fr-FR" sz="2400" kern="0" dirty="0" smtClean="0">
                  <a:solidFill>
                    <a:srgbClr val="B45600"/>
                  </a:solidFill>
                </a:rPr>
                <a:t>front</a:t>
              </a:r>
              <a:r>
                <a:rPr lang="fr-FR" sz="2400" kern="0" dirty="0" smtClean="0"/>
                <a:t>()]!</a:t>
              </a:r>
            </a:p>
          </p:txBody>
        </p:sp>
        <p:cxnSp>
          <p:nvCxnSpPr>
            <p:cNvPr id="70" name="Connecteur droit avec flèche 69"/>
            <p:cNvCxnSpPr>
              <a:endCxn id="7" idx="2"/>
            </p:cNvCxnSpPr>
            <p:nvPr/>
          </p:nvCxnSpPr>
          <p:spPr bwMode="auto">
            <a:xfrm>
              <a:off x="2500543" y="1338890"/>
              <a:ext cx="2033802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2" name="Connecteur droit avec flèche 71"/>
            <p:cNvCxnSpPr>
              <a:endCxn id="13" idx="2"/>
            </p:cNvCxnSpPr>
            <p:nvPr/>
          </p:nvCxnSpPr>
          <p:spPr bwMode="auto">
            <a:xfrm>
              <a:off x="2491444" y="3501008"/>
              <a:ext cx="2042901" cy="4899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ZoneTexte 40"/>
            <p:cNvSpPr txBox="1"/>
            <p:nvPr/>
          </p:nvSpPr>
          <p:spPr>
            <a:xfrm>
              <a:off x="1304118" y="1700808"/>
              <a:ext cx="1031803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err="1" smtClean="0">
                  <a:solidFill>
                    <a:srgbClr val="B45600"/>
                  </a:solidFill>
                </a:rPr>
                <a:t>len</a:t>
              </a:r>
              <a:r>
                <a:rPr lang="fr-FR" sz="2400" kern="0" dirty="0"/>
                <a:t>!</a:t>
              </a:r>
              <a:r>
                <a:rPr lang="fr-FR" sz="2400" kern="0" dirty="0" smtClean="0"/>
                <a:t>=0</a:t>
              </a:r>
              <a:endParaRPr lang="fr-FR" sz="2400" kern="0" dirty="0"/>
            </a:p>
          </p:txBody>
        </p:sp>
      </p:grpSp>
      <p:grpSp>
        <p:nvGrpSpPr>
          <p:cNvPr id="84" name="Grouper 83"/>
          <p:cNvGrpSpPr/>
          <p:nvPr/>
        </p:nvGrpSpPr>
        <p:grpSpPr>
          <a:xfrm>
            <a:off x="4966393" y="1338890"/>
            <a:ext cx="2752935" cy="2167017"/>
            <a:chOff x="4966393" y="1338890"/>
            <a:chExt cx="2752935" cy="2167017"/>
          </a:xfrm>
        </p:grpSpPr>
        <p:cxnSp>
          <p:nvCxnSpPr>
            <p:cNvPr id="36" name="Connecteur droit avec flèche 35"/>
            <p:cNvCxnSpPr>
              <a:stCxn id="7" idx="6"/>
            </p:cNvCxnSpPr>
            <p:nvPr/>
          </p:nvCxnSpPr>
          <p:spPr bwMode="auto">
            <a:xfrm>
              <a:off x="4966393" y="1338890"/>
              <a:ext cx="994783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38" name="Connecteur droit avec flèche 37"/>
            <p:cNvCxnSpPr/>
            <p:nvPr/>
          </p:nvCxnSpPr>
          <p:spPr bwMode="auto">
            <a:xfrm flipV="1">
              <a:off x="5961176" y="1338891"/>
              <a:ext cx="0" cy="2167016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3" name="Connecteur droit avec flèche 72"/>
            <p:cNvCxnSpPr>
              <a:endCxn id="13" idx="6"/>
            </p:cNvCxnSpPr>
            <p:nvPr/>
          </p:nvCxnSpPr>
          <p:spPr bwMode="auto">
            <a:xfrm flipH="1">
              <a:off x="4966393" y="3505907"/>
              <a:ext cx="994783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76" name="ZoneTexte 75"/>
            <p:cNvSpPr txBox="1"/>
            <p:nvPr/>
          </p:nvSpPr>
          <p:spPr>
            <a:xfrm>
              <a:off x="6012160" y="1472077"/>
              <a:ext cx="1707168" cy="1240291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B45600"/>
                  </a:solidFill>
                </a:rPr>
                <a:t>e </a:t>
              </a:r>
              <a:r>
                <a:rPr lang="fr-FR" sz="2400" kern="0" dirty="0" smtClean="0"/>
                <a:t>: </a:t>
              </a:r>
              <a:r>
                <a:rPr lang="fr-FR" sz="2400" kern="0" dirty="0" smtClean="0">
                  <a:solidFill>
                    <a:srgbClr val="B45600"/>
                  </a:solidFill>
                </a:rPr>
                <a:t>id_t</a:t>
              </a:r>
            </a:p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err="1"/>
                <a:t>leave</a:t>
              </a:r>
              <a:r>
                <a:rPr lang="fr-FR" sz="2400" kern="0" dirty="0"/>
                <a:t>[</a:t>
              </a:r>
              <a:r>
                <a:rPr lang="fr-FR" sz="2400" kern="0" dirty="0">
                  <a:solidFill>
                    <a:srgbClr val="B45600"/>
                  </a:solidFill>
                </a:rPr>
                <a:t>e</a:t>
              </a:r>
              <a:r>
                <a:rPr lang="fr-FR" sz="2400" kern="0" dirty="0" smtClean="0"/>
                <a:t>]?</a:t>
              </a:r>
              <a:endParaRPr lang="fr-FR" sz="2400" kern="0" dirty="0"/>
            </a:p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4"/>
                  </a:solidFill>
                </a:rPr>
                <a:t>e</a:t>
              </a:r>
              <a:r>
                <a:rPr lang="fr-FR" sz="2400" kern="0" dirty="0" smtClean="0"/>
                <a:t> == front()</a:t>
              </a:r>
            </a:p>
          </p:txBody>
        </p:sp>
      </p:grpSp>
      <p:sp>
        <p:nvSpPr>
          <p:cNvPr id="77" name="ZoneTexte 76"/>
          <p:cNvSpPr txBox="1"/>
          <p:nvPr/>
        </p:nvSpPr>
        <p:spPr>
          <a:xfrm>
            <a:off x="6012160" y="2708920"/>
            <a:ext cx="1587845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err="1" smtClean="0">
                <a:solidFill>
                  <a:srgbClr val="B45600"/>
                </a:solidFill>
              </a:rPr>
              <a:t>dequeue</a:t>
            </a:r>
            <a:r>
              <a:rPr lang="fr-FR" sz="2400" kern="0" dirty="0" smtClean="0"/>
              <a:t>(</a:t>
            </a:r>
            <a:r>
              <a:rPr lang="fr-FR" sz="2400" kern="0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4840265" y="820389"/>
            <a:ext cx="893668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accent2"/>
                </a:solidFill>
              </a:rPr>
              <a:t>Free</a:t>
            </a:r>
          </a:p>
        </p:txBody>
      </p:sp>
      <p:grpSp>
        <p:nvGrpSpPr>
          <p:cNvPr id="88" name="Grouper 87"/>
          <p:cNvGrpSpPr/>
          <p:nvPr/>
        </p:nvGrpSpPr>
        <p:grpSpPr>
          <a:xfrm>
            <a:off x="3526233" y="1468629"/>
            <a:ext cx="2437517" cy="2501972"/>
            <a:chOff x="3526233" y="1468629"/>
            <a:chExt cx="2437517" cy="2501972"/>
          </a:xfrm>
        </p:grpSpPr>
        <p:sp>
          <p:nvSpPr>
            <p:cNvPr id="13" name="Ellipse 12"/>
            <p:cNvSpPr/>
            <p:nvPr/>
          </p:nvSpPr>
          <p:spPr bwMode="auto">
            <a:xfrm>
              <a:off x="4534345" y="3294782"/>
              <a:ext cx="432048" cy="422250"/>
            </a:xfrm>
            <a:prstGeom prst="ellipse">
              <a:avLst/>
            </a:prstGeom>
            <a:solidFill>
              <a:srgbClr val="DE95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78" name="Grouper 77"/>
            <p:cNvGrpSpPr/>
            <p:nvPr/>
          </p:nvGrpSpPr>
          <p:grpSpPr>
            <a:xfrm>
              <a:off x="3526233" y="1468629"/>
              <a:ext cx="1314032" cy="1826153"/>
              <a:chOff x="3526233" y="1468629"/>
              <a:chExt cx="1314032" cy="1826153"/>
            </a:xfrm>
          </p:grpSpPr>
          <p:cxnSp>
            <p:nvCxnSpPr>
              <p:cNvPr id="44" name="Connecteur droit avec flèche 43"/>
              <p:cNvCxnSpPr>
                <a:stCxn id="7" idx="4"/>
                <a:endCxn id="13" idx="0"/>
              </p:cNvCxnSpPr>
              <p:nvPr/>
            </p:nvCxnSpPr>
            <p:spPr bwMode="auto">
              <a:xfrm>
                <a:off x="4750369" y="1550015"/>
                <a:ext cx="0" cy="1744767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2" name="ZoneTexte 61"/>
              <p:cNvSpPr txBox="1"/>
              <p:nvPr/>
            </p:nvSpPr>
            <p:spPr>
              <a:xfrm>
                <a:off x="3526233" y="1468629"/>
                <a:ext cx="1314032" cy="1240291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tIns="18000" bIns="61200" rtlCol="0">
                <a:spAutoFit/>
              </a:bodyPr>
              <a:lstStyle/>
              <a:p>
                <a:pPr fontAlgn="base">
                  <a:lnSpc>
                    <a:spcPct val="105000"/>
                  </a:lnSpc>
                  <a:spcAft>
                    <a:spcPct val="0"/>
                  </a:spcAft>
                </a:pPr>
                <a:r>
                  <a:rPr lang="fr-FR" sz="2400" kern="0" dirty="0" smtClean="0">
                    <a:solidFill>
                      <a:srgbClr val="B45600"/>
                    </a:solidFill>
                  </a:rPr>
                  <a:t>e </a:t>
                </a:r>
                <a:r>
                  <a:rPr lang="fr-FR" sz="2400" kern="0" dirty="0" smtClean="0"/>
                  <a:t>: </a:t>
                </a:r>
                <a:r>
                  <a:rPr lang="fr-FR" sz="2400" kern="0" dirty="0" smtClean="0">
                    <a:solidFill>
                      <a:srgbClr val="B45600"/>
                    </a:solidFill>
                  </a:rPr>
                  <a:t>id_t</a:t>
                </a:r>
              </a:p>
              <a:p>
                <a:pPr fontAlgn="base">
                  <a:lnSpc>
                    <a:spcPct val="105000"/>
                  </a:lnSpc>
                  <a:spcAft>
                    <a:spcPct val="0"/>
                  </a:spcAft>
                </a:pPr>
                <a:r>
                  <a:rPr lang="fr-FR" sz="2400" kern="0" dirty="0" err="1" smtClean="0"/>
                  <a:t>appr</a:t>
                </a:r>
                <a:r>
                  <a:rPr lang="fr-FR" sz="2400" kern="0" dirty="0" smtClean="0"/>
                  <a:t>[</a:t>
                </a:r>
                <a:r>
                  <a:rPr lang="fr-FR" sz="2400" kern="0" dirty="0" smtClean="0">
                    <a:solidFill>
                      <a:schemeClr val="accent4"/>
                    </a:solidFill>
                  </a:rPr>
                  <a:t>e</a:t>
                </a:r>
                <a:r>
                  <a:rPr lang="fr-FR" sz="2400" kern="0" dirty="0" smtClean="0"/>
                  <a:t>]?</a:t>
                </a:r>
              </a:p>
              <a:p>
                <a:pPr fontAlgn="base">
                  <a:lnSpc>
                    <a:spcPct val="105000"/>
                  </a:lnSpc>
                  <a:spcAft>
                    <a:spcPct val="0"/>
                  </a:spcAft>
                </a:pPr>
                <a:r>
                  <a:rPr lang="fr-FR" sz="2400" kern="0" dirty="0" err="1" smtClean="0">
                    <a:solidFill>
                      <a:srgbClr val="B45600"/>
                    </a:solidFill>
                  </a:rPr>
                  <a:t>len</a:t>
                </a:r>
                <a:r>
                  <a:rPr lang="fr-FR" sz="2400" kern="0" dirty="0" smtClean="0"/>
                  <a:t>==0</a:t>
                </a:r>
              </a:p>
            </p:txBody>
          </p:sp>
        </p:grpSp>
        <p:sp>
          <p:nvSpPr>
            <p:cNvPr id="83" name="ZoneTexte 82"/>
            <p:cNvSpPr txBox="1"/>
            <p:nvPr/>
          </p:nvSpPr>
          <p:spPr>
            <a:xfrm>
              <a:off x="5018685" y="3505907"/>
              <a:ext cx="945065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i="1" kern="0" dirty="0" err="1" smtClean="0">
                  <a:solidFill>
                    <a:schemeClr val="accent2"/>
                  </a:solidFill>
                </a:rPr>
                <a:t>Busy</a:t>
              </a:r>
              <a:endParaRPr lang="fr-FR" sz="2400" i="1" kern="0" dirty="0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46" name="ZoneTexte 45"/>
          <p:cNvSpPr txBox="1"/>
          <p:nvPr/>
        </p:nvSpPr>
        <p:spPr>
          <a:xfrm>
            <a:off x="53567" y="4229845"/>
            <a:ext cx="184666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endParaRPr lang="fr-FR" sz="2400" kern="0" dirty="0" smtClean="0"/>
          </a:p>
        </p:txBody>
      </p:sp>
      <p:grpSp>
        <p:nvGrpSpPr>
          <p:cNvPr id="12" name="Grouper 11"/>
          <p:cNvGrpSpPr/>
          <p:nvPr/>
        </p:nvGrpSpPr>
        <p:grpSpPr>
          <a:xfrm>
            <a:off x="358126" y="5034219"/>
            <a:ext cx="2224940" cy="1419147"/>
            <a:chOff x="358126" y="5034219"/>
            <a:chExt cx="2224940" cy="1419147"/>
          </a:xfrm>
        </p:grpSpPr>
        <p:grpSp>
          <p:nvGrpSpPr>
            <p:cNvPr id="9" name="Grouper 8"/>
            <p:cNvGrpSpPr/>
            <p:nvPr/>
          </p:nvGrpSpPr>
          <p:grpSpPr>
            <a:xfrm>
              <a:off x="1079567" y="5034219"/>
              <a:ext cx="897508" cy="1237250"/>
              <a:chOff x="1079567" y="5034219"/>
              <a:chExt cx="897508" cy="1237250"/>
            </a:xfrm>
          </p:grpSpPr>
          <p:sp>
            <p:nvSpPr>
              <p:cNvPr id="40" name="Ellipse 39"/>
              <p:cNvSpPr/>
              <p:nvPr/>
            </p:nvSpPr>
            <p:spPr bwMode="auto">
              <a:xfrm>
                <a:off x="1079567" y="5823819"/>
                <a:ext cx="432048" cy="422250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3" name="Connecteur droit avec flèche 42"/>
              <p:cNvCxnSpPr>
                <a:endCxn id="40" idx="0"/>
              </p:cNvCxnSpPr>
              <p:nvPr/>
            </p:nvCxnSpPr>
            <p:spPr bwMode="auto">
              <a:xfrm>
                <a:off x="1295591" y="5034219"/>
                <a:ext cx="0" cy="7896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7" name="ZoneTexte 46"/>
              <p:cNvSpPr txBox="1"/>
              <p:nvPr/>
            </p:nvSpPr>
            <p:spPr>
              <a:xfrm>
                <a:off x="1098475" y="5806775"/>
                <a:ext cx="267232" cy="46469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tIns="18000" bIns="61200" rtlCol="0">
                <a:spAutoFit/>
              </a:bodyPr>
              <a:lstStyle/>
              <a:p>
                <a:pPr fontAlgn="base">
                  <a:lnSpc>
                    <a:spcPct val="105000"/>
                  </a:lnSpc>
                  <a:spcAft>
                    <a:spcPct val="0"/>
                  </a:spcAft>
                </a:pPr>
                <a:endParaRPr lang="fr-FR" sz="2400" kern="0" dirty="0" smtClean="0"/>
              </a:p>
            </p:txBody>
          </p:sp>
          <p:cxnSp>
            <p:nvCxnSpPr>
              <p:cNvPr id="54" name="Connecteur droit avec flèche 53"/>
              <p:cNvCxnSpPr>
                <a:stCxn id="40" idx="7"/>
              </p:cNvCxnSpPr>
              <p:nvPr/>
            </p:nvCxnSpPr>
            <p:spPr bwMode="auto">
              <a:xfrm flipV="1">
                <a:off x="1448343" y="5052040"/>
                <a:ext cx="528732" cy="833616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56" name="ZoneTexte 55"/>
            <p:cNvSpPr txBox="1"/>
            <p:nvPr/>
          </p:nvSpPr>
          <p:spPr>
            <a:xfrm>
              <a:off x="358126" y="5223169"/>
              <a:ext cx="962314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i="1" kern="0" dirty="0" smtClean="0">
                  <a:solidFill>
                    <a:schemeClr val="tx2"/>
                  </a:solidFill>
                </a:rPr>
                <a:t>z </a:t>
              </a:r>
              <a:r>
                <a:rPr lang="fr-FR" sz="2400" kern="0" dirty="0" smtClean="0"/>
                <a:t>:= 0</a:t>
              </a:r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1526526" y="5988672"/>
              <a:ext cx="1056540" cy="46469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i="1" kern="0" dirty="0" smtClean="0">
                  <a:solidFill>
                    <a:schemeClr val="tx2"/>
                  </a:solidFill>
                </a:rPr>
                <a:t>z</a:t>
              </a:r>
              <a:r>
                <a:rPr lang="fr-FR" sz="2400" kern="0" dirty="0" smtClean="0">
                  <a:solidFill>
                    <a:schemeClr val="tx2"/>
                  </a:solidFill>
                </a:rPr>
                <a:t> </a:t>
              </a:r>
              <a:r>
                <a:rPr lang="fr-FR" sz="2400" kern="0" dirty="0" smtClean="0"/>
                <a:t>== 0</a:t>
              </a:r>
            </a:p>
          </p:txBody>
        </p:sp>
      </p:grpSp>
      <p:cxnSp>
        <p:nvCxnSpPr>
          <p:cNvPr id="11" name="Connecteur droit avec flèche 10"/>
          <p:cNvCxnSpPr/>
          <p:nvPr/>
        </p:nvCxnSpPr>
        <p:spPr bwMode="auto">
          <a:xfrm flipH="1">
            <a:off x="2438906" y="5536688"/>
            <a:ext cx="1925829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29508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5" grpId="0"/>
      <p:bldP spid="58" grpId="0"/>
      <p:bldP spid="7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Propriétés de sûreté prouvées par UPPAAL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8" name="Espace réservé du contenu 6"/>
          <p:cNvSpPr txBox="1">
            <a:spLocks/>
          </p:cNvSpPr>
          <p:nvPr/>
        </p:nvSpPr>
        <p:spPr>
          <a:xfrm>
            <a:off x="228600" y="1340768"/>
            <a:ext cx="9092604" cy="14065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Pas d’accident sur le pont :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      ∀</a:t>
            </a:r>
            <a:r>
              <a:rPr lang="fr-FR" dirty="0" smtClean="0">
                <a:solidFill>
                  <a:srgbClr val="B45600"/>
                </a:solidFill>
              </a:rPr>
              <a:t>i</a:t>
            </a:r>
            <a:r>
              <a:rPr lang="fr-FR" dirty="0" smtClean="0"/>
              <a:t>,</a:t>
            </a:r>
            <a:r>
              <a:rPr lang="fr-FR" dirty="0" smtClean="0">
                <a:solidFill>
                  <a:srgbClr val="C83296"/>
                </a:solidFill>
              </a:rPr>
              <a:t> </a:t>
            </a:r>
            <a:r>
              <a:rPr lang="fr-FR" dirty="0" smtClean="0">
                <a:solidFill>
                  <a:srgbClr val="B45600"/>
                </a:solidFill>
              </a:rPr>
              <a:t>j</a:t>
            </a:r>
            <a:r>
              <a:rPr lang="fr-FR" dirty="0" smtClean="0"/>
              <a:t> t.q.1≤</a:t>
            </a:r>
            <a:r>
              <a:rPr lang="fr-FR" dirty="0" smtClean="0">
                <a:solidFill>
                  <a:srgbClr val="B45600"/>
                </a:solidFill>
              </a:rPr>
              <a:t>i</a:t>
            </a:r>
            <a:r>
              <a:rPr lang="fr-FR" dirty="0" smtClean="0"/>
              <a:t>≤</a:t>
            </a:r>
            <a:r>
              <a:rPr lang="fr-FR" dirty="0" smtClean="0">
                <a:solidFill>
                  <a:srgbClr val="B45600"/>
                </a:solidFill>
              </a:rPr>
              <a:t>N</a:t>
            </a:r>
            <a:r>
              <a:rPr lang="fr-FR" dirty="0" smtClean="0"/>
              <a:t>, 1≤</a:t>
            </a:r>
            <a:r>
              <a:rPr lang="fr-FR" dirty="0" smtClean="0">
                <a:solidFill>
                  <a:srgbClr val="B45600"/>
                </a:solidFill>
              </a:rPr>
              <a:t>j</a:t>
            </a:r>
            <a:r>
              <a:rPr lang="fr-FR" dirty="0" smtClean="0"/>
              <a:t>≤</a:t>
            </a:r>
            <a:r>
              <a:rPr lang="fr-FR" dirty="0" smtClean="0">
                <a:solidFill>
                  <a:srgbClr val="B45600"/>
                </a:solidFill>
              </a:rPr>
              <a:t>N</a:t>
            </a:r>
            <a:r>
              <a:rPr lang="fr-FR" dirty="0"/>
              <a:t>,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     </a:t>
            </a:r>
            <a:r>
              <a:rPr lang="fr-FR" dirty="0" smtClean="0">
                <a:solidFill>
                  <a:schemeClr val="accent3"/>
                </a:solidFill>
              </a:rPr>
              <a:t>A</a:t>
            </a:r>
            <a:r>
              <a:rPr lang="fr-FR" dirty="0" smtClean="0">
                <a:solidFill>
                  <a:srgbClr val="0000FF"/>
                </a:solidFill>
              </a:rPr>
              <a:t>G</a:t>
            </a:r>
            <a:r>
              <a:rPr lang="fr-FR" dirty="0" smtClean="0"/>
              <a:t>(Train(</a:t>
            </a:r>
            <a:r>
              <a:rPr lang="fr-FR" dirty="0" smtClean="0">
                <a:solidFill>
                  <a:srgbClr val="B45600"/>
                </a:solidFill>
              </a:rPr>
              <a:t>i</a:t>
            </a:r>
            <a:r>
              <a:rPr lang="fr-FR" dirty="0" smtClean="0"/>
              <a:t>).</a:t>
            </a:r>
            <a:r>
              <a:rPr lang="fr-FR" dirty="0" smtClean="0">
                <a:solidFill>
                  <a:schemeClr val="tx2"/>
                </a:solidFill>
              </a:rPr>
              <a:t>Cross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smtClean="0"/>
              <a:t>∧ Train(</a:t>
            </a:r>
            <a:r>
              <a:rPr lang="fr-FR" dirty="0" smtClean="0">
                <a:solidFill>
                  <a:srgbClr val="B45600"/>
                </a:solidFill>
              </a:rPr>
              <a:t>j</a:t>
            </a:r>
            <a:r>
              <a:rPr lang="fr-FR" dirty="0" smtClean="0"/>
              <a:t>).</a:t>
            </a:r>
            <a:r>
              <a:rPr lang="fr-FR" dirty="0" smtClean="0">
                <a:solidFill>
                  <a:srgbClr val="0000D7"/>
                </a:solidFill>
              </a:rPr>
              <a:t>Cross </a:t>
            </a:r>
            <a:r>
              <a:rPr lang="fr-FR" dirty="0" smtClean="0">
                <a:solidFill>
                  <a:srgbClr val="000000"/>
                </a:solidFill>
              </a:rPr>
              <a:t>⟹ </a:t>
            </a:r>
            <a:r>
              <a:rPr lang="fr-FR" dirty="0" smtClean="0">
                <a:solidFill>
                  <a:srgbClr val="B45600"/>
                </a:solidFill>
              </a:rPr>
              <a:t>i </a:t>
            </a:r>
            <a:r>
              <a:rPr lang="fr-FR" dirty="0" smtClean="0"/>
              <a:t>= </a:t>
            </a:r>
            <a:r>
              <a:rPr lang="fr-FR" dirty="0" smtClean="0">
                <a:solidFill>
                  <a:srgbClr val="B45600"/>
                </a:solidFill>
              </a:rPr>
              <a:t>j</a:t>
            </a:r>
            <a:r>
              <a:rPr lang="fr-FR" dirty="0" smtClean="0">
                <a:solidFill>
                  <a:srgbClr val="0000D7"/>
                </a:solidFill>
              </a:rPr>
              <a:t>)</a:t>
            </a:r>
            <a:endParaRPr lang="fr-FR" dirty="0">
              <a:solidFill>
                <a:srgbClr val="0000D7"/>
              </a:solidFill>
            </a:endParaRPr>
          </a:p>
        </p:txBody>
      </p:sp>
      <p:sp>
        <p:nvSpPr>
          <p:cNvPr id="10" name="Espace réservé du contenu 6"/>
          <p:cNvSpPr txBox="1">
            <a:spLocks/>
          </p:cNvSpPr>
          <p:nvPr/>
        </p:nvSpPr>
        <p:spPr>
          <a:xfrm>
            <a:off x="231924" y="3063268"/>
            <a:ext cx="9092604" cy="94179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La file d’attente ne peut jamais déborder</a:t>
            </a:r>
          </a:p>
          <a:p>
            <a:pPr marL="0" indent="0">
              <a:buNone/>
            </a:pPr>
            <a:r>
              <a:rPr lang="fr-FR" b="1" dirty="0" smtClean="0"/>
              <a:t>     </a:t>
            </a:r>
            <a:r>
              <a:rPr lang="fr-FR" b="1" dirty="0" smtClean="0">
                <a:solidFill>
                  <a:srgbClr val="C83296"/>
                </a:solidFill>
              </a:rPr>
              <a:t> </a:t>
            </a:r>
            <a:r>
              <a:rPr lang="fr-FR" dirty="0" smtClean="0">
                <a:solidFill>
                  <a:srgbClr val="C83296"/>
                </a:solidFill>
              </a:rPr>
              <a:t>A</a:t>
            </a:r>
            <a:r>
              <a:rPr lang="fr-FR" dirty="0" smtClean="0">
                <a:solidFill>
                  <a:srgbClr val="0000FF"/>
                </a:solidFill>
              </a:rPr>
              <a:t>G</a:t>
            </a:r>
            <a:r>
              <a:rPr lang="fr-FR" dirty="0" smtClean="0"/>
              <a:t>(</a:t>
            </a:r>
            <a:r>
              <a:rPr lang="fr-FR" dirty="0" err="1" smtClean="0"/>
              <a:t>Gate.</a:t>
            </a:r>
            <a:r>
              <a:rPr lang="fr-FR" dirty="0" err="1" smtClean="0">
                <a:solidFill>
                  <a:schemeClr val="accent4"/>
                </a:solidFill>
              </a:rPr>
              <a:t>list</a:t>
            </a:r>
            <a:r>
              <a:rPr lang="fr-FR" dirty="0" smtClean="0"/>
              <a:t>[</a:t>
            </a:r>
            <a:r>
              <a:rPr lang="fr-FR" dirty="0" smtClean="0">
                <a:solidFill>
                  <a:schemeClr val="accent4"/>
                </a:solidFill>
              </a:rPr>
              <a:t>N</a:t>
            </a:r>
            <a:r>
              <a:rPr lang="fr-FR" dirty="0" smtClean="0"/>
              <a:t>] == 0) ;</a:t>
            </a:r>
            <a:endParaRPr lang="fr-FR" dirty="0">
              <a:solidFill>
                <a:srgbClr val="0000D7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717800" y="-279400"/>
            <a:ext cx="184666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endParaRPr lang="fr-FR" sz="2400" kern="0" dirty="0" smtClean="0"/>
          </a:p>
        </p:txBody>
      </p:sp>
      <p:sp>
        <p:nvSpPr>
          <p:cNvPr id="14" name="ZoneTexte 13"/>
          <p:cNvSpPr txBox="1"/>
          <p:nvPr/>
        </p:nvSpPr>
        <p:spPr>
          <a:xfrm>
            <a:off x="869905" y="4664739"/>
            <a:ext cx="7404190" cy="852493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Mais attention, pour que ces propriétés soient vraies,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il suffit que tous les trains soient arrêtés !</a:t>
            </a:r>
          </a:p>
        </p:txBody>
      </p:sp>
    </p:spTree>
    <p:extLst>
      <p:ext uri="{BB962C8B-B14F-4D97-AF65-F5344CB8AC3E}">
        <p14:creationId xmlns:p14="http://schemas.microsoft.com/office/powerpoint/2010/main" val="241090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704676" y="2415196"/>
            <a:ext cx="7971780" cy="941796"/>
          </a:xfrm>
        </p:spPr>
        <p:txBody>
          <a:bodyPr/>
          <a:lstStyle/>
          <a:p>
            <a:r>
              <a:rPr lang="fr-FR" dirty="0"/>
              <a:t>Tout train qui s’approche finira par passer :</a:t>
            </a:r>
          </a:p>
          <a:p>
            <a:pPr marL="0" indent="0">
              <a:buNone/>
            </a:pPr>
            <a:r>
              <a:rPr lang="fr-FR" dirty="0" smtClean="0"/>
              <a:t>      </a:t>
            </a:r>
            <a:r>
              <a:rPr lang="fr-FR" dirty="0"/>
              <a:t>∀</a:t>
            </a:r>
            <a:r>
              <a:rPr lang="fr-FR" dirty="0">
                <a:solidFill>
                  <a:srgbClr val="B45600"/>
                </a:solidFill>
              </a:rPr>
              <a:t>i</a:t>
            </a:r>
            <a:r>
              <a:rPr lang="fr-FR" dirty="0"/>
              <a:t> t.q.1≤</a:t>
            </a:r>
            <a:r>
              <a:rPr lang="fr-FR" dirty="0">
                <a:solidFill>
                  <a:srgbClr val="B45600"/>
                </a:solidFill>
              </a:rPr>
              <a:t>i</a:t>
            </a:r>
            <a:r>
              <a:rPr lang="fr-FR" dirty="0"/>
              <a:t>≤</a:t>
            </a:r>
            <a:r>
              <a:rPr lang="fr-FR" dirty="0">
                <a:solidFill>
                  <a:srgbClr val="B45600"/>
                </a:solidFill>
              </a:rPr>
              <a:t>N</a:t>
            </a:r>
            <a:r>
              <a:rPr lang="fr-FR" dirty="0"/>
              <a:t>, </a:t>
            </a:r>
            <a:r>
              <a:rPr lang="fr-FR" dirty="0" smtClean="0">
                <a:solidFill>
                  <a:srgbClr val="C83296"/>
                </a:solidFill>
              </a:rPr>
              <a:t>A</a:t>
            </a:r>
            <a:r>
              <a:rPr lang="fr-FR" dirty="0" smtClean="0">
                <a:solidFill>
                  <a:schemeClr val="tx2"/>
                </a:solidFill>
              </a:rPr>
              <a:t>G</a:t>
            </a:r>
            <a:r>
              <a:rPr lang="fr-FR" dirty="0" smtClean="0"/>
              <a:t>(Train</a:t>
            </a:r>
            <a:r>
              <a:rPr lang="fr-FR" dirty="0"/>
              <a:t>(</a:t>
            </a:r>
            <a:r>
              <a:rPr lang="fr-FR" dirty="0">
                <a:solidFill>
                  <a:schemeClr val="accent4"/>
                </a:solidFill>
              </a:rPr>
              <a:t>i</a:t>
            </a:r>
            <a:r>
              <a:rPr lang="fr-FR" dirty="0" smtClean="0"/>
              <a:t>).</a:t>
            </a:r>
            <a:r>
              <a:rPr lang="fr-FR" dirty="0" err="1" smtClean="0">
                <a:solidFill>
                  <a:srgbClr val="000000"/>
                </a:solidFill>
              </a:rPr>
              <a:t>Appr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smtClean="0">
                <a:solidFill>
                  <a:srgbClr val="C83296"/>
                </a:solidFill>
              </a:rPr>
              <a:t>⇒ A</a:t>
            </a:r>
            <a:r>
              <a:rPr lang="fr-FR" dirty="0" smtClean="0">
                <a:solidFill>
                  <a:srgbClr val="0000FF"/>
                </a:solidFill>
              </a:rPr>
              <a:t>F </a:t>
            </a:r>
            <a:r>
              <a:rPr lang="fr-FR" dirty="0" smtClean="0"/>
              <a:t>Train</a:t>
            </a:r>
            <a:r>
              <a:rPr lang="fr-FR" dirty="0"/>
              <a:t>(</a:t>
            </a:r>
            <a:r>
              <a:rPr lang="fr-FR" dirty="0">
                <a:solidFill>
                  <a:srgbClr val="B45600"/>
                </a:solidFill>
              </a:rPr>
              <a:t>i</a:t>
            </a:r>
            <a:r>
              <a:rPr lang="fr-FR" dirty="0"/>
              <a:t>).</a:t>
            </a:r>
            <a:r>
              <a:rPr lang="fr-FR" dirty="0" smtClean="0">
                <a:solidFill>
                  <a:srgbClr val="000000"/>
                </a:solidFill>
              </a:rPr>
              <a:t>Cross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Propriétés de vivacité prouvées par UPPAAL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9" name="Espace réservé du contenu 6"/>
          <p:cNvSpPr txBox="1">
            <a:spLocks/>
          </p:cNvSpPr>
          <p:nvPr/>
        </p:nvSpPr>
        <p:spPr>
          <a:xfrm>
            <a:off x="704676" y="1124744"/>
            <a:ext cx="7580436" cy="100591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/>
              <a:t>T</a:t>
            </a:r>
            <a:r>
              <a:rPr lang="fr-FR" dirty="0" smtClean="0"/>
              <a:t>out train pourra passer le pont :</a:t>
            </a:r>
          </a:p>
          <a:p>
            <a:pPr marL="0" indent="0">
              <a:buNone/>
            </a:pPr>
            <a:r>
              <a:rPr lang="fr-FR" dirty="0" smtClean="0"/>
              <a:t>      ∀</a:t>
            </a:r>
            <a:r>
              <a:rPr lang="fr-FR" dirty="0" smtClean="0">
                <a:solidFill>
                  <a:schemeClr val="accent4"/>
                </a:solidFill>
              </a:rPr>
              <a:t>i</a:t>
            </a:r>
            <a:r>
              <a:rPr lang="fr-FR" dirty="0"/>
              <a:t> </a:t>
            </a:r>
            <a:r>
              <a:rPr lang="fr-FR" dirty="0" smtClean="0"/>
              <a:t>t.q.1≤</a:t>
            </a:r>
            <a:r>
              <a:rPr lang="fr-FR" dirty="0" smtClean="0">
                <a:solidFill>
                  <a:srgbClr val="B45600"/>
                </a:solidFill>
              </a:rPr>
              <a:t>i</a:t>
            </a:r>
            <a:r>
              <a:rPr lang="fr-FR" dirty="0" smtClean="0"/>
              <a:t>≤</a:t>
            </a:r>
            <a:r>
              <a:rPr lang="fr-FR" dirty="0" smtClean="0">
                <a:solidFill>
                  <a:srgbClr val="B45600"/>
                </a:solidFill>
              </a:rPr>
              <a:t>N</a:t>
            </a:r>
            <a:r>
              <a:rPr lang="fr-FR" dirty="0" smtClean="0"/>
              <a:t>, </a:t>
            </a:r>
            <a:r>
              <a:rPr lang="fr-FR" dirty="0" smtClean="0">
                <a:solidFill>
                  <a:schemeClr val="accent3"/>
                </a:solidFill>
              </a:rPr>
              <a:t>E</a:t>
            </a:r>
            <a:r>
              <a:rPr lang="fr-FR" dirty="0" smtClean="0">
                <a:solidFill>
                  <a:srgbClr val="0000FF"/>
                </a:solidFill>
              </a:rPr>
              <a:t>F</a:t>
            </a:r>
            <a:r>
              <a:rPr lang="fr-FR" sz="2800" dirty="0" smtClean="0"/>
              <a:t>(</a:t>
            </a:r>
            <a:r>
              <a:rPr lang="fr-FR" dirty="0" smtClean="0"/>
              <a:t>Train(</a:t>
            </a:r>
            <a:r>
              <a:rPr lang="fr-FR" dirty="0" smtClean="0">
                <a:solidFill>
                  <a:srgbClr val="B45600"/>
                </a:solidFill>
              </a:rPr>
              <a:t>i</a:t>
            </a:r>
            <a:r>
              <a:rPr lang="fr-FR" dirty="0" smtClean="0"/>
              <a:t>).Cross)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717800" y="-279400"/>
            <a:ext cx="184666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endParaRPr lang="fr-FR" sz="2400" kern="0" dirty="0" smtClean="0"/>
          </a:p>
        </p:txBody>
      </p:sp>
      <p:sp>
        <p:nvSpPr>
          <p:cNvPr id="11" name="Espace réservé du contenu 6"/>
          <p:cNvSpPr txBox="1">
            <a:spLocks/>
          </p:cNvSpPr>
          <p:nvPr/>
        </p:nvSpPr>
        <p:spPr>
          <a:xfrm>
            <a:off x="704676" y="3639332"/>
            <a:ext cx="7448506" cy="94179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Le système ne peut pas se bloquer :</a:t>
            </a:r>
          </a:p>
          <a:p>
            <a:pPr marL="0" indent="0">
              <a:buNone/>
            </a:pPr>
            <a:r>
              <a:rPr lang="fr-FR" dirty="0" smtClean="0"/>
              <a:t>      </a:t>
            </a:r>
            <a:r>
              <a:rPr lang="fr-FR" b="1" dirty="0" smtClean="0"/>
              <a:t>☐ </a:t>
            </a:r>
            <a:r>
              <a:rPr lang="fr-FR" dirty="0" smtClean="0"/>
              <a:t>~ </a:t>
            </a:r>
            <a:r>
              <a:rPr lang="fr-FR" dirty="0" err="1" smtClean="0">
                <a:solidFill>
                  <a:schemeClr val="accent1"/>
                </a:solidFill>
              </a:rPr>
              <a:t>deadlock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91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864852"/>
          </a:xfrm>
        </p:spPr>
        <p:txBody>
          <a:bodyPr/>
          <a:lstStyle/>
          <a:p>
            <a:r>
              <a:rPr lang="fr-FR" dirty="0" smtClean="0">
                <a:solidFill>
                  <a:schemeClr val="accent4"/>
                </a:solidFill>
              </a:rPr>
              <a:t>N</a:t>
            </a:r>
            <a:r>
              <a:rPr lang="fr-FR" dirty="0" smtClean="0"/>
              <a:t> participants veulent accéder à une ressource partagée, qui ne peut être utilisée que par un à la fois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Protocole de Fischer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457200" y="1628800"/>
            <a:ext cx="8229600" cy="8648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>
                <a:solidFill>
                  <a:schemeClr val="accent1"/>
                </a:solidFill>
              </a:rPr>
              <a:t>C</a:t>
            </a:r>
            <a:r>
              <a:rPr lang="fr-FR" dirty="0" smtClean="0">
                <a:solidFill>
                  <a:schemeClr val="accent1"/>
                </a:solidFill>
              </a:rPr>
              <a:t>ompliqué</a:t>
            </a:r>
            <a:r>
              <a:rPr lang="fr-FR" dirty="0" smtClean="0"/>
              <a:t> et coûteux avec des passages de messages,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dirty="0" smtClean="0"/>
              <a:t>   mais </a:t>
            </a:r>
            <a:r>
              <a:rPr lang="fr-FR" dirty="0" smtClean="0">
                <a:solidFill>
                  <a:schemeClr val="accent2"/>
                </a:solidFill>
              </a:rPr>
              <a:t>facile et élégant </a:t>
            </a:r>
            <a:r>
              <a:rPr lang="fr-FR" dirty="0" smtClean="0"/>
              <a:t>en utilisant le temps !</a:t>
            </a:r>
          </a:p>
        </p:txBody>
      </p:sp>
      <p:sp>
        <p:nvSpPr>
          <p:cNvPr id="8" name="Espace réservé du contenu 1"/>
          <p:cNvSpPr txBox="1">
            <a:spLocks/>
          </p:cNvSpPr>
          <p:nvPr/>
        </p:nvSpPr>
        <p:spPr>
          <a:xfrm>
            <a:off x="489087" y="2636912"/>
            <a:ext cx="8426314" cy="373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Idée : chaque participant est identifié par un nombre </a:t>
            </a:r>
            <a:r>
              <a:rPr lang="fr-FR" dirty="0" err="1" smtClean="0">
                <a:solidFill>
                  <a:srgbClr val="B45600"/>
                </a:solidFill>
              </a:rPr>
              <a:t>pid</a:t>
            </a:r>
            <a:r>
              <a:rPr lang="fr-FR" sz="1200" dirty="0" smtClean="0">
                <a:solidFill>
                  <a:srgbClr val="B45600"/>
                </a:solidFill>
              </a:rPr>
              <a:t> </a:t>
            </a:r>
            <a:r>
              <a:rPr lang="fr-FR" dirty="0" smtClean="0"/>
              <a:t>&gt;</a:t>
            </a:r>
            <a:r>
              <a:rPr lang="fr-FR" sz="1200" dirty="0" smtClean="0"/>
              <a:t> </a:t>
            </a:r>
            <a:r>
              <a:rPr lang="fr-FR" dirty="0" smtClean="0"/>
              <a:t>0. Les participants partagent une </a:t>
            </a:r>
            <a:r>
              <a:rPr lang="fr-FR" dirty="0"/>
              <a:t>variable </a:t>
            </a:r>
            <a:r>
              <a:rPr lang="fr-FR" dirty="0" smtClean="0"/>
              <a:t>partagée </a:t>
            </a:r>
            <a:r>
              <a:rPr lang="fr-FR" dirty="0" smtClean="0">
                <a:solidFill>
                  <a:srgbClr val="660066"/>
                </a:solidFill>
              </a:rPr>
              <a:t>id</a:t>
            </a:r>
            <a:r>
              <a:rPr lang="fr-FR" dirty="0" smtClean="0">
                <a:solidFill>
                  <a:schemeClr val="accent4"/>
                </a:solidFill>
              </a:rPr>
              <a:t>, </a:t>
            </a:r>
            <a:r>
              <a:rPr lang="fr-FR" dirty="0" smtClean="0"/>
              <a:t>qui vaut </a:t>
            </a:r>
            <a:r>
              <a:rPr lang="fr-FR" dirty="0" smtClean="0">
                <a:solidFill>
                  <a:schemeClr val="accent4"/>
                </a:solidFill>
              </a:rPr>
              <a:t>0</a:t>
            </a:r>
            <a:r>
              <a:rPr lang="fr-FR" dirty="0" smtClean="0"/>
              <a:t> si la ressource est libre. </a:t>
            </a:r>
          </a:p>
          <a:p>
            <a:r>
              <a:rPr lang="fr-FR" dirty="0" smtClean="0"/>
              <a:t>Quand le processus </a:t>
            </a:r>
            <a:r>
              <a:rPr lang="fr-FR" dirty="0" err="1" smtClean="0">
                <a:solidFill>
                  <a:srgbClr val="B45600"/>
                </a:solidFill>
              </a:rPr>
              <a:t>pid</a:t>
            </a:r>
            <a:r>
              <a:rPr lang="fr-FR" dirty="0" smtClean="0"/>
              <a:t> décide de demander la ressource, et à </a:t>
            </a:r>
            <a:r>
              <a:rPr lang="fr-FR" dirty="0"/>
              <a:t>condition que la ressource soit libre, il </a:t>
            </a:r>
            <a:r>
              <a:rPr lang="fr-FR" dirty="0" smtClean="0"/>
              <a:t>met son </a:t>
            </a:r>
            <a:r>
              <a:rPr lang="fr-FR" dirty="0" err="1" smtClean="0">
                <a:solidFill>
                  <a:srgbClr val="B45600"/>
                </a:solidFill>
              </a:rPr>
              <a:t>pid</a:t>
            </a:r>
            <a:r>
              <a:rPr lang="fr-FR" dirty="0" smtClean="0"/>
              <a:t> dans </a:t>
            </a:r>
            <a:r>
              <a:rPr lang="fr-FR" dirty="0" smtClean="0">
                <a:solidFill>
                  <a:srgbClr val="660066"/>
                </a:solidFill>
              </a:rPr>
              <a:t>id</a:t>
            </a:r>
            <a:r>
              <a:rPr lang="fr-FR" dirty="0" smtClean="0"/>
              <a:t> et démarre son chrono.</a:t>
            </a:r>
          </a:p>
          <a:p>
            <a:r>
              <a:rPr lang="fr-FR" dirty="0" smtClean="0"/>
              <a:t>Quand un temps </a:t>
            </a:r>
            <a:r>
              <a:rPr lang="fr-FR" i="1" dirty="0" smtClean="0">
                <a:solidFill>
                  <a:schemeClr val="tx2"/>
                </a:solidFill>
              </a:rPr>
              <a:t>k</a:t>
            </a:r>
            <a:r>
              <a:rPr lang="fr-FR" dirty="0" smtClean="0"/>
              <a:t>&gt;0 est écoulé, il peut prendre la ressource si </a:t>
            </a:r>
            <a:r>
              <a:rPr lang="fr-FR" dirty="0" smtClean="0">
                <a:solidFill>
                  <a:srgbClr val="660066"/>
                </a:solidFill>
              </a:rPr>
              <a:t>id</a:t>
            </a:r>
            <a:r>
              <a:rPr lang="fr-FR" dirty="0" smtClean="0"/>
              <a:t> vaut toujours </a:t>
            </a:r>
            <a:r>
              <a:rPr lang="fr-FR" dirty="0" smtClean="0">
                <a:solidFill>
                  <a:schemeClr val="accent4"/>
                </a:solidFill>
              </a:rPr>
              <a:t>id</a:t>
            </a:r>
            <a:r>
              <a:rPr lang="fr-FR" dirty="0" smtClean="0"/>
              <a:t>. Sinon, il peut réessayer quand </a:t>
            </a:r>
            <a:r>
              <a:rPr lang="fr-FR" dirty="0" smtClean="0">
                <a:solidFill>
                  <a:srgbClr val="660066"/>
                </a:solidFill>
              </a:rPr>
              <a:t>i</a:t>
            </a:r>
            <a:r>
              <a:rPr lang="fr-FR" dirty="0" smtClean="0"/>
              <a:t>d vaut de nouveau 0</a:t>
            </a:r>
          </a:p>
        </p:txBody>
      </p:sp>
    </p:spTree>
    <p:extLst>
      <p:ext uri="{BB962C8B-B14F-4D97-AF65-F5344CB8AC3E}">
        <p14:creationId xmlns:p14="http://schemas.microsoft.com/office/powerpoint/2010/main" val="3073293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fr-FR" dirty="0" smtClean="0"/>
              <a:t>Protocole de Fischer en UPPAAL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pSp>
        <p:nvGrpSpPr>
          <p:cNvPr id="17" name="Grouper 16"/>
          <p:cNvGrpSpPr/>
          <p:nvPr/>
        </p:nvGrpSpPr>
        <p:grpSpPr>
          <a:xfrm>
            <a:off x="1940035" y="1333064"/>
            <a:ext cx="3751762" cy="543733"/>
            <a:chOff x="1940035" y="1628800"/>
            <a:chExt cx="3751762" cy="543733"/>
          </a:xfrm>
        </p:grpSpPr>
        <p:grpSp>
          <p:nvGrpSpPr>
            <p:cNvPr id="6" name="Grouper 5"/>
            <p:cNvGrpSpPr/>
            <p:nvPr/>
          </p:nvGrpSpPr>
          <p:grpSpPr>
            <a:xfrm>
              <a:off x="1940035" y="1628800"/>
              <a:ext cx="543733" cy="543733"/>
              <a:chOff x="964253" y="1909801"/>
              <a:chExt cx="543733" cy="543733"/>
            </a:xfrm>
          </p:grpSpPr>
          <p:sp>
            <p:nvSpPr>
              <p:cNvPr id="7" name="Ellipse 6"/>
              <p:cNvSpPr/>
              <p:nvPr/>
            </p:nvSpPr>
            <p:spPr bwMode="auto">
              <a:xfrm>
                <a:off x="964253" y="1909801"/>
                <a:ext cx="543733" cy="543733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Ellipse 7"/>
              <p:cNvSpPr/>
              <p:nvPr/>
            </p:nvSpPr>
            <p:spPr bwMode="auto">
              <a:xfrm>
                <a:off x="1020095" y="1970542"/>
                <a:ext cx="432048" cy="42225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9" name="Ellipse 8"/>
            <p:cNvSpPr/>
            <p:nvPr/>
          </p:nvSpPr>
          <p:spPr bwMode="auto">
            <a:xfrm>
              <a:off x="5148064" y="1628800"/>
              <a:ext cx="543733" cy="54373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Connecteur droit avec flèche 10"/>
            <p:cNvCxnSpPr>
              <a:stCxn id="7" idx="6"/>
              <a:endCxn id="9" idx="2"/>
            </p:cNvCxnSpPr>
            <p:nvPr/>
          </p:nvCxnSpPr>
          <p:spPr bwMode="auto">
            <a:xfrm>
              <a:off x="2483768" y="1900667"/>
              <a:ext cx="2664296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8" name="Grouper 17"/>
          <p:cNvGrpSpPr/>
          <p:nvPr/>
        </p:nvGrpSpPr>
        <p:grpSpPr>
          <a:xfrm>
            <a:off x="1940035" y="4533747"/>
            <a:ext cx="3751762" cy="543733"/>
            <a:chOff x="2016439" y="4165245"/>
            <a:chExt cx="3751762" cy="543733"/>
          </a:xfrm>
        </p:grpSpPr>
        <p:sp>
          <p:nvSpPr>
            <p:cNvPr id="13" name="Ellipse 12"/>
            <p:cNvSpPr/>
            <p:nvPr/>
          </p:nvSpPr>
          <p:spPr bwMode="auto">
            <a:xfrm>
              <a:off x="2016439" y="4165245"/>
              <a:ext cx="543733" cy="5437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Ellipse 14"/>
            <p:cNvSpPr/>
            <p:nvPr/>
          </p:nvSpPr>
          <p:spPr bwMode="auto">
            <a:xfrm>
              <a:off x="5224468" y="4165245"/>
              <a:ext cx="543733" cy="543733"/>
            </a:xfrm>
            <a:prstGeom prst="ellipse">
              <a:avLst/>
            </a:prstGeom>
            <a:solidFill>
              <a:srgbClr val="FF66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Connecteur droit avec flèche 15"/>
            <p:cNvCxnSpPr>
              <a:stCxn id="13" idx="6"/>
              <a:endCxn id="15" idx="2"/>
            </p:cNvCxnSpPr>
            <p:nvPr/>
          </p:nvCxnSpPr>
          <p:spPr bwMode="auto">
            <a:xfrm>
              <a:off x="2560172" y="4437112"/>
              <a:ext cx="2664296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</p:grpSp>
      <p:cxnSp>
        <p:nvCxnSpPr>
          <p:cNvPr id="19" name="Connecteur droit avec flèche 18"/>
          <p:cNvCxnSpPr>
            <a:stCxn id="9" idx="4"/>
            <a:endCxn id="15" idx="0"/>
          </p:cNvCxnSpPr>
          <p:nvPr/>
        </p:nvCxnSpPr>
        <p:spPr bwMode="auto">
          <a:xfrm>
            <a:off x="5419931" y="1876797"/>
            <a:ext cx="0" cy="265695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Connecteur droit avec flèche 21"/>
          <p:cNvCxnSpPr>
            <a:stCxn id="7" idx="4"/>
            <a:endCxn id="13" idx="0"/>
          </p:cNvCxnSpPr>
          <p:nvPr/>
        </p:nvCxnSpPr>
        <p:spPr bwMode="auto">
          <a:xfrm>
            <a:off x="2211902" y="1876797"/>
            <a:ext cx="0" cy="265695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5" name="ZoneTexte 24"/>
          <p:cNvSpPr txBox="1"/>
          <p:nvPr/>
        </p:nvSpPr>
        <p:spPr>
          <a:xfrm>
            <a:off x="2582025" y="1125452"/>
            <a:ext cx="1125879" cy="464694"/>
          </a:xfrm>
          <a:prstGeom prst="rect">
            <a:avLst/>
          </a:prstGeom>
          <a:ln w="28575" cmpd="sng">
            <a:noFill/>
          </a:ln>
        </p:spPr>
        <p:txBody>
          <a:bodyPr wrap="non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4"/>
                </a:solidFill>
              </a:rPr>
              <a:t>id</a:t>
            </a:r>
            <a:r>
              <a:rPr lang="fr-FR" sz="2400" kern="0" dirty="0" smtClean="0"/>
              <a:t> == 0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3787266" y="1125452"/>
            <a:ext cx="1030692" cy="464694"/>
          </a:xfrm>
          <a:prstGeom prst="rect">
            <a:avLst/>
          </a:prstGeom>
          <a:ln w="28575" cmpd="sng">
            <a:noFill/>
          </a:ln>
        </p:spPr>
        <p:txBody>
          <a:bodyPr wrap="non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tx2"/>
                </a:solidFill>
              </a:rPr>
              <a:t>x</a:t>
            </a:r>
            <a:r>
              <a:rPr lang="fr-FR" sz="1400" kern="0" dirty="0" smtClean="0"/>
              <a:t> </a:t>
            </a:r>
            <a:r>
              <a:rPr lang="fr-FR" sz="2400" kern="0" dirty="0"/>
              <a:t>∶</a:t>
            </a:r>
            <a:r>
              <a:rPr lang="fr-FR" sz="2400" kern="0" dirty="0" smtClean="0"/>
              <a:t>= 0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689002" y="1100717"/>
            <a:ext cx="1040219" cy="46469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txBody>
          <a:bodyPr wrap="non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tx2"/>
                </a:solidFill>
              </a:rPr>
              <a:t>x</a:t>
            </a:r>
            <a:r>
              <a:rPr lang="fr-FR" sz="2400" kern="0" dirty="0" smtClean="0"/>
              <a:t> &lt;= k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295173" y="2197160"/>
            <a:ext cx="1040219" cy="464694"/>
          </a:xfrm>
          <a:prstGeom prst="rect">
            <a:avLst/>
          </a:prstGeom>
          <a:ln w="19050" cmpd="sng">
            <a:noFill/>
          </a:ln>
        </p:spPr>
        <p:txBody>
          <a:bodyPr wrap="non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tx2"/>
                </a:solidFill>
              </a:rPr>
              <a:t>x</a:t>
            </a:r>
            <a:r>
              <a:rPr lang="fr-FR" sz="2400" kern="0" dirty="0" smtClean="0"/>
              <a:t> &lt;= k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090096" y="3133264"/>
            <a:ext cx="1339579" cy="852493"/>
          </a:xfrm>
          <a:prstGeom prst="rect">
            <a:avLst/>
          </a:prstGeom>
          <a:ln w="28575" cmpd="sng">
            <a:noFill/>
          </a:ln>
        </p:spPr>
        <p:txBody>
          <a:bodyPr wrap="non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tx2"/>
                </a:solidFill>
              </a:rPr>
              <a:t>x</a:t>
            </a:r>
            <a:r>
              <a:rPr lang="fr-FR" sz="2400" kern="0" dirty="0" smtClean="0"/>
              <a:t> </a:t>
            </a:r>
            <a:r>
              <a:rPr lang="fr-FR" sz="2400" kern="0" dirty="0"/>
              <a:t>∶</a:t>
            </a:r>
            <a:r>
              <a:rPr lang="fr-FR" sz="2400" kern="0" dirty="0" smtClean="0"/>
              <a:t>= 0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4"/>
                </a:solidFill>
              </a:rPr>
              <a:t>id</a:t>
            </a:r>
            <a:r>
              <a:rPr lang="fr-FR" sz="2400" kern="0" dirty="0" smtClean="0"/>
              <a:t> </a:t>
            </a:r>
            <a:r>
              <a:rPr lang="fr-FR" sz="2400" kern="0" dirty="0"/>
              <a:t>∶= </a:t>
            </a:r>
            <a:r>
              <a:rPr lang="fr-FR" sz="2400" kern="0" dirty="0" err="1" smtClean="0">
                <a:solidFill>
                  <a:srgbClr val="B45600"/>
                </a:solidFill>
              </a:rPr>
              <a:t>pid</a:t>
            </a:r>
            <a:endParaRPr lang="fr-FR" sz="2400" kern="0" dirty="0" smtClean="0">
              <a:solidFill>
                <a:srgbClr val="B456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110417" y="2707017"/>
            <a:ext cx="1125879" cy="852493"/>
          </a:xfrm>
          <a:prstGeom prst="rect">
            <a:avLst/>
          </a:prstGeom>
          <a:ln w="28575" cmpd="sng">
            <a:noFill/>
          </a:ln>
        </p:spPr>
        <p:txBody>
          <a:bodyPr wrap="non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accent4"/>
                </a:solidFill>
              </a:rPr>
              <a:t>id</a:t>
            </a:r>
            <a:r>
              <a:rPr lang="fr-FR" sz="2400" kern="0" dirty="0"/>
              <a:t> == </a:t>
            </a:r>
            <a:r>
              <a:rPr lang="fr-FR" sz="2400" kern="0" dirty="0">
                <a:solidFill>
                  <a:srgbClr val="B45600"/>
                </a:solidFill>
              </a:rPr>
              <a:t>0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tx2"/>
                </a:solidFill>
              </a:rPr>
              <a:t>x</a:t>
            </a:r>
            <a:r>
              <a:rPr lang="fr-FR" sz="2400" kern="0" dirty="0" smtClean="0"/>
              <a:t> </a:t>
            </a:r>
            <a:r>
              <a:rPr lang="fr-FR" sz="2400" kern="0" dirty="0"/>
              <a:t>∶</a:t>
            </a:r>
            <a:r>
              <a:rPr lang="fr-FR" sz="2400" kern="0" dirty="0" smtClean="0"/>
              <a:t>= 0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690311" y="4825040"/>
            <a:ext cx="2338889" cy="692192"/>
          </a:xfrm>
          <a:prstGeom prst="rect">
            <a:avLst/>
          </a:prstGeom>
          <a:ln w="19050" cmpd="sng">
            <a:noFill/>
          </a:ln>
        </p:spPr>
        <p:txBody>
          <a:bodyPr wrap="non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tx2"/>
                </a:solidFill>
              </a:rPr>
              <a:t>x</a:t>
            </a:r>
            <a:r>
              <a:rPr lang="fr-FR" sz="2400" kern="0" dirty="0" smtClean="0"/>
              <a:t> &gt; k </a:t>
            </a:r>
            <a:r>
              <a:rPr lang="fr-FR" sz="1400" kern="0" dirty="0" smtClean="0"/>
              <a:t>∧ </a:t>
            </a:r>
            <a:r>
              <a:rPr lang="fr-FR" sz="2400" kern="0" dirty="0">
                <a:solidFill>
                  <a:schemeClr val="accent4"/>
                </a:solidFill>
              </a:rPr>
              <a:t>id</a:t>
            </a:r>
            <a:r>
              <a:rPr lang="fr-FR" sz="2400" kern="0" dirty="0"/>
              <a:t> </a:t>
            </a:r>
            <a:r>
              <a:rPr lang="fr-FR" sz="2400" kern="0" dirty="0" smtClean="0"/>
              <a:t>== </a:t>
            </a:r>
            <a:r>
              <a:rPr lang="fr-FR" sz="2400" kern="0" dirty="0" err="1" smtClean="0">
                <a:solidFill>
                  <a:srgbClr val="B45600"/>
                </a:solidFill>
              </a:rPr>
              <a:t>pid</a:t>
            </a:r>
            <a:endParaRPr lang="fr-FR" sz="2400" kern="0" dirty="0">
              <a:solidFill>
                <a:srgbClr val="B45600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endParaRPr lang="fr-FR" sz="1400" kern="0" dirty="0" smtClean="0"/>
          </a:p>
        </p:txBody>
      </p:sp>
      <p:cxnSp>
        <p:nvCxnSpPr>
          <p:cNvPr id="20" name="Connecteur droit 19"/>
          <p:cNvCxnSpPr>
            <a:stCxn id="15" idx="7"/>
          </p:cNvCxnSpPr>
          <p:nvPr/>
        </p:nvCxnSpPr>
        <p:spPr bwMode="auto">
          <a:xfrm flipV="1">
            <a:off x="5612169" y="4213384"/>
            <a:ext cx="399991" cy="39999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Connecteur droit 29"/>
          <p:cNvCxnSpPr>
            <a:stCxn id="9" idx="5"/>
          </p:cNvCxnSpPr>
          <p:nvPr/>
        </p:nvCxnSpPr>
        <p:spPr bwMode="auto">
          <a:xfrm>
            <a:off x="5612169" y="1797169"/>
            <a:ext cx="407972" cy="397023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2" name="Connecteur droit 31"/>
          <p:cNvCxnSpPr/>
          <p:nvPr/>
        </p:nvCxnSpPr>
        <p:spPr bwMode="auto">
          <a:xfrm>
            <a:off x="6012160" y="2194192"/>
            <a:ext cx="0" cy="201919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ZoneTexte 32"/>
          <p:cNvSpPr txBox="1"/>
          <p:nvPr/>
        </p:nvSpPr>
        <p:spPr>
          <a:xfrm>
            <a:off x="5735955" y="4604762"/>
            <a:ext cx="748923" cy="464694"/>
          </a:xfrm>
          <a:prstGeom prst="rect">
            <a:avLst/>
          </a:prstGeom>
          <a:ln w="28575" cmpd="sng">
            <a:noFill/>
          </a:ln>
        </p:spPr>
        <p:txBody>
          <a:bodyPr wrap="non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err="1" smtClean="0">
                <a:solidFill>
                  <a:srgbClr val="FF6600"/>
                </a:solidFill>
              </a:rPr>
              <a:t>wait</a:t>
            </a:r>
            <a:endParaRPr lang="fr-FR" sz="2400" kern="0" dirty="0" smtClean="0">
              <a:solidFill>
                <a:srgbClr val="FF66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947358" y="2900917"/>
            <a:ext cx="1031653" cy="464694"/>
          </a:xfrm>
          <a:prstGeom prst="rect">
            <a:avLst/>
          </a:prstGeom>
          <a:ln w="28575" cmpd="sng">
            <a:noFill/>
          </a:ln>
        </p:spPr>
        <p:txBody>
          <a:bodyPr wrap="non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4"/>
                </a:solidFill>
              </a:rPr>
              <a:t>id</a:t>
            </a:r>
            <a:r>
              <a:rPr lang="fr-FR" sz="2400" kern="0" dirty="0" smtClean="0"/>
              <a:t> := </a:t>
            </a:r>
            <a:r>
              <a:rPr lang="fr-FR" sz="2400" kern="0" dirty="0" smtClean="0">
                <a:solidFill>
                  <a:srgbClr val="B45600"/>
                </a:solidFill>
              </a:rPr>
              <a:t>0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50920" y="5733256"/>
            <a:ext cx="8242160" cy="468329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180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Un participant est identifié par son </a:t>
            </a:r>
            <a:r>
              <a:rPr lang="fr-FR" sz="2400" kern="0" dirty="0" err="1" smtClean="0">
                <a:solidFill>
                  <a:schemeClr val="accent4"/>
                </a:solidFill>
              </a:rPr>
              <a:t>pid</a:t>
            </a:r>
            <a:r>
              <a:rPr lang="fr-FR" sz="2400" kern="0" dirty="0" smtClean="0">
                <a:solidFill>
                  <a:schemeClr val="accent4"/>
                </a:solidFill>
              </a:rPr>
              <a:t> </a:t>
            </a:r>
            <a:r>
              <a:rPr lang="fr-FR" sz="2400" kern="0" dirty="0" smtClean="0"/>
              <a:t>(ils sont tous pareils)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5062298" y="872964"/>
            <a:ext cx="629499" cy="464694"/>
          </a:xfrm>
          <a:prstGeom prst="rect">
            <a:avLst/>
          </a:prstGeom>
          <a:ln w="28575" cmpd="sng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err="1" smtClean="0"/>
              <a:t>req</a:t>
            </a:r>
            <a:endParaRPr lang="fr-FR" sz="2400" kern="0" dirty="0" smtClean="0"/>
          </a:p>
        </p:txBody>
      </p:sp>
      <p:sp>
        <p:nvSpPr>
          <p:cNvPr id="37" name="ZoneTexte 36"/>
          <p:cNvSpPr txBox="1"/>
          <p:nvPr/>
        </p:nvSpPr>
        <p:spPr>
          <a:xfrm>
            <a:off x="1527422" y="4941168"/>
            <a:ext cx="492443" cy="464694"/>
          </a:xfrm>
          <a:prstGeom prst="rect">
            <a:avLst/>
          </a:prstGeom>
          <a:ln w="28575" cmpd="sng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err="1" smtClean="0">
                <a:solidFill>
                  <a:schemeClr val="accent2"/>
                </a:solidFill>
              </a:rPr>
              <a:t>cs</a:t>
            </a:r>
            <a:endParaRPr lang="fr-FR" sz="2400" kern="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024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07504" y="980673"/>
            <a:ext cx="8229600" cy="47705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 smtClean="0"/>
              <a:t>Exclusion mutuelle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preuve du protocole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408320"/>
              </p:ext>
            </p:extLst>
          </p:nvPr>
        </p:nvGraphicFramePr>
        <p:xfrm>
          <a:off x="395536" y="1556792"/>
          <a:ext cx="5013960" cy="426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" name="Equation" r:id="rId3" imgW="2387600" imgH="203200" progId="Equation.DSMT4">
                  <p:embed/>
                </p:oleObj>
              </mc:Choice>
              <mc:Fallback>
                <p:oleObj name="Equation" r:id="rId3" imgW="23876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556792"/>
                        <a:ext cx="5013960" cy="426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539552" y="2072451"/>
            <a:ext cx="7757202" cy="852493"/>
          </a:xfrm>
          <a:prstGeom prst="rect">
            <a:avLst/>
          </a:prstGeom>
          <a:ln w="28575" cmpd="sng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latin typeface="Courier"/>
                <a:cs typeface="Courier"/>
              </a:rPr>
              <a:t>A[] </a:t>
            </a:r>
            <a:r>
              <a:rPr lang="fr-FR" sz="2400" kern="0" dirty="0" err="1" smtClean="0">
                <a:latin typeface="Courier"/>
                <a:cs typeface="Courier"/>
              </a:rPr>
              <a:t>forall</a:t>
            </a:r>
            <a:r>
              <a:rPr lang="fr-FR" sz="2400" kern="0" dirty="0" smtClean="0">
                <a:latin typeface="Courier"/>
                <a:cs typeface="Courier"/>
              </a:rPr>
              <a:t> (</a:t>
            </a:r>
            <a:r>
              <a:rPr lang="fr-FR" sz="2400" kern="0" dirty="0" err="1" smtClean="0">
                <a:solidFill>
                  <a:srgbClr val="B45600"/>
                </a:solidFill>
                <a:latin typeface="Courier"/>
                <a:cs typeface="Courier"/>
              </a:rPr>
              <a:t>i</a:t>
            </a:r>
            <a:r>
              <a:rPr lang="fr-FR" sz="2400" kern="0" dirty="0" err="1" smtClean="0">
                <a:latin typeface="Courier"/>
                <a:cs typeface="Courier"/>
              </a:rPr>
              <a:t>:</a:t>
            </a:r>
            <a:r>
              <a:rPr lang="fr-FR" sz="2400" kern="0" dirty="0" err="1" smtClean="0">
                <a:solidFill>
                  <a:srgbClr val="B45600"/>
                </a:solidFill>
                <a:latin typeface="Courier"/>
                <a:cs typeface="Courier"/>
              </a:rPr>
              <a:t>id_t</a:t>
            </a:r>
            <a:r>
              <a:rPr lang="fr-FR" sz="2400" kern="0" dirty="0" smtClean="0">
                <a:latin typeface="Courier"/>
                <a:cs typeface="Courier"/>
              </a:rPr>
              <a:t>) </a:t>
            </a:r>
            <a:r>
              <a:rPr lang="fr-FR" sz="2400" kern="0" dirty="0" err="1" smtClean="0">
                <a:latin typeface="Courier"/>
                <a:cs typeface="Courier"/>
              </a:rPr>
              <a:t>forall</a:t>
            </a:r>
            <a:r>
              <a:rPr lang="fr-FR" sz="2400" kern="0" dirty="0" smtClean="0">
                <a:latin typeface="Courier"/>
                <a:cs typeface="Courier"/>
              </a:rPr>
              <a:t> (</a:t>
            </a:r>
            <a:r>
              <a:rPr lang="fr-FR" sz="2400" kern="0" dirty="0" err="1" smtClean="0">
                <a:solidFill>
                  <a:srgbClr val="B45600"/>
                </a:solidFill>
                <a:latin typeface="Courier"/>
                <a:cs typeface="Courier"/>
              </a:rPr>
              <a:t>j</a:t>
            </a:r>
            <a:r>
              <a:rPr lang="fr-FR" sz="2400" kern="0" dirty="0" err="1" smtClean="0">
                <a:latin typeface="Courier"/>
                <a:cs typeface="Courier"/>
              </a:rPr>
              <a:t>:</a:t>
            </a:r>
            <a:r>
              <a:rPr lang="fr-FR" sz="2400" kern="0" dirty="0" err="1" smtClean="0">
                <a:solidFill>
                  <a:srgbClr val="B45600"/>
                </a:solidFill>
                <a:latin typeface="Courier"/>
                <a:cs typeface="Courier"/>
              </a:rPr>
              <a:t>id_t</a:t>
            </a:r>
            <a:r>
              <a:rPr lang="fr-FR" sz="2400" kern="0" dirty="0" smtClean="0">
                <a:latin typeface="Courier"/>
                <a:cs typeface="Courier"/>
              </a:rPr>
              <a:t>)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latin typeface="Courier"/>
                <a:cs typeface="Courier"/>
              </a:rPr>
              <a:t> </a:t>
            </a:r>
            <a:r>
              <a:rPr lang="fr-FR" sz="2400" kern="0" dirty="0" smtClean="0">
                <a:latin typeface="Courier"/>
                <a:cs typeface="Courier"/>
              </a:rPr>
              <a:t>           P(</a:t>
            </a:r>
            <a:r>
              <a:rPr lang="fr-FR" sz="2400" kern="0" dirty="0" smtClean="0">
                <a:solidFill>
                  <a:srgbClr val="B45600"/>
                </a:solidFill>
                <a:latin typeface="Courier"/>
                <a:cs typeface="Courier"/>
              </a:rPr>
              <a:t>i</a:t>
            </a:r>
            <a:r>
              <a:rPr lang="fr-FR" sz="2400" kern="0" dirty="0" smtClean="0">
                <a:latin typeface="Courier"/>
                <a:cs typeface="Courier"/>
              </a:rPr>
              <a:t>).</a:t>
            </a:r>
            <a:r>
              <a:rPr lang="fr-FR" sz="2400" kern="0" dirty="0" err="1" smtClean="0">
                <a:solidFill>
                  <a:schemeClr val="accent2"/>
                </a:solidFill>
                <a:latin typeface="Courier"/>
                <a:cs typeface="Courier"/>
              </a:rPr>
              <a:t>cs</a:t>
            </a:r>
            <a:r>
              <a:rPr lang="fr-FR" sz="2400" kern="0" dirty="0" smtClean="0">
                <a:latin typeface="Courier"/>
                <a:cs typeface="Courier"/>
              </a:rPr>
              <a:t> &amp;&amp; P(</a:t>
            </a:r>
            <a:r>
              <a:rPr lang="fr-FR" sz="2400" kern="0" dirty="0" smtClean="0">
                <a:solidFill>
                  <a:schemeClr val="accent4"/>
                </a:solidFill>
                <a:latin typeface="Courier"/>
                <a:cs typeface="Courier"/>
              </a:rPr>
              <a:t>j</a:t>
            </a:r>
            <a:r>
              <a:rPr lang="fr-FR" sz="2400" kern="0" dirty="0" smtClean="0">
                <a:latin typeface="Courier"/>
                <a:cs typeface="Courier"/>
              </a:rPr>
              <a:t>).</a:t>
            </a:r>
            <a:r>
              <a:rPr lang="fr-FR" sz="2400" kern="0" dirty="0" err="1" smtClean="0">
                <a:solidFill>
                  <a:schemeClr val="accent2"/>
                </a:solidFill>
                <a:latin typeface="Courier"/>
                <a:cs typeface="Courier"/>
              </a:rPr>
              <a:t>cs</a:t>
            </a:r>
            <a:r>
              <a:rPr lang="fr-FR" sz="2400" kern="0" dirty="0" smtClean="0">
                <a:latin typeface="Courier"/>
                <a:cs typeface="Courier"/>
              </a:rPr>
              <a:t> </a:t>
            </a:r>
            <a:r>
              <a:rPr lang="fr-FR" sz="2400" kern="0" dirty="0" err="1" smtClean="0">
                <a:latin typeface="Courier"/>
                <a:cs typeface="Courier"/>
              </a:rPr>
              <a:t>imply</a:t>
            </a:r>
            <a:r>
              <a:rPr lang="fr-FR" sz="2400" kern="0" dirty="0" smtClean="0">
                <a:latin typeface="Courier"/>
                <a:cs typeface="Courier"/>
              </a:rPr>
              <a:t> </a:t>
            </a:r>
            <a:r>
              <a:rPr lang="fr-FR" sz="2400" kern="0" dirty="0" smtClean="0">
                <a:solidFill>
                  <a:srgbClr val="B45600"/>
                </a:solidFill>
                <a:latin typeface="Courier"/>
                <a:cs typeface="Courier"/>
              </a:rPr>
              <a:t>i</a:t>
            </a:r>
            <a:r>
              <a:rPr lang="fr-FR" sz="2400" kern="0" dirty="0" smtClean="0">
                <a:latin typeface="Courier"/>
                <a:cs typeface="Courier"/>
              </a:rPr>
              <a:t>==</a:t>
            </a:r>
            <a:r>
              <a:rPr lang="fr-FR" sz="2400" kern="0" dirty="0" smtClean="0">
                <a:solidFill>
                  <a:schemeClr val="accent4"/>
                </a:solidFill>
                <a:latin typeface="Courier"/>
                <a:cs typeface="Courier"/>
              </a:rPr>
              <a:t>j</a:t>
            </a:r>
            <a:r>
              <a:rPr lang="fr-FR" sz="2400" kern="0" dirty="0" smtClean="0">
                <a:latin typeface="Courier"/>
                <a:cs typeface="Courier"/>
              </a:rPr>
              <a:t> </a:t>
            </a:r>
          </a:p>
        </p:txBody>
      </p:sp>
      <p:sp>
        <p:nvSpPr>
          <p:cNvPr id="9" name="Espace réservé du contenu 6"/>
          <p:cNvSpPr txBox="1">
            <a:spLocks/>
          </p:cNvSpPr>
          <p:nvPr/>
        </p:nvSpPr>
        <p:spPr>
          <a:xfrm>
            <a:off x="142085" y="2996952"/>
            <a:ext cx="8229600" cy="4770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dirty="0" smtClean="0"/>
              <a:t>2.  Vivacité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54385" y="4692498"/>
            <a:ext cx="3139802" cy="464694"/>
          </a:xfrm>
          <a:prstGeom prst="rect">
            <a:avLst/>
          </a:prstGeom>
          <a:ln w="28575" cmpd="sng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latin typeface="Courier"/>
                <a:cs typeface="Courier"/>
              </a:rPr>
              <a:t>A[] not </a:t>
            </a:r>
            <a:r>
              <a:rPr lang="fr-FR" sz="2400" kern="0" dirty="0" err="1" smtClean="0">
                <a:latin typeface="Courier"/>
                <a:cs typeface="Courier"/>
              </a:rPr>
              <a:t>deadlock</a:t>
            </a:r>
            <a:endParaRPr lang="fr-FR" sz="2400" kern="0" dirty="0" smtClean="0">
              <a:latin typeface="Courier"/>
              <a:cs typeface="Courier"/>
            </a:endParaRPr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046526"/>
              </p:ext>
            </p:extLst>
          </p:nvPr>
        </p:nvGraphicFramePr>
        <p:xfrm>
          <a:off x="611560" y="3573016"/>
          <a:ext cx="41084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" name="Equation" r:id="rId5" imgW="1955800" imgH="203200" progId="Equation.DSMT4">
                  <p:embed/>
                </p:oleObj>
              </mc:Choice>
              <mc:Fallback>
                <p:oleObj name="Equation" r:id="rId5" imgW="1955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560" y="3573016"/>
                        <a:ext cx="4108450" cy="427038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554385" y="4005064"/>
            <a:ext cx="4247978" cy="852493"/>
          </a:xfrm>
          <a:prstGeom prst="rect">
            <a:avLst/>
          </a:prstGeom>
          <a:ln w="28575" cmpd="sng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latin typeface="Courier"/>
                <a:cs typeface="Courier"/>
              </a:rPr>
              <a:t>P(1).</a:t>
            </a:r>
            <a:r>
              <a:rPr lang="fr-FR" sz="2400" kern="0" dirty="0" err="1" smtClean="0">
                <a:latin typeface="Courier"/>
                <a:cs typeface="Courier"/>
              </a:rPr>
              <a:t>req</a:t>
            </a:r>
            <a:r>
              <a:rPr lang="fr-FR" sz="2400" kern="0" dirty="0">
                <a:latin typeface="Courier"/>
                <a:cs typeface="Courier"/>
              </a:rPr>
              <a:t> </a:t>
            </a:r>
            <a:r>
              <a:rPr lang="fr-FR" sz="2400" kern="0" dirty="0" smtClean="0">
                <a:latin typeface="Courier"/>
                <a:cs typeface="Courier"/>
              </a:rPr>
              <a:t>--&gt; P(1).</a:t>
            </a:r>
            <a:r>
              <a:rPr lang="fr-FR" sz="2400" kern="0" dirty="0" err="1" smtClean="0">
                <a:solidFill>
                  <a:srgbClr val="FF6600"/>
                </a:solidFill>
                <a:latin typeface="Courier"/>
                <a:cs typeface="Courier"/>
              </a:rPr>
              <a:t>wait</a:t>
            </a:r>
            <a:endParaRPr lang="fr-FR" sz="2400" kern="0" dirty="0" smtClean="0">
              <a:solidFill>
                <a:srgbClr val="FF6600"/>
              </a:solidFill>
              <a:latin typeface="Courier"/>
              <a:cs typeface="Courier"/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latin typeface="Courier"/>
                <a:cs typeface="Courier"/>
              </a:rPr>
              <a:t> </a:t>
            </a:r>
            <a:r>
              <a:rPr lang="fr-FR" sz="2400" kern="0" dirty="0" smtClean="0">
                <a:latin typeface="Courier"/>
                <a:cs typeface="Courier"/>
              </a:rPr>
              <a:t>       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135077" y="5517232"/>
            <a:ext cx="6873847" cy="822272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none" tIns="14400" bIns="68400" rtlCol="0">
            <a:spAutoFit/>
          </a:bodyPr>
          <a:lstStyle/>
          <a:p>
            <a:r>
              <a:rPr lang="fr-FR" sz="2400" dirty="0" smtClean="0"/>
              <a:t>Mais </a:t>
            </a:r>
            <a:r>
              <a:rPr lang="fr-FR" sz="2400" kern="0" dirty="0">
                <a:latin typeface="Courier"/>
                <a:cs typeface="Courier"/>
              </a:rPr>
              <a:t>P(1).</a:t>
            </a:r>
            <a:r>
              <a:rPr lang="fr-FR" sz="2400" kern="0" dirty="0" err="1">
                <a:latin typeface="Courier"/>
                <a:cs typeface="Courier"/>
              </a:rPr>
              <a:t>req</a:t>
            </a:r>
            <a:r>
              <a:rPr lang="fr-FR" sz="2400" kern="0" dirty="0">
                <a:latin typeface="Courier"/>
                <a:cs typeface="Courier"/>
              </a:rPr>
              <a:t> --&gt; P(1)</a:t>
            </a:r>
            <a:r>
              <a:rPr lang="fr-FR" sz="2400" kern="0" dirty="0" smtClean="0">
                <a:latin typeface="Courier"/>
                <a:cs typeface="Courier"/>
              </a:rPr>
              <a:t>.</a:t>
            </a:r>
            <a:r>
              <a:rPr lang="fr-FR" sz="2400" kern="0" dirty="0" err="1" smtClean="0">
                <a:solidFill>
                  <a:schemeClr val="accent2"/>
                </a:solidFill>
                <a:latin typeface="Courier"/>
                <a:cs typeface="Courier"/>
              </a:rPr>
              <a:t>cs</a:t>
            </a:r>
            <a:r>
              <a:rPr lang="fr-FR" sz="2400" kern="0" dirty="0" smtClean="0">
                <a:latin typeface="Courier"/>
                <a:cs typeface="Courier"/>
              </a:rPr>
              <a:t> </a:t>
            </a:r>
            <a:r>
              <a:rPr lang="fr-FR" sz="2400" kern="0" dirty="0" smtClean="0">
                <a:solidFill>
                  <a:schemeClr val="accent1"/>
                </a:solidFill>
                <a:cs typeface="Courier"/>
              </a:rPr>
              <a:t>n’est pas vrai</a:t>
            </a:r>
            <a:r>
              <a:rPr lang="fr-FR" sz="2400" kern="0" dirty="0" smtClean="0">
                <a:cs typeface="Courier"/>
              </a:rPr>
              <a:t>, </a:t>
            </a:r>
          </a:p>
          <a:p>
            <a:r>
              <a:rPr lang="fr-FR" sz="2400" kern="0" dirty="0" smtClean="0">
                <a:cs typeface="Courier"/>
              </a:rPr>
              <a:t>car le pauvre P(1) peut se faire toujours doubler !</a:t>
            </a:r>
            <a:r>
              <a:rPr lang="fr-FR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5231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360040" y="872318"/>
            <a:ext cx="8229600" cy="1188530"/>
          </a:xfrm>
        </p:spPr>
        <p:txBody>
          <a:bodyPr/>
          <a:lstStyle/>
          <a:p>
            <a:r>
              <a:rPr lang="fr-FR" dirty="0" smtClean="0"/>
              <a:t>Modéliser et vérifier des applications où le temps joue un rôle central</a:t>
            </a:r>
          </a:p>
          <a:p>
            <a:pPr lvl="1"/>
            <a:r>
              <a:rPr lang="fr-FR" dirty="0" smtClean="0"/>
              <a:t>systèmes cyber-physiques, protocoles de télécommunication, etc.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Objectif, questions centrales et applications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529616"/>
              </p:ext>
            </p:extLst>
          </p:nvPr>
        </p:nvGraphicFramePr>
        <p:xfrm>
          <a:off x="4876800" y="3086100"/>
          <a:ext cx="127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8" name="Equation" r:id="rId3" imgW="127000" imgH="203200" progId="Equation.DSMT4">
                  <p:embed/>
                </p:oleObj>
              </mc:Choice>
              <mc:Fallback>
                <p:oleObj name="Equation" r:id="rId3" imgW="127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6800" y="3086100"/>
                        <a:ext cx="1270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160864"/>
              </p:ext>
            </p:extLst>
          </p:nvPr>
        </p:nvGraphicFramePr>
        <p:xfrm>
          <a:off x="4876800" y="3086100"/>
          <a:ext cx="127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" name="Equation" r:id="rId5" imgW="127000" imgH="203200" progId="Equation.DSMT4">
                  <p:embed/>
                </p:oleObj>
              </mc:Choice>
              <mc:Fallback>
                <p:oleObj name="Equation" r:id="rId5" imgW="127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6800" y="3086100"/>
                        <a:ext cx="1270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914400" y="1739900"/>
            <a:ext cx="184666" cy="47705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endParaRPr kumimoji="0" lang="fr-FR" sz="24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07567"/>
              </p:ext>
            </p:extLst>
          </p:nvPr>
        </p:nvGraphicFramePr>
        <p:xfrm>
          <a:off x="4876800" y="3086100"/>
          <a:ext cx="127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0" name="Equation" r:id="rId6" imgW="127000" imgH="203200" progId="Equation.DSMT4">
                  <p:embed/>
                </p:oleObj>
              </mc:Choice>
              <mc:Fallback>
                <p:oleObj name="Equation" r:id="rId6" imgW="127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6800" y="3086100"/>
                        <a:ext cx="1270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Espace réservé du contenu 9"/>
          <p:cNvSpPr txBox="1">
            <a:spLocks/>
          </p:cNvSpPr>
          <p:nvPr/>
        </p:nvSpPr>
        <p:spPr>
          <a:xfrm>
            <a:off x="360040" y="4109904"/>
            <a:ext cx="8375848" cy="11238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Deux grandes questions</a:t>
            </a:r>
          </a:p>
          <a:p>
            <a:pPr lvl="1"/>
            <a:r>
              <a:rPr lang="fr-FR" dirty="0">
                <a:solidFill>
                  <a:srgbClr val="0000FF"/>
                </a:solidFill>
              </a:rPr>
              <a:t>c</a:t>
            </a:r>
            <a:r>
              <a:rPr lang="fr-FR" dirty="0" smtClean="0">
                <a:solidFill>
                  <a:srgbClr val="0000FF"/>
                </a:solidFill>
              </a:rPr>
              <a:t>omment modéliser? </a:t>
            </a:r>
            <a:r>
              <a:rPr lang="fr-FR" dirty="0" smtClean="0">
                <a:solidFill>
                  <a:schemeClr val="tx1"/>
                </a:solidFill>
              </a:rPr>
              <a:t>→ automates temporisés, automates hybrides</a:t>
            </a:r>
          </a:p>
          <a:p>
            <a:pPr lvl="1"/>
            <a:r>
              <a:rPr lang="fr-FR" dirty="0"/>
              <a:t>c</a:t>
            </a:r>
            <a:r>
              <a:rPr lang="fr-FR" dirty="0" smtClean="0"/>
              <a:t>omment vérifier ?</a:t>
            </a:r>
            <a:r>
              <a:rPr lang="fr-FR" dirty="0">
                <a:solidFill>
                  <a:srgbClr val="B45600"/>
                </a:solidFill>
              </a:rPr>
              <a:t> </a:t>
            </a:r>
            <a:r>
              <a:rPr lang="fr-FR" dirty="0">
                <a:solidFill>
                  <a:schemeClr val="accent3"/>
                </a:solidFill>
              </a:rPr>
              <a:t>→ </a:t>
            </a:r>
            <a:r>
              <a:rPr lang="fr-FR" dirty="0" smtClean="0">
                <a:solidFill>
                  <a:schemeClr val="accent3"/>
                </a:solidFill>
              </a:rPr>
              <a:t>abstraction par zones</a:t>
            </a:r>
          </a:p>
        </p:txBody>
      </p:sp>
      <p:sp>
        <p:nvSpPr>
          <p:cNvPr id="14" name="Espace réservé du contenu 9"/>
          <p:cNvSpPr txBox="1">
            <a:spLocks/>
          </p:cNvSpPr>
          <p:nvPr/>
        </p:nvSpPr>
        <p:spPr>
          <a:xfrm>
            <a:off x="360040" y="2200262"/>
            <a:ext cx="8604448" cy="17702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Des applications importantes</a:t>
            </a:r>
          </a:p>
          <a:p>
            <a:pPr lvl="1"/>
            <a:r>
              <a:rPr lang="fr-FR" dirty="0" smtClean="0">
                <a:solidFill>
                  <a:srgbClr val="0000FF"/>
                </a:solidFill>
              </a:rPr>
              <a:t>transports, robots, équipements industriels, etc.</a:t>
            </a:r>
          </a:p>
          <a:p>
            <a:pPr lvl="1"/>
            <a:r>
              <a:rPr lang="fr-FR" dirty="0" smtClean="0"/>
              <a:t>protocoles réseaux dépendant du temps </a:t>
            </a:r>
            <a:r>
              <a:rPr lang="fr-FR" dirty="0" smtClean="0">
                <a:solidFill>
                  <a:schemeClr val="tx1"/>
                </a:solidFill>
              </a:rPr>
              <a:t>(ex. Bang &amp; </a:t>
            </a:r>
            <a:r>
              <a:rPr lang="fr-FR" dirty="0" err="1" smtClean="0">
                <a:solidFill>
                  <a:schemeClr val="tx1"/>
                </a:solidFill>
              </a:rPr>
              <a:t>Olufsen</a:t>
            </a:r>
            <a:r>
              <a:rPr lang="fr-FR" dirty="0" smtClean="0">
                <a:solidFill>
                  <a:schemeClr val="tx1"/>
                </a:solidFill>
              </a:rPr>
              <a:t>, ABB, TDMA, </a:t>
            </a:r>
            <a:r>
              <a:rPr lang="fr-FR" dirty="0" err="1" smtClean="0">
                <a:solidFill>
                  <a:schemeClr val="tx1"/>
                </a:solidFill>
              </a:rPr>
              <a:t>etc</a:t>
            </a:r>
            <a:r>
              <a:rPr lang="fr-FR" dirty="0" smtClean="0">
                <a:solidFill>
                  <a:schemeClr val="tx1"/>
                </a:solidFill>
              </a:rPr>
              <a:t>)</a:t>
            </a:r>
            <a:r>
              <a:rPr lang="fr-FR" dirty="0" smtClean="0"/>
              <a:t>, </a:t>
            </a:r>
            <a:r>
              <a:rPr lang="fr-FR" dirty="0" err="1" smtClean="0"/>
              <a:t>multimedia</a:t>
            </a:r>
            <a:endParaRPr lang="fr-FR" dirty="0" smtClean="0"/>
          </a:p>
          <a:p>
            <a:pPr lvl="1"/>
            <a:r>
              <a:rPr lang="fr-FR" dirty="0"/>
              <a:t>o</a:t>
            </a:r>
            <a:r>
              <a:rPr lang="fr-FR" dirty="0" smtClean="0"/>
              <a:t>rdonnancement de tâches (</a:t>
            </a:r>
            <a:r>
              <a:rPr lang="fr-FR" dirty="0" err="1" smtClean="0"/>
              <a:t>scheduling</a:t>
            </a:r>
            <a:r>
              <a:rPr lang="fr-FR" dirty="0" smtClean="0"/>
              <a:t>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82203" y="5528835"/>
            <a:ext cx="7779594" cy="852493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non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Un système de référence : </a:t>
            </a:r>
            <a:r>
              <a:rPr lang="fr-FR" sz="2400" kern="0" dirty="0" smtClean="0">
                <a:solidFill>
                  <a:schemeClr val="accent4"/>
                </a:solidFill>
              </a:rPr>
              <a:t>UPPAAL</a:t>
            </a:r>
            <a:r>
              <a:rPr lang="fr-FR" sz="2400" kern="0" dirty="0" smtClean="0"/>
              <a:t> (Kim Larsen et. al.)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4"/>
                </a:solidFill>
              </a:rPr>
              <a:t>UPPAAL</a:t>
            </a:r>
            <a:r>
              <a:rPr lang="fr-FR" sz="2400" kern="0" dirty="0" smtClean="0"/>
              <a:t> = </a:t>
            </a:r>
            <a:r>
              <a:rPr lang="fr-FR" sz="2400" kern="0" dirty="0" err="1" smtClean="0">
                <a:solidFill>
                  <a:srgbClr val="B45600"/>
                </a:solidFill>
              </a:rPr>
              <a:t>UPP</a:t>
            </a:r>
            <a:r>
              <a:rPr lang="fr-FR" sz="2400" kern="0" dirty="0" err="1" smtClean="0"/>
              <a:t>sala</a:t>
            </a:r>
            <a:r>
              <a:rPr lang="fr-FR" sz="2400" kern="0" dirty="0" smtClean="0"/>
              <a:t> + </a:t>
            </a:r>
            <a:r>
              <a:rPr lang="fr-FR" sz="2400" kern="0" dirty="0" err="1" smtClean="0">
                <a:solidFill>
                  <a:srgbClr val="B45600"/>
                </a:solidFill>
              </a:rPr>
              <a:t>AAL</a:t>
            </a:r>
            <a:r>
              <a:rPr lang="fr-FR" sz="2400" kern="0" dirty="0" err="1" smtClean="0"/>
              <a:t>borg</a:t>
            </a:r>
            <a:endParaRPr lang="fr-FR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1266464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977126" y="1235614"/>
            <a:ext cx="5189748" cy="3185488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 smtClean="0"/>
              <a:t>Les automates temporisés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 smtClean="0"/>
              <a:t>Horloges, trajectoires et régions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 smtClean="0"/>
              <a:t>Logiques temporisées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/>
              <a:t>Exemples </a:t>
            </a:r>
            <a:r>
              <a:rPr lang="fr-FR" dirty="0" smtClean="0"/>
              <a:t>UPPAAL</a:t>
            </a:r>
            <a:endParaRPr lang="fr-FR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 smtClean="0"/>
              <a:t>Vérification par zones et </a:t>
            </a:r>
            <a:r>
              <a:rPr lang="fr-FR" dirty="0" err="1" smtClean="0"/>
              <a:t>DBMs</a:t>
            </a:r>
            <a:endParaRPr lang="fr-FR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 smtClean="0"/>
              <a:t>Les automates hybrides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8468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7504" y="764704"/>
            <a:ext cx="8960296" cy="941796"/>
          </a:xfrm>
        </p:spPr>
        <p:txBody>
          <a:bodyPr/>
          <a:lstStyle/>
          <a:p>
            <a:r>
              <a:rPr lang="fr-FR" dirty="0" smtClean="0"/>
              <a:t>Régions : formalisme trop fin pour nos besoins</a:t>
            </a:r>
          </a:p>
          <a:p>
            <a:pPr marL="0" indent="0">
              <a:buNone/>
            </a:pPr>
            <a:r>
              <a:rPr lang="fr-FR" dirty="0"/>
              <a:t>→ </a:t>
            </a:r>
            <a:r>
              <a:rPr lang="fr-FR" dirty="0" smtClean="0"/>
              <a:t>Zones : traduisent plus efficacement l’évolution d’un automate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régions aux zones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107504" y="1767124"/>
            <a:ext cx="8960296" cy="4770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dirty="0" smtClean="0">
                <a:solidFill>
                  <a:schemeClr val="tx2"/>
                </a:solidFill>
              </a:rPr>
              <a:t>Zone </a:t>
            </a:r>
            <a:r>
              <a:rPr lang="fr-FR" dirty="0" smtClean="0"/>
              <a:t>= état + contraintes d’horloges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238621"/>
            <a:ext cx="7740352" cy="396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96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Mais attention à l’infini !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764704"/>
            <a:ext cx="9144000" cy="554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3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954107"/>
          </a:xfrm>
        </p:spPr>
        <p:txBody>
          <a:bodyPr/>
          <a:lstStyle/>
          <a:p>
            <a:r>
              <a:rPr lang="fr-FR" sz="2800" dirty="0" smtClean="0"/>
              <a:t>Normaliser = Couper par la plus grande constante (20)</a:t>
            </a:r>
            <a:endParaRPr lang="fr-FR" sz="28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4440"/>
            <a:ext cx="9144000" cy="5690904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683568" y="4242736"/>
            <a:ext cx="5040560" cy="504056"/>
          </a:xfrm>
          <a:prstGeom prst="roundRect">
            <a:avLst/>
          </a:prstGeom>
          <a:ln w="28575" cmpd="sng">
            <a:solidFill>
              <a:schemeClr val="accent3"/>
            </a:solidFill>
          </a:ln>
        </p:spPr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262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1329595"/>
          </a:xfrm>
        </p:spPr>
        <p:txBody>
          <a:bodyPr/>
          <a:lstStyle/>
          <a:p>
            <a:r>
              <a:rPr lang="fr-FR" dirty="0" err="1" smtClean="0">
                <a:solidFill>
                  <a:schemeClr val="accent4"/>
                </a:solidFill>
              </a:rPr>
              <a:t>DBM</a:t>
            </a:r>
            <a:r>
              <a:rPr lang="fr-FR" dirty="0" err="1" smtClean="0"/>
              <a:t>s</a:t>
            </a:r>
            <a:r>
              <a:rPr lang="fr-FR" dirty="0" smtClean="0"/>
              <a:t> (</a:t>
            </a:r>
            <a:r>
              <a:rPr lang="en-US" dirty="0" smtClean="0"/>
              <a:t>Difference Bound Matrices</a:t>
            </a:r>
            <a:r>
              <a:rPr lang="fr-FR" dirty="0" smtClean="0"/>
              <a:t>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dirty="0" smtClean="0"/>
              <a:t>       = représentation efficace des zones</a:t>
            </a:r>
            <a:endParaRPr lang="fr-FR" dirty="0"/>
          </a:p>
          <a:p>
            <a:r>
              <a:rPr lang="fr-FR" dirty="0" smtClean="0">
                <a:solidFill>
                  <a:srgbClr val="B45600"/>
                </a:solidFill>
              </a:rPr>
              <a:t>Graphes</a:t>
            </a:r>
            <a:r>
              <a:rPr lang="fr-FR" dirty="0" smtClean="0"/>
              <a:t> = autre vision des </a:t>
            </a:r>
            <a:r>
              <a:rPr lang="fr-FR" dirty="0" err="1" smtClean="0"/>
              <a:t>DBMs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Zones, </a:t>
            </a:r>
            <a:r>
              <a:rPr lang="fr-FR" dirty="0" err="1" smtClean="0"/>
              <a:t>DBMs</a:t>
            </a:r>
            <a:r>
              <a:rPr lang="fr-FR" dirty="0" smtClean="0"/>
              <a:t> et graphes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241531"/>
              </p:ext>
            </p:extLst>
          </p:nvPr>
        </p:nvGraphicFramePr>
        <p:xfrm>
          <a:off x="2136875" y="2435842"/>
          <a:ext cx="370363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83" name="Equation" r:id="rId3" imgW="1765300" imgH="203200" progId="Equation.DSMT4">
                  <p:embed/>
                </p:oleObj>
              </mc:Choice>
              <mc:Fallback>
                <p:oleObj name="Equation" r:id="rId3" imgW="1765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6875" y="2435842"/>
                        <a:ext cx="3703637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325285"/>
              </p:ext>
            </p:extLst>
          </p:nvPr>
        </p:nvGraphicFramePr>
        <p:xfrm>
          <a:off x="1563688" y="3898900"/>
          <a:ext cx="2346325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84" name="Equation" r:id="rId5" imgW="1117600" imgH="762000" progId="Equation.DSMT4">
                  <p:embed/>
                </p:oleObj>
              </mc:Choice>
              <mc:Fallback>
                <p:oleObj name="Equation" r:id="rId5" imgW="1117600" imgH="762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63688" y="3898900"/>
                        <a:ext cx="2346325" cy="159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602930"/>
              </p:ext>
            </p:extLst>
          </p:nvPr>
        </p:nvGraphicFramePr>
        <p:xfrm>
          <a:off x="1664048" y="3580680"/>
          <a:ext cx="26670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85" name="Equation" r:id="rId7" imgW="127000" imgH="165100" progId="Equation.DSMT4">
                  <p:embed/>
                </p:oleObj>
              </mc:Choice>
              <mc:Fallback>
                <p:oleObj name="Equation" r:id="rId7" imgW="1270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64048" y="3580680"/>
                        <a:ext cx="266700" cy="344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324158"/>
              </p:ext>
            </p:extLst>
          </p:nvPr>
        </p:nvGraphicFramePr>
        <p:xfrm>
          <a:off x="943968" y="4066441"/>
          <a:ext cx="26670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86" name="Equation" r:id="rId9" imgW="127000" imgH="165100" progId="Equation.DSMT4">
                  <p:embed/>
                </p:oleObj>
              </mc:Choice>
              <mc:Fallback>
                <p:oleObj name="Equation" r:id="rId9" imgW="1270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43968" y="4066441"/>
                        <a:ext cx="266700" cy="344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958541"/>
              </p:ext>
            </p:extLst>
          </p:nvPr>
        </p:nvGraphicFramePr>
        <p:xfrm>
          <a:off x="2384128" y="3580680"/>
          <a:ext cx="266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87" name="Equation" r:id="rId10" imgW="127000" imgH="139700" progId="Equation.DSMT4">
                  <p:embed/>
                </p:oleObj>
              </mc:Choice>
              <mc:Fallback>
                <p:oleObj name="Equation" r:id="rId10" imgW="127000" imgH="13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84128" y="3580680"/>
                        <a:ext cx="2667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978743"/>
              </p:ext>
            </p:extLst>
          </p:nvPr>
        </p:nvGraphicFramePr>
        <p:xfrm>
          <a:off x="943968" y="4541952"/>
          <a:ext cx="266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88" name="Equation" r:id="rId12" imgW="127000" imgH="139700" progId="Equation.DSMT4">
                  <p:embed/>
                </p:oleObj>
              </mc:Choice>
              <mc:Fallback>
                <p:oleObj name="Equation" r:id="rId12" imgW="127000" imgH="13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43968" y="4541952"/>
                        <a:ext cx="2667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099339"/>
              </p:ext>
            </p:extLst>
          </p:nvPr>
        </p:nvGraphicFramePr>
        <p:xfrm>
          <a:off x="3176216" y="3580680"/>
          <a:ext cx="2936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89" name="Equation" r:id="rId13" imgW="139700" imgH="177800" progId="Equation.DSMT4">
                  <p:embed/>
                </p:oleObj>
              </mc:Choice>
              <mc:Fallback>
                <p:oleObj name="Equation" r:id="rId13" imgW="1397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76216" y="3580680"/>
                        <a:ext cx="293688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543884"/>
              </p:ext>
            </p:extLst>
          </p:nvPr>
        </p:nvGraphicFramePr>
        <p:xfrm>
          <a:off x="953287" y="4967300"/>
          <a:ext cx="2936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90" name="Equation" r:id="rId15" imgW="139700" imgH="177800" progId="Equation.DSMT4">
                  <p:embed/>
                </p:oleObj>
              </mc:Choice>
              <mc:Fallback>
                <p:oleObj name="Equation" r:id="rId15" imgW="1397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53287" y="4967300"/>
                        <a:ext cx="293688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er 6"/>
          <p:cNvGrpSpPr/>
          <p:nvPr/>
        </p:nvGrpSpPr>
        <p:grpSpPr>
          <a:xfrm>
            <a:off x="5480472" y="3673440"/>
            <a:ext cx="2352253" cy="1987585"/>
            <a:chOff x="5480472" y="2801680"/>
            <a:chExt cx="2352253" cy="1987585"/>
          </a:xfrm>
        </p:grpSpPr>
        <p:graphicFrame>
          <p:nvGraphicFramePr>
            <p:cNvPr id="9" name="Obje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8133640"/>
                </p:ext>
              </p:extLst>
            </p:nvPr>
          </p:nvGraphicFramePr>
          <p:xfrm>
            <a:off x="6419404" y="2801680"/>
            <a:ext cx="266700" cy="344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91" name="Equation" r:id="rId16" imgW="127000" imgH="165100" progId="Equation.DSMT4">
                    <p:embed/>
                  </p:oleObj>
                </mc:Choice>
                <mc:Fallback>
                  <p:oleObj name="Equation" r:id="rId16" imgW="1270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6419404" y="2801680"/>
                          <a:ext cx="266700" cy="3444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9333744"/>
                </p:ext>
              </p:extLst>
            </p:nvPr>
          </p:nvGraphicFramePr>
          <p:xfrm>
            <a:off x="5480472" y="4194719"/>
            <a:ext cx="2667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92" name="Equation" r:id="rId18" imgW="127000" imgH="139700" progId="Equation.DSMT4">
                    <p:embed/>
                  </p:oleObj>
                </mc:Choice>
                <mc:Fallback>
                  <p:oleObj name="Equation" r:id="rId18" imgW="127000" imgH="139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480472" y="4194719"/>
                          <a:ext cx="2667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8650905"/>
                </p:ext>
              </p:extLst>
            </p:nvPr>
          </p:nvGraphicFramePr>
          <p:xfrm>
            <a:off x="7358336" y="4219848"/>
            <a:ext cx="293688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93" name="Equation" r:id="rId19" imgW="139700" imgH="177800" progId="Equation.DSMT4">
                    <p:embed/>
                  </p:oleObj>
                </mc:Choice>
                <mc:Fallback>
                  <p:oleObj name="Equation" r:id="rId19" imgW="139700" imgH="177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7358336" y="4219848"/>
                          <a:ext cx="293688" cy="371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Connecteur droit avec flèche 20"/>
            <p:cNvCxnSpPr/>
            <p:nvPr/>
          </p:nvCxnSpPr>
          <p:spPr bwMode="auto">
            <a:xfrm>
              <a:off x="6674198" y="3125119"/>
              <a:ext cx="693502" cy="1077894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23" name="Connecteur droit avec flèche 22"/>
            <p:cNvCxnSpPr/>
            <p:nvPr/>
          </p:nvCxnSpPr>
          <p:spPr bwMode="auto">
            <a:xfrm flipH="1">
              <a:off x="5840512" y="4365676"/>
              <a:ext cx="1426177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25" name="Obje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7162851"/>
                </p:ext>
              </p:extLst>
            </p:nvPr>
          </p:nvGraphicFramePr>
          <p:xfrm>
            <a:off x="7110413" y="3292253"/>
            <a:ext cx="722312" cy="423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94" name="Equation" r:id="rId21" imgW="342900" imgH="203200" progId="Equation.DSMT4">
                    <p:embed/>
                  </p:oleObj>
                </mc:Choice>
                <mc:Fallback>
                  <p:oleObj name="Equation" r:id="rId21" imgW="3429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7110413" y="3292253"/>
                          <a:ext cx="722312" cy="4238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5991654"/>
                </p:ext>
              </p:extLst>
            </p:nvPr>
          </p:nvGraphicFramePr>
          <p:xfrm>
            <a:off x="6205538" y="4365403"/>
            <a:ext cx="719137" cy="423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95" name="Equation" r:id="rId23" imgW="342900" imgH="203200" progId="Equation.DSMT4">
                    <p:embed/>
                  </p:oleObj>
                </mc:Choice>
                <mc:Fallback>
                  <p:oleObj name="Equation" r:id="rId23" imgW="3429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6205538" y="4365403"/>
                          <a:ext cx="719137" cy="4238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7" name="Connecteur droit avec flèche 26"/>
            <p:cNvCxnSpPr/>
            <p:nvPr/>
          </p:nvCxnSpPr>
          <p:spPr bwMode="auto">
            <a:xfrm flipV="1">
              <a:off x="5748139" y="3093119"/>
              <a:ext cx="668437" cy="1094606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graphicFrame>
          <p:nvGraphicFramePr>
            <p:cNvPr id="31" name="Obje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6953113"/>
                </p:ext>
              </p:extLst>
            </p:nvPr>
          </p:nvGraphicFramePr>
          <p:xfrm>
            <a:off x="5626993" y="3412331"/>
            <a:ext cx="427037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96" name="Equation" r:id="rId25" imgW="203200" imgH="165100" progId="Equation.DSMT4">
                    <p:embed/>
                  </p:oleObj>
                </mc:Choice>
                <mc:Fallback>
                  <p:oleObj name="Equation" r:id="rId25" imgW="2032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5626993" y="3412331"/>
                          <a:ext cx="427037" cy="344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Grouper 28"/>
          <p:cNvGrpSpPr/>
          <p:nvPr/>
        </p:nvGrpSpPr>
        <p:grpSpPr>
          <a:xfrm>
            <a:off x="2051720" y="3364656"/>
            <a:ext cx="3888432" cy="1188871"/>
            <a:chOff x="2051720" y="2492896"/>
            <a:chExt cx="3888432" cy="1188871"/>
          </a:xfrm>
        </p:grpSpPr>
        <p:cxnSp>
          <p:nvCxnSpPr>
            <p:cNvPr id="20" name="Connecteur droit avec flèche 19"/>
            <p:cNvCxnSpPr/>
            <p:nvPr/>
          </p:nvCxnSpPr>
          <p:spPr bwMode="auto">
            <a:xfrm flipV="1">
              <a:off x="2051720" y="2492896"/>
              <a:ext cx="432048" cy="1177296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Connecteur droit avec flèche 27"/>
            <p:cNvCxnSpPr/>
            <p:nvPr/>
          </p:nvCxnSpPr>
          <p:spPr bwMode="auto">
            <a:xfrm flipV="1">
              <a:off x="3456775" y="2492896"/>
              <a:ext cx="2483377" cy="1188871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</p:grpSp>
      <p:graphicFrame>
        <p:nvGraphicFramePr>
          <p:cNvPr id="30" name="Obje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775573"/>
              </p:ext>
            </p:extLst>
          </p:nvPr>
        </p:nvGraphicFramePr>
        <p:xfrm>
          <a:off x="1688339" y="3021013"/>
          <a:ext cx="540861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97" name="Equation" r:id="rId27" imgW="2578100" imgH="203200" progId="Equation.DSMT4">
                  <p:embed/>
                </p:oleObj>
              </mc:Choice>
              <mc:Fallback>
                <p:oleObj name="Equation" r:id="rId27" imgW="2578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688339" y="3021013"/>
                        <a:ext cx="5408613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0037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Normalisation par les plus courts chemins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351667"/>
              </p:ext>
            </p:extLst>
          </p:nvPr>
        </p:nvGraphicFramePr>
        <p:xfrm>
          <a:off x="515938" y="836613"/>
          <a:ext cx="519588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48" name="Equation" r:id="rId3" imgW="2476500" imgH="203200" progId="Equation.DSMT4">
                  <p:embed/>
                </p:oleObj>
              </mc:Choice>
              <mc:Fallback>
                <p:oleObj name="Equation" r:id="rId3" imgW="2476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5938" y="836613"/>
                        <a:ext cx="5195888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er 1"/>
          <p:cNvGrpSpPr/>
          <p:nvPr/>
        </p:nvGrpSpPr>
        <p:grpSpPr>
          <a:xfrm>
            <a:off x="786989" y="1556792"/>
            <a:ext cx="1699468" cy="1459458"/>
            <a:chOff x="786989" y="1556792"/>
            <a:chExt cx="1699468" cy="1459458"/>
          </a:xfrm>
        </p:grpSpPr>
        <p:graphicFrame>
          <p:nvGraphicFramePr>
            <p:cNvPr id="25" name="Obje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1220161"/>
                </p:ext>
              </p:extLst>
            </p:nvPr>
          </p:nvGraphicFramePr>
          <p:xfrm>
            <a:off x="786989" y="2155272"/>
            <a:ext cx="266700" cy="344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49" name="Equation" r:id="rId5" imgW="127000" imgH="165100" progId="Equation.DSMT4">
                    <p:embed/>
                  </p:oleObj>
                </mc:Choice>
                <mc:Fallback>
                  <p:oleObj name="Equation" r:id="rId5" imgW="1270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86989" y="2155272"/>
                          <a:ext cx="266700" cy="3444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3933990"/>
                </p:ext>
              </p:extLst>
            </p:nvPr>
          </p:nvGraphicFramePr>
          <p:xfrm>
            <a:off x="1475656" y="1556792"/>
            <a:ext cx="2667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50" name="Equation" r:id="rId7" imgW="127000" imgH="139700" progId="Equation.DSMT4">
                    <p:embed/>
                  </p:oleObj>
                </mc:Choice>
                <mc:Fallback>
                  <p:oleObj name="Equation" r:id="rId7" imgW="127000" imgH="139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475656" y="1556792"/>
                          <a:ext cx="2667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7955917"/>
                </p:ext>
              </p:extLst>
            </p:nvPr>
          </p:nvGraphicFramePr>
          <p:xfrm>
            <a:off x="1501775" y="2724150"/>
            <a:ext cx="2667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51" name="Equation" r:id="rId9" imgW="127000" imgH="139700" progId="Equation.DSMT4">
                    <p:embed/>
                  </p:oleObj>
                </mc:Choice>
                <mc:Fallback>
                  <p:oleObj name="Equation" r:id="rId9" imgW="127000" imgH="139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501775" y="2724150"/>
                          <a:ext cx="2667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2" name="Connecteur droit avec flèche 31"/>
            <p:cNvCxnSpPr/>
            <p:nvPr/>
          </p:nvCxnSpPr>
          <p:spPr bwMode="auto">
            <a:xfrm flipV="1">
              <a:off x="1036076" y="1848893"/>
              <a:ext cx="452355" cy="38209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33" name="Obje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1628623"/>
                </p:ext>
              </p:extLst>
            </p:nvPr>
          </p:nvGraphicFramePr>
          <p:xfrm>
            <a:off x="928688" y="1676400"/>
            <a:ext cx="214312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52" name="Equation" r:id="rId11" imgW="101600" imgH="165100" progId="Equation.DSMT4">
                    <p:embed/>
                  </p:oleObj>
                </mc:Choice>
                <mc:Fallback>
                  <p:oleObj name="Equation" r:id="rId11" imgW="1016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928688" y="1676400"/>
                          <a:ext cx="214312" cy="344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4993129"/>
                </p:ext>
              </p:extLst>
            </p:nvPr>
          </p:nvGraphicFramePr>
          <p:xfrm>
            <a:off x="2192770" y="2142572"/>
            <a:ext cx="293687" cy="369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53" name="Equation" r:id="rId13" imgW="139700" imgH="177800" progId="Equation.DSMT4">
                    <p:embed/>
                  </p:oleObj>
                </mc:Choice>
                <mc:Fallback>
                  <p:oleObj name="Equation" r:id="rId13" imgW="139700" imgH="177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192770" y="2142572"/>
                          <a:ext cx="293687" cy="3698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6" name="Connecteur droit avec flèche 35"/>
            <p:cNvCxnSpPr/>
            <p:nvPr/>
          </p:nvCxnSpPr>
          <p:spPr bwMode="auto">
            <a:xfrm>
              <a:off x="1742356" y="1848892"/>
              <a:ext cx="453380" cy="38209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Connecteur droit avec flèche 40"/>
            <p:cNvCxnSpPr/>
            <p:nvPr/>
          </p:nvCxnSpPr>
          <p:spPr bwMode="auto">
            <a:xfrm>
              <a:off x="1000722" y="2469215"/>
              <a:ext cx="453380" cy="38209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Connecteur droit avec flèche 41"/>
            <p:cNvCxnSpPr/>
            <p:nvPr/>
          </p:nvCxnSpPr>
          <p:spPr bwMode="auto">
            <a:xfrm flipV="1">
              <a:off x="1756647" y="2410726"/>
              <a:ext cx="452355" cy="38209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graphicFrame>
          <p:nvGraphicFramePr>
            <p:cNvPr id="43" name="Obje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4287285"/>
                </p:ext>
              </p:extLst>
            </p:nvPr>
          </p:nvGraphicFramePr>
          <p:xfrm>
            <a:off x="1940715" y="1676649"/>
            <a:ext cx="268287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54" name="Equation" r:id="rId15" imgW="127000" imgH="165100" progId="Equation.DSMT4">
                    <p:embed/>
                  </p:oleObj>
                </mc:Choice>
                <mc:Fallback>
                  <p:oleObj name="Equation" r:id="rId15" imgW="1270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940715" y="1676649"/>
                          <a:ext cx="268287" cy="344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3373413"/>
                </p:ext>
              </p:extLst>
            </p:nvPr>
          </p:nvGraphicFramePr>
          <p:xfrm>
            <a:off x="1958971" y="2540415"/>
            <a:ext cx="268287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55" name="Equation" r:id="rId17" imgW="127000" imgH="165100" progId="Equation.DSMT4">
                    <p:embed/>
                  </p:oleObj>
                </mc:Choice>
                <mc:Fallback>
                  <p:oleObj name="Equation" r:id="rId17" imgW="1270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958971" y="2540415"/>
                          <a:ext cx="268287" cy="344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5924180"/>
                </p:ext>
              </p:extLst>
            </p:nvPr>
          </p:nvGraphicFramePr>
          <p:xfrm>
            <a:off x="926756" y="2580456"/>
            <a:ext cx="268287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56" name="Equation" r:id="rId18" imgW="127000" imgH="165100" progId="Equation.DSMT4">
                    <p:embed/>
                  </p:oleObj>
                </mc:Choice>
                <mc:Fallback>
                  <p:oleObj name="Equation" r:id="rId18" imgW="1270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926756" y="2580456"/>
                          <a:ext cx="268287" cy="344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" name="Obje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143194"/>
              </p:ext>
            </p:extLst>
          </p:nvPr>
        </p:nvGraphicFramePr>
        <p:xfrm>
          <a:off x="528638" y="3503613"/>
          <a:ext cx="658018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57" name="Equation" r:id="rId20" imgW="3136900" imgH="203200" progId="Equation.DSMT4">
                  <p:embed/>
                </p:oleObj>
              </mc:Choice>
              <mc:Fallback>
                <p:oleObj name="Equation" r:id="rId20" imgW="3136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28638" y="3503613"/>
                        <a:ext cx="658018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ZoneTexte 58"/>
          <p:cNvSpPr txBox="1"/>
          <p:nvPr/>
        </p:nvSpPr>
        <p:spPr>
          <a:xfrm>
            <a:off x="395536" y="6093296"/>
            <a:ext cx="1638489" cy="452940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none" tIns="14400" bIns="68400" rtlCol="0">
            <a:spAutoFit/>
          </a:bodyPr>
          <a:lstStyle/>
          <a:p>
            <a:pPr marL="0" indent="0">
              <a:buNone/>
            </a:pPr>
            <a:r>
              <a:rPr lang="fr-FR" sz="2400" dirty="0">
                <a:solidFill>
                  <a:schemeClr val="tx2"/>
                </a:solidFill>
              </a:rPr>
              <a:t>Z</a:t>
            </a:r>
            <a:r>
              <a:rPr lang="fr-FR" sz="2400" dirty="0" smtClean="0">
                <a:solidFill>
                  <a:schemeClr val="tx2"/>
                </a:solidFill>
              </a:rPr>
              <a:t>1 </a:t>
            </a:r>
            <a:r>
              <a:rPr lang="fr-FR" sz="2400" dirty="0" smtClean="0"/>
              <a:t>⊂ </a:t>
            </a:r>
            <a:r>
              <a:rPr lang="fr-FR" sz="2400" dirty="0" smtClean="0">
                <a:solidFill>
                  <a:srgbClr val="0000FF"/>
                </a:solidFill>
              </a:rPr>
              <a:t>Z2 </a:t>
            </a:r>
            <a:r>
              <a:rPr lang="fr-FR" sz="2400" dirty="0" smtClean="0"/>
              <a:t>?</a:t>
            </a:r>
          </a:p>
        </p:txBody>
      </p:sp>
      <p:grpSp>
        <p:nvGrpSpPr>
          <p:cNvPr id="8" name="Grouper 7"/>
          <p:cNvGrpSpPr/>
          <p:nvPr/>
        </p:nvGrpSpPr>
        <p:grpSpPr>
          <a:xfrm>
            <a:off x="683568" y="4237903"/>
            <a:ext cx="1699468" cy="1459458"/>
            <a:chOff x="683568" y="4237903"/>
            <a:chExt cx="1699468" cy="1459458"/>
          </a:xfrm>
        </p:grpSpPr>
        <p:graphicFrame>
          <p:nvGraphicFramePr>
            <p:cNvPr id="47" name="Obje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9820618"/>
                </p:ext>
              </p:extLst>
            </p:nvPr>
          </p:nvGraphicFramePr>
          <p:xfrm>
            <a:off x="683568" y="4852448"/>
            <a:ext cx="266700" cy="344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58" name="Equation" r:id="rId22" imgW="127000" imgH="165100" progId="Equation.DSMT4">
                    <p:embed/>
                  </p:oleObj>
                </mc:Choice>
                <mc:Fallback>
                  <p:oleObj name="Equation" r:id="rId22" imgW="1270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83568" y="4852448"/>
                          <a:ext cx="266700" cy="3444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4433091"/>
                </p:ext>
              </p:extLst>
            </p:nvPr>
          </p:nvGraphicFramePr>
          <p:xfrm>
            <a:off x="1372235" y="4237903"/>
            <a:ext cx="2667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59" name="Equation" r:id="rId23" imgW="127000" imgH="139700" progId="Equation.DSMT4">
                    <p:embed/>
                  </p:oleObj>
                </mc:Choice>
                <mc:Fallback>
                  <p:oleObj name="Equation" r:id="rId23" imgW="127000" imgH="139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372235" y="4237903"/>
                          <a:ext cx="2667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5655268"/>
                </p:ext>
              </p:extLst>
            </p:nvPr>
          </p:nvGraphicFramePr>
          <p:xfrm>
            <a:off x="1398354" y="5405261"/>
            <a:ext cx="2667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60" name="Equation" r:id="rId24" imgW="127000" imgH="139700" progId="Equation.DSMT4">
                    <p:embed/>
                  </p:oleObj>
                </mc:Choice>
                <mc:Fallback>
                  <p:oleObj name="Equation" r:id="rId24" imgW="127000" imgH="139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398354" y="5405261"/>
                          <a:ext cx="2667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0" name="Connecteur droit avec flèche 49"/>
            <p:cNvCxnSpPr/>
            <p:nvPr/>
          </p:nvCxnSpPr>
          <p:spPr bwMode="auto">
            <a:xfrm flipV="1">
              <a:off x="932655" y="4530004"/>
              <a:ext cx="452355" cy="38209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51" name="Obje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13777"/>
                </p:ext>
              </p:extLst>
            </p:nvPr>
          </p:nvGraphicFramePr>
          <p:xfrm>
            <a:off x="797793" y="4358181"/>
            <a:ext cx="268288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61" name="Equation" r:id="rId25" imgW="127000" imgH="165100" progId="Equation.DSMT4">
                    <p:embed/>
                  </p:oleObj>
                </mc:Choice>
                <mc:Fallback>
                  <p:oleObj name="Equation" r:id="rId25" imgW="1270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797793" y="4358181"/>
                          <a:ext cx="268288" cy="344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5559856"/>
                </p:ext>
              </p:extLst>
            </p:nvPr>
          </p:nvGraphicFramePr>
          <p:xfrm>
            <a:off x="2089349" y="4865655"/>
            <a:ext cx="293687" cy="369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62" name="Equation" r:id="rId27" imgW="139700" imgH="177800" progId="Equation.DSMT4">
                    <p:embed/>
                  </p:oleObj>
                </mc:Choice>
                <mc:Fallback>
                  <p:oleObj name="Equation" r:id="rId27" imgW="139700" imgH="177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2089349" y="4865655"/>
                          <a:ext cx="293687" cy="3698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3" name="Connecteur droit avec flèche 52"/>
            <p:cNvCxnSpPr/>
            <p:nvPr/>
          </p:nvCxnSpPr>
          <p:spPr bwMode="auto">
            <a:xfrm>
              <a:off x="1638935" y="4530003"/>
              <a:ext cx="453380" cy="38209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4" name="Connecteur droit avec flèche 53"/>
            <p:cNvCxnSpPr/>
            <p:nvPr/>
          </p:nvCxnSpPr>
          <p:spPr bwMode="auto">
            <a:xfrm>
              <a:off x="897301" y="5150326"/>
              <a:ext cx="453380" cy="38209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5" name="Connecteur droit avec flèche 54"/>
            <p:cNvCxnSpPr/>
            <p:nvPr/>
          </p:nvCxnSpPr>
          <p:spPr bwMode="auto">
            <a:xfrm flipV="1">
              <a:off x="1653226" y="5091837"/>
              <a:ext cx="452355" cy="38209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graphicFrame>
          <p:nvGraphicFramePr>
            <p:cNvPr id="56" name="Obje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1533554"/>
                </p:ext>
              </p:extLst>
            </p:nvPr>
          </p:nvGraphicFramePr>
          <p:xfrm>
            <a:off x="1837294" y="4357760"/>
            <a:ext cx="268287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63" name="Equation" r:id="rId29" imgW="127000" imgH="165100" progId="Equation.DSMT4">
                    <p:embed/>
                  </p:oleObj>
                </mc:Choice>
                <mc:Fallback>
                  <p:oleObj name="Equation" r:id="rId29" imgW="1270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1837294" y="4357760"/>
                          <a:ext cx="268287" cy="344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1915790"/>
                </p:ext>
              </p:extLst>
            </p:nvPr>
          </p:nvGraphicFramePr>
          <p:xfrm>
            <a:off x="1855550" y="5221526"/>
            <a:ext cx="268287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64" name="Equation" r:id="rId31" imgW="127000" imgH="165100" progId="Equation.DSMT4">
                    <p:embed/>
                  </p:oleObj>
                </mc:Choice>
                <mc:Fallback>
                  <p:oleObj name="Equation" r:id="rId31" imgW="1270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1855550" y="5221526"/>
                          <a:ext cx="268287" cy="344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385854"/>
                </p:ext>
              </p:extLst>
            </p:nvPr>
          </p:nvGraphicFramePr>
          <p:xfrm>
            <a:off x="798511" y="5277322"/>
            <a:ext cx="268287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65" name="Equation" r:id="rId33" imgW="127000" imgH="165100" progId="Equation.DSMT4">
                    <p:embed/>
                  </p:oleObj>
                </mc:Choice>
                <mc:Fallback>
                  <p:oleObj name="Equation" r:id="rId33" imgW="1270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798511" y="5277322"/>
                          <a:ext cx="268287" cy="344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0" name="Connecteur droit avec flèche 59"/>
            <p:cNvCxnSpPr/>
            <p:nvPr/>
          </p:nvCxnSpPr>
          <p:spPr bwMode="auto">
            <a:xfrm flipV="1">
              <a:off x="1042521" y="5062352"/>
              <a:ext cx="844588" cy="215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62" name="Objet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2103376"/>
                </p:ext>
              </p:extLst>
            </p:nvPr>
          </p:nvGraphicFramePr>
          <p:xfrm>
            <a:off x="1366761" y="4702284"/>
            <a:ext cx="268287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66" name="Equation" r:id="rId35" imgW="127000" imgH="165100" progId="Equation.DSMT4">
                    <p:embed/>
                  </p:oleObj>
                </mc:Choice>
                <mc:Fallback>
                  <p:oleObj name="Equation" r:id="rId35" imgW="1270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1366761" y="4702284"/>
                          <a:ext cx="268287" cy="344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5" name="Grouper 94"/>
          <p:cNvGrpSpPr/>
          <p:nvPr/>
        </p:nvGrpSpPr>
        <p:grpSpPr>
          <a:xfrm>
            <a:off x="3779912" y="1412776"/>
            <a:ext cx="1944216" cy="1728192"/>
            <a:chOff x="3779912" y="1412776"/>
            <a:chExt cx="1944216" cy="1728192"/>
          </a:xfrm>
        </p:grpSpPr>
        <p:graphicFrame>
          <p:nvGraphicFramePr>
            <p:cNvPr id="63" name="Objet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7885462"/>
                </p:ext>
              </p:extLst>
            </p:nvPr>
          </p:nvGraphicFramePr>
          <p:xfrm>
            <a:off x="3779912" y="2155272"/>
            <a:ext cx="266700" cy="344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67" name="Equation" r:id="rId36" imgW="127000" imgH="165100" progId="Equation.DSMT4">
                    <p:embed/>
                  </p:oleObj>
                </mc:Choice>
                <mc:Fallback>
                  <p:oleObj name="Equation" r:id="rId36" imgW="1270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779912" y="2155272"/>
                          <a:ext cx="266700" cy="3444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t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9759602"/>
                </p:ext>
              </p:extLst>
            </p:nvPr>
          </p:nvGraphicFramePr>
          <p:xfrm>
            <a:off x="4572000" y="1412776"/>
            <a:ext cx="2667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68" name="Equation" r:id="rId37" imgW="127000" imgH="139700" progId="Equation.DSMT4">
                    <p:embed/>
                  </p:oleObj>
                </mc:Choice>
                <mc:Fallback>
                  <p:oleObj name="Equation" r:id="rId37" imgW="127000" imgH="139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572000" y="1412776"/>
                          <a:ext cx="2667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t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83929806"/>
                </p:ext>
              </p:extLst>
            </p:nvPr>
          </p:nvGraphicFramePr>
          <p:xfrm>
            <a:off x="4598119" y="2848868"/>
            <a:ext cx="2667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69" name="Equation" r:id="rId38" imgW="127000" imgH="139700" progId="Equation.DSMT4">
                    <p:embed/>
                  </p:oleObj>
                </mc:Choice>
                <mc:Fallback>
                  <p:oleObj name="Equation" r:id="rId38" imgW="127000" imgH="139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598119" y="2848868"/>
                          <a:ext cx="2667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6" name="Connecteur droit avec flèche 65"/>
            <p:cNvCxnSpPr/>
            <p:nvPr/>
          </p:nvCxnSpPr>
          <p:spPr bwMode="auto">
            <a:xfrm flipV="1">
              <a:off x="4023100" y="1704578"/>
              <a:ext cx="572400" cy="50760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67" name="Objet 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960043"/>
                </p:ext>
              </p:extLst>
            </p:nvPr>
          </p:nvGraphicFramePr>
          <p:xfrm>
            <a:off x="4025032" y="1682750"/>
            <a:ext cx="214312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70" name="Equation" r:id="rId39" imgW="101600" imgH="165100" progId="Equation.DSMT4">
                    <p:embed/>
                  </p:oleObj>
                </mc:Choice>
                <mc:Fallback>
                  <p:oleObj name="Equation" r:id="rId39" imgW="1016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025032" y="1682750"/>
                          <a:ext cx="214312" cy="344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t 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9511512"/>
                </p:ext>
              </p:extLst>
            </p:nvPr>
          </p:nvGraphicFramePr>
          <p:xfrm>
            <a:off x="5430441" y="2142572"/>
            <a:ext cx="293687" cy="369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71" name="Equation" r:id="rId40" imgW="139700" imgH="177800" progId="Equation.DSMT4">
                    <p:embed/>
                  </p:oleObj>
                </mc:Choice>
                <mc:Fallback>
                  <p:oleObj name="Equation" r:id="rId40" imgW="139700" imgH="177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5430441" y="2142572"/>
                          <a:ext cx="293687" cy="3698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9" name="Connecteur droit avec flèche 68"/>
            <p:cNvCxnSpPr/>
            <p:nvPr/>
          </p:nvCxnSpPr>
          <p:spPr bwMode="auto">
            <a:xfrm>
              <a:off x="4770964" y="1712933"/>
              <a:ext cx="643370" cy="51805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0" name="Connecteur droit avec flèche 69"/>
            <p:cNvCxnSpPr/>
            <p:nvPr/>
          </p:nvCxnSpPr>
          <p:spPr bwMode="auto">
            <a:xfrm>
              <a:off x="4044040" y="2439885"/>
              <a:ext cx="551460" cy="41778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72" name="Objet 7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0474856"/>
                </p:ext>
              </p:extLst>
            </p:nvPr>
          </p:nvGraphicFramePr>
          <p:xfrm>
            <a:off x="5110496" y="1676400"/>
            <a:ext cx="268287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72" name="Equation" r:id="rId41" imgW="127000" imgH="165100" progId="Equation.DSMT4">
                    <p:embed/>
                  </p:oleObj>
                </mc:Choice>
                <mc:Fallback>
                  <p:oleObj name="Equation" r:id="rId41" imgW="1270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5110496" y="1676400"/>
                          <a:ext cx="268287" cy="344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t 7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607027"/>
                </p:ext>
              </p:extLst>
            </p:nvPr>
          </p:nvGraphicFramePr>
          <p:xfrm>
            <a:off x="5055315" y="2546765"/>
            <a:ext cx="268287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73" name="Equation" r:id="rId42" imgW="127000" imgH="165100" progId="Equation.DSMT4">
                    <p:embed/>
                  </p:oleObj>
                </mc:Choice>
                <mc:Fallback>
                  <p:oleObj name="Equation" r:id="rId42" imgW="1270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5055315" y="2546765"/>
                          <a:ext cx="268287" cy="344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t 7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7085101"/>
                </p:ext>
              </p:extLst>
            </p:nvPr>
          </p:nvGraphicFramePr>
          <p:xfrm>
            <a:off x="4023100" y="2586806"/>
            <a:ext cx="268287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74" name="Equation" r:id="rId43" imgW="127000" imgH="165100" progId="Equation.DSMT4">
                    <p:embed/>
                  </p:oleObj>
                </mc:Choice>
                <mc:Fallback>
                  <p:oleObj name="Equation" r:id="rId43" imgW="1270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4"/>
                        <a:stretch>
                          <a:fillRect/>
                        </a:stretch>
                      </p:blipFill>
                      <p:spPr>
                        <a:xfrm>
                          <a:off x="4023100" y="2586806"/>
                          <a:ext cx="268287" cy="344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3" name="Connecteur droit avec flèche 82"/>
            <p:cNvCxnSpPr/>
            <p:nvPr/>
          </p:nvCxnSpPr>
          <p:spPr bwMode="auto">
            <a:xfrm flipV="1">
              <a:off x="4838700" y="2389751"/>
              <a:ext cx="542212" cy="45085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84" name="Connecteur droit avec flèche 83"/>
            <p:cNvCxnSpPr/>
            <p:nvPr/>
          </p:nvCxnSpPr>
          <p:spPr bwMode="auto">
            <a:xfrm>
              <a:off x="4046612" y="2333002"/>
              <a:ext cx="127699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7" name="Connecteur droit avec flèche 86"/>
            <p:cNvCxnSpPr/>
            <p:nvPr/>
          </p:nvCxnSpPr>
          <p:spPr bwMode="auto">
            <a:xfrm>
              <a:off x="4707661" y="1776585"/>
              <a:ext cx="16711" cy="1042927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92" name="Objet 9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4120259"/>
                </p:ext>
              </p:extLst>
            </p:nvPr>
          </p:nvGraphicFramePr>
          <p:xfrm>
            <a:off x="4291387" y="2010682"/>
            <a:ext cx="268287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75" name="Equation" r:id="rId45" imgW="127000" imgH="165100" progId="Equation.DSMT4">
                    <p:embed/>
                  </p:oleObj>
                </mc:Choice>
                <mc:Fallback>
                  <p:oleObj name="Equation" r:id="rId45" imgW="1270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6"/>
                        <a:stretch>
                          <a:fillRect/>
                        </a:stretch>
                      </p:blipFill>
                      <p:spPr>
                        <a:xfrm>
                          <a:off x="4291387" y="2010682"/>
                          <a:ext cx="268287" cy="344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t 9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3547651"/>
                </p:ext>
              </p:extLst>
            </p:nvPr>
          </p:nvGraphicFramePr>
          <p:xfrm>
            <a:off x="4701893" y="1878561"/>
            <a:ext cx="268287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76" name="Equation" r:id="rId47" imgW="127000" imgH="165100" progId="Equation.DSMT4">
                    <p:embed/>
                  </p:oleObj>
                </mc:Choice>
                <mc:Fallback>
                  <p:oleObj name="Equation" r:id="rId47" imgW="1270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8"/>
                        <a:stretch>
                          <a:fillRect/>
                        </a:stretch>
                      </p:blipFill>
                      <p:spPr>
                        <a:xfrm>
                          <a:off x="4701893" y="1878561"/>
                          <a:ext cx="268287" cy="344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6" name="Grouper 95"/>
          <p:cNvGrpSpPr/>
          <p:nvPr/>
        </p:nvGrpSpPr>
        <p:grpSpPr>
          <a:xfrm>
            <a:off x="3499160" y="4005064"/>
            <a:ext cx="1944216" cy="1728192"/>
            <a:chOff x="3779912" y="1412776"/>
            <a:chExt cx="1944216" cy="1728192"/>
          </a:xfrm>
        </p:grpSpPr>
        <p:graphicFrame>
          <p:nvGraphicFramePr>
            <p:cNvPr id="97" name="Objet 9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0096196"/>
                </p:ext>
              </p:extLst>
            </p:nvPr>
          </p:nvGraphicFramePr>
          <p:xfrm>
            <a:off x="3779912" y="2155272"/>
            <a:ext cx="266700" cy="344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77" name="Equation" r:id="rId49" imgW="127000" imgH="165100" progId="Equation.DSMT4">
                    <p:embed/>
                  </p:oleObj>
                </mc:Choice>
                <mc:Fallback>
                  <p:oleObj name="Equation" r:id="rId49" imgW="1270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779912" y="2155272"/>
                          <a:ext cx="266700" cy="3444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" name="Objet 9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5318224"/>
                </p:ext>
              </p:extLst>
            </p:nvPr>
          </p:nvGraphicFramePr>
          <p:xfrm>
            <a:off x="4572000" y="1412776"/>
            <a:ext cx="2667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78" name="Equation" r:id="rId50" imgW="127000" imgH="139700" progId="Equation.DSMT4">
                    <p:embed/>
                  </p:oleObj>
                </mc:Choice>
                <mc:Fallback>
                  <p:oleObj name="Equation" r:id="rId50" imgW="127000" imgH="139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572000" y="1412776"/>
                          <a:ext cx="2667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9" name="Objet 9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4818297"/>
                </p:ext>
              </p:extLst>
            </p:nvPr>
          </p:nvGraphicFramePr>
          <p:xfrm>
            <a:off x="4598119" y="2848868"/>
            <a:ext cx="2667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79" name="Equation" r:id="rId51" imgW="127000" imgH="139700" progId="Equation.DSMT4">
                    <p:embed/>
                  </p:oleObj>
                </mc:Choice>
                <mc:Fallback>
                  <p:oleObj name="Equation" r:id="rId51" imgW="127000" imgH="139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598119" y="2848868"/>
                          <a:ext cx="2667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0" name="Connecteur droit avec flèche 99"/>
            <p:cNvCxnSpPr/>
            <p:nvPr/>
          </p:nvCxnSpPr>
          <p:spPr bwMode="auto">
            <a:xfrm flipV="1">
              <a:off x="4023100" y="1704578"/>
              <a:ext cx="572400" cy="50760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101" name="Objet 10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3632374"/>
                </p:ext>
              </p:extLst>
            </p:nvPr>
          </p:nvGraphicFramePr>
          <p:xfrm>
            <a:off x="3998677" y="1682850"/>
            <a:ext cx="268288" cy="344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80" name="Equation" r:id="rId52" imgW="127000" imgH="165100" progId="Equation.DSMT4">
                    <p:embed/>
                  </p:oleObj>
                </mc:Choice>
                <mc:Fallback>
                  <p:oleObj name="Equation" r:id="rId52" imgW="1270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3"/>
                        <a:stretch>
                          <a:fillRect/>
                        </a:stretch>
                      </p:blipFill>
                      <p:spPr>
                        <a:xfrm>
                          <a:off x="3998677" y="1682850"/>
                          <a:ext cx="268288" cy="3444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" name="Objet 10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6367434"/>
                </p:ext>
              </p:extLst>
            </p:nvPr>
          </p:nvGraphicFramePr>
          <p:xfrm>
            <a:off x="5430441" y="2142572"/>
            <a:ext cx="293687" cy="369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81" name="Equation" r:id="rId54" imgW="139700" imgH="177800" progId="Equation.DSMT4">
                    <p:embed/>
                  </p:oleObj>
                </mc:Choice>
                <mc:Fallback>
                  <p:oleObj name="Equation" r:id="rId54" imgW="139700" imgH="177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5430441" y="2142572"/>
                          <a:ext cx="293687" cy="3698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3" name="Connecteur droit avec flèche 102"/>
            <p:cNvCxnSpPr/>
            <p:nvPr/>
          </p:nvCxnSpPr>
          <p:spPr bwMode="auto">
            <a:xfrm>
              <a:off x="4770964" y="1712933"/>
              <a:ext cx="643370" cy="51805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4" name="Connecteur droit avec flèche 103"/>
            <p:cNvCxnSpPr/>
            <p:nvPr/>
          </p:nvCxnSpPr>
          <p:spPr bwMode="auto">
            <a:xfrm>
              <a:off x="4044040" y="2439885"/>
              <a:ext cx="551460" cy="41778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105" name="Objet 10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1334165"/>
                </p:ext>
              </p:extLst>
            </p:nvPr>
          </p:nvGraphicFramePr>
          <p:xfrm>
            <a:off x="5110496" y="1676400"/>
            <a:ext cx="268287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82" name="Equation" r:id="rId55" imgW="127000" imgH="165100" progId="Equation.DSMT4">
                    <p:embed/>
                  </p:oleObj>
                </mc:Choice>
                <mc:Fallback>
                  <p:oleObj name="Equation" r:id="rId55" imgW="1270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6"/>
                        <a:stretch>
                          <a:fillRect/>
                        </a:stretch>
                      </p:blipFill>
                      <p:spPr>
                        <a:xfrm>
                          <a:off x="5110496" y="1676400"/>
                          <a:ext cx="268287" cy="344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" name="Objet 10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7230069"/>
                </p:ext>
              </p:extLst>
            </p:nvPr>
          </p:nvGraphicFramePr>
          <p:xfrm>
            <a:off x="5055315" y="2546765"/>
            <a:ext cx="268287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83" name="Equation" r:id="rId57" imgW="127000" imgH="165100" progId="Equation.DSMT4">
                    <p:embed/>
                  </p:oleObj>
                </mc:Choice>
                <mc:Fallback>
                  <p:oleObj name="Equation" r:id="rId57" imgW="1270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8"/>
                        <a:stretch>
                          <a:fillRect/>
                        </a:stretch>
                      </p:blipFill>
                      <p:spPr>
                        <a:xfrm>
                          <a:off x="5055315" y="2546765"/>
                          <a:ext cx="268287" cy="344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7" name="Objet 10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6131720"/>
                </p:ext>
              </p:extLst>
            </p:nvPr>
          </p:nvGraphicFramePr>
          <p:xfrm>
            <a:off x="4023100" y="2586806"/>
            <a:ext cx="268287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84" name="Equation" r:id="rId59" imgW="127000" imgH="165100" progId="Equation.DSMT4">
                    <p:embed/>
                  </p:oleObj>
                </mc:Choice>
                <mc:Fallback>
                  <p:oleObj name="Equation" r:id="rId59" imgW="1270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0"/>
                        <a:stretch>
                          <a:fillRect/>
                        </a:stretch>
                      </p:blipFill>
                      <p:spPr>
                        <a:xfrm>
                          <a:off x="4023100" y="2586806"/>
                          <a:ext cx="268287" cy="344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8" name="Connecteur droit avec flèche 107"/>
            <p:cNvCxnSpPr/>
            <p:nvPr/>
          </p:nvCxnSpPr>
          <p:spPr bwMode="auto">
            <a:xfrm flipV="1">
              <a:off x="4838700" y="2389751"/>
              <a:ext cx="542212" cy="45085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109" name="Connecteur droit avec flèche 108"/>
            <p:cNvCxnSpPr/>
            <p:nvPr/>
          </p:nvCxnSpPr>
          <p:spPr bwMode="auto">
            <a:xfrm>
              <a:off x="4046612" y="2333002"/>
              <a:ext cx="127699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0" name="Connecteur droit avec flèche 109"/>
            <p:cNvCxnSpPr/>
            <p:nvPr/>
          </p:nvCxnSpPr>
          <p:spPr bwMode="auto">
            <a:xfrm>
              <a:off x="4707661" y="1776585"/>
              <a:ext cx="16711" cy="1042927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111" name="Objet 1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1152322"/>
                </p:ext>
              </p:extLst>
            </p:nvPr>
          </p:nvGraphicFramePr>
          <p:xfrm>
            <a:off x="4291387" y="2010682"/>
            <a:ext cx="268287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85" name="Equation" r:id="rId61" imgW="127000" imgH="165100" progId="Equation.DSMT4">
                    <p:embed/>
                  </p:oleObj>
                </mc:Choice>
                <mc:Fallback>
                  <p:oleObj name="Equation" r:id="rId61" imgW="1270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2"/>
                        <a:stretch>
                          <a:fillRect/>
                        </a:stretch>
                      </p:blipFill>
                      <p:spPr>
                        <a:xfrm>
                          <a:off x="4291387" y="2010682"/>
                          <a:ext cx="268287" cy="344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" name="Objet 1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9569187"/>
                </p:ext>
              </p:extLst>
            </p:nvPr>
          </p:nvGraphicFramePr>
          <p:xfrm>
            <a:off x="4701893" y="1878561"/>
            <a:ext cx="268287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86" name="Equation" r:id="rId63" imgW="127000" imgH="165100" progId="Equation.DSMT4">
                    <p:embed/>
                  </p:oleObj>
                </mc:Choice>
                <mc:Fallback>
                  <p:oleObj name="Equation" r:id="rId63" imgW="1270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4"/>
                        <a:stretch>
                          <a:fillRect/>
                        </a:stretch>
                      </p:blipFill>
                      <p:spPr>
                        <a:xfrm>
                          <a:off x="4701893" y="1878561"/>
                          <a:ext cx="268287" cy="344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3" name="Obje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443555"/>
              </p:ext>
            </p:extLst>
          </p:nvPr>
        </p:nvGraphicFramePr>
        <p:xfrm>
          <a:off x="6228184" y="1277697"/>
          <a:ext cx="2147570" cy="1737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87" name="Equation" r:id="rId65" imgW="1130300" imgH="914400" progId="Equation.DSMT4">
                  <p:embed/>
                </p:oleObj>
              </mc:Choice>
              <mc:Fallback>
                <p:oleObj name="Equation" r:id="rId65" imgW="11303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6"/>
                      <a:stretch>
                        <a:fillRect/>
                      </a:stretch>
                    </p:blipFill>
                    <p:spPr>
                      <a:xfrm>
                        <a:off x="6228184" y="1277697"/>
                        <a:ext cx="2147570" cy="1737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634661"/>
              </p:ext>
            </p:extLst>
          </p:nvPr>
        </p:nvGraphicFramePr>
        <p:xfrm>
          <a:off x="6227763" y="4029075"/>
          <a:ext cx="2146300" cy="173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88" name="Equation" r:id="rId67" imgW="1130300" imgH="914400" progId="Equation.DSMT4">
                  <p:embed/>
                </p:oleObj>
              </mc:Choice>
              <mc:Fallback>
                <p:oleObj name="Equation" r:id="rId67" imgW="11303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8"/>
                      <a:stretch>
                        <a:fillRect/>
                      </a:stretch>
                    </p:blipFill>
                    <p:spPr>
                      <a:xfrm>
                        <a:off x="6227763" y="4029075"/>
                        <a:ext cx="2146300" cy="173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ZoneTexte 74"/>
          <p:cNvSpPr txBox="1"/>
          <p:nvPr/>
        </p:nvSpPr>
        <p:spPr>
          <a:xfrm>
            <a:off x="3991945" y="6093296"/>
            <a:ext cx="4324471" cy="452940"/>
          </a:xfrm>
          <a:prstGeom prst="rect">
            <a:avLst/>
          </a:prstGeom>
          <a:ln w="28575" cmpd="sng">
            <a:solidFill>
              <a:schemeClr val="accent2"/>
            </a:solidFill>
          </a:ln>
        </p:spPr>
        <p:txBody>
          <a:bodyPr wrap="none" tIns="14400" bIns="68400" rtlCol="0">
            <a:spAutoFit/>
          </a:bodyPr>
          <a:lstStyle/>
          <a:p>
            <a:pPr marL="0" indent="0">
              <a:buNone/>
            </a:pPr>
            <a:r>
              <a:rPr lang="fr-FR" sz="2400" dirty="0" smtClean="0"/>
              <a:t>Oui, car </a:t>
            </a:r>
            <a:r>
              <a:rPr lang="fr-FR" sz="2400" dirty="0" smtClean="0">
                <a:solidFill>
                  <a:srgbClr val="0000FF"/>
                </a:solidFill>
              </a:rPr>
              <a:t>Z2 </a:t>
            </a:r>
            <a:r>
              <a:rPr lang="fr-FR" sz="2400" dirty="0" smtClean="0"/>
              <a:t>supérieur partout !</a:t>
            </a:r>
          </a:p>
        </p:txBody>
      </p:sp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69" cstate="print"/>
          <a:srcRect/>
          <a:stretch>
            <a:fillRect/>
          </a:stretch>
        </p:blipFill>
        <p:spPr bwMode="auto">
          <a:xfrm>
            <a:off x="2470460" y="5720804"/>
            <a:ext cx="10287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9658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7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584776"/>
          </a:xfrm>
        </p:spPr>
        <p:txBody>
          <a:bodyPr/>
          <a:lstStyle/>
          <a:p>
            <a:r>
              <a:rPr lang="fr-FR" dirty="0" smtClean="0"/>
              <a:t>Compression : élimination des arcs redondants 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39" y="750760"/>
            <a:ext cx="8918761" cy="5702576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2267744" y="5908830"/>
            <a:ext cx="2202424" cy="463719"/>
          </a:xfrm>
          <a:prstGeom prst="roundRect">
            <a:avLst/>
          </a:prstGeom>
          <a:ln w="28575" cmpd="sng">
            <a:solidFill>
              <a:schemeClr val="accent3"/>
            </a:solidFill>
          </a:ln>
        </p:spPr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275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Compression : élimination des arcs redondants 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800099"/>
            <a:ext cx="9144000" cy="5256331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5142707" y="843603"/>
            <a:ext cx="3888432" cy="1186850"/>
          </a:xfrm>
          <a:prstGeom prst="roundRect">
            <a:avLst/>
          </a:prstGeom>
          <a:ln w="28575" cmpd="sng">
            <a:solidFill>
              <a:schemeClr val="accent3"/>
            </a:solidFill>
          </a:ln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2051720" y="800099"/>
            <a:ext cx="546826" cy="1297199"/>
          </a:xfrm>
          <a:prstGeom prst="roundRect">
            <a:avLst/>
          </a:prstGeom>
          <a:ln w="28575" cmpd="sng">
            <a:solidFill>
              <a:schemeClr val="accent3"/>
            </a:solidFill>
          </a:ln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3801786" y="5445224"/>
            <a:ext cx="1800200" cy="505111"/>
          </a:xfrm>
          <a:prstGeom prst="roundRect">
            <a:avLst/>
          </a:prstGeom>
          <a:ln w="28575" cmpd="sng">
            <a:solidFill>
              <a:schemeClr val="accent3"/>
            </a:solidFill>
          </a:ln>
        </p:spPr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146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07322" y="558321"/>
            <a:ext cx="8229600" cy="864852"/>
          </a:xfrm>
        </p:spPr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Z</a:t>
            </a:r>
            <a:r>
              <a:rPr lang="fr-FR" b="1" baseline="30000" dirty="0" smtClean="0">
                <a:solidFill>
                  <a:srgbClr val="0000FF"/>
                </a:solidFill>
              </a:rPr>
              <a:t>↑</a:t>
            </a:r>
            <a:r>
              <a:rPr lang="fr-FR" b="1" baseline="30000" dirty="0" smtClean="0">
                <a:solidFill>
                  <a:schemeClr val="accent4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: </a:t>
            </a:r>
            <a:r>
              <a:rPr lang="fr-FR" dirty="0" smtClean="0">
                <a:solidFill>
                  <a:srgbClr val="0000FF"/>
                </a:solidFill>
              </a:rPr>
              <a:t>passage du temps</a:t>
            </a:r>
            <a:r>
              <a:rPr lang="fr-FR" dirty="0" smtClean="0"/>
              <a:t>. M</a:t>
            </a:r>
            <a:r>
              <a:rPr lang="fr-FR" dirty="0" smtClean="0">
                <a:solidFill>
                  <a:schemeClr val="tx1"/>
                </a:solidFill>
              </a:rPr>
              <a:t>ise à </a:t>
            </a:r>
            <a:r>
              <a:rPr lang="fr-FR" dirty="0" smtClean="0"/>
              <a:t>l’infini </a:t>
            </a:r>
            <a:r>
              <a:rPr lang="fr-FR" dirty="0" smtClean="0">
                <a:solidFill>
                  <a:schemeClr val="tx1"/>
                </a:solidFill>
              </a:rPr>
              <a:t>des bornes des horloges en gardant les autres contraintes</a:t>
            </a:r>
            <a:endParaRPr lang="fr-FR" baseline="30000" dirty="0" smtClean="0">
              <a:solidFill>
                <a:schemeClr val="tx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15" name="Espace réservé du contenu 1"/>
          <p:cNvSpPr txBox="1">
            <a:spLocks/>
          </p:cNvSpPr>
          <p:nvPr/>
        </p:nvSpPr>
        <p:spPr>
          <a:xfrm>
            <a:off x="507322" y="1387808"/>
            <a:ext cx="8229600" cy="92948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>
                <a:solidFill>
                  <a:srgbClr val="0000FF"/>
                </a:solidFill>
              </a:rPr>
              <a:t>Z</a:t>
            </a:r>
            <a:r>
              <a:rPr lang="fr-FR" b="1" baseline="30000" dirty="0" smtClean="0">
                <a:solidFill>
                  <a:srgbClr val="0000FF"/>
                </a:solidFill>
              </a:rPr>
              <a:t> </a:t>
            </a:r>
            <a:r>
              <a:rPr lang="fr-FR" dirty="0" smtClean="0"/>
              <a:t>∩ </a:t>
            </a:r>
            <a:r>
              <a:rPr lang="fr-FR" dirty="0" smtClean="0">
                <a:solidFill>
                  <a:srgbClr val="000000"/>
                </a:solidFill>
              </a:rPr>
              <a:t>(</a:t>
            </a:r>
            <a:r>
              <a:rPr lang="fr-FR" i="1" dirty="0" smtClean="0">
                <a:solidFill>
                  <a:schemeClr val="tx2"/>
                </a:solidFill>
              </a:rPr>
              <a:t>x</a:t>
            </a:r>
            <a:r>
              <a:rPr lang="fr-FR" sz="2800" i="1" baseline="-25000" dirty="0" smtClean="0">
                <a:solidFill>
                  <a:schemeClr val="tx2"/>
                </a:solidFill>
              </a:rPr>
              <a:t>i </a:t>
            </a:r>
            <a:r>
              <a:rPr lang="fr-FR" sz="2800" dirty="0" smtClean="0">
                <a:solidFill>
                  <a:srgbClr val="000000"/>
                </a:solidFill>
              </a:rPr>
              <a:t>–</a:t>
            </a:r>
            <a:r>
              <a:rPr lang="fr-FR" sz="1600" dirty="0">
                <a:solidFill>
                  <a:schemeClr val="tx2"/>
                </a:solidFill>
              </a:rPr>
              <a:t> </a:t>
            </a:r>
            <a:r>
              <a:rPr lang="fr-FR" i="1" dirty="0" err="1" smtClean="0">
                <a:solidFill>
                  <a:schemeClr val="tx2"/>
                </a:solidFill>
              </a:rPr>
              <a:t>x</a:t>
            </a:r>
            <a:r>
              <a:rPr lang="fr-FR" sz="2800" i="1" baseline="-25000" dirty="0" err="1" smtClean="0">
                <a:solidFill>
                  <a:schemeClr val="tx2"/>
                </a:solidFill>
              </a:rPr>
              <a:t>j</a:t>
            </a:r>
            <a:r>
              <a:rPr lang="fr-FR" sz="2800" i="1" baseline="-25000" dirty="0" smtClean="0">
                <a:solidFill>
                  <a:schemeClr val="tx2"/>
                </a:solidFill>
              </a:rPr>
              <a:t> </a:t>
            </a:r>
            <a:r>
              <a:rPr lang="fr-FR" i="1" dirty="0" smtClean="0">
                <a:solidFill>
                  <a:srgbClr val="000000"/>
                </a:solidFill>
              </a:rPr>
              <a:t>≤ c</a:t>
            </a:r>
            <a:r>
              <a:rPr lang="fr-FR" dirty="0" smtClean="0"/>
              <a:t>) : </a:t>
            </a:r>
            <a:r>
              <a:rPr lang="fr-FR" dirty="0" smtClean="0">
                <a:solidFill>
                  <a:srgbClr val="0000FF"/>
                </a:solidFill>
              </a:rPr>
              <a:t>ajout de contrainte</a:t>
            </a:r>
            <a:r>
              <a:rPr lang="fr-FR" dirty="0" smtClean="0">
                <a:solidFill>
                  <a:srgbClr val="000000"/>
                </a:solidFill>
              </a:rPr>
              <a:t>. Modifier l’entrée correspondante, puis </a:t>
            </a:r>
            <a:r>
              <a:rPr lang="fr-FR" dirty="0" err="1" smtClean="0">
                <a:solidFill>
                  <a:srgbClr val="000000"/>
                </a:solidFill>
              </a:rPr>
              <a:t>re-canoniser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smtClean="0">
                <a:solidFill>
                  <a:schemeClr val="accent4"/>
                </a:solidFill>
              </a:rPr>
              <a:t>intelligemment</a:t>
            </a:r>
            <a:r>
              <a:rPr lang="fr-FR" dirty="0" smtClean="0">
                <a:solidFill>
                  <a:srgbClr val="000000"/>
                </a:solidFill>
              </a:rPr>
              <a:t>.</a:t>
            </a:r>
            <a:endParaRPr lang="fr-FR" baseline="30000" dirty="0" smtClean="0"/>
          </a:p>
        </p:txBody>
      </p:sp>
      <p:sp>
        <p:nvSpPr>
          <p:cNvPr id="19" name="Espace réservé du contenu 1"/>
          <p:cNvSpPr txBox="1">
            <a:spLocks/>
          </p:cNvSpPr>
          <p:nvPr/>
        </p:nvSpPr>
        <p:spPr>
          <a:xfrm>
            <a:off x="507322" y="2281928"/>
            <a:ext cx="8229600" cy="131728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>
                <a:solidFill>
                  <a:srgbClr val="0000FF"/>
                </a:solidFill>
              </a:rPr>
              <a:t>Z</a:t>
            </a:r>
            <a:r>
              <a:rPr lang="fr-FR" b="1" baseline="30000" dirty="0" smtClean="0">
                <a:solidFill>
                  <a:srgbClr val="0000FF"/>
                </a:solidFill>
              </a:rPr>
              <a:t> </a:t>
            </a:r>
            <a:r>
              <a:rPr lang="fr-FR" dirty="0" smtClean="0"/>
              <a:t>+ </a:t>
            </a:r>
            <a:r>
              <a:rPr lang="fr-FR" dirty="0" smtClean="0">
                <a:solidFill>
                  <a:srgbClr val="000000"/>
                </a:solidFill>
              </a:rPr>
              <a:t>(</a:t>
            </a:r>
            <a:r>
              <a:rPr lang="fr-FR" i="1" dirty="0" smtClean="0">
                <a:solidFill>
                  <a:schemeClr val="tx2"/>
                </a:solidFill>
              </a:rPr>
              <a:t>x</a:t>
            </a:r>
            <a:r>
              <a:rPr lang="fr-FR" sz="2800" i="1" baseline="-25000" dirty="0" smtClean="0">
                <a:solidFill>
                  <a:schemeClr val="tx2"/>
                </a:solidFill>
              </a:rPr>
              <a:t>i </a:t>
            </a:r>
            <a:r>
              <a:rPr lang="fr-FR" sz="2200" dirty="0" smtClean="0">
                <a:solidFill>
                  <a:srgbClr val="000000"/>
                </a:solidFill>
              </a:rPr>
              <a:t>∶= </a:t>
            </a:r>
            <a:r>
              <a:rPr lang="fr-FR" sz="2800" dirty="0" smtClean="0">
                <a:solidFill>
                  <a:srgbClr val="000000"/>
                </a:solidFill>
              </a:rPr>
              <a:t>0</a:t>
            </a:r>
            <a:r>
              <a:rPr lang="fr-FR" dirty="0" smtClean="0"/>
              <a:t>) : </a:t>
            </a:r>
            <a:r>
              <a:rPr lang="fr-FR" dirty="0" smtClean="0">
                <a:solidFill>
                  <a:srgbClr val="0000FF"/>
                </a:solidFill>
              </a:rPr>
              <a:t>reset d’horloge</a:t>
            </a:r>
            <a:r>
              <a:rPr lang="fr-FR" dirty="0" smtClean="0">
                <a:solidFill>
                  <a:srgbClr val="000000"/>
                </a:solidFill>
              </a:rPr>
              <a:t>. Mettre à 0 les entrées (0,</a:t>
            </a:r>
            <a:r>
              <a:rPr lang="fr-FR" i="1" dirty="0" smtClean="0">
                <a:solidFill>
                  <a:srgbClr val="0000FF"/>
                </a:solidFill>
              </a:rPr>
              <a:t>i</a:t>
            </a:r>
            <a:r>
              <a:rPr lang="fr-FR" dirty="0" smtClean="0">
                <a:solidFill>
                  <a:srgbClr val="000000"/>
                </a:solidFill>
              </a:rPr>
              <a:t>) et (</a:t>
            </a:r>
            <a:r>
              <a:rPr lang="fr-FR" i="1" dirty="0" smtClean="0">
                <a:solidFill>
                  <a:schemeClr val="tx2"/>
                </a:solidFill>
              </a:rPr>
              <a:t>i</a:t>
            </a:r>
            <a:r>
              <a:rPr lang="fr-FR" dirty="0" smtClean="0">
                <a:solidFill>
                  <a:srgbClr val="000000"/>
                </a:solidFill>
              </a:rPr>
              <a:t>,0) de la matrice  correspondante, puis recanoniser </a:t>
            </a:r>
            <a:r>
              <a:rPr lang="fr-FR" dirty="0" smtClean="0">
                <a:solidFill>
                  <a:schemeClr val="accent4"/>
                </a:solidFill>
              </a:rPr>
              <a:t>intelligemment</a:t>
            </a:r>
            <a:r>
              <a:rPr lang="fr-FR" dirty="0" smtClean="0">
                <a:solidFill>
                  <a:srgbClr val="000000"/>
                </a:solidFill>
              </a:rPr>
              <a:t>.</a:t>
            </a:r>
            <a:endParaRPr lang="fr-FR" baseline="30000" dirty="0" smtClean="0"/>
          </a:p>
        </p:txBody>
      </p:sp>
      <p:sp>
        <p:nvSpPr>
          <p:cNvPr id="20" name="Espace réservé du contenu 1"/>
          <p:cNvSpPr txBox="1">
            <a:spLocks/>
          </p:cNvSpPr>
          <p:nvPr/>
        </p:nvSpPr>
        <p:spPr>
          <a:xfrm>
            <a:off x="507322" y="3563847"/>
            <a:ext cx="8229600" cy="151169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err="1" smtClean="0">
                <a:solidFill>
                  <a:schemeClr val="tx2"/>
                </a:solidFill>
              </a:rPr>
              <a:t>norm</a:t>
            </a:r>
            <a:r>
              <a:rPr lang="fr-FR" sz="2800" i="1" baseline="-25000" dirty="0" err="1" smtClean="0"/>
              <a:t>k</a:t>
            </a:r>
            <a:r>
              <a:rPr lang="fr-FR" sz="2800" i="1" baseline="-25000" dirty="0" smtClean="0"/>
              <a:t> </a:t>
            </a:r>
            <a:r>
              <a:rPr lang="fr-FR" sz="2800" dirty="0" smtClean="0"/>
              <a:t>(</a:t>
            </a:r>
            <a:r>
              <a:rPr lang="fr-FR" dirty="0" smtClean="0">
                <a:solidFill>
                  <a:srgbClr val="0000FF"/>
                </a:solidFill>
              </a:rPr>
              <a:t>Z</a:t>
            </a:r>
            <a:r>
              <a:rPr lang="fr-FR" dirty="0"/>
              <a:t>)</a:t>
            </a:r>
            <a:r>
              <a:rPr lang="fr-FR" b="1" baseline="30000" dirty="0" smtClean="0">
                <a:solidFill>
                  <a:schemeClr val="accent4"/>
                </a:solidFill>
              </a:rPr>
              <a:t> </a:t>
            </a:r>
            <a:r>
              <a:rPr lang="fr-FR" dirty="0" smtClean="0"/>
              <a:t>: </a:t>
            </a:r>
            <a:r>
              <a:rPr lang="fr-FR" dirty="0" smtClean="0">
                <a:solidFill>
                  <a:srgbClr val="0000FF"/>
                </a:solidFill>
              </a:rPr>
              <a:t>normalisation par la constante </a:t>
            </a:r>
            <a:r>
              <a:rPr lang="fr-FR" i="1" dirty="0" smtClean="0"/>
              <a:t>k</a:t>
            </a:r>
            <a:r>
              <a:rPr lang="fr-FR" dirty="0" smtClean="0">
                <a:solidFill>
                  <a:srgbClr val="000000"/>
                </a:solidFill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smtClean="0">
                <a:solidFill>
                  <a:srgbClr val="000000"/>
                </a:solidFill>
              </a:rPr>
              <a:t>    1. supprimer </a:t>
            </a:r>
            <a:r>
              <a:rPr lang="fr-FR" sz="2000" i="1" dirty="0">
                <a:solidFill>
                  <a:schemeClr val="tx2"/>
                </a:solidFill>
              </a:rPr>
              <a:t>x</a:t>
            </a:r>
            <a:r>
              <a:rPr lang="fr-FR" sz="2000" i="1" baseline="-25000" dirty="0">
                <a:solidFill>
                  <a:schemeClr val="tx2"/>
                </a:solidFill>
              </a:rPr>
              <a:t>i </a:t>
            </a:r>
            <a:r>
              <a:rPr lang="fr-FR" sz="2000" dirty="0">
                <a:solidFill>
                  <a:srgbClr val="000000"/>
                </a:solidFill>
              </a:rPr>
              <a:t>–</a:t>
            </a:r>
            <a:r>
              <a:rPr lang="fr-FR" sz="1200" dirty="0">
                <a:solidFill>
                  <a:schemeClr val="tx2"/>
                </a:solidFill>
              </a:rPr>
              <a:t> </a:t>
            </a:r>
            <a:r>
              <a:rPr lang="fr-FR" sz="2000" i="1" dirty="0" err="1">
                <a:solidFill>
                  <a:schemeClr val="tx2"/>
                </a:solidFill>
              </a:rPr>
              <a:t>x</a:t>
            </a:r>
            <a:r>
              <a:rPr lang="fr-FR" sz="2000" i="1" baseline="-25000" dirty="0" err="1">
                <a:solidFill>
                  <a:schemeClr val="tx2"/>
                </a:solidFill>
              </a:rPr>
              <a:t>j</a:t>
            </a:r>
            <a:r>
              <a:rPr lang="fr-FR" sz="2000" i="1" baseline="-25000" dirty="0">
                <a:solidFill>
                  <a:schemeClr val="tx2"/>
                </a:solidFill>
              </a:rPr>
              <a:t> </a:t>
            </a:r>
            <a:r>
              <a:rPr lang="fr-FR" sz="2000" i="1" dirty="0">
                <a:solidFill>
                  <a:srgbClr val="000000"/>
                </a:solidFill>
              </a:rPr>
              <a:t>≤ </a:t>
            </a:r>
            <a:r>
              <a:rPr lang="fr-FR" sz="2000" i="1" dirty="0" smtClean="0">
                <a:solidFill>
                  <a:srgbClr val="000000"/>
                </a:solidFill>
              </a:rPr>
              <a:t>c </a:t>
            </a:r>
            <a:r>
              <a:rPr lang="fr-FR" sz="2000" dirty="0" smtClean="0">
                <a:solidFill>
                  <a:srgbClr val="000000"/>
                </a:solidFill>
              </a:rPr>
              <a:t>si</a:t>
            </a:r>
            <a:r>
              <a:rPr lang="fr-FR" sz="2000" i="1" dirty="0" smtClean="0">
                <a:solidFill>
                  <a:srgbClr val="000000"/>
                </a:solidFill>
              </a:rPr>
              <a:t> c &gt; k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000" i="1" dirty="0">
                <a:solidFill>
                  <a:srgbClr val="000000"/>
                </a:solidFill>
              </a:rPr>
              <a:t> 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smtClean="0">
                <a:solidFill>
                  <a:srgbClr val="000000"/>
                </a:solidFill>
              </a:rPr>
              <a:t>   2. changer </a:t>
            </a:r>
            <a:r>
              <a:rPr lang="fr-FR" sz="2000" i="1" dirty="0" smtClean="0">
                <a:solidFill>
                  <a:schemeClr val="tx2"/>
                </a:solidFill>
              </a:rPr>
              <a:t>x</a:t>
            </a:r>
            <a:r>
              <a:rPr lang="fr-FR" sz="2000" i="1" baseline="-25000" dirty="0" smtClean="0">
                <a:solidFill>
                  <a:schemeClr val="tx2"/>
                </a:solidFill>
              </a:rPr>
              <a:t>i </a:t>
            </a:r>
            <a:r>
              <a:rPr lang="fr-FR" sz="2000" dirty="0">
                <a:solidFill>
                  <a:srgbClr val="000000"/>
                </a:solidFill>
              </a:rPr>
              <a:t>–</a:t>
            </a:r>
            <a:r>
              <a:rPr lang="fr-FR" sz="1600" dirty="0">
                <a:solidFill>
                  <a:schemeClr val="tx2"/>
                </a:solidFill>
              </a:rPr>
              <a:t> </a:t>
            </a:r>
            <a:r>
              <a:rPr lang="fr-FR" sz="2000" i="1" dirty="0" err="1">
                <a:solidFill>
                  <a:schemeClr val="tx2"/>
                </a:solidFill>
              </a:rPr>
              <a:t>x</a:t>
            </a:r>
            <a:r>
              <a:rPr lang="fr-FR" sz="2000" i="1" baseline="-25000" dirty="0" err="1">
                <a:solidFill>
                  <a:schemeClr val="tx2"/>
                </a:solidFill>
              </a:rPr>
              <a:t>j</a:t>
            </a:r>
            <a:r>
              <a:rPr lang="fr-FR" sz="2000" i="1" baseline="-25000" dirty="0">
                <a:solidFill>
                  <a:schemeClr val="tx2"/>
                </a:solidFill>
              </a:rPr>
              <a:t> </a:t>
            </a:r>
            <a:r>
              <a:rPr lang="fr-FR" sz="2000" i="1" dirty="0">
                <a:solidFill>
                  <a:srgbClr val="000000"/>
                </a:solidFill>
              </a:rPr>
              <a:t>≤ c </a:t>
            </a:r>
            <a:r>
              <a:rPr lang="fr-FR" sz="2000" i="1" dirty="0" smtClean="0">
                <a:solidFill>
                  <a:srgbClr val="000000"/>
                </a:solidFill>
              </a:rPr>
              <a:t>en </a:t>
            </a:r>
            <a:r>
              <a:rPr lang="fr-FR" sz="2000" i="1" dirty="0">
                <a:solidFill>
                  <a:schemeClr val="tx2"/>
                </a:solidFill>
              </a:rPr>
              <a:t>x</a:t>
            </a:r>
            <a:r>
              <a:rPr lang="fr-FR" sz="2000" i="1" baseline="-25000" dirty="0">
                <a:solidFill>
                  <a:schemeClr val="tx2"/>
                </a:solidFill>
              </a:rPr>
              <a:t>i </a:t>
            </a:r>
            <a:r>
              <a:rPr lang="fr-FR" sz="2000" dirty="0">
                <a:solidFill>
                  <a:srgbClr val="000000"/>
                </a:solidFill>
              </a:rPr>
              <a:t>–</a:t>
            </a:r>
            <a:r>
              <a:rPr lang="fr-FR" sz="2000" dirty="0">
                <a:solidFill>
                  <a:schemeClr val="tx2"/>
                </a:solidFill>
              </a:rPr>
              <a:t> </a:t>
            </a:r>
            <a:r>
              <a:rPr lang="fr-FR" sz="2000" i="1" dirty="0" err="1">
                <a:solidFill>
                  <a:schemeClr val="tx2"/>
                </a:solidFill>
              </a:rPr>
              <a:t>x</a:t>
            </a:r>
            <a:r>
              <a:rPr lang="fr-FR" sz="2000" i="1" baseline="-25000" dirty="0" err="1">
                <a:solidFill>
                  <a:schemeClr val="tx2"/>
                </a:solidFill>
              </a:rPr>
              <a:t>j</a:t>
            </a:r>
            <a:r>
              <a:rPr lang="fr-FR" sz="2000" i="1" baseline="-25000" dirty="0">
                <a:solidFill>
                  <a:schemeClr val="tx2"/>
                </a:solidFill>
              </a:rPr>
              <a:t> </a:t>
            </a:r>
            <a:r>
              <a:rPr lang="fr-FR" sz="2000" i="1" dirty="0">
                <a:solidFill>
                  <a:srgbClr val="000000"/>
                </a:solidFill>
              </a:rPr>
              <a:t>≤ </a:t>
            </a:r>
            <a:r>
              <a:rPr lang="fr-FR" sz="2000" dirty="0">
                <a:solidFill>
                  <a:srgbClr val="000000"/>
                </a:solidFill>
              </a:rPr>
              <a:t>–</a:t>
            </a:r>
            <a:r>
              <a:rPr lang="fr-FR" sz="2000" i="1" dirty="0" smtClean="0">
                <a:solidFill>
                  <a:srgbClr val="000000"/>
                </a:solidFill>
              </a:rPr>
              <a:t>k </a:t>
            </a:r>
            <a:r>
              <a:rPr lang="fr-FR" sz="2000" dirty="0" smtClean="0">
                <a:solidFill>
                  <a:srgbClr val="000000"/>
                </a:solidFill>
              </a:rPr>
              <a:t>si</a:t>
            </a:r>
            <a:r>
              <a:rPr lang="fr-FR" sz="2000" i="1" dirty="0" smtClean="0">
                <a:solidFill>
                  <a:srgbClr val="000000"/>
                </a:solidFill>
              </a:rPr>
              <a:t> </a:t>
            </a:r>
            <a:r>
              <a:rPr lang="fr-FR" sz="2000" i="1" dirty="0">
                <a:solidFill>
                  <a:srgbClr val="000000"/>
                </a:solidFill>
              </a:rPr>
              <a:t>c </a:t>
            </a:r>
            <a:r>
              <a:rPr lang="fr-FR" sz="2000" i="1" dirty="0" smtClean="0">
                <a:solidFill>
                  <a:srgbClr val="000000"/>
                </a:solidFill>
              </a:rPr>
              <a:t>&lt; </a:t>
            </a:r>
            <a:r>
              <a:rPr lang="fr-FR" sz="2000" dirty="0">
                <a:solidFill>
                  <a:srgbClr val="000000"/>
                </a:solidFill>
              </a:rPr>
              <a:t>–</a:t>
            </a:r>
            <a:r>
              <a:rPr lang="fr-FR" sz="2000" i="1" dirty="0" smtClean="0">
                <a:solidFill>
                  <a:srgbClr val="000000"/>
                </a:solidFill>
              </a:rPr>
              <a:t>k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000" i="1" dirty="0">
                <a:solidFill>
                  <a:srgbClr val="000000"/>
                </a:solidFill>
              </a:rPr>
              <a:t> </a:t>
            </a:r>
            <a:r>
              <a:rPr lang="fr-FR" sz="2000" i="1" dirty="0" smtClean="0">
                <a:solidFill>
                  <a:srgbClr val="000000"/>
                </a:solidFill>
              </a:rPr>
              <a:t>    </a:t>
            </a:r>
            <a:r>
              <a:rPr lang="fr-FR" sz="2000" dirty="0" smtClean="0">
                <a:solidFill>
                  <a:srgbClr val="000000"/>
                </a:solidFill>
              </a:rPr>
              <a:t>3. Recanoniser </a:t>
            </a:r>
            <a:r>
              <a:rPr lang="fr-FR" sz="2000" dirty="0" smtClean="0">
                <a:solidFill>
                  <a:schemeClr val="accent4"/>
                </a:solidFill>
              </a:rPr>
              <a:t>intelligemment</a:t>
            </a:r>
            <a:r>
              <a:rPr lang="fr-FR" sz="2000" i="1" dirty="0" smtClean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80215" y="5631064"/>
            <a:ext cx="7575060" cy="822272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14400" bIns="68400" rtlCol="0">
            <a:spAutoFit/>
          </a:bodyPr>
          <a:lstStyle/>
          <a:p>
            <a:pPr marL="0" indent="0" algn="ctr">
              <a:buNone/>
            </a:pPr>
            <a:r>
              <a:rPr lang="fr-FR" sz="2400" dirty="0" smtClean="0"/>
              <a:t>Et tout cela en gérant au mieux la mémoire, surtout les</a:t>
            </a:r>
          </a:p>
          <a:p>
            <a:pPr marL="0" indent="0" algn="ctr">
              <a:buNone/>
            </a:pPr>
            <a:r>
              <a:rPr lang="fr-FR" sz="2400" dirty="0" smtClean="0"/>
              <a:t>unions de zones à l’aide de structures partagées [BB.]</a:t>
            </a:r>
          </a:p>
        </p:txBody>
      </p:sp>
      <p:sp>
        <p:nvSpPr>
          <p:cNvPr id="21" name="Espace réservé du contenu 1"/>
          <p:cNvSpPr txBox="1">
            <a:spLocks/>
          </p:cNvSpPr>
          <p:nvPr/>
        </p:nvSpPr>
        <p:spPr>
          <a:xfrm>
            <a:off x="507322" y="116632"/>
            <a:ext cx="8229600" cy="4770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>
                <a:solidFill>
                  <a:srgbClr val="0000FF"/>
                </a:solidFill>
              </a:rPr>
              <a:t>vide(Z) </a:t>
            </a:r>
            <a:r>
              <a:rPr lang="fr-FR" dirty="0" smtClean="0"/>
              <a:t>: existence d’un </a:t>
            </a:r>
            <a:r>
              <a:rPr lang="fr-FR" dirty="0" smtClean="0">
                <a:solidFill>
                  <a:schemeClr val="accent1"/>
                </a:solidFill>
              </a:rPr>
              <a:t>cycle de poids négatif</a:t>
            </a:r>
            <a:endParaRPr lang="fr-FR" baseline="30000" dirty="0" smtClean="0">
              <a:solidFill>
                <a:schemeClr val="accent1"/>
              </a:solidFill>
            </a:endParaRPr>
          </a:p>
        </p:txBody>
      </p:sp>
      <p:sp>
        <p:nvSpPr>
          <p:cNvPr id="11" name="Espace réservé du contenu 1"/>
          <p:cNvSpPr txBox="1">
            <a:spLocks/>
          </p:cNvSpPr>
          <p:nvPr/>
        </p:nvSpPr>
        <p:spPr>
          <a:xfrm>
            <a:off x="518864" y="5040178"/>
            <a:ext cx="8229600" cy="4770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>
                <a:solidFill>
                  <a:schemeClr val="tx2"/>
                </a:solidFill>
              </a:rPr>
              <a:t>... </a:t>
            </a:r>
            <a:endParaRPr lang="fr-FR" sz="2000" i="1" dirty="0" smtClean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900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/>
      <p:bldP spid="19" grpId="0"/>
      <p:bldP spid="20" grpId="0"/>
      <p:bldP spid="9" grpId="0" animBg="1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opérations vues graphiquement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00"/>
            <a:ext cx="9144000" cy="564702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81267" y="6309320"/>
            <a:ext cx="2385487" cy="391385"/>
          </a:xfrm>
          <a:prstGeom prst="rect">
            <a:avLst/>
          </a:prstGeom>
        </p:spPr>
        <p:txBody>
          <a:bodyPr wrap="none" tIns="14400" bIns="68400" rtlCol="0">
            <a:spAutoFit/>
          </a:bodyPr>
          <a:lstStyle/>
          <a:p>
            <a:pPr marL="0" indent="0">
              <a:buNone/>
            </a:pPr>
            <a:r>
              <a:rPr lang="fr-FR" sz="2000" i="1" dirty="0" smtClean="0"/>
              <a:t>source Kim Larsen</a:t>
            </a:r>
          </a:p>
        </p:txBody>
      </p:sp>
    </p:spTree>
    <p:extLst>
      <p:ext uri="{BB962C8B-B14F-4D97-AF65-F5344CB8AC3E}">
        <p14:creationId xmlns:p14="http://schemas.microsoft.com/office/powerpoint/2010/main" val="1690317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977126" y="1235614"/>
            <a:ext cx="5189748" cy="3185488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 smtClean="0"/>
              <a:t>Les automates temporisés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 smtClean="0"/>
              <a:t>Horloges, trajectoires et régions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 smtClean="0"/>
              <a:t>Logiques temporisées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/>
              <a:t>Exemples UPPAAL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 smtClean="0"/>
              <a:t>Vérification par zones et </a:t>
            </a:r>
            <a:r>
              <a:rPr lang="fr-FR" dirty="0" err="1" smtClean="0"/>
              <a:t>DBMs</a:t>
            </a:r>
            <a:endParaRPr lang="fr-FR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 smtClean="0"/>
              <a:t>Les automates hybrides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8995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515690" y="3717032"/>
            <a:ext cx="8229600" cy="1717393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fr-FR" dirty="0"/>
              <a:t>Model-</a:t>
            </a:r>
            <a:r>
              <a:rPr lang="fr-FR" dirty="0" err="1"/>
              <a:t>checking</a:t>
            </a:r>
            <a:r>
              <a:rPr lang="fr-FR" dirty="0"/>
              <a:t> par </a:t>
            </a:r>
            <a:r>
              <a:rPr lang="fr-FR" dirty="0">
                <a:solidFill>
                  <a:schemeClr val="accent3"/>
                </a:solidFill>
              </a:rPr>
              <a:t>exploration en </a:t>
            </a:r>
            <a:r>
              <a:rPr lang="fr-FR" dirty="0" smtClean="0">
                <a:solidFill>
                  <a:schemeClr val="accent3"/>
                </a:solidFill>
              </a:rPr>
              <a:t>avant</a:t>
            </a:r>
            <a:r>
              <a:rPr lang="fr-FR" dirty="0" smtClean="0"/>
              <a:t>, avec </a:t>
            </a:r>
            <a:r>
              <a:rPr lang="fr-FR" dirty="0"/>
              <a:t>normalisation par la plus grande constante du problème.</a:t>
            </a:r>
          </a:p>
          <a:p>
            <a:pPr>
              <a:spcBef>
                <a:spcPts val="300"/>
              </a:spcBef>
            </a:pPr>
            <a:r>
              <a:rPr lang="fr-FR" dirty="0"/>
              <a:t>Fabrication de </a:t>
            </a:r>
            <a:r>
              <a:rPr lang="fr-FR" dirty="0">
                <a:solidFill>
                  <a:schemeClr val="accent4"/>
                </a:solidFill>
              </a:rPr>
              <a:t>contre-exemples par retour </a:t>
            </a:r>
            <a:r>
              <a:rPr lang="fr-FR" dirty="0" smtClean="0">
                <a:solidFill>
                  <a:schemeClr val="accent4"/>
                </a:solidFill>
              </a:rPr>
              <a:t>arrière</a:t>
            </a:r>
          </a:p>
          <a:p>
            <a:pPr>
              <a:spcBef>
                <a:spcPts val="300"/>
              </a:spcBef>
            </a:pPr>
            <a:r>
              <a:rPr lang="fr-FR" dirty="0" smtClean="0"/>
              <a:t>Optimisation </a:t>
            </a:r>
            <a:r>
              <a:rPr lang="fr-FR" dirty="0"/>
              <a:t>poussée, cf. </a:t>
            </a:r>
            <a:r>
              <a:rPr lang="fr-FR" i="1" dirty="0" err="1"/>
              <a:t>Uppaal</a:t>
            </a:r>
            <a:r>
              <a:rPr lang="fr-FR" i="1" dirty="0"/>
              <a:t> </a:t>
            </a:r>
            <a:r>
              <a:rPr lang="fr-FR" i="1" dirty="0" err="1"/>
              <a:t>Implementation</a:t>
            </a:r>
            <a:r>
              <a:rPr lang="fr-FR" i="1" dirty="0"/>
              <a:t> Secret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Transformation d’une zone par une transition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98377"/>
              </p:ext>
            </p:extLst>
          </p:nvPr>
        </p:nvGraphicFramePr>
        <p:xfrm>
          <a:off x="683568" y="2132856"/>
          <a:ext cx="373063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0" name="Equation" r:id="rId3" imgW="177800" imgH="241300" progId="Equation.DSMT4">
                  <p:embed/>
                </p:oleObj>
              </mc:Choice>
              <mc:Fallback>
                <p:oleObj name="Equation" r:id="rId3" imgW="1778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2132856"/>
                        <a:ext cx="373063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429631"/>
              </p:ext>
            </p:extLst>
          </p:nvPr>
        </p:nvGraphicFramePr>
        <p:xfrm>
          <a:off x="6657876" y="2132856"/>
          <a:ext cx="5064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1" name="Equation" r:id="rId5" imgW="241300" imgH="241300" progId="Equation.DSMT4">
                  <p:embed/>
                </p:oleObj>
              </mc:Choice>
              <mc:Fallback>
                <p:oleObj name="Equation" r:id="rId5" imgW="2413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57876" y="2132856"/>
                        <a:ext cx="506412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Connecteur droit avec flèche 10"/>
          <p:cNvCxnSpPr/>
          <p:nvPr/>
        </p:nvCxnSpPr>
        <p:spPr bwMode="auto">
          <a:xfrm>
            <a:off x="1115616" y="2420888"/>
            <a:ext cx="5470252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994701"/>
              </p:ext>
            </p:extLst>
          </p:nvPr>
        </p:nvGraphicFramePr>
        <p:xfrm>
          <a:off x="1409700" y="1920603"/>
          <a:ext cx="221138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2" name="Equation" r:id="rId7" imgW="1054100" imgH="203200" progId="Equation.DSMT4">
                  <p:embed/>
                </p:oleObj>
              </mc:Choice>
              <mc:Fallback>
                <p:oleObj name="Equation" r:id="rId7" imgW="1054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09700" y="1920603"/>
                        <a:ext cx="2211388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661648"/>
              </p:ext>
            </p:extLst>
          </p:nvPr>
        </p:nvGraphicFramePr>
        <p:xfrm>
          <a:off x="3987177" y="1973312"/>
          <a:ext cx="26670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3" name="Equation" r:id="rId9" imgW="127000" imgH="152400" progId="Equation.DSMT4">
                  <p:embed/>
                </p:oleObj>
              </mc:Choice>
              <mc:Fallback>
                <p:oleObj name="Equation" r:id="rId9" imgW="1270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87177" y="1973312"/>
                        <a:ext cx="266700" cy="31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040768"/>
              </p:ext>
            </p:extLst>
          </p:nvPr>
        </p:nvGraphicFramePr>
        <p:xfrm>
          <a:off x="4630490" y="1920131"/>
          <a:ext cx="16510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4" name="Equation" r:id="rId11" imgW="787400" imgH="203200" progId="Equation.DSMT4">
                  <p:embed/>
                </p:oleObj>
              </mc:Choice>
              <mc:Fallback>
                <p:oleObj name="Equation" r:id="rId11" imgW="787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30490" y="1920131"/>
                        <a:ext cx="165100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698580"/>
              </p:ext>
            </p:extLst>
          </p:nvPr>
        </p:nvGraphicFramePr>
        <p:xfrm>
          <a:off x="7380312" y="2237210"/>
          <a:ext cx="114617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5" name="Equation" r:id="rId13" imgW="546100" imgH="355600" progId="Equation.DSMT4">
                  <p:embed/>
                </p:oleObj>
              </mc:Choice>
              <mc:Fallback>
                <p:oleObj name="Equation" r:id="rId13" imgW="5461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380312" y="2237210"/>
                        <a:ext cx="1146175" cy="744537"/>
                      </a:xfrm>
                      <a:prstGeom prst="rect">
                        <a:avLst/>
                      </a:prstGeom>
                      <a:ln w="19050" cmpd="sng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025382"/>
              </p:ext>
            </p:extLst>
          </p:nvPr>
        </p:nvGraphicFramePr>
        <p:xfrm>
          <a:off x="66104" y="3068960"/>
          <a:ext cx="9042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6" name="Equation" r:id="rId15" imgW="4521200" imgH="279400" progId="Equation.DSMT4">
                  <p:embed/>
                </p:oleObj>
              </mc:Choice>
              <mc:Fallback>
                <p:oleObj name="Equation" r:id="rId15" imgW="45212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6104" y="3068960"/>
                        <a:ext cx="90424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097504"/>
              </p:ext>
            </p:extLst>
          </p:nvPr>
        </p:nvGraphicFramePr>
        <p:xfrm>
          <a:off x="827584" y="764704"/>
          <a:ext cx="5181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7" name="Equation" r:id="rId17" imgW="2590800" imgH="457200" progId="Equation.DSMT4">
                  <p:embed/>
                </p:oleObj>
              </mc:Choice>
              <mc:Fallback>
                <p:oleObj name="Equation" r:id="rId17" imgW="2590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27584" y="764704"/>
                        <a:ext cx="51816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9078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880205"/>
            <a:ext cx="8229600" cy="1252651"/>
          </a:xfrm>
        </p:spPr>
        <p:txBody>
          <a:bodyPr/>
          <a:lstStyle/>
          <a:p>
            <a:r>
              <a:rPr lang="fr-FR" dirty="0" smtClean="0"/>
              <a:t>Ne plus se contenter des horloges, mais modéliser mieux la physique à l’aide de </a:t>
            </a:r>
            <a:r>
              <a:rPr lang="fr-FR" dirty="0" smtClean="0">
                <a:solidFill>
                  <a:schemeClr val="accent4"/>
                </a:solidFill>
              </a:rPr>
              <a:t>variables réelles </a:t>
            </a:r>
            <a:r>
              <a:rPr lang="fr-FR" dirty="0" smtClean="0"/>
              <a:t>et d’équations </a:t>
            </a:r>
            <a:r>
              <a:rPr lang="fr-FR" dirty="0" smtClean="0">
                <a:solidFill>
                  <a:srgbClr val="B45600"/>
                </a:solidFill>
              </a:rPr>
              <a:t>différentielles ordinaires (</a:t>
            </a:r>
            <a:r>
              <a:rPr lang="fr-FR" dirty="0" err="1" smtClean="0">
                <a:solidFill>
                  <a:srgbClr val="B45600"/>
                </a:solidFill>
              </a:rPr>
              <a:t>EDOs</a:t>
            </a:r>
            <a:r>
              <a:rPr lang="fr-FR" dirty="0" smtClean="0">
                <a:solidFill>
                  <a:srgbClr val="B45600"/>
                </a:solidFill>
              </a:rPr>
              <a:t>)</a:t>
            </a:r>
            <a:endParaRPr lang="fr-FR" dirty="0">
              <a:solidFill>
                <a:srgbClr val="B456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Automates hybrides (</a:t>
            </a:r>
            <a:r>
              <a:rPr lang="fr-FR" dirty="0" err="1" smtClean="0"/>
              <a:t>Henzinger</a:t>
            </a:r>
            <a:r>
              <a:rPr lang="fr-FR" dirty="0" smtClean="0"/>
              <a:t> et. al.)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pSp>
        <p:nvGrpSpPr>
          <p:cNvPr id="21" name="Grouper 20"/>
          <p:cNvGrpSpPr/>
          <p:nvPr/>
        </p:nvGrpSpPr>
        <p:grpSpPr>
          <a:xfrm>
            <a:off x="1439652" y="2492375"/>
            <a:ext cx="6264696" cy="2212975"/>
            <a:chOff x="539552" y="2492375"/>
            <a:chExt cx="6264696" cy="2212975"/>
          </a:xfrm>
        </p:grpSpPr>
        <p:graphicFrame>
          <p:nvGraphicFramePr>
            <p:cNvPr id="7" name="Obje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8085376"/>
                </p:ext>
              </p:extLst>
            </p:nvPr>
          </p:nvGraphicFramePr>
          <p:xfrm>
            <a:off x="1835696" y="3068960"/>
            <a:ext cx="1385888" cy="1012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13" name="Equation" r:id="rId3" imgW="660400" imgH="482600" progId="Equation.DSMT4">
                    <p:embed/>
                  </p:oleObj>
                </mc:Choice>
                <mc:Fallback>
                  <p:oleObj name="Equation" r:id="rId3" imgW="660400" imgH="482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835696" y="3068960"/>
                          <a:ext cx="1385888" cy="10128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5450044"/>
                </p:ext>
              </p:extLst>
            </p:nvPr>
          </p:nvGraphicFramePr>
          <p:xfrm>
            <a:off x="5470525" y="3067050"/>
            <a:ext cx="1173163" cy="1065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14" name="Equation" r:id="rId5" imgW="558800" imgH="508000" progId="Equation.DSMT4">
                    <p:embed/>
                  </p:oleObj>
                </mc:Choice>
                <mc:Fallback>
                  <p:oleObj name="Equation" r:id="rId5" imgW="558800" imgH="508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470525" y="3067050"/>
                          <a:ext cx="1173163" cy="10652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1763688" y="2996952"/>
              <a:ext cx="1512168" cy="1156841"/>
            </a:xfrm>
            <a:prstGeom prst="rect">
              <a:avLst/>
            </a:prstGeom>
            <a:ln w="28575" cmpd="sng">
              <a:solidFill>
                <a:schemeClr val="accent1"/>
              </a:solidFill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92080" y="2996952"/>
              <a:ext cx="1512168" cy="1156841"/>
            </a:xfrm>
            <a:prstGeom prst="rect">
              <a:avLst/>
            </a:prstGeom>
            <a:ln w="28575" cmpd="sng">
              <a:solidFill>
                <a:schemeClr val="tx2"/>
              </a:solidFill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2" name="Connecteur droit avec flèche 11"/>
            <p:cNvCxnSpPr/>
            <p:nvPr/>
          </p:nvCxnSpPr>
          <p:spPr bwMode="auto">
            <a:xfrm>
              <a:off x="3275856" y="3284984"/>
              <a:ext cx="2016224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Connecteur droit avec flèche 12"/>
            <p:cNvCxnSpPr/>
            <p:nvPr/>
          </p:nvCxnSpPr>
          <p:spPr bwMode="auto">
            <a:xfrm flipH="1">
              <a:off x="3275856" y="3861048"/>
              <a:ext cx="2016224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14" name="Obje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3534381"/>
                </p:ext>
              </p:extLst>
            </p:nvPr>
          </p:nvGraphicFramePr>
          <p:xfrm>
            <a:off x="3643313" y="2492375"/>
            <a:ext cx="1254125" cy="719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15" name="Equation" r:id="rId7" imgW="596900" imgH="342900" progId="Equation.DSMT4">
                    <p:embed/>
                  </p:oleObj>
                </mc:Choice>
                <mc:Fallback>
                  <p:oleObj name="Equation" r:id="rId7" imgW="596900" imgH="3429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643313" y="2492375"/>
                          <a:ext cx="1254125" cy="7191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9264049"/>
                </p:ext>
              </p:extLst>
            </p:nvPr>
          </p:nvGraphicFramePr>
          <p:xfrm>
            <a:off x="3656013" y="3986213"/>
            <a:ext cx="1228725" cy="719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16" name="Equation" r:id="rId9" imgW="584200" imgH="342900" progId="Equation.DSMT4">
                    <p:embed/>
                  </p:oleObj>
                </mc:Choice>
                <mc:Fallback>
                  <p:oleObj name="Equation" r:id="rId9" imgW="584200" imgH="3429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656013" y="3986213"/>
                          <a:ext cx="1228725" cy="7191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6367814"/>
                </p:ext>
              </p:extLst>
            </p:nvPr>
          </p:nvGraphicFramePr>
          <p:xfrm>
            <a:off x="539552" y="3111946"/>
            <a:ext cx="827087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17" name="Equation" r:id="rId11" imgW="393700" imgH="165100" progId="Equation.DSMT4">
                    <p:embed/>
                  </p:oleObj>
                </mc:Choice>
                <mc:Fallback>
                  <p:oleObj name="Equation" r:id="rId11" imgW="3937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39552" y="3111946"/>
                          <a:ext cx="827087" cy="346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Connecteur droit avec flèche 17"/>
            <p:cNvCxnSpPr>
              <a:endCxn id="9" idx="1"/>
            </p:cNvCxnSpPr>
            <p:nvPr/>
          </p:nvCxnSpPr>
          <p:spPr bwMode="auto">
            <a:xfrm>
              <a:off x="539552" y="3575373"/>
              <a:ext cx="1224136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2" name="Espace réservé du contenu 5"/>
          <p:cNvSpPr txBox="1">
            <a:spLocks/>
          </p:cNvSpPr>
          <p:nvPr/>
        </p:nvSpPr>
        <p:spPr>
          <a:xfrm>
            <a:off x="467544" y="4912653"/>
            <a:ext cx="8229600" cy="8648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u="sng" dirty="0" smtClean="0"/>
              <a:t>A démontrer</a:t>
            </a:r>
            <a:r>
              <a:rPr lang="fr-FR" dirty="0" smtClean="0"/>
              <a:t> : le radiateur n’est pas allumé </a:t>
            </a:r>
            <a:r>
              <a:rPr lang="fr-FR" dirty="0" smtClean="0">
                <a:solidFill>
                  <a:schemeClr val="tx2"/>
                </a:solidFill>
              </a:rPr>
              <a:t>plus de 2/3 du temps</a:t>
            </a:r>
            <a:r>
              <a:rPr lang="fr-FR" dirty="0" smtClean="0"/>
              <a:t> pendant la première heure</a:t>
            </a:r>
            <a:endParaRPr lang="fr-FR" dirty="0">
              <a:solidFill>
                <a:srgbClr val="B45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852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Ajout d’horloges pour compter le temps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011924"/>
              </p:ext>
            </p:extLst>
          </p:nvPr>
        </p:nvGraphicFramePr>
        <p:xfrm>
          <a:off x="2615458" y="1560513"/>
          <a:ext cx="1492250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8" name="Equation" r:id="rId3" imgW="711200" imgH="685800" progId="Equation.DSMT4">
                  <p:embed/>
                </p:oleObj>
              </mc:Choice>
              <mc:Fallback>
                <p:oleObj name="Equation" r:id="rId3" imgW="7112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5458" y="1560513"/>
                        <a:ext cx="1492250" cy="1439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555776" y="1502632"/>
            <a:ext cx="1611615" cy="1565243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 bwMode="auto">
          <a:xfrm>
            <a:off x="4175956" y="1989361"/>
            <a:ext cx="2016224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Connecteur droit avec flèche 12"/>
          <p:cNvCxnSpPr/>
          <p:nvPr/>
        </p:nvCxnSpPr>
        <p:spPr bwMode="auto">
          <a:xfrm flipH="1">
            <a:off x="4175956" y="2565425"/>
            <a:ext cx="2016224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751575"/>
              </p:ext>
            </p:extLst>
          </p:nvPr>
        </p:nvGraphicFramePr>
        <p:xfrm>
          <a:off x="4543413" y="1196752"/>
          <a:ext cx="12541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9" name="Equation" r:id="rId5" imgW="596900" imgH="342900" progId="Equation.DSMT4">
                  <p:embed/>
                </p:oleObj>
              </mc:Choice>
              <mc:Fallback>
                <p:oleObj name="Equation" r:id="rId5" imgW="5969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43413" y="1196752"/>
                        <a:ext cx="1254125" cy="719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132352"/>
              </p:ext>
            </p:extLst>
          </p:nvPr>
        </p:nvGraphicFramePr>
        <p:xfrm>
          <a:off x="4556113" y="2690590"/>
          <a:ext cx="122872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0" name="Equation" r:id="rId7" imgW="584200" imgH="342900" progId="Equation.DSMT4">
                  <p:embed/>
                </p:oleObj>
              </mc:Choice>
              <mc:Fallback>
                <p:oleObj name="Equation" r:id="rId7" imgW="5842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56113" y="2690590"/>
                        <a:ext cx="1228725" cy="719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008164"/>
              </p:ext>
            </p:extLst>
          </p:nvPr>
        </p:nvGraphicFramePr>
        <p:xfrm>
          <a:off x="1439652" y="1816323"/>
          <a:ext cx="82708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1" name="Equation" r:id="rId9" imgW="393700" imgH="165100" progId="Equation.DSMT4">
                  <p:embed/>
                </p:oleObj>
              </mc:Choice>
              <mc:Fallback>
                <p:oleObj name="Equation" r:id="rId9" imgW="3937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39652" y="1816323"/>
                        <a:ext cx="827087" cy="34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074235"/>
              </p:ext>
            </p:extLst>
          </p:nvPr>
        </p:nvGraphicFramePr>
        <p:xfrm>
          <a:off x="6184900" y="1538334"/>
          <a:ext cx="1544638" cy="149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2" name="Equation" r:id="rId11" imgW="736600" imgH="711200" progId="Equation.DSMT4">
                  <p:embed/>
                </p:oleObj>
              </mc:Choice>
              <mc:Fallback>
                <p:oleObj name="Equation" r:id="rId11" imgW="736600" imgH="71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84900" y="1538334"/>
                        <a:ext cx="1544638" cy="1493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6177516" y="1502632"/>
            <a:ext cx="1611615" cy="1565243"/>
          </a:xfrm>
          <a:prstGeom prst="rect">
            <a:avLst/>
          </a:prstGeom>
          <a:ln w="28575" cmpd="sng">
            <a:solidFill>
              <a:srgbClr val="0000FF"/>
            </a:solidFill>
          </a:ln>
        </p:spPr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27851"/>
              </p:ext>
            </p:extLst>
          </p:nvPr>
        </p:nvGraphicFramePr>
        <p:xfrm>
          <a:off x="3319907" y="3645024"/>
          <a:ext cx="362426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3" name="Equation" r:id="rId13" imgW="1727200" imgH="381000" progId="Equation.DSMT4">
                  <p:embed/>
                </p:oleObj>
              </mc:Choice>
              <mc:Fallback>
                <p:oleObj name="Equation" r:id="rId13" imgW="1727200" imgH="38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19907" y="3645024"/>
                        <a:ext cx="3624262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Connecteur droit avec flèche 21"/>
          <p:cNvCxnSpPr/>
          <p:nvPr/>
        </p:nvCxnSpPr>
        <p:spPr bwMode="auto">
          <a:xfrm>
            <a:off x="1331640" y="2276872"/>
            <a:ext cx="1224136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707168"/>
              </p:ext>
            </p:extLst>
          </p:nvPr>
        </p:nvGraphicFramePr>
        <p:xfrm>
          <a:off x="1439863" y="2276872"/>
          <a:ext cx="827087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4" name="Equation" r:id="rId15" imgW="393700" imgH="355600" progId="Equation.DSMT4">
                  <p:embed/>
                </p:oleObj>
              </mc:Choice>
              <mc:Fallback>
                <p:oleObj name="Equation" r:id="rId15" imgW="3937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439863" y="2276872"/>
                        <a:ext cx="827087" cy="744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7008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contenu 18"/>
          <p:cNvSpPr>
            <a:spLocks noGrp="1"/>
          </p:cNvSpPr>
          <p:nvPr>
            <p:ph idx="1"/>
          </p:nvPr>
        </p:nvSpPr>
        <p:spPr>
          <a:xfrm>
            <a:off x="441313" y="3667377"/>
            <a:ext cx="8229600" cy="2569935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Deux solutions pour prouver la sûreté :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Traduire les EDO en </a:t>
            </a:r>
            <a:r>
              <a:rPr lang="fr-FR" dirty="0" smtClean="0">
                <a:solidFill>
                  <a:schemeClr val="tx2"/>
                </a:solidFill>
              </a:rPr>
              <a:t>comportement d’horloges</a:t>
            </a:r>
            <a:r>
              <a:rPr lang="fr-FR" dirty="0" smtClean="0"/>
              <a:t>, en étudiant le temps que met </a:t>
            </a:r>
            <a:r>
              <a:rPr lang="fr-FR" i="1" dirty="0" smtClean="0">
                <a:solidFill>
                  <a:schemeClr val="accent4"/>
                </a:solidFill>
              </a:rPr>
              <a:t>x</a:t>
            </a:r>
            <a:r>
              <a:rPr lang="fr-FR" dirty="0" smtClean="0"/>
              <a:t> à atteindre les bornes, puis faire comme pour les automates temporisés.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Faire des </a:t>
            </a:r>
            <a:r>
              <a:rPr lang="fr-FR" dirty="0" smtClean="0">
                <a:solidFill>
                  <a:schemeClr val="accent3"/>
                </a:solidFill>
              </a:rPr>
              <a:t>sur-approximations linéai</a:t>
            </a:r>
            <a:r>
              <a:rPr lang="fr-FR" dirty="0" smtClean="0">
                <a:solidFill>
                  <a:srgbClr val="C83296"/>
                </a:solidFill>
              </a:rPr>
              <a:t>res</a:t>
            </a:r>
            <a:r>
              <a:rPr lang="fr-FR" dirty="0" smtClean="0">
                <a:solidFill>
                  <a:schemeClr val="accent4"/>
                </a:solidFill>
              </a:rPr>
              <a:t> </a:t>
            </a:r>
            <a:r>
              <a:rPr lang="fr-FR" dirty="0" smtClean="0"/>
              <a:t>suffisantes pour prouver les propriétés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Ajout du prédicat de sûreté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pSp>
        <p:nvGrpSpPr>
          <p:cNvPr id="18" name="Grouper 17"/>
          <p:cNvGrpSpPr/>
          <p:nvPr/>
        </p:nvGrpSpPr>
        <p:grpSpPr>
          <a:xfrm>
            <a:off x="1277520" y="1502632"/>
            <a:ext cx="2888416" cy="1842516"/>
            <a:chOff x="1259632" y="1502632"/>
            <a:chExt cx="2888416" cy="1842516"/>
          </a:xfrm>
        </p:grpSpPr>
        <p:graphicFrame>
          <p:nvGraphicFramePr>
            <p:cNvPr id="6" name="Obje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3507663"/>
                </p:ext>
              </p:extLst>
            </p:nvPr>
          </p:nvGraphicFramePr>
          <p:xfrm>
            <a:off x="1311103" y="1530921"/>
            <a:ext cx="2824162" cy="1785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64" name="Equation" r:id="rId3" imgW="1346200" imgH="850900" progId="Equation.DSMT4">
                    <p:embed/>
                  </p:oleObj>
                </mc:Choice>
                <mc:Fallback>
                  <p:oleObj name="Equation" r:id="rId3" imgW="1346200" imgH="8509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311103" y="1530921"/>
                          <a:ext cx="2824162" cy="17859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6"/>
            <p:cNvSpPr/>
            <p:nvPr/>
          </p:nvSpPr>
          <p:spPr>
            <a:xfrm>
              <a:off x="1259632" y="1502632"/>
              <a:ext cx="2888416" cy="1842516"/>
            </a:xfrm>
            <a:prstGeom prst="rect">
              <a:avLst/>
            </a:prstGeom>
            <a:ln w="28575" cmpd="sng">
              <a:solidFill>
                <a:schemeClr val="accent1"/>
              </a:solidFill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8" name="Connecteur droit avec flèche 7"/>
          <p:cNvCxnSpPr/>
          <p:nvPr/>
        </p:nvCxnSpPr>
        <p:spPr bwMode="auto">
          <a:xfrm>
            <a:off x="4175956" y="1989361"/>
            <a:ext cx="2016224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Connecteur droit avec flèche 8"/>
          <p:cNvCxnSpPr/>
          <p:nvPr/>
        </p:nvCxnSpPr>
        <p:spPr bwMode="auto">
          <a:xfrm flipH="1">
            <a:off x="4175956" y="2565425"/>
            <a:ext cx="2016224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846418"/>
              </p:ext>
            </p:extLst>
          </p:nvPr>
        </p:nvGraphicFramePr>
        <p:xfrm>
          <a:off x="4543413" y="1196752"/>
          <a:ext cx="12541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5" name="Equation" r:id="rId5" imgW="596900" imgH="342900" progId="Equation.DSMT4">
                  <p:embed/>
                </p:oleObj>
              </mc:Choice>
              <mc:Fallback>
                <p:oleObj name="Equation" r:id="rId5" imgW="5969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43413" y="1196752"/>
                        <a:ext cx="1254125" cy="719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970239"/>
              </p:ext>
            </p:extLst>
          </p:nvPr>
        </p:nvGraphicFramePr>
        <p:xfrm>
          <a:off x="4556113" y="2690590"/>
          <a:ext cx="122872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6" name="Equation" r:id="rId7" imgW="584200" imgH="342900" progId="Equation.DSMT4">
                  <p:embed/>
                </p:oleObj>
              </mc:Choice>
              <mc:Fallback>
                <p:oleObj name="Equation" r:id="rId7" imgW="5842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56113" y="2690590"/>
                        <a:ext cx="1228725" cy="719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091915"/>
              </p:ext>
            </p:extLst>
          </p:nvPr>
        </p:nvGraphicFramePr>
        <p:xfrm>
          <a:off x="251520" y="1816323"/>
          <a:ext cx="82708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7" name="Equation" r:id="rId9" imgW="393700" imgH="165100" progId="Equation.DSMT4">
                  <p:embed/>
                </p:oleObj>
              </mc:Choice>
              <mc:Fallback>
                <p:oleObj name="Equation" r:id="rId9" imgW="3937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1520" y="1816323"/>
                        <a:ext cx="827087" cy="34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necteur droit avec flèche 14"/>
          <p:cNvCxnSpPr/>
          <p:nvPr/>
        </p:nvCxnSpPr>
        <p:spPr bwMode="auto">
          <a:xfrm>
            <a:off x="35496" y="2276872"/>
            <a:ext cx="1224136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7" name="Grouper 16"/>
          <p:cNvGrpSpPr/>
          <p:nvPr/>
        </p:nvGrpSpPr>
        <p:grpSpPr>
          <a:xfrm>
            <a:off x="6183008" y="1476946"/>
            <a:ext cx="2888416" cy="1868202"/>
            <a:chOff x="6165120" y="1476946"/>
            <a:chExt cx="2888416" cy="1868202"/>
          </a:xfrm>
        </p:grpSpPr>
        <p:graphicFrame>
          <p:nvGraphicFramePr>
            <p:cNvPr id="13" name="Obje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7418746"/>
                </p:ext>
              </p:extLst>
            </p:nvPr>
          </p:nvGraphicFramePr>
          <p:xfrm>
            <a:off x="6197247" y="1476946"/>
            <a:ext cx="2824162" cy="1839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68" name="Equation" r:id="rId11" imgW="1346200" imgH="876300" progId="Equation.DSMT4">
                    <p:embed/>
                  </p:oleObj>
                </mc:Choice>
                <mc:Fallback>
                  <p:oleObj name="Equation" r:id="rId11" imgW="1346200" imgH="876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197247" y="1476946"/>
                          <a:ext cx="2824162" cy="18399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ctangle 15"/>
            <p:cNvSpPr/>
            <p:nvPr/>
          </p:nvSpPr>
          <p:spPr>
            <a:xfrm>
              <a:off x="6165120" y="1502632"/>
              <a:ext cx="2888416" cy="1842516"/>
            </a:xfrm>
            <a:prstGeom prst="rect">
              <a:avLst/>
            </a:prstGeom>
            <a:ln w="28575" cmpd="sng">
              <a:solidFill>
                <a:srgbClr val="0000FF"/>
              </a:solidFill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870285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7054"/>
          </a:xfrm>
        </p:spPr>
        <p:txBody>
          <a:bodyPr/>
          <a:lstStyle/>
          <a:p>
            <a:r>
              <a:rPr lang="fr-FR" dirty="0" smtClean="0"/>
              <a:t>Equations successives de </a:t>
            </a:r>
            <a:r>
              <a:rPr lang="fr-FR" i="1" dirty="0" smtClean="0">
                <a:solidFill>
                  <a:srgbClr val="B45600"/>
                </a:solidFill>
              </a:rPr>
              <a:t>x 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1. Résoudre l’équation et introduire des horloges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904533"/>
              </p:ext>
            </p:extLst>
          </p:nvPr>
        </p:nvGraphicFramePr>
        <p:xfrm>
          <a:off x="1260475" y="1844824"/>
          <a:ext cx="5703888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74" name="Equation" r:id="rId3" imgW="2717800" imgH="241300" progId="Equation.DSMT4">
                  <p:embed/>
                </p:oleObj>
              </mc:Choice>
              <mc:Fallback>
                <p:oleObj name="Equation" r:id="rId3" imgW="27178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0475" y="1844824"/>
                        <a:ext cx="5703888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Espace réservé du contenu 9"/>
          <p:cNvSpPr txBox="1">
            <a:spLocks/>
          </p:cNvSpPr>
          <p:nvPr/>
        </p:nvSpPr>
        <p:spPr>
          <a:xfrm>
            <a:off x="652542" y="4877128"/>
            <a:ext cx="7704856" cy="856128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square" tIns="14400" bIns="68400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fr-FR" dirty="0" smtClean="0"/>
              <a:t>Remplacement de x par une variable </a:t>
            </a:r>
            <a:r>
              <a:rPr lang="fr-FR" i="1" dirty="0" err="1" smtClean="0">
                <a:solidFill>
                  <a:schemeClr val="tx2"/>
                </a:solidFill>
              </a:rPr>
              <a:t>t</a:t>
            </a:r>
            <a:r>
              <a:rPr lang="fr-FR" sz="2800" i="1" baseline="-25000" dirty="0" err="1" smtClean="0">
                <a:solidFill>
                  <a:srgbClr val="B45600"/>
                </a:solidFill>
              </a:rPr>
              <a:t>x</a:t>
            </a:r>
            <a:r>
              <a:rPr lang="fr-FR" sz="2800" i="1" baseline="-25000" dirty="0" smtClean="0">
                <a:solidFill>
                  <a:srgbClr val="B45600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</a:rPr>
              <a:t>telle que </a:t>
            </a:r>
            <a:r>
              <a:rPr lang="fr-FR" i="1" dirty="0" err="1" smtClean="0">
                <a:solidFill>
                  <a:schemeClr val="tx2"/>
                </a:solidFill>
              </a:rPr>
              <a:t>ṫ</a:t>
            </a:r>
            <a:r>
              <a:rPr lang="fr-FR" sz="2800" i="1" baseline="-25000" dirty="0" err="1" smtClean="0">
                <a:solidFill>
                  <a:srgbClr val="B45600"/>
                </a:solidFill>
              </a:rPr>
              <a:t>x</a:t>
            </a:r>
            <a:r>
              <a:rPr lang="fr-FR" i="1" dirty="0" smtClean="0">
                <a:solidFill>
                  <a:srgbClr val="000000"/>
                </a:solidFill>
              </a:rPr>
              <a:t>=1, </a:t>
            </a:r>
            <a:r>
              <a:rPr lang="fr-FR" dirty="0" smtClean="0">
                <a:solidFill>
                  <a:srgbClr val="000000"/>
                </a:solidFill>
              </a:rPr>
              <a:t>i.e., une </a:t>
            </a:r>
            <a:r>
              <a:rPr lang="fr-FR" dirty="0" smtClean="0">
                <a:solidFill>
                  <a:schemeClr val="tx2"/>
                </a:solidFill>
              </a:rPr>
              <a:t>horloge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smtClean="0"/>
              <a:t>remise à 0 à chaque transition </a:t>
            </a:r>
            <a:r>
              <a:rPr lang="fr-FR" dirty="0" smtClean="0">
                <a:solidFill>
                  <a:srgbClr val="000000"/>
                </a:solidFill>
              </a:rPr>
              <a:t>!</a:t>
            </a:r>
            <a:endParaRPr lang="fr-FR" dirty="0">
              <a:solidFill>
                <a:srgbClr val="000000"/>
              </a:solidFill>
            </a:endParaRPr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971477"/>
              </p:ext>
            </p:extLst>
          </p:nvPr>
        </p:nvGraphicFramePr>
        <p:xfrm>
          <a:off x="1371600" y="2743200"/>
          <a:ext cx="50641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75" name="Equation" r:id="rId5" imgW="2413000" imgH="241300" progId="Equation.DSMT4">
                  <p:embed/>
                </p:oleObj>
              </mc:Choice>
              <mc:Fallback>
                <p:oleObj name="Equation" r:id="rId5" imgW="24130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1600" y="2743200"/>
                        <a:ext cx="5064125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899192"/>
              </p:ext>
            </p:extLst>
          </p:nvPr>
        </p:nvGraphicFramePr>
        <p:xfrm>
          <a:off x="1311275" y="3573016"/>
          <a:ext cx="610235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76" name="Equation" r:id="rId7" imgW="2908300" imgH="241300" progId="Equation.DSMT4">
                  <p:embed/>
                </p:oleObj>
              </mc:Choice>
              <mc:Fallback>
                <p:oleObj name="Equation" r:id="rId7" imgW="29083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11275" y="3573016"/>
                        <a:ext cx="6102350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967419"/>
              </p:ext>
            </p:extLst>
          </p:nvPr>
        </p:nvGraphicFramePr>
        <p:xfrm>
          <a:off x="2213156" y="2271704"/>
          <a:ext cx="2665412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77" name="Equation" r:id="rId9" imgW="1270000" imgH="203200" progId="Equation.DSMT4">
                  <p:embed/>
                </p:oleObj>
              </mc:Choice>
              <mc:Fallback>
                <p:oleObj name="Equation" r:id="rId9" imgW="1270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13156" y="2271704"/>
                        <a:ext cx="2665412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542595"/>
              </p:ext>
            </p:extLst>
          </p:nvPr>
        </p:nvGraphicFramePr>
        <p:xfrm>
          <a:off x="2713160" y="3159346"/>
          <a:ext cx="2185988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78" name="Equation" r:id="rId11" imgW="1041400" imgH="203200" progId="Equation.DSMT4">
                  <p:embed/>
                </p:oleObj>
              </mc:Choice>
              <mc:Fallback>
                <p:oleObj name="Equation" r:id="rId11" imgW="1041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13160" y="3159346"/>
                        <a:ext cx="2185988" cy="42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527619"/>
              </p:ext>
            </p:extLst>
          </p:nvPr>
        </p:nvGraphicFramePr>
        <p:xfrm>
          <a:off x="2757221" y="4043566"/>
          <a:ext cx="22653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79" name="Equation" r:id="rId13" imgW="1079500" imgH="203200" progId="Equation.DSMT4">
                  <p:embed/>
                </p:oleObj>
              </mc:Choice>
              <mc:Fallback>
                <p:oleObj name="Equation" r:id="rId13" imgW="1079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757221" y="4043566"/>
                        <a:ext cx="2265363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1805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Automate temporisé (enfin, presque)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639320"/>
              </p:ext>
            </p:extLst>
          </p:nvPr>
        </p:nvGraphicFramePr>
        <p:xfrm>
          <a:off x="752475" y="1601788"/>
          <a:ext cx="2824163" cy="157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6" name="Equation" r:id="rId3" imgW="1346200" imgH="749300" progId="Equation.DSMT4">
                  <p:embed/>
                </p:oleObj>
              </mc:Choice>
              <mc:Fallback>
                <p:oleObj name="Equation" r:id="rId3" imgW="1346200" imgH="749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2475" y="1601788"/>
                        <a:ext cx="2824163" cy="157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701456" y="1574640"/>
            <a:ext cx="2888416" cy="1617795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 bwMode="auto">
          <a:xfrm>
            <a:off x="3599892" y="2061369"/>
            <a:ext cx="2016224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Connecteur droit avec flèche 9"/>
          <p:cNvCxnSpPr/>
          <p:nvPr/>
        </p:nvCxnSpPr>
        <p:spPr bwMode="auto">
          <a:xfrm flipH="1">
            <a:off x="3599892" y="2637433"/>
            <a:ext cx="2016224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936703"/>
              </p:ext>
            </p:extLst>
          </p:nvPr>
        </p:nvGraphicFramePr>
        <p:xfrm>
          <a:off x="3967361" y="764704"/>
          <a:ext cx="1254125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7" name="Equation" r:id="rId5" imgW="596900" imgH="571500" progId="Equation.DSMT4">
                  <p:embed/>
                </p:oleObj>
              </mc:Choice>
              <mc:Fallback>
                <p:oleObj name="Equation" r:id="rId5" imgW="5969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67361" y="764704"/>
                        <a:ext cx="1254125" cy="1198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732601"/>
              </p:ext>
            </p:extLst>
          </p:nvPr>
        </p:nvGraphicFramePr>
        <p:xfrm>
          <a:off x="3923928" y="2593154"/>
          <a:ext cx="1255713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8" name="Equation" r:id="rId7" imgW="596900" imgH="571500" progId="Equation.DSMT4">
                  <p:embed/>
                </p:oleObj>
              </mc:Choice>
              <mc:Fallback>
                <p:oleObj name="Equation" r:id="rId7" imgW="5969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23928" y="2593154"/>
                        <a:ext cx="1255713" cy="1198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597948"/>
              </p:ext>
            </p:extLst>
          </p:nvPr>
        </p:nvGraphicFramePr>
        <p:xfrm>
          <a:off x="655886" y="4562355"/>
          <a:ext cx="88106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9" name="Equation" r:id="rId9" imgW="419100" imgH="241300" progId="Equation.DSMT4">
                  <p:embed/>
                </p:oleObj>
              </mc:Choice>
              <mc:Fallback>
                <p:oleObj name="Equation" r:id="rId9" imgW="419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5886" y="4562355"/>
                        <a:ext cx="881062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Connecteur droit avec flèche 13"/>
          <p:cNvCxnSpPr/>
          <p:nvPr/>
        </p:nvCxnSpPr>
        <p:spPr bwMode="auto">
          <a:xfrm>
            <a:off x="467544" y="5102328"/>
            <a:ext cx="1224136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>
          <a:xfrm>
            <a:off x="5635614" y="1574641"/>
            <a:ext cx="2888416" cy="1643026"/>
          </a:xfrm>
          <a:prstGeom prst="rect">
            <a:avLst/>
          </a:prstGeom>
          <a:ln w="28575" cmpd="sng">
            <a:solidFill>
              <a:srgbClr val="0000FF"/>
            </a:solidFill>
          </a:ln>
        </p:spPr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r 17"/>
          <p:cNvGrpSpPr/>
          <p:nvPr/>
        </p:nvGrpSpPr>
        <p:grpSpPr>
          <a:xfrm>
            <a:off x="1713542" y="4353747"/>
            <a:ext cx="2888416" cy="1595533"/>
            <a:chOff x="1259632" y="1616956"/>
            <a:chExt cx="2888416" cy="1595533"/>
          </a:xfrm>
        </p:grpSpPr>
        <p:graphicFrame>
          <p:nvGraphicFramePr>
            <p:cNvPr id="19" name="Obje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814282"/>
                </p:ext>
              </p:extLst>
            </p:nvPr>
          </p:nvGraphicFramePr>
          <p:xfrm>
            <a:off x="1311390" y="1636772"/>
            <a:ext cx="2824163" cy="1573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60" name="Equation" r:id="rId11" imgW="1346200" imgH="749300" progId="Equation.DSMT4">
                    <p:embed/>
                  </p:oleObj>
                </mc:Choice>
                <mc:Fallback>
                  <p:oleObj name="Equation" r:id="rId11" imgW="1346200" imgH="749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311390" y="1636772"/>
                          <a:ext cx="2824163" cy="15732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ctangle 19"/>
            <p:cNvSpPr/>
            <p:nvPr/>
          </p:nvSpPr>
          <p:spPr>
            <a:xfrm>
              <a:off x="1259632" y="1616956"/>
              <a:ext cx="2888416" cy="1595533"/>
            </a:xfrm>
            <a:prstGeom prst="rect">
              <a:avLst/>
            </a:prstGeom>
            <a:ln w="28575" cmpd="sng">
              <a:solidFill>
                <a:schemeClr val="accent1"/>
              </a:solidFill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796016"/>
              </p:ext>
            </p:extLst>
          </p:nvPr>
        </p:nvGraphicFramePr>
        <p:xfrm>
          <a:off x="5695374" y="1628800"/>
          <a:ext cx="2824162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1" name="Equation" r:id="rId13" imgW="1346200" imgH="749300" progId="Equation.DSMT4">
                  <p:embed/>
                </p:oleObj>
              </mc:Choice>
              <mc:Fallback>
                <p:oleObj name="Equation" r:id="rId13" imgW="1346200" imgH="749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95374" y="1628800"/>
                        <a:ext cx="2824162" cy="157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Connecteur droit avec flèche 22"/>
          <p:cNvCxnSpPr>
            <a:stCxn id="20" idx="3"/>
            <a:endCxn id="17" idx="2"/>
          </p:cNvCxnSpPr>
          <p:nvPr/>
        </p:nvCxnSpPr>
        <p:spPr bwMode="auto">
          <a:xfrm flipV="1">
            <a:off x="4601958" y="3217667"/>
            <a:ext cx="2477864" cy="193384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6" name="Obje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755297"/>
              </p:ext>
            </p:extLst>
          </p:nvPr>
        </p:nvGraphicFramePr>
        <p:xfrm>
          <a:off x="5667375" y="4149725"/>
          <a:ext cx="1654175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2" name="Equation" r:id="rId15" imgW="787400" imgH="571500" progId="Equation.DSMT4">
                  <p:embed/>
                </p:oleObj>
              </mc:Choice>
              <mc:Fallback>
                <p:oleObj name="Equation" r:id="rId15" imgW="7874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667375" y="4149725"/>
                        <a:ext cx="1654175" cy="1198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364088" y="5493420"/>
            <a:ext cx="3246802" cy="852493"/>
          </a:xfrm>
          <a:prstGeom prst="rect">
            <a:avLst/>
          </a:prstGeom>
          <a:ln w="28575" cmpd="sng">
            <a:solidFill>
              <a:schemeClr val="accent3"/>
            </a:solidFill>
          </a:ln>
        </p:spPr>
        <p:txBody>
          <a:bodyPr wrap="non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horloges arrêtables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contraintes plus riches</a:t>
            </a:r>
          </a:p>
        </p:txBody>
      </p:sp>
    </p:spTree>
    <p:extLst>
      <p:ext uri="{BB962C8B-B14F-4D97-AF65-F5344CB8AC3E}">
        <p14:creationId xmlns:p14="http://schemas.microsoft.com/office/powerpoint/2010/main" val="656124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Solution 2 : interpolation linéaire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pSp>
        <p:nvGrpSpPr>
          <p:cNvPr id="6" name="Grouper 5"/>
          <p:cNvGrpSpPr/>
          <p:nvPr/>
        </p:nvGrpSpPr>
        <p:grpSpPr>
          <a:xfrm>
            <a:off x="1439652" y="981670"/>
            <a:ext cx="6264696" cy="2014339"/>
            <a:chOff x="539552" y="2546052"/>
            <a:chExt cx="6264696" cy="2014339"/>
          </a:xfrm>
        </p:grpSpPr>
        <p:graphicFrame>
          <p:nvGraphicFramePr>
            <p:cNvPr id="7" name="Obje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5311418"/>
                </p:ext>
              </p:extLst>
            </p:nvPr>
          </p:nvGraphicFramePr>
          <p:xfrm>
            <a:off x="1835696" y="3068960"/>
            <a:ext cx="1385888" cy="1012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424" name="Equation" r:id="rId3" imgW="660400" imgH="482600" progId="Equation.DSMT4">
                    <p:embed/>
                  </p:oleObj>
                </mc:Choice>
                <mc:Fallback>
                  <p:oleObj name="Equation" r:id="rId3" imgW="660400" imgH="482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835696" y="3068960"/>
                          <a:ext cx="1385888" cy="10128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3519394"/>
                </p:ext>
              </p:extLst>
            </p:nvPr>
          </p:nvGraphicFramePr>
          <p:xfrm>
            <a:off x="5470525" y="3041134"/>
            <a:ext cx="1173163" cy="1065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425" name="Equation" r:id="rId5" imgW="558800" imgH="508000" progId="Equation.DSMT4">
                    <p:embed/>
                  </p:oleObj>
                </mc:Choice>
                <mc:Fallback>
                  <p:oleObj name="Equation" r:id="rId5" imgW="558800" imgH="508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470525" y="3041134"/>
                          <a:ext cx="1173163" cy="10652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1763688" y="2996952"/>
              <a:ext cx="1512168" cy="1156841"/>
            </a:xfrm>
            <a:prstGeom prst="rect">
              <a:avLst/>
            </a:prstGeom>
            <a:ln w="28575" cmpd="sng">
              <a:solidFill>
                <a:schemeClr val="accent1"/>
              </a:solidFill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92080" y="2996952"/>
              <a:ext cx="1512168" cy="1156841"/>
            </a:xfrm>
            <a:prstGeom prst="rect">
              <a:avLst/>
            </a:prstGeom>
            <a:ln w="28575" cmpd="sng">
              <a:solidFill>
                <a:schemeClr val="tx2"/>
              </a:solidFill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" name="Connecteur droit avec flèche 10"/>
            <p:cNvCxnSpPr/>
            <p:nvPr/>
          </p:nvCxnSpPr>
          <p:spPr bwMode="auto">
            <a:xfrm>
              <a:off x="3275856" y="3284984"/>
              <a:ext cx="2016224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Connecteur droit avec flèche 11"/>
            <p:cNvCxnSpPr/>
            <p:nvPr/>
          </p:nvCxnSpPr>
          <p:spPr bwMode="auto">
            <a:xfrm flipH="1">
              <a:off x="3275856" y="3861048"/>
              <a:ext cx="2016224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13" name="Obje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6685028"/>
                </p:ext>
              </p:extLst>
            </p:nvPr>
          </p:nvGraphicFramePr>
          <p:xfrm>
            <a:off x="3643313" y="2546052"/>
            <a:ext cx="1254125" cy="719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426" name="Equation" r:id="rId7" imgW="596900" imgH="342900" progId="Equation.DSMT4">
                    <p:embed/>
                  </p:oleObj>
                </mc:Choice>
                <mc:Fallback>
                  <p:oleObj name="Equation" r:id="rId7" imgW="596900" imgH="3429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643313" y="2546052"/>
                          <a:ext cx="1254125" cy="7191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6284990"/>
                </p:ext>
              </p:extLst>
            </p:nvPr>
          </p:nvGraphicFramePr>
          <p:xfrm>
            <a:off x="3656013" y="3841254"/>
            <a:ext cx="1228725" cy="719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427" name="Equation" r:id="rId9" imgW="584200" imgH="342900" progId="Equation.DSMT4">
                    <p:embed/>
                  </p:oleObj>
                </mc:Choice>
                <mc:Fallback>
                  <p:oleObj name="Equation" r:id="rId9" imgW="584200" imgH="3429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656013" y="3841254"/>
                          <a:ext cx="1228725" cy="7191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7642519"/>
                </p:ext>
              </p:extLst>
            </p:nvPr>
          </p:nvGraphicFramePr>
          <p:xfrm>
            <a:off x="539552" y="3111946"/>
            <a:ext cx="827087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428" name="Equation" r:id="rId11" imgW="393700" imgH="165100" progId="Equation.DSMT4">
                    <p:embed/>
                  </p:oleObj>
                </mc:Choice>
                <mc:Fallback>
                  <p:oleObj name="Equation" r:id="rId11" imgW="3937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39552" y="3111946"/>
                          <a:ext cx="827087" cy="346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" name="Connecteur droit avec flèche 15"/>
            <p:cNvCxnSpPr>
              <a:endCxn id="9" idx="1"/>
            </p:cNvCxnSpPr>
            <p:nvPr/>
          </p:nvCxnSpPr>
          <p:spPr bwMode="auto">
            <a:xfrm>
              <a:off x="539552" y="3575373"/>
              <a:ext cx="1224136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5" name="Grouper 34"/>
          <p:cNvGrpSpPr/>
          <p:nvPr/>
        </p:nvGrpSpPr>
        <p:grpSpPr>
          <a:xfrm>
            <a:off x="1436779" y="3356992"/>
            <a:ext cx="6411820" cy="2212975"/>
            <a:chOff x="1436779" y="3356992"/>
            <a:chExt cx="6411820" cy="2212975"/>
          </a:xfrm>
        </p:grpSpPr>
        <p:graphicFrame>
          <p:nvGraphicFramePr>
            <p:cNvPr id="28" name="Obje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816645"/>
                </p:ext>
              </p:extLst>
            </p:nvPr>
          </p:nvGraphicFramePr>
          <p:xfrm>
            <a:off x="2792413" y="3932238"/>
            <a:ext cx="1277937" cy="1066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429" name="Equation" r:id="rId13" imgW="609600" imgH="508000" progId="Equation.DSMT4">
                    <p:embed/>
                  </p:oleObj>
                </mc:Choice>
                <mc:Fallback>
                  <p:oleObj name="Equation" r:id="rId13" imgW="609600" imgH="508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792413" y="3932238"/>
                          <a:ext cx="1277937" cy="1066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7" name="Grouper 16"/>
            <p:cNvGrpSpPr/>
            <p:nvPr/>
          </p:nvGrpSpPr>
          <p:grpSpPr>
            <a:xfrm>
              <a:off x="1436779" y="3356992"/>
              <a:ext cx="6411820" cy="2212975"/>
              <a:chOff x="539552" y="2492375"/>
              <a:chExt cx="6411820" cy="2212975"/>
            </a:xfrm>
          </p:grpSpPr>
          <p:graphicFrame>
            <p:nvGraphicFramePr>
              <p:cNvPr id="19" name="Objet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64735516"/>
                  </p:ext>
                </p:extLst>
              </p:nvPr>
            </p:nvGraphicFramePr>
            <p:xfrm>
              <a:off x="5341648" y="3016821"/>
              <a:ext cx="1573213" cy="1117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430" name="Equation" r:id="rId15" imgW="749300" imgH="533400" progId="Equation.DSMT4">
                      <p:embed/>
                    </p:oleObj>
                  </mc:Choice>
                  <mc:Fallback>
                    <p:oleObj name="Equation" r:id="rId15" imgW="749300" imgH="5334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5341648" y="3016821"/>
                            <a:ext cx="1573213" cy="11176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" name="Rectangle 19"/>
              <p:cNvSpPr/>
              <p:nvPr/>
            </p:nvSpPr>
            <p:spPr>
              <a:xfrm>
                <a:off x="1763688" y="3016821"/>
                <a:ext cx="1512168" cy="1203746"/>
              </a:xfrm>
              <a:prstGeom prst="rect">
                <a:avLst/>
              </a:prstGeom>
              <a:ln w="28575" cmpd="sng">
                <a:solidFill>
                  <a:schemeClr val="accent1"/>
                </a:solidFill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292079" y="2924424"/>
                <a:ext cx="1659293" cy="1296144"/>
              </a:xfrm>
              <a:prstGeom prst="rect">
                <a:avLst/>
              </a:prstGeom>
              <a:ln w="28575" cmpd="sng">
                <a:solidFill>
                  <a:schemeClr val="tx2"/>
                </a:solidFill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2" name="Connecteur droit avec flèche 21"/>
              <p:cNvCxnSpPr/>
              <p:nvPr/>
            </p:nvCxnSpPr>
            <p:spPr bwMode="auto">
              <a:xfrm>
                <a:off x="3275856" y="3284984"/>
                <a:ext cx="2016224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3" name="Connecteur droit avec flèche 22"/>
              <p:cNvCxnSpPr/>
              <p:nvPr/>
            </p:nvCxnSpPr>
            <p:spPr bwMode="auto">
              <a:xfrm flipH="1">
                <a:off x="3275856" y="3861048"/>
                <a:ext cx="2016224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graphicFrame>
            <p:nvGraphicFramePr>
              <p:cNvPr id="24" name="Obje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45436973"/>
                  </p:ext>
                </p:extLst>
              </p:nvPr>
            </p:nvGraphicFramePr>
            <p:xfrm>
              <a:off x="3643313" y="2492375"/>
              <a:ext cx="1254125" cy="7191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431" name="Equation" r:id="rId17" imgW="596900" imgH="342900" progId="Equation.DSMT4">
                      <p:embed/>
                    </p:oleObj>
                  </mc:Choice>
                  <mc:Fallback>
                    <p:oleObj name="Equation" r:id="rId17" imgW="596900" imgH="3429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3643313" y="2492375"/>
                            <a:ext cx="1254125" cy="7191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" name="Objet 2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7987913"/>
                  </p:ext>
                </p:extLst>
              </p:nvPr>
            </p:nvGraphicFramePr>
            <p:xfrm>
              <a:off x="3656013" y="3986213"/>
              <a:ext cx="1228725" cy="7191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432" name="Equation" r:id="rId18" imgW="584200" imgH="342900" progId="Equation.DSMT4">
                      <p:embed/>
                    </p:oleObj>
                  </mc:Choice>
                  <mc:Fallback>
                    <p:oleObj name="Equation" r:id="rId18" imgW="584200" imgH="3429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3656013" y="3986213"/>
                            <a:ext cx="1228725" cy="71913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" name="Objet 2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18269711"/>
                  </p:ext>
                </p:extLst>
              </p:nvPr>
            </p:nvGraphicFramePr>
            <p:xfrm>
              <a:off x="539552" y="3111946"/>
              <a:ext cx="827087" cy="3460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433" name="Equation" r:id="rId19" imgW="393700" imgH="165100" progId="Equation.DSMT4">
                      <p:embed/>
                    </p:oleObj>
                  </mc:Choice>
                  <mc:Fallback>
                    <p:oleObj name="Equation" r:id="rId19" imgW="393700" imgH="1651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539552" y="3111946"/>
                            <a:ext cx="827087" cy="3460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7" name="Connecteur droit avec flèche 26"/>
              <p:cNvCxnSpPr>
                <a:endCxn id="20" idx="1"/>
              </p:cNvCxnSpPr>
              <p:nvPr/>
            </p:nvCxnSpPr>
            <p:spPr bwMode="auto">
              <a:xfrm>
                <a:off x="539552" y="3575374"/>
                <a:ext cx="1224136" cy="4332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cxnSp>
        <p:nvCxnSpPr>
          <p:cNvPr id="32" name="Connecteur droit avec flèche 31"/>
          <p:cNvCxnSpPr/>
          <p:nvPr/>
        </p:nvCxnSpPr>
        <p:spPr bwMode="auto">
          <a:xfrm>
            <a:off x="3347864" y="2780928"/>
            <a:ext cx="0" cy="57606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Connecteur droit avec flèche 32"/>
          <p:cNvCxnSpPr/>
          <p:nvPr/>
        </p:nvCxnSpPr>
        <p:spPr bwMode="auto">
          <a:xfrm>
            <a:off x="6948567" y="2806469"/>
            <a:ext cx="0" cy="576064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ZoneTexte 33"/>
          <p:cNvSpPr txBox="1"/>
          <p:nvPr/>
        </p:nvSpPr>
        <p:spPr>
          <a:xfrm>
            <a:off x="1364413" y="5912992"/>
            <a:ext cx="7175161" cy="452940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18000" bIns="68400" rtlCol="0">
            <a:spAutoFit/>
          </a:bodyPr>
          <a:lstStyle/>
          <a:p>
            <a:pPr marL="0" indent="0" algn="ctr">
              <a:buNone/>
            </a:pPr>
            <a:r>
              <a:rPr lang="fr-FR" sz="2400" dirty="0" smtClean="0"/>
              <a:t>Cet encadrement suffit à faire la preuve, </a:t>
            </a:r>
            <a:r>
              <a:rPr lang="fr-FR" sz="2400" dirty="0" err="1" smtClean="0"/>
              <a:t>cf</a:t>
            </a:r>
            <a:r>
              <a:rPr lang="fr-FR" sz="2400" dirty="0" smtClean="0"/>
              <a:t> [HOWT]</a:t>
            </a:r>
          </a:p>
        </p:txBody>
      </p:sp>
    </p:spTree>
    <p:extLst>
      <p:ext uri="{BB962C8B-B14F-4D97-AF65-F5344CB8AC3E}">
        <p14:creationId xmlns:p14="http://schemas.microsoft.com/office/powerpoint/2010/main" val="216643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Plus fin : interpolation + découpage d’état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317623"/>
              </p:ext>
            </p:extLst>
          </p:nvPr>
        </p:nvGraphicFramePr>
        <p:xfrm>
          <a:off x="2786063" y="1665288"/>
          <a:ext cx="1249362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12" name="Equation" r:id="rId3" imgW="596900" imgH="533400" progId="Equation.DSMT4">
                  <p:embed/>
                </p:oleObj>
              </mc:Choice>
              <mc:Fallback>
                <p:oleObj name="Equation" r:id="rId3" imgW="5969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6063" y="1665288"/>
                        <a:ext cx="1249362" cy="1122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735907"/>
              </p:ext>
            </p:extLst>
          </p:nvPr>
        </p:nvGraphicFramePr>
        <p:xfrm>
          <a:off x="6238875" y="1668463"/>
          <a:ext cx="1573213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13" name="Equation" r:id="rId5" imgW="749300" imgH="533400" progId="Equation.DSMT4">
                  <p:embed/>
                </p:oleObj>
              </mc:Choice>
              <mc:Fallback>
                <p:oleObj name="Equation" r:id="rId5" imgW="7493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38875" y="1668463"/>
                        <a:ext cx="1573213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660915" y="1628800"/>
            <a:ext cx="1512168" cy="1157263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189306" y="1628801"/>
            <a:ext cx="1659293" cy="1224136"/>
          </a:xfrm>
          <a:prstGeom prst="rect">
            <a:avLst/>
          </a:prstGeom>
          <a:ln w="28575" cmpd="sng">
            <a:solidFill>
              <a:schemeClr val="tx2"/>
            </a:solidFill>
          </a:ln>
        </p:spPr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/>
          <p:nvPr/>
        </p:nvCxnSpPr>
        <p:spPr bwMode="auto">
          <a:xfrm>
            <a:off x="4173083" y="2204864"/>
            <a:ext cx="2016224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Connecteur droit avec flèche 11"/>
          <p:cNvCxnSpPr/>
          <p:nvPr/>
        </p:nvCxnSpPr>
        <p:spPr bwMode="auto">
          <a:xfrm flipH="1">
            <a:off x="7018953" y="2967373"/>
            <a:ext cx="4676" cy="1246759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086379"/>
              </p:ext>
            </p:extLst>
          </p:nvPr>
        </p:nvGraphicFramePr>
        <p:xfrm>
          <a:off x="4540540" y="1412255"/>
          <a:ext cx="12541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14" name="Equation" r:id="rId7" imgW="596900" imgH="342900" progId="Equation.DSMT4">
                  <p:embed/>
                </p:oleObj>
              </mc:Choice>
              <mc:Fallback>
                <p:oleObj name="Equation" r:id="rId7" imgW="5969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40540" y="1412255"/>
                        <a:ext cx="1254125" cy="719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049986"/>
              </p:ext>
            </p:extLst>
          </p:nvPr>
        </p:nvGraphicFramePr>
        <p:xfrm>
          <a:off x="4783435" y="3429943"/>
          <a:ext cx="122872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15" name="Equation" r:id="rId9" imgW="584200" imgH="342900" progId="Equation.DSMT4">
                  <p:embed/>
                </p:oleObj>
              </mc:Choice>
              <mc:Fallback>
                <p:oleObj name="Equation" r:id="rId9" imgW="5842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83435" y="3429943"/>
                        <a:ext cx="1228725" cy="719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046814"/>
              </p:ext>
            </p:extLst>
          </p:nvPr>
        </p:nvGraphicFramePr>
        <p:xfrm>
          <a:off x="1436779" y="1763588"/>
          <a:ext cx="82708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16" name="Equation" r:id="rId11" imgW="393700" imgH="165100" progId="Equation.DSMT4">
                  <p:embed/>
                </p:oleObj>
              </mc:Choice>
              <mc:Fallback>
                <p:oleObj name="Equation" r:id="rId11" imgW="3937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36779" y="1763588"/>
                        <a:ext cx="827087" cy="34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Connecteur droit avec flèche 15"/>
          <p:cNvCxnSpPr>
            <a:endCxn id="9" idx="1"/>
          </p:cNvCxnSpPr>
          <p:nvPr/>
        </p:nvCxnSpPr>
        <p:spPr bwMode="auto">
          <a:xfrm flipV="1">
            <a:off x="1331640" y="2207432"/>
            <a:ext cx="1329275" cy="895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898744"/>
              </p:ext>
            </p:extLst>
          </p:nvPr>
        </p:nvGraphicFramePr>
        <p:xfrm>
          <a:off x="2763838" y="3659188"/>
          <a:ext cx="1277937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17" name="Equation" r:id="rId13" imgW="609600" imgH="533400" progId="Equation.DSMT4">
                  <p:embed/>
                </p:oleObj>
              </mc:Choice>
              <mc:Fallback>
                <p:oleObj name="Equation" r:id="rId13" imgW="6096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763838" y="3659188"/>
                        <a:ext cx="1277937" cy="1120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2653702" y="3610037"/>
            <a:ext cx="1512168" cy="1187115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2" name="Connecteur droit avec flèche 21"/>
          <p:cNvCxnSpPr>
            <a:stCxn id="18" idx="0"/>
            <a:endCxn id="9" idx="2"/>
          </p:cNvCxnSpPr>
          <p:nvPr/>
        </p:nvCxnSpPr>
        <p:spPr bwMode="auto">
          <a:xfrm flipV="1">
            <a:off x="3409786" y="2786063"/>
            <a:ext cx="7213" cy="82397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Connecteur droit avec flèche 26"/>
          <p:cNvCxnSpPr/>
          <p:nvPr/>
        </p:nvCxnSpPr>
        <p:spPr bwMode="auto">
          <a:xfrm>
            <a:off x="4157019" y="4214132"/>
            <a:ext cx="2861934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38" name="ZoneTexte 37"/>
          <p:cNvSpPr txBox="1"/>
          <p:nvPr/>
        </p:nvSpPr>
        <p:spPr>
          <a:xfrm>
            <a:off x="678680" y="5517232"/>
            <a:ext cx="8020194" cy="822272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none" tIns="14400" bIns="68400" rtlCol="0">
            <a:spAutoFit/>
          </a:bodyPr>
          <a:lstStyle/>
          <a:p>
            <a:pPr marL="0" indent="0" algn="ctr">
              <a:buNone/>
            </a:pPr>
            <a:r>
              <a:rPr lang="fr-FR" sz="2400" dirty="0" smtClean="0">
                <a:solidFill>
                  <a:schemeClr val="accent2"/>
                </a:solidFill>
              </a:rPr>
              <a:t>Plus fin</a:t>
            </a:r>
            <a:r>
              <a:rPr lang="fr-FR" sz="2400" dirty="0" smtClean="0"/>
              <a:t>, nécessaire si l’interpolation initiale ne passe pas,</a:t>
            </a:r>
          </a:p>
          <a:p>
            <a:pPr marL="0" indent="0" algn="ctr">
              <a:buNone/>
            </a:pPr>
            <a:r>
              <a:rPr lang="fr-FR" sz="2400" dirty="0" smtClean="0"/>
              <a:t>mais </a:t>
            </a:r>
            <a:r>
              <a:rPr lang="fr-FR" sz="2400" dirty="0" smtClean="0">
                <a:solidFill>
                  <a:schemeClr val="accent1"/>
                </a:solidFill>
              </a:rPr>
              <a:t>plus cher à calculer </a:t>
            </a:r>
            <a:r>
              <a:rPr lang="fr-FR" sz="24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0344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864852"/>
          </a:xfrm>
        </p:spPr>
        <p:txBody>
          <a:bodyPr/>
          <a:lstStyle/>
          <a:p>
            <a:r>
              <a:rPr lang="fr-FR" dirty="0" smtClean="0">
                <a:solidFill>
                  <a:srgbClr val="0000FF"/>
                </a:solidFill>
              </a:rPr>
              <a:t>Parler du temps </a:t>
            </a:r>
            <a:r>
              <a:rPr lang="fr-FR" dirty="0" smtClean="0"/>
              <a:t>est essentiel dans beaucoup d’applications → </a:t>
            </a:r>
            <a:r>
              <a:rPr lang="fr-FR" dirty="0" smtClean="0">
                <a:solidFill>
                  <a:schemeClr val="tx2"/>
                </a:solidFill>
              </a:rPr>
              <a:t>automates temporisés et hybrides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467544" y="1628044"/>
            <a:ext cx="8229600" cy="11238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La logique temporelle peut vraiment </a:t>
            </a:r>
            <a:r>
              <a:rPr lang="fr-FR" dirty="0" smtClean="0">
                <a:solidFill>
                  <a:srgbClr val="0000FF"/>
                </a:solidFill>
              </a:rPr>
              <a:t>parler du temps </a:t>
            </a:r>
            <a:r>
              <a:rPr lang="fr-FR" dirty="0" smtClean="0"/>
              <a:t>! 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UPPAAL utilise </a:t>
            </a:r>
            <a:r>
              <a:rPr lang="fr-FR" dirty="0" smtClean="0">
                <a:solidFill>
                  <a:schemeClr val="accent3"/>
                </a:solidFill>
              </a:rPr>
              <a:t>CTL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000000"/>
                </a:solidFill>
              </a:rPr>
              <a:t>(simplifiée) + les</a:t>
            </a:r>
            <a:r>
              <a:rPr lang="fr-FR" dirty="0" smtClean="0"/>
              <a:t> horloges</a:t>
            </a:r>
          </a:p>
          <a:p>
            <a:pPr lvl="1"/>
            <a:r>
              <a:rPr lang="fr-FR" dirty="0">
                <a:solidFill>
                  <a:srgbClr val="000000"/>
                </a:solidFill>
              </a:rPr>
              <a:t>a</a:t>
            </a:r>
            <a:r>
              <a:rPr lang="fr-FR" dirty="0" smtClean="0">
                <a:solidFill>
                  <a:srgbClr val="000000"/>
                </a:solidFill>
              </a:rPr>
              <a:t>utres logiques : </a:t>
            </a:r>
            <a:r>
              <a:rPr lang="fr-FR" dirty="0" smtClean="0">
                <a:solidFill>
                  <a:srgbClr val="C83296"/>
                </a:solidFill>
              </a:rPr>
              <a:t>TLTL</a:t>
            </a:r>
            <a:r>
              <a:rPr lang="fr-FR" dirty="0" smtClean="0">
                <a:solidFill>
                  <a:schemeClr val="tx2"/>
                </a:solidFill>
              </a:rPr>
              <a:t> = </a:t>
            </a:r>
            <a:r>
              <a:rPr lang="fr-FR" dirty="0" smtClean="0">
                <a:solidFill>
                  <a:srgbClr val="C83296"/>
                </a:solidFill>
              </a:rPr>
              <a:t>LTL</a:t>
            </a:r>
            <a:r>
              <a:rPr lang="fr-FR" dirty="0" smtClean="0">
                <a:solidFill>
                  <a:schemeClr val="tx2"/>
                </a:solidFill>
              </a:rPr>
              <a:t> + temps (</a:t>
            </a:r>
            <a:r>
              <a:rPr lang="fr-FR" dirty="0" smtClean="0">
                <a:sym typeface="Symbol"/>
              </a:rPr>
              <a:t></a:t>
            </a:r>
            <a:r>
              <a:rPr lang="fr-FR" dirty="0" smtClean="0">
                <a:solidFill>
                  <a:srgbClr val="C83296"/>
                </a:solidFill>
                <a:sym typeface="Symbol"/>
              </a:rPr>
              <a:t>U</a:t>
            </a:r>
            <a:r>
              <a:rPr lang="fr-FR" sz="2800" baseline="-25000" dirty="0" smtClean="0">
                <a:solidFill>
                  <a:srgbClr val="C83296"/>
                </a:solidFill>
                <a:sym typeface="Symbol"/>
              </a:rPr>
              <a:t>t</a:t>
            </a:r>
            <a:r>
              <a:rPr lang="fr-FR" dirty="0" smtClean="0">
                <a:sym typeface="Symbol"/>
              </a:rPr>
              <a:t>’)</a:t>
            </a:r>
            <a:r>
              <a:rPr lang="fr-FR" dirty="0" smtClean="0">
                <a:solidFill>
                  <a:schemeClr val="tx2"/>
                </a:solidFill>
              </a:rPr>
              <a:t>, </a:t>
            </a:r>
            <a:r>
              <a:rPr lang="fr-FR" dirty="0" smtClean="0">
                <a:solidFill>
                  <a:schemeClr val="accent1"/>
                </a:solidFill>
              </a:rPr>
              <a:t>indécidable 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8" name="Espace réservé du contenu 1"/>
          <p:cNvSpPr txBox="1">
            <a:spLocks/>
          </p:cNvSpPr>
          <p:nvPr/>
        </p:nvSpPr>
        <p:spPr>
          <a:xfrm>
            <a:off x="467544" y="2780928"/>
            <a:ext cx="8229600" cy="94179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Le calcul des régions montre la </a:t>
            </a:r>
            <a:r>
              <a:rPr lang="fr-FR" dirty="0" smtClean="0">
                <a:solidFill>
                  <a:schemeClr val="accent2"/>
                </a:solidFill>
              </a:rPr>
              <a:t>décidabilité</a:t>
            </a:r>
          </a:p>
          <a:p>
            <a:r>
              <a:rPr lang="fr-FR" dirty="0"/>
              <a:t>Z</a:t>
            </a:r>
            <a:r>
              <a:rPr lang="fr-FR" dirty="0" smtClean="0"/>
              <a:t>ones et </a:t>
            </a:r>
            <a:r>
              <a:rPr lang="fr-FR" dirty="0" err="1" smtClean="0"/>
              <a:t>DBMs</a:t>
            </a:r>
            <a:r>
              <a:rPr lang="fr-FR" dirty="0" smtClean="0"/>
              <a:t> permettent le </a:t>
            </a:r>
            <a:r>
              <a:rPr lang="fr-FR" dirty="0" smtClean="0">
                <a:solidFill>
                  <a:schemeClr val="accent4"/>
                </a:solidFill>
              </a:rPr>
              <a:t>calcul efficace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169266" y="5791642"/>
            <a:ext cx="6805469" cy="445670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none" tIns="14400" bIns="61200" rtlCol="0">
            <a:spAutoFit/>
          </a:bodyPr>
          <a:lstStyle/>
          <a:p>
            <a:pPr marL="0" indent="0" algn="ctr">
              <a:buNone/>
            </a:pPr>
            <a:r>
              <a:rPr lang="fr-FR" sz="2400" dirty="0" smtClean="0"/>
              <a:t>Et UPPAAL est devenu un système de référence</a:t>
            </a:r>
          </a:p>
        </p:txBody>
      </p:sp>
      <p:sp>
        <p:nvSpPr>
          <p:cNvPr id="10" name="Espace réservé du contenu 1"/>
          <p:cNvSpPr txBox="1">
            <a:spLocks/>
          </p:cNvSpPr>
          <p:nvPr/>
        </p:nvSpPr>
        <p:spPr>
          <a:xfrm>
            <a:off x="467544" y="4653136"/>
            <a:ext cx="8229600" cy="8648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Les automates hybrides sont plus puissants mais plus complexes</a:t>
            </a:r>
          </a:p>
        </p:txBody>
      </p:sp>
      <p:sp>
        <p:nvSpPr>
          <p:cNvPr id="11" name="Espace réservé du contenu 1"/>
          <p:cNvSpPr txBox="1">
            <a:spLocks/>
          </p:cNvSpPr>
          <p:nvPr/>
        </p:nvSpPr>
        <p:spPr>
          <a:xfrm>
            <a:off x="467544" y="3789040"/>
            <a:ext cx="7776864" cy="8648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Extensions : </a:t>
            </a:r>
            <a:r>
              <a:rPr lang="fr-FR" dirty="0" smtClean="0">
                <a:solidFill>
                  <a:schemeClr val="tx2"/>
                </a:solidFill>
              </a:rPr>
              <a:t>analyses statistiques </a:t>
            </a:r>
            <a:r>
              <a:rPr lang="fr-FR" dirty="0" smtClean="0"/>
              <a:t>(UPPAAL), </a:t>
            </a:r>
            <a:r>
              <a:rPr lang="fr-FR" dirty="0" smtClean="0">
                <a:solidFill>
                  <a:srgbClr val="0000FF"/>
                </a:solidFill>
              </a:rPr>
              <a:t>robustesse</a:t>
            </a:r>
            <a:r>
              <a:rPr lang="fr-FR" dirty="0" smtClean="0"/>
              <a:t> à l’imprécision du temps (P. </a:t>
            </a:r>
            <a:r>
              <a:rPr lang="fr-FR" dirty="0" err="1" smtClean="0"/>
              <a:t>Bouyer</a:t>
            </a:r>
            <a:r>
              <a:rPr lang="fr-FR" dirty="0" smtClean="0"/>
              <a:t>), etc.</a:t>
            </a:r>
          </a:p>
        </p:txBody>
      </p:sp>
    </p:spTree>
    <p:extLst>
      <p:ext uri="{BB962C8B-B14F-4D97-AF65-F5344CB8AC3E}">
        <p14:creationId xmlns:p14="http://schemas.microsoft.com/office/powerpoint/2010/main" val="261759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Bibliographie – Automates temporisés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62118" y="2428154"/>
            <a:ext cx="7354734" cy="914605"/>
          </a:xfrm>
          <a:prstGeom prst="rect">
            <a:avLst/>
          </a:prstGeom>
        </p:spPr>
        <p:txBody>
          <a:bodyPr wrap="none" tIns="14400" bIns="68400" rtlCol="0">
            <a:spAutoFit/>
          </a:bodyPr>
          <a:lstStyle/>
          <a:p>
            <a:pPr marL="0" indent="0">
              <a:buNone/>
            </a:pPr>
            <a:r>
              <a:rPr lang="fr-FR" dirty="0" smtClean="0"/>
              <a:t>[BWY] </a:t>
            </a:r>
            <a:r>
              <a:rPr lang="fr-FR" dirty="0" smtClean="0">
                <a:solidFill>
                  <a:srgbClr val="0000FF"/>
                </a:solidFill>
              </a:rPr>
              <a:t>J. </a:t>
            </a:r>
            <a:r>
              <a:rPr lang="fr-FR" dirty="0" err="1" smtClean="0">
                <a:solidFill>
                  <a:srgbClr val="0000FF"/>
                </a:solidFill>
              </a:rPr>
              <a:t>Bengtsson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smtClean="0"/>
              <a:t>et </a:t>
            </a:r>
            <a:r>
              <a:rPr lang="fr-FR" dirty="0" smtClean="0">
                <a:solidFill>
                  <a:srgbClr val="0000FF"/>
                </a:solidFill>
              </a:rPr>
              <a:t>Wang Yi</a:t>
            </a:r>
            <a:r>
              <a:rPr lang="fr-FR" dirty="0" smtClean="0"/>
              <a:t>,</a:t>
            </a:r>
            <a:endParaRPr lang="fr-FR" dirty="0"/>
          </a:p>
          <a:p>
            <a:pPr marL="0" indent="0">
              <a:buNone/>
            </a:pPr>
            <a:r>
              <a:rPr lang="fr-FR" i="1" dirty="0" smtClean="0"/>
              <a:t>           </a:t>
            </a:r>
            <a:r>
              <a:rPr lang="fr-FR" i="1" dirty="0" err="1" smtClean="0"/>
              <a:t>Timed</a:t>
            </a:r>
            <a:r>
              <a:rPr lang="fr-FR" i="1" dirty="0" smtClean="0"/>
              <a:t> </a:t>
            </a:r>
            <a:r>
              <a:rPr lang="fr-FR" i="1" dirty="0" err="1" smtClean="0"/>
              <a:t>Automata</a:t>
            </a:r>
            <a:r>
              <a:rPr lang="fr-FR" i="1" dirty="0" smtClean="0"/>
              <a:t> </a:t>
            </a:r>
            <a:r>
              <a:rPr lang="fr-FR" i="1" dirty="0" err="1" smtClean="0"/>
              <a:t>Semantics</a:t>
            </a:r>
            <a:r>
              <a:rPr lang="fr-FR" i="1" dirty="0" smtClean="0"/>
              <a:t>, </a:t>
            </a:r>
            <a:r>
              <a:rPr lang="fr-FR" i="1" dirty="0" err="1" smtClean="0"/>
              <a:t>Algorithms</a:t>
            </a:r>
            <a:r>
              <a:rPr lang="fr-FR" i="1" dirty="0" smtClean="0"/>
              <a:t> and Tools.</a:t>
            </a:r>
          </a:p>
          <a:p>
            <a:pPr marL="0" indent="0">
              <a:buNone/>
            </a:pPr>
            <a:r>
              <a:rPr lang="fr-FR" i="1" dirty="0" smtClean="0"/>
              <a:t>    </a:t>
            </a:r>
            <a:r>
              <a:rPr lang="fr-FR" dirty="0" smtClean="0"/>
              <a:t>        Lecture Notes on </a:t>
            </a:r>
            <a:r>
              <a:rPr lang="fr-FR" dirty="0" err="1" smtClean="0"/>
              <a:t>Concurrency</a:t>
            </a:r>
            <a:r>
              <a:rPr lang="fr-FR" dirty="0" smtClean="0"/>
              <a:t> and Petri Nets, Springer (2004)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62118" y="4487540"/>
            <a:ext cx="8227569" cy="914605"/>
          </a:xfrm>
          <a:prstGeom prst="rect">
            <a:avLst/>
          </a:prstGeom>
        </p:spPr>
        <p:txBody>
          <a:bodyPr wrap="none" tIns="14400" bIns="68400" rtlCol="0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r-FR" dirty="0" smtClean="0"/>
              <a:t>[BB.] </a:t>
            </a:r>
            <a:r>
              <a:rPr lang="fr-FR" dirty="0" smtClean="0">
                <a:solidFill>
                  <a:schemeClr val="tx2"/>
                </a:solidFill>
              </a:rPr>
              <a:t>G. </a:t>
            </a:r>
            <a:r>
              <a:rPr lang="fr-FR" dirty="0" err="1" smtClean="0">
                <a:solidFill>
                  <a:schemeClr val="tx2"/>
                </a:solidFill>
              </a:rPr>
              <a:t>Behrmann</a:t>
            </a:r>
            <a:r>
              <a:rPr lang="fr-FR" dirty="0" smtClean="0"/>
              <a:t>, </a:t>
            </a:r>
            <a:r>
              <a:rPr lang="fr-FR" dirty="0" smtClean="0">
                <a:solidFill>
                  <a:srgbClr val="0000FF"/>
                </a:solidFill>
              </a:rPr>
              <a:t>J</a:t>
            </a:r>
            <a:r>
              <a:rPr lang="fr-FR" dirty="0" smtClean="0"/>
              <a:t>. </a:t>
            </a:r>
            <a:r>
              <a:rPr lang="fr-FR" dirty="0" err="1" smtClean="0">
                <a:solidFill>
                  <a:srgbClr val="0000FF"/>
                </a:solidFill>
              </a:rPr>
              <a:t>Bengtsson</a:t>
            </a:r>
            <a:r>
              <a:rPr lang="fr-FR" dirty="0" smtClean="0"/>
              <a:t>, </a:t>
            </a:r>
            <a:r>
              <a:rPr lang="fr-FR" dirty="0" smtClean="0">
                <a:solidFill>
                  <a:srgbClr val="0000FF"/>
                </a:solidFill>
              </a:rPr>
              <a:t>A. David</a:t>
            </a:r>
            <a:r>
              <a:rPr lang="fr-FR" dirty="0" smtClean="0"/>
              <a:t>, </a:t>
            </a:r>
            <a:r>
              <a:rPr lang="fr-FR" dirty="0" smtClean="0">
                <a:solidFill>
                  <a:srgbClr val="0000FF"/>
                </a:solidFill>
              </a:rPr>
              <a:t>K. Larsen</a:t>
            </a:r>
            <a:r>
              <a:rPr lang="fr-FR" dirty="0" smtClean="0"/>
              <a:t>, </a:t>
            </a:r>
            <a:r>
              <a:rPr lang="fr-FR" dirty="0" smtClean="0">
                <a:solidFill>
                  <a:srgbClr val="0000FF"/>
                </a:solidFill>
              </a:rPr>
              <a:t>P. </a:t>
            </a:r>
            <a:r>
              <a:rPr lang="fr-FR" dirty="0" err="1" smtClean="0">
                <a:solidFill>
                  <a:srgbClr val="0000FF"/>
                </a:solidFill>
              </a:rPr>
              <a:t>Petterso</a:t>
            </a:r>
            <a:r>
              <a:rPr lang="fr-FR" dirty="0" err="1" smtClean="0"/>
              <a:t>n</a:t>
            </a:r>
            <a:r>
              <a:rPr lang="fr-FR" dirty="0" smtClean="0"/>
              <a:t> et </a:t>
            </a:r>
            <a:r>
              <a:rPr lang="fr-FR" dirty="0" smtClean="0">
                <a:solidFill>
                  <a:srgbClr val="0000FF"/>
                </a:solidFill>
              </a:rPr>
              <a:t>Wang Yi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 </a:t>
            </a:r>
            <a:r>
              <a:rPr lang="fr-FR" i="1" dirty="0" smtClean="0"/>
              <a:t>UPPAAL </a:t>
            </a:r>
            <a:r>
              <a:rPr lang="fr-FR" i="1" dirty="0" err="1" smtClean="0"/>
              <a:t>Implementation</a:t>
            </a:r>
            <a:r>
              <a:rPr lang="fr-FR" i="1" dirty="0" smtClean="0"/>
              <a:t> Secrets</a:t>
            </a:r>
          </a:p>
          <a:p>
            <a:pPr marL="0" indent="0">
              <a:buNone/>
            </a:pPr>
            <a:r>
              <a:rPr lang="fr-FR" i="1" dirty="0" smtClean="0"/>
              <a:t>          </a:t>
            </a:r>
            <a:r>
              <a:rPr lang="fr-FR" dirty="0" smtClean="0"/>
              <a:t> Proc. FTRTFT 2002, Springer LNCS 2469, pp. 3-22 (2002)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62118" y="844463"/>
            <a:ext cx="7607833" cy="1468603"/>
          </a:xfrm>
          <a:prstGeom prst="rect">
            <a:avLst/>
          </a:prstGeom>
        </p:spPr>
        <p:txBody>
          <a:bodyPr wrap="none" tIns="14400" bIns="68400" rtlCol="0">
            <a:spAutoFit/>
          </a:bodyPr>
          <a:lstStyle/>
          <a:p>
            <a:pPr marL="0" indent="0">
              <a:buNone/>
            </a:pPr>
            <a:r>
              <a:rPr lang="fr-FR" dirty="0" smtClean="0"/>
              <a:t>[BDL] </a:t>
            </a:r>
            <a:r>
              <a:rPr lang="fr-FR" dirty="0" smtClean="0">
                <a:solidFill>
                  <a:schemeClr val="tx2"/>
                </a:solidFill>
              </a:rPr>
              <a:t>G. </a:t>
            </a:r>
            <a:r>
              <a:rPr lang="fr-FR" dirty="0" err="1" smtClean="0">
                <a:solidFill>
                  <a:schemeClr val="tx2"/>
                </a:solidFill>
              </a:rPr>
              <a:t>Behrmann</a:t>
            </a:r>
            <a:r>
              <a:rPr lang="fr-FR" dirty="0" smtClean="0"/>
              <a:t>, </a:t>
            </a:r>
            <a:r>
              <a:rPr lang="fr-FR" dirty="0" smtClean="0">
                <a:solidFill>
                  <a:schemeClr val="tx2"/>
                </a:solidFill>
              </a:rPr>
              <a:t>A. Dav</a:t>
            </a:r>
            <a:r>
              <a:rPr lang="fr-FR" dirty="0" smtClean="0">
                <a:solidFill>
                  <a:srgbClr val="0000FF"/>
                </a:solidFill>
              </a:rPr>
              <a:t>id</a:t>
            </a:r>
            <a:r>
              <a:rPr lang="fr-FR" dirty="0" smtClean="0"/>
              <a:t> et </a:t>
            </a:r>
            <a:r>
              <a:rPr lang="fr-FR" dirty="0" smtClean="0">
                <a:solidFill>
                  <a:srgbClr val="0000FF"/>
                </a:solidFill>
              </a:rPr>
              <a:t>K. Larsen</a:t>
            </a:r>
            <a:r>
              <a:rPr lang="fr-FR" dirty="0" smtClean="0"/>
              <a:t>,</a:t>
            </a:r>
            <a:endParaRPr lang="fr-FR" dirty="0"/>
          </a:p>
          <a:p>
            <a:pPr marL="0" indent="0">
              <a:buNone/>
            </a:pPr>
            <a:r>
              <a:rPr lang="fr-FR" i="1" dirty="0" smtClean="0"/>
              <a:t>           A Tutorial on UPPAAL </a:t>
            </a:r>
          </a:p>
          <a:p>
            <a:pPr marL="0" indent="0">
              <a:buNone/>
            </a:pPr>
            <a:r>
              <a:rPr lang="fr-FR" i="1" dirty="0"/>
              <a:t> </a:t>
            </a:r>
            <a:r>
              <a:rPr lang="fr-FR" i="1" dirty="0" smtClean="0"/>
              <a:t>          </a:t>
            </a:r>
            <a:r>
              <a:rPr lang="fr-FR" dirty="0" err="1" smtClean="0"/>
              <a:t>Formal</a:t>
            </a:r>
            <a:r>
              <a:rPr lang="fr-FR" dirty="0" smtClean="0"/>
              <a:t> </a:t>
            </a:r>
            <a:r>
              <a:rPr lang="fr-FR" dirty="0" err="1" smtClean="0"/>
              <a:t>Methods</a:t>
            </a:r>
            <a:r>
              <a:rPr lang="fr-FR" dirty="0" smtClean="0"/>
              <a:t> for the Design of Real-Time </a:t>
            </a:r>
            <a:r>
              <a:rPr lang="fr-FR" dirty="0" err="1" smtClean="0"/>
              <a:t>Systems</a:t>
            </a:r>
            <a:r>
              <a:rPr lang="fr-FR" dirty="0" smtClean="0"/>
              <a:t>,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 Springer LNCS 3185, pp. 200-236 (2006</a:t>
            </a:r>
          </a:p>
          <a:p>
            <a:r>
              <a:rPr lang="fr-FR" dirty="0" smtClean="0"/>
              <a:t>           </a:t>
            </a:r>
            <a:r>
              <a:rPr lang="fr-FR" dirty="0" smtClean="0">
                <a:hlinkClick r:id="rId2"/>
              </a:rPr>
              <a:t>http</a:t>
            </a:r>
            <a:r>
              <a:rPr lang="fr-FR" dirty="0">
                <a:hlinkClick r:id="rId2"/>
              </a:rPr>
              <a:t>://www.uppaal.com/admin/anvandarfiler/filer/uppaal-</a:t>
            </a:r>
            <a:r>
              <a:rPr lang="fr-FR" dirty="0" smtClean="0">
                <a:hlinkClick r:id="rId2"/>
              </a:rPr>
              <a:t>tutorial.pdf</a:t>
            </a:r>
            <a:r>
              <a:rPr lang="fr-FR" dirty="0" smtClean="0"/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62118" y="3457847"/>
            <a:ext cx="6187835" cy="914605"/>
          </a:xfrm>
          <a:prstGeom prst="rect">
            <a:avLst/>
          </a:prstGeom>
        </p:spPr>
        <p:txBody>
          <a:bodyPr wrap="none" tIns="14400" bIns="68400" rtlCol="0">
            <a:spAutoFit/>
          </a:bodyPr>
          <a:lstStyle/>
          <a:p>
            <a:pPr marL="0" indent="0">
              <a:buNone/>
            </a:pPr>
            <a:r>
              <a:rPr lang="fr-FR" dirty="0" smtClean="0"/>
              <a:t>[BFL] </a:t>
            </a:r>
            <a:r>
              <a:rPr lang="fr-FR" dirty="0" smtClean="0">
                <a:solidFill>
                  <a:schemeClr val="tx2"/>
                </a:solidFill>
              </a:rPr>
              <a:t>P. </a:t>
            </a:r>
            <a:r>
              <a:rPr lang="fr-FR" dirty="0" err="1" smtClean="0">
                <a:solidFill>
                  <a:schemeClr val="tx2"/>
                </a:solidFill>
              </a:rPr>
              <a:t>Bouyer</a:t>
            </a:r>
            <a:r>
              <a:rPr lang="fr-FR" dirty="0" smtClean="0">
                <a:solidFill>
                  <a:schemeClr val="tx2"/>
                </a:solidFill>
              </a:rPr>
              <a:t>, U. </a:t>
            </a:r>
            <a:r>
              <a:rPr lang="fr-FR" dirty="0" err="1" smtClean="0">
                <a:solidFill>
                  <a:schemeClr val="tx2"/>
                </a:solidFill>
              </a:rPr>
              <a:t>Fahrenberg</a:t>
            </a:r>
            <a:r>
              <a:rPr lang="fr-FR" dirty="0" smtClean="0">
                <a:solidFill>
                  <a:schemeClr val="tx2"/>
                </a:solidFill>
              </a:rPr>
              <a:t>, K. Larsen,</a:t>
            </a:r>
          </a:p>
          <a:p>
            <a:pPr marL="0" indent="0">
              <a:buNone/>
            </a:pPr>
            <a:r>
              <a:rPr lang="fr-FR" i="1" dirty="0" smtClean="0"/>
              <a:t>           </a:t>
            </a:r>
            <a:r>
              <a:rPr lang="fr-FR" i="1" dirty="0" err="1" smtClean="0"/>
              <a:t>Verification</a:t>
            </a:r>
            <a:r>
              <a:rPr lang="fr-FR" i="1" dirty="0" smtClean="0"/>
              <a:t> of Real-Time </a:t>
            </a:r>
            <a:r>
              <a:rPr lang="fr-FR" i="1" dirty="0" err="1" smtClean="0"/>
              <a:t>Systems</a:t>
            </a:r>
            <a:r>
              <a:rPr lang="fr-FR" i="1" dirty="0"/>
              <a:t> </a:t>
            </a:r>
            <a:r>
              <a:rPr lang="fr-FR" dirty="0" smtClean="0"/>
              <a:t>(2013)</a:t>
            </a:r>
          </a:p>
          <a:p>
            <a:pPr marL="0" indent="0">
              <a:buNone/>
            </a:pPr>
            <a:r>
              <a:rPr lang="fr-FR" dirty="0" smtClean="0"/>
              <a:t>           A paraître dans le « </a:t>
            </a:r>
            <a:r>
              <a:rPr lang="fr-FR" dirty="0" err="1" smtClean="0"/>
              <a:t>Handbook</a:t>
            </a:r>
            <a:r>
              <a:rPr lang="fr-FR" dirty="0" smtClean="0"/>
              <a:t> of Model-</a:t>
            </a:r>
            <a:r>
              <a:rPr lang="fr-FR" dirty="0" err="1" smtClean="0"/>
              <a:t>Checking</a:t>
            </a:r>
            <a:r>
              <a:rPr lang="fr-FR" dirty="0" smtClean="0"/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2252699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Automates temporisés : lampe à double-clic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10" name="Ellipse 9"/>
          <p:cNvSpPr/>
          <p:nvPr/>
        </p:nvSpPr>
        <p:spPr bwMode="auto">
          <a:xfrm>
            <a:off x="4316299" y="1922759"/>
            <a:ext cx="543733" cy="543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915816" y="1164106"/>
            <a:ext cx="987936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tx2"/>
                </a:solidFill>
              </a:rPr>
              <a:t>x</a:t>
            </a:r>
            <a:r>
              <a:rPr lang="fr-FR" sz="1200" kern="0" dirty="0" smtClean="0"/>
              <a:t> </a:t>
            </a:r>
            <a:r>
              <a:rPr lang="fr-FR" sz="2400" kern="0" dirty="0"/>
              <a:t>∶= </a:t>
            </a:r>
            <a:r>
              <a:rPr lang="fr-FR" sz="2400" kern="0" dirty="0" smtClean="0"/>
              <a:t>0</a:t>
            </a:r>
          </a:p>
        </p:txBody>
      </p:sp>
      <p:sp>
        <p:nvSpPr>
          <p:cNvPr id="6" name="Ellipse 5"/>
          <p:cNvSpPr/>
          <p:nvPr/>
        </p:nvSpPr>
        <p:spPr bwMode="auto">
          <a:xfrm>
            <a:off x="964253" y="1909801"/>
            <a:ext cx="543733" cy="543733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1020095" y="1970542"/>
            <a:ext cx="432048" cy="42225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115447" y="1164106"/>
            <a:ext cx="800369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clic?</a:t>
            </a:r>
          </a:p>
        </p:txBody>
      </p:sp>
      <p:grpSp>
        <p:nvGrpSpPr>
          <p:cNvPr id="82" name="Grouper 81"/>
          <p:cNvGrpSpPr/>
          <p:nvPr/>
        </p:nvGrpSpPr>
        <p:grpSpPr>
          <a:xfrm>
            <a:off x="1428358" y="1633935"/>
            <a:ext cx="2993265" cy="355494"/>
            <a:chOff x="1428358" y="1633935"/>
            <a:chExt cx="2993265" cy="355494"/>
          </a:xfrm>
        </p:grpSpPr>
        <p:cxnSp>
          <p:nvCxnSpPr>
            <p:cNvPr id="19" name="Connecteur droit 18"/>
            <p:cNvCxnSpPr>
              <a:stCxn id="6" idx="7"/>
            </p:cNvCxnSpPr>
            <p:nvPr/>
          </p:nvCxnSpPr>
          <p:spPr bwMode="auto">
            <a:xfrm flipV="1">
              <a:off x="1428358" y="1636857"/>
              <a:ext cx="506083" cy="352572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Connecteur droit 19"/>
            <p:cNvCxnSpPr/>
            <p:nvPr/>
          </p:nvCxnSpPr>
          <p:spPr bwMode="auto">
            <a:xfrm>
              <a:off x="3923928" y="1638300"/>
              <a:ext cx="497695" cy="339908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3" name="Connecteur droit 22"/>
            <p:cNvCxnSpPr/>
            <p:nvPr/>
          </p:nvCxnSpPr>
          <p:spPr bwMode="auto">
            <a:xfrm>
              <a:off x="1934441" y="1633935"/>
              <a:ext cx="1989859" cy="4365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3" name="Grouper 82"/>
          <p:cNvGrpSpPr/>
          <p:nvPr/>
        </p:nvGrpSpPr>
        <p:grpSpPr>
          <a:xfrm>
            <a:off x="1403648" y="2380448"/>
            <a:ext cx="2967569" cy="327983"/>
            <a:chOff x="1403648" y="2380448"/>
            <a:chExt cx="2967569" cy="327983"/>
          </a:xfrm>
        </p:grpSpPr>
        <p:cxnSp>
          <p:nvCxnSpPr>
            <p:cNvPr id="42" name="Connecteur droit 41"/>
            <p:cNvCxnSpPr/>
            <p:nvPr/>
          </p:nvCxnSpPr>
          <p:spPr bwMode="auto">
            <a:xfrm rot="10800000" flipV="1">
              <a:off x="3891871" y="2380448"/>
              <a:ext cx="479346" cy="327983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Connecteur droit 42"/>
            <p:cNvCxnSpPr/>
            <p:nvPr/>
          </p:nvCxnSpPr>
          <p:spPr bwMode="auto">
            <a:xfrm rot="10800000">
              <a:off x="1403648" y="2380448"/>
              <a:ext cx="471999" cy="327983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4" name="Connecteur droit 43"/>
            <p:cNvCxnSpPr/>
            <p:nvPr/>
          </p:nvCxnSpPr>
          <p:spPr bwMode="auto">
            <a:xfrm rot="10800000">
              <a:off x="1875647" y="2708431"/>
              <a:ext cx="2016224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5" name="ZoneTexte 44"/>
          <p:cNvSpPr txBox="1"/>
          <p:nvPr/>
        </p:nvSpPr>
        <p:spPr>
          <a:xfrm>
            <a:off x="2043439" y="2250468"/>
            <a:ext cx="800369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clic?</a:t>
            </a:r>
          </a:p>
        </p:txBody>
      </p:sp>
      <p:grpSp>
        <p:nvGrpSpPr>
          <p:cNvPr id="84" name="Grouper 83"/>
          <p:cNvGrpSpPr/>
          <p:nvPr/>
        </p:nvGrpSpPr>
        <p:grpSpPr>
          <a:xfrm>
            <a:off x="4740726" y="1661446"/>
            <a:ext cx="2967569" cy="330130"/>
            <a:chOff x="4740726" y="1661446"/>
            <a:chExt cx="2967569" cy="330130"/>
          </a:xfrm>
        </p:grpSpPr>
        <p:cxnSp>
          <p:nvCxnSpPr>
            <p:cNvPr id="29" name="Connecteur droit 28"/>
            <p:cNvCxnSpPr/>
            <p:nvPr/>
          </p:nvCxnSpPr>
          <p:spPr bwMode="auto">
            <a:xfrm flipV="1">
              <a:off x="4740726" y="1661447"/>
              <a:ext cx="479346" cy="327983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Connecteur droit 29"/>
            <p:cNvCxnSpPr/>
            <p:nvPr/>
          </p:nvCxnSpPr>
          <p:spPr bwMode="auto">
            <a:xfrm>
              <a:off x="7236296" y="1663593"/>
              <a:ext cx="471999" cy="327983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1" name="Connecteur droit 30"/>
            <p:cNvCxnSpPr/>
            <p:nvPr/>
          </p:nvCxnSpPr>
          <p:spPr bwMode="auto">
            <a:xfrm>
              <a:off x="5220072" y="1661446"/>
              <a:ext cx="2016224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7" name="ZoneTexte 26"/>
          <p:cNvSpPr txBox="1"/>
          <p:nvPr/>
        </p:nvSpPr>
        <p:spPr>
          <a:xfrm>
            <a:off x="5355807" y="1164106"/>
            <a:ext cx="800369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clic?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6228184" y="1164106"/>
            <a:ext cx="876803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tx2"/>
                </a:solidFill>
              </a:rPr>
              <a:t>x</a:t>
            </a:r>
            <a:r>
              <a:rPr lang="fr-FR" sz="2400" kern="0" dirty="0" smtClean="0"/>
              <a:t> &lt; 5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4275687" y="2892298"/>
            <a:ext cx="800369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clic?</a:t>
            </a:r>
          </a:p>
        </p:txBody>
      </p:sp>
      <p:grpSp>
        <p:nvGrpSpPr>
          <p:cNvPr id="85" name="Grouper 84"/>
          <p:cNvGrpSpPr/>
          <p:nvPr/>
        </p:nvGrpSpPr>
        <p:grpSpPr>
          <a:xfrm>
            <a:off x="1345008" y="2418283"/>
            <a:ext cx="6533704" cy="934794"/>
            <a:chOff x="1345008" y="2418283"/>
            <a:chExt cx="6533704" cy="934794"/>
          </a:xfrm>
        </p:grpSpPr>
        <p:cxnSp>
          <p:nvCxnSpPr>
            <p:cNvPr id="55" name="Connecteur droit 54"/>
            <p:cNvCxnSpPr/>
            <p:nvPr/>
          </p:nvCxnSpPr>
          <p:spPr bwMode="auto">
            <a:xfrm flipV="1">
              <a:off x="7080250" y="2418283"/>
              <a:ext cx="798462" cy="934517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Connecteur droit 49"/>
            <p:cNvCxnSpPr/>
            <p:nvPr/>
          </p:nvCxnSpPr>
          <p:spPr bwMode="auto">
            <a:xfrm flipH="1" flipV="1">
              <a:off x="1345008" y="2436071"/>
              <a:ext cx="783544" cy="917006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75" name="ZoneTexte 74"/>
          <p:cNvSpPr txBox="1"/>
          <p:nvPr/>
        </p:nvSpPr>
        <p:spPr>
          <a:xfrm>
            <a:off x="139508" y="5069029"/>
            <a:ext cx="8874996" cy="1240291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non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Ici </a:t>
            </a:r>
            <a:r>
              <a:rPr lang="fr-FR" sz="2400" kern="0" dirty="0" smtClean="0">
                <a:solidFill>
                  <a:schemeClr val="tx2"/>
                </a:solidFill>
              </a:rPr>
              <a:t>x</a:t>
            </a:r>
            <a:r>
              <a:rPr lang="fr-FR" sz="2400" kern="0" dirty="0" smtClean="0"/>
              <a:t> est une variable réelle positive appelée </a:t>
            </a:r>
            <a:r>
              <a:rPr lang="fr-FR" sz="2400" kern="0" dirty="0" smtClean="0">
                <a:solidFill>
                  <a:srgbClr val="0000FF"/>
                </a:solidFill>
              </a:rPr>
              <a:t>horloge,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Mais je trouve ce nom bien trop surchargé, cf. cours précédents,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je dirai chronomètre ou </a:t>
            </a:r>
            <a:r>
              <a:rPr lang="fr-FR" sz="2400" kern="0" dirty="0" smtClean="0">
                <a:solidFill>
                  <a:schemeClr val="tx2"/>
                </a:solidFill>
              </a:rPr>
              <a:t>chrono</a:t>
            </a:r>
            <a:r>
              <a:rPr lang="fr-FR" sz="2400" kern="0" dirty="0" smtClean="0"/>
              <a:t> à la place si confusion</a:t>
            </a:r>
            <a:r>
              <a:rPr lang="fr-FR" sz="2400" kern="0" dirty="0"/>
              <a:t>.</a:t>
            </a:r>
            <a:endParaRPr lang="fr-FR" sz="2400" kern="0" dirty="0" smtClean="0"/>
          </a:p>
        </p:txBody>
      </p:sp>
      <p:cxnSp>
        <p:nvCxnSpPr>
          <p:cNvPr id="9" name="Connecteur droit 8"/>
          <p:cNvCxnSpPr/>
          <p:nvPr/>
        </p:nvCxnSpPr>
        <p:spPr bwMode="auto">
          <a:xfrm>
            <a:off x="2115447" y="3352800"/>
            <a:ext cx="4973219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ZoneTexte 32"/>
          <p:cNvSpPr txBox="1"/>
          <p:nvPr/>
        </p:nvSpPr>
        <p:spPr>
          <a:xfrm>
            <a:off x="2917882" y="2243737"/>
            <a:ext cx="860482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tx2"/>
                </a:solidFill>
              </a:rPr>
              <a:t>x</a:t>
            </a:r>
            <a:r>
              <a:rPr lang="fr-FR" sz="2400" kern="0" dirty="0" smtClean="0"/>
              <a:t> ≥ 5</a:t>
            </a:r>
          </a:p>
        </p:txBody>
      </p:sp>
      <p:sp>
        <p:nvSpPr>
          <p:cNvPr id="26" name="Ellipse 25"/>
          <p:cNvSpPr/>
          <p:nvPr/>
        </p:nvSpPr>
        <p:spPr bwMode="auto">
          <a:xfrm>
            <a:off x="7628667" y="1909801"/>
            <a:ext cx="543733" cy="543733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25731" y="4293096"/>
            <a:ext cx="8292538" cy="452940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14400" bIns="68400" rtlCol="0">
            <a:spAutoFit/>
          </a:bodyPr>
          <a:lstStyle/>
          <a:p>
            <a:pPr marL="0" indent="0">
              <a:buNone/>
            </a:pPr>
            <a:r>
              <a:rPr lang="en-US" sz="2400" dirty="0" smtClean="0"/>
              <a:t>[AD] Rajeev </a:t>
            </a:r>
            <a:r>
              <a:rPr lang="en-US" sz="2400" dirty="0" err="1" smtClean="0"/>
              <a:t>Alur</a:t>
            </a:r>
            <a:r>
              <a:rPr lang="en-US" sz="2400" dirty="0" smtClean="0"/>
              <a:t> et Davis Dill, </a:t>
            </a:r>
            <a:r>
              <a:rPr lang="en-US" sz="2400" i="1" dirty="0" smtClean="0"/>
              <a:t>A Theory of Timed Automata</a:t>
            </a:r>
          </a:p>
        </p:txBody>
      </p:sp>
    </p:spTree>
    <p:extLst>
      <p:ext uri="{BB962C8B-B14F-4D97-AF65-F5344CB8AC3E}">
        <p14:creationId xmlns:p14="http://schemas.microsoft.com/office/powerpoint/2010/main" val="1634991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/>
      <p:bldP spid="16" grpId="0"/>
      <p:bldP spid="45" grpId="0"/>
      <p:bldP spid="27" grpId="0"/>
      <p:bldP spid="47" grpId="0"/>
      <p:bldP spid="46" grpId="0"/>
      <p:bldP spid="75" grpId="0" animBg="1"/>
      <p:bldP spid="33" grpId="0"/>
      <p:bldP spid="26" grpId="0" animBg="1"/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Bibliographie – Automates hybrides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60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62118" y="1196752"/>
            <a:ext cx="8265891" cy="2576599"/>
          </a:xfrm>
          <a:prstGeom prst="rect">
            <a:avLst/>
          </a:prstGeom>
        </p:spPr>
        <p:txBody>
          <a:bodyPr wrap="none" tIns="14400" bIns="68400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Rajeev </a:t>
            </a:r>
            <a:r>
              <a:rPr lang="fr-FR" dirty="0">
                <a:solidFill>
                  <a:schemeClr val="tx2"/>
                </a:solidFill>
              </a:rPr>
              <a:t>Alur</a:t>
            </a:r>
            <a:r>
              <a:rPr lang="fr-FR" dirty="0">
                <a:solidFill>
                  <a:srgbClr val="000000"/>
                </a:solidFill>
              </a:rPr>
              <a:t>,</a:t>
            </a:r>
            <a:r>
              <a:rPr lang="fr-FR" dirty="0">
                <a:solidFill>
                  <a:schemeClr val="tx2"/>
                </a:solidFill>
              </a:rPr>
              <a:t> Costas </a:t>
            </a:r>
            <a:r>
              <a:rPr lang="fr-FR" dirty="0" err="1">
                <a:solidFill>
                  <a:schemeClr val="tx2"/>
                </a:solidFill>
              </a:rPr>
              <a:t>Courcoubetis</a:t>
            </a:r>
            <a:r>
              <a:rPr lang="fr-FR" dirty="0">
                <a:solidFill>
                  <a:srgbClr val="000000"/>
                </a:solidFill>
              </a:rPr>
              <a:t>,</a:t>
            </a:r>
            <a:r>
              <a:rPr lang="fr-FR" dirty="0">
                <a:solidFill>
                  <a:schemeClr val="tx2"/>
                </a:solidFill>
              </a:rPr>
              <a:t> Nicolas Halbwachs</a:t>
            </a:r>
            <a:r>
              <a:rPr lang="fr-FR" dirty="0">
                <a:solidFill>
                  <a:srgbClr val="000000"/>
                </a:solidFill>
              </a:rPr>
              <a:t>,</a:t>
            </a:r>
            <a:r>
              <a:rPr lang="fr-FR" dirty="0">
                <a:solidFill>
                  <a:schemeClr val="tx2"/>
                </a:solidFill>
              </a:rPr>
              <a:t> Thomas A. </a:t>
            </a:r>
            <a:r>
              <a:rPr lang="fr-FR" dirty="0" err="1">
                <a:solidFill>
                  <a:schemeClr val="tx2"/>
                </a:solidFill>
              </a:rPr>
              <a:t>Henzinger</a:t>
            </a:r>
            <a:r>
              <a:rPr lang="fr-FR" dirty="0">
                <a:solidFill>
                  <a:srgbClr val="000000"/>
                </a:solidFill>
              </a:rPr>
              <a:t>,</a:t>
            </a:r>
            <a:r>
              <a:rPr lang="fr-FR" dirty="0">
                <a:solidFill>
                  <a:schemeClr val="tx2"/>
                </a:solidFill>
              </a:rPr>
              <a:t> </a:t>
            </a:r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Pei</a:t>
            </a:r>
            <a:r>
              <a:rPr lang="fr-FR" dirty="0">
                <a:solidFill>
                  <a:schemeClr val="tx2"/>
                </a:solidFill>
              </a:rPr>
              <a:t>-</a:t>
            </a:r>
            <a:r>
              <a:rPr lang="fr-FR" dirty="0" err="1">
                <a:solidFill>
                  <a:schemeClr val="tx2"/>
                </a:solidFill>
              </a:rPr>
              <a:t>Hsin</a:t>
            </a:r>
            <a:r>
              <a:rPr lang="fr-FR" dirty="0">
                <a:solidFill>
                  <a:schemeClr val="tx2"/>
                </a:solidFill>
              </a:rPr>
              <a:t> Ho</a:t>
            </a:r>
            <a:r>
              <a:rPr lang="fr-FR" dirty="0">
                <a:solidFill>
                  <a:srgbClr val="000000"/>
                </a:solidFill>
              </a:rPr>
              <a:t>,</a:t>
            </a:r>
            <a:r>
              <a:rPr lang="fr-FR" dirty="0">
                <a:solidFill>
                  <a:schemeClr val="tx2"/>
                </a:solidFill>
              </a:rPr>
              <a:t> Xavier </a:t>
            </a:r>
            <a:r>
              <a:rPr lang="fr-FR" dirty="0" err="1">
                <a:solidFill>
                  <a:schemeClr val="tx2"/>
                </a:solidFill>
              </a:rPr>
              <a:t>Nicollin</a:t>
            </a:r>
            <a:r>
              <a:rPr lang="fr-FR" dirty="0">
                <a:solidFill>
                  <a:srgbClr val="000000"/>
                </a:solidFill>
              </a:rPr>
              <a:t>,</a:t>
            </a:r>
            <a:r>
              <a:rPr lang="fr-FR" dirty="0">
                <a:solidFill>
                  <a:schemeClr val="tx2"/>
                </a:solidFill>
              </a:rPr>
              <a:t> Alfredo </a:t>
            </a:r>
            <a:r>
              <a:rPr lang="fr-FR" dirty="0" err="1">
                <a:solidFill>
                  <a:schemeClr val="tx2"/>
                </a:solidFill>
              </a:rPr>
              <a:t>Olivero</a:t>
            </a:r>
            <a:r>
              <a:rPr lang="fr-FR" dirty="0">
                <a:solidFill>
                  <a:srgbClr val="000000"/>
                </a:solidFill>
              </a:rPr>
              <a:t>,</a:t>
            </a:r>
            <a:r>
              <a:rPr lang="fr-FR" dirty="0">
                <a:solidFill>
                  <a:schemeClr val="tx2"/>
                </a:solidFill>
              </a:rPr>
              <a:t> Joseph </a:t>
            </a:r>
            <a:r>
              <a:rPr lang="fr-FR" dirty="0" err="1">
                <a:solidFill>
                  <a:schemeClr val="tx2"/>
                </a:solidFill>
              </a:rPr>
              <a:t>Sifakis</a:t>
            </a:r>
            <a:r>
              <a:rPr lang="fr-FR" dirty="0">
                <a:solidFill>
                  <a:schemeClr val="tx2"/>
                </a:solidFill>
              </a:rPr>
              <a:t>, </a:t>
            </a:r>
            <a:r>
              <a:rPr lang="fr-FR" dirty="0" smtClean="0"/>
              <a:t>et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>
                <a:solidFill>
                  <a:schemeClr val="tx2"/>
                </a:solidFill>
              </a:rPr>
              <a:t>Sergio </a:t>
            </a:r>
            <a:r>
              <a:rPr lang="fr-FR" dirty="0" err="1">
                <a:solidFill>
                  <a:schemeClr val="tx2"/>
                </a:solidFill>
              </a:rPr>
              <a:t>Yovine</a:t>
            </a:r>
            <a:r>
              <a:rPr lang="fr-FR" dirty="0">
                <a:solidFill>
                  <a:schemeClr val="tx2"/>
                </a:solidFill>
              </a:rPr>
              <a:t> </a:t>
            </a:r>
            <a:endParaRPr lang="fr-FR" dirty="0" smtClean="0">
              <a:solidFill>
                <a:schemeClr val="tx2"/>
              </a:solidFill>
            </a:endParaRPr>
          </a:p>
          <a:p>
            <a:r>
              <a:rPr lang="fr-FR" i="1" dirty="0" smtClean="0"/>
              <a:t>The </a:t>
            </a:r>
            <a:r>
              <a:rPr lang="fr-FR" i="1" dirty="0" err="1"/>
              <a:t>algorithmic</a:t>
            </a:r>
            <a:r>
              <a:rPr lang="fr-FR" i="1" dirty="0"/>
              <a:t> </a:t>
            </a:r>
            <a:r>
              <a:rPr lang="fr-FR" i="1" dirty="0" err="1"/>
              <a:t>analysis</a:t>
            </a:r>
            <a:r>
              <a:rPr lang="fr-FR" i="1" dirty="0"/>
              <a:t> of </a:t>
            </a:r>
            <a:r>
              <a:rPr lang="fr-FR" i="1" dirty="0" err="1"/>
              <a:t>hybrid</a:t>
            </a:r>
            <a:r>
              <a:rPr lang="fr-FR" i="1" dirty="0"/>
              <a:t> </a:t>
            </a:r>
            <a:r>
              <a:rPr lang="fr-FR" i="1" dirty="0" err="1"/>
              <a:t>systems</a:t>
            </a:r>
            <a:r>
              <a:rPr lang="fr-FR" dirty="0"/>
              <a:t>. </a:t>
            </a:r>
            <a:endParaRPr lang="fr-FR" dirty="0" smtClean="0"/>
          </a:p>
          <a:p>
            <a:r>
              <a:rPr lang="fr-FR" dirty="0" err="1" smtClean="0"/>
              <a:t>Theoretical</a:t>
            </a:r>
            <a:r>
              <a:rPr lang="fr-FR" dirty="0" smtClean="0"/>
              <a:t> </a:t>
            </a:r>
            <a:r>
              <a:rPr lang="fr-FR" dirty="0"/>
              <a:t>Computer Science, volume 138(1), pages 3–34, 1995.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[HHW] </a:t>
            </a:r>
            <a:r>
              <a:rPr lang="fr-FR" dirty="0" err="1" smtClean="0">
                <a:solidFill>
                  <a:schemeClr val="tx2"/>
                </a:solidFill>
              </a:rPr>
              <a:t>T</a:t>
            </a:r>
            <a:r>
              <a:rPr lang="fr-FR" dirty="0" smtClean="0">
                <a:solidFill>
                  <a:schemeClr val="tx2"/>
                </a:solidFill>
              </a:rPr>
              <a:t>. </a:t>
            </a:r>
            <a:r>
              <a:rPr lang="fr-FR" dirty="0" err="1" smtClean="0">
                <a:solidFill>
                  <a:schemeClr val="tx2"/>
                </a:solidFill>
              </a:rPr>
              <a:t>Henzinger</a:t>
            </a:r>
            <a:r>
              <a:rPr lang="fr-FR" dirty="0" smtClean="0"/>
              <a:t>,</a:t>
            </a:r>
            <a:r>
              <a:rPr lang="fr-FR" dirty="0" smtClean="0">
                <a:solidFill>
                  <a:schemeClr val="tx2"/>
                </a:solidFill>
              </a:rPr>
              <a:t> Pei-</a:t>
            </a:r>
            <a:r>
              <a:rPr lang="fr-FR" dirty="0" err="1" smtClean="0">
                <a:solidFill>
                  <a:schemeClr val="tx2"/>
                </a:solidFill>
              </a:rPr>
              <a:t>Hsin</a:t>
            </a:r>
            <a:r>
              <a:rPr lang="fr-FR" dirty="0" smtClean="0">
                <a:solidFill>
                  <a:schemeClr val="tx2"/>
                </a:solidFill>
              </a:rPr>
              <a:t> Ho </a:t>
            </a:r>
            <a:r>
              <a:rPr lang="fr-FR" dirty="0" smtClean="0"/>
              <a:t>et </a:t>
            </a:r>
            <a:r>
              <a:rPr lang="fr-FR" dirty="0" smtClean="0">
                <a:solidFill>
                  <a:srgbClr val="0000FF"/>
                </a:solidFill>
              </a:rPr>
              <a:t>H. Won-Toi</a:t>
            </a:r>
          </a:p>
          <a:p>
            <a:pPr marL="0" indent="0">
              <a:buNone/>
            </a:pPr>
            <a:r>
              <a:rPr lang="fr-FR" dirty="0" smtClean="0"/>
              <a:t>           </a:t>
            </a:r>
            <a:r>
              <a:rPr lang="fr-FR" i="1" dirty="0" smtClean="0"/>
              <a:t> </a:t>
            </a:r>
            <a:r>
              <a:rPr lang="fr-FR" i="1" dirty="0" err="1" smtClean="0"/>
              <a:t>Hytech</a:t>
            </a:r>
            <a:r>
              <a:rPr lang="fr-FR" i="1" dirty="0" smtClean="0"/>
              <a:t> : A Model-</a:t>
            </a:r>
            <a:r>
              <a:rPr lang="fr-FR" i="1" dirty="0" err="1" smtClean="0"/>
              <a:t>Checker</a:t>
            </a:r>
            <a:r>
              <a:rPr lang="fr-FR" i="1" dirty="0" smtClean="0"/>
              <a:t> for </a:t>
            </a:r>
            <a:r>
              <a:rPr lang="fr-FR" i="1" dirty="0" err="1" smtClean="0"/>
              <a:t>Hybrid</a:t>
            </a:r>
            <a:r>
              <a:rPr lang="fr-FR" i="1" dirty="0" smtClean="0"/>
              <a:t> </a:t>
            </a:r>
            <a:r>
              <a:rPr lang="fr-FR" i="1" dirty="0" err="1" smtClean="0"/>
              <a:t>Systems</a:t>
            </a:r>
            <a:endParaRPr lang="fr-FR" i="1" dirty="0" smtClean="0"/>
          </a:p>
          <a:p>
            <a:pPr marL="0" indent="0">
              <a:buNone/>
            </a:pPr>
            <a:r>
              <a:rPr lang="fr-FR" i="1" dirty="0"/>
              <a:t> </a:t>
            </a:r>
            <a:r>
              <a:rPr lang="fr-FR" i="1" dirty="0" smtClean="0"/>
              <a:t>       </a:t>
            </a:r>
            <a:r>
              <a:rPr lang="fr-FR" dirty="0" smtClean="0"/>
              <a:t>    Proc. Computer-</a:t>
            </a:r>
            <a:r>
              <a:rPr lang="fr-FR" dirty="0" err="1" smtClean="0"/>
              <a:t>Aided</a:t>
            </a:r>
            <a:r>
              <a:rPr lang="fr-FR" dirty="0" smtClean="0"/>
              <a:t> </a:t>
            </a:r>
            <a:r>
              <a:rPr lang="fr-FR" dirty="0" err="1" smtClean="0"/>
              <a:t>Verification</a:t>
            </a:r>
            <a:r>
              <a:rPr lang="fr-FR" dirty="0" smtClean="0"/>
              <a:t> CAV’2005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619672" y="4426666"/>
            <a:ext cx="5060850" cy="452940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none" tIns="14400" bIns="68400" rtlCol="0">
            <a:spAutoFit/>
          </a:bodyPr>
          <a:lstStyle/>
          <a:p>
            <a:pPr marL="0" indent="0">
              <a:buNone/>
            </a:pPr>
            <a:r>
              <a:rPr lang="fr-FR" sz="2400" dirty="0" smtClean="0"/>
              <a:t>... et une littérature très abondante !</a:t>
            </a:r>
          </a:p>
        </p:txBody>
      </p:sp>
    </p:spTree>
    <p:extLst>
      <p:ext uri="{BB962C8B-B14F-4D97-AF65-F5344CB8AC3E}">
        <p14:creationId xmlns:p14="http://schemas.microsoft.com/office/powerpoint/2010/main" val="2100666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llipse 25"/>
          <p:cNvSpPr/>
          <p:nvPr/>
        </p:nvSpPr>
        <p:spPr bwMode="auto">
          <a:xfrm>
            <a:off x="7628667" y="1909801"/>
            <a:ext cx="543733" cy="543733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Automates temporisés : lampe à </a:t>
            </a:r>
            <a:r>
              <a:rPr lang="fr-FR" dirty="0" err="1" smtClean="0"/>
              <a:t>double-click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10" name="Ellipse 9"/>
          <p:cNvSpPr/>
          <p:nvPr/>
        </p:nvSpPr>
        <p:spPr bwMode="auto">
          <a:xfrm>
            <a:off x="4316299" y="1922759"/>
            <a:ext cx="543733" cy="543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915816" y="1164106"/>
            <a:ext cx="987936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tx2"/>
                </a:solidFill>
              </a:rPr>
              <a:t>x</a:t>
            </a:r>
            <a:r>
              <a:rPr lang="fr-FR" sz="1200" kern="0" dirty="0"/>
              <a:t> </a:t>
            </a:r>
            <a:r>
              <a:rPr lang="fr-FR" sz="2400" kern="0" dirty="0" smtClean="0"/>
              <a:t>∶</a:t>
            </a:r>
            <a:r>
              <a:rPr lang="fr-FR" sz="2400" kern="0" dirty="0"/>
              <a:t>= </a:t>
            </a:r>
            <a:r>
              <a:rPr lang="fr-FR" sz="2400" kern="0" dirty="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" name="Ellipse 5"/>
          <p:cNvSpPr/>
          <p:nvPr/>
        </p:nvSpPr>
        <p:spPr bwMode="auto">
          <a:xfrm>
            <a:off x="964253" y="1909801"/>
            <a:ext cx="543733" cy="543733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1020095" y="1970542"/>
            <a:ext cx="432048" cy="42225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115447" y="1164106"/>
            <a:ext cx="800369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clic?</a:t>
            </a:r>
          </a:p>
        </p:txBody>
      </p:sp>
      <p:grpSp>
        <p:nvGrpSpPr>
          <p:cNvPr id="82" name="Grouper 81"/>
          <p:cNvGrpSpPr/>
          <p:nvPr/>
        </p:nvGrpSpPr>
        <p:grpSpPr>
          <a:xfrm>
            <a:off x="1428358" y="1633935"/>
            <a:ext cx="2993265" cy="355494"/>
            <a:chOff x="1428358" y="1633935"/>
            <a:chExt cx="2993265" cy="355494"/>
          </a:xfrm>
        </p:grpSpPr>
        <p:cxnSp>
          <p:nvCxnSpPr>
            <p:cNvPr id="19" name="Connecteur droit 18"/>
            <p:cNvCxnSpPr>
              <a:stCxn id="6" idx="7"/>
            </p:cNvCxnSpPr>
            <p:nvPr/>
          </p:nvCxnSpPr>
          <p:spPr bwMode="auto">
            <a:xfrm flipV="1">
              <a:off x="1428358" y="1636857"/>
              <a:ext cx="506083" cy="352572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Connecteur droit 19"/>
            <p:cNvCxnSpPr/>
            <p:nvPr/>
          </p:nvCxnSpPr>
          <p:spPr bwMode="auto">
            <a:xfrm>
              <a:off x="3923928" y="1638300"/>
              <a:ext cx="497695" cy="339908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3" name="Connecteur droit 22"/>
            <p:cNvCxnSpPr/>
            <p:nvPr/>
          </p:nvCxnSpPr>
          <p:spPr bwMode="auto">
            <a:xfrm>
              <a:off x="1934441" y="1633935"/>
              <a:ext cx="1989859" cy="4365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3" name="Grouper 82"/>
          <p:cNvGrpSpPr/>
          <p:nvPr/>
        </p:nvGrpSpPr>
        <p:grpSpPr>
          <a:xfrm>
            <a:off x="1403648" y="2380448"/>
            <a:ext cx="2967569" cy="327983"/>
            <a:chOff x="1403648" y="2380448"/>
            <a:chExt cx="2967569" cy="327983"/>
          </a:xfrm>
        </p:grpSpPr>
        <p:cxnSp>
          <p:nvCxnSpPr>
            <p:cNvPr id="42" name="Connecteur droit 41"/>
            <p:cNvCxnSpPr/>
            <p:nvPr/>
          </p:nvCxnSpPr>
          <p:spPr bwMode="auto">
            <a:xfrm rot="10800000" flipV="1">
              <a:off x="3891871" y="2380448"/>
              <a:ext cx="479346" cy="327983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Connecteur droit 42"/>
            <p:cNvCxnSpPr/>
            <p:nvPr/>
          </p:nvCxnSpPr>
          <p:spPr bwMode="auto">
            <a:xfrm rot="10800000">
              <a:off x="1403648" y="2380448"/>
              <a:ext cx="471999" cy="327983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4" name="Connecteur droit 43"/>
            <p:cNvCxnSpPr/>
            <p:nvPr/>
          </p:nvCxnSpPr>
          <p:spPr bwMode="auto">
            <a:xfrm rot="10800000">
              <a:off x="1875647" y="2708431"/>
              <a:ext cx="2016224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4" name="Grouper 83"/>
          <p:cNvGrpSpPr/>
          <p:nvPr/>
        </p:nvGrpSpPr>
        <p:grpSpPr>
          <a:xfrm>
            <a:off x="4740726" y="1661446"/>
            <a:ext cx="2967569" cy="330130"/>
            <a:chOff x="4740726" y="1661446"/>
            <a:chExt cx="2967569" cy="330130"/>
          </a:xfrm>
        </p:grpSpPr>
        <p:cxnSp>
          <p:nvCxnSpPr>
            <p:cNvPr id="29" name="Connecteur droit 28"/>
            <p:cNvCxnSpPr/>
            <p:nvPr/>
          </p:nvCxnSpPr>
          <p:spPr bwMode="auto">
            <a:xfrm flipV="1">
              <a:off x="4740726" y="1661447"/>
              <a:ext cx="479346" cy="327983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Connecteur droit 29"/>
            <p:cNvCxnSpPr/>
            <p:nvPr/>
          </p:nvCxnSpPr>
          <p:spPr bwMode="auto">
            <a:xfrm>
              <a:off x="7236296" y="1663593"/>
              <a:ext cx="471999" cy="327983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1" name="Connecteur droit 30"/>
            <p:cNvCxnSpPr/>
            <p:nvPr/>
          </p:nvCxnSpPr>
          <p:spPr bwMode="auto">
            <a:xfrm>
              <a:off x="5220072" y="1661446"/>
              <a:ext cx="2016224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7" name="ZoneTexte 26"/>
          <p:cNvSpPr txBox="1"/>
          <p:nvPr/>
        </p:nvSpPr>
        <p:spPr>
          <a:xfrm>
            <a:off x="5355807" y="1164106"/>
            <a:ext cx="800369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clic?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6228184" y="1164106"/>
            <a:ext cx="876803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tx2"/>
                </a:solidFill>
              </a:rPr>
              <a:t>x</a:t>
            </a:r>
            <a:r>
              <a:rPr lang="fr-FR" sz="2400" kern="0" dirty="0" smtClean="0"/>
              <a:t> &lt; </a:t>
            </a:r>
            <a:r>
              <a:rPr lang="fr-FR" sz="2400" kern="0" dirty="0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4275687" y="2892298"/>
            <a:ext cx="800369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clic?</a:t>
            </a:r>
          </a:p>
        </p:txBody>
      </p:sp>
      <p:grpSp>
        <p:nvGrpSpPr>
          <p:cNvPr id="85" name="Grouper 84"/>
          <p:cNvGrpSpPr/>
          <p:nvPr/>
        </p:nvGrpSpPr>
        <p:grpSpPr>
          <a:xfrm>
            <a:off x="1345008" y="2418283"/>
            <a:ext cx="6533704" cy="934794"/>
            <a:chOff x="1345008" y="2418283"/>
            <a:chExt cx="6533704" cy="934794"/>
          </a:xfrm>
        </p:grpSpPr>
        <p:cxnSp>
          <p:nvCxnSpPr>
            <p:cNvPr id="50" name="Connecteur droit 49"/>
            <p:cNvCxnSpPr/>
            <p:nvPr/>
          </p:nvCxnSpPr>
          <p:spPr bwMode="auto">
            <a:xfrm flipH="1" flipV="1">
              <a:off x="1345008" y="2436071"/>
              <a:ext cx="783544" cy="917006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5" name="Connecteur droit 54"/>
            <p:cNvCxnSpPr/>
            <p:nvPr/>
          </p:nvCxnSpPr>
          <p:spPr bwMode="auto">
            <a:xfrm flipV="1">
              <a:off x="7080250" y="2418283"/>
              <a:ext cx="798462" cy="934517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ouper 8"/>
          <p:cNvGrpSpPr/>
          <p:nvPr/>
        </p:nvGrpSpPr>
        <p:grpSpPr>
          <a:xfrm>
            <a:off x="539552" y="4293096"/>
            <a:ext cx="3315825" cy="1240291"/>
            <a:chOff x="1557347" y="3861048"/>
            <a:chExt cx="3315825" cy="1240291"/>
          </a:xfrm>
        </p:grpSpPr>
        <p:sp>
          <p:nvSpPr>
            <p:cNvPr id="8" name="ZoneTexte 7"/>
            <p:cNvSpPr txBox="1"/>
            <p:nvPr/>
          </p:nvSpPr>
          <p:spPr>
            <a:xfrm>
              <a:off x="1557347" y="3861048"/>
              <a:ext cx="3152425" cy="1240291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000000"/>
                  </a:solidFill>
                </a:rPr>
                <a:t>0 : </a:t>
              </a:r>
            </a:p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000000"/>
                  </a:solidFill>
                </a:rPr>
                <a:t>0.4 : </a:t>
              </a:r>
              <a:r>
                <a:rPr lang="fr-FR" sz="2400" kern="0" dirty="0" smtClean="0"/>
                <a:t>clic? →     </a:t>
              </a:r>
              <a:r>
                <a:rPr lang="fr-FR" sz="2400" i="1" kern="0" dirty="0" smtClean="0">
                  <a:solidFill>
                    <a:srgbClr val="0000FF"/>
                  </a:solidFill>
                </a:rPr>
                <a:t>x</a:t>
              </a:r>
              <a:r>
                <a:rPr lang="fr-FR" sz="1200" kern="0" dirty="0" smtClean="0"/>
                <a:t> </a:t>
              </a:r>
              <a:r>
                <a:rPr lang="fr-FR" sz="2400" kern="0" dirty="0" smtClean="0"/>
                <a:t>∶</a:t>
              </a:r>
              <a:r>
                <a:rPr lang="fr-FR" sz="2400" kern="0" dirty="0"/>
                <a:t>= </a:t>
              </a:r>
              <a:r>
                <a:rPr lang="fr-FR" sz="2400" kern="0" dirty="0" smtClean="0"/>
                <a:t>0</a:t>
              </a:r>
            </a:p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000000"/>
                  </a:solidFill>
                </a:rPr>
                <a:t>7.3 : </a:t>
              </a:r>
              <a:r>
                <a:rPr lang="fr-FR" sz="2400" kern="0" dirty="0" smtClean="0"/>
                <a:t>clic? </a:t>
              </a:r>
              <a:r>
                <a:rPr lang="fr-FR" sz="2400" i="1" kern="0" dirty="0">
                  <a:solidFill>
                    <a:schemeClr val="tx2"/>
                  </a:solidFill>
                </a:rPr>
                <a:t>x</a:t>
              </a:r>
              <a:r>
                <a:rPr lang="fr-FR" sz="2400" kern="0" dirty="0"/>
                <a:t> == 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6.9 </a:t>
              </a:r>
              <a:r>
                <a:rPr lang="fr-FR" sz="2400" kern="0" dirty="0" smtClean="0"/>
                <a:t>→</a:t>
              </a:r>
              <a:endParaRPr lang="fr-FR" sz="2400" kern="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4" name="Ellipse 33"/>
            <p:cNvSpPr/>
            <p:nvPr/>
          </p:nvSpPr>
          <p:spPr bwMode="auto">
            <a:xfrm flipH="1">
              <a:off x="3389878" y="4352146"/>
              <a:ext cx="255701" cy="25570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Ellipse 34"/>
            <p:cNvSpPr/>
            <p:nvPr/>
          </p:nvSpPr>
          <p:spPr bwMode="auto">
            <a:xfrm flipH="1">
              <a:off x="4617471" y="4737922"/>
              <a:ext cx="255701" cy="25570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ouper 10"/>
          <p:cNvGrpSpPr/>
          <p:nvPr/>
        </p:nvGrpSpPr>
        <p:grpSpPr>
          <a:xfrm>
            <a:off x="4776946" y="4428505"/>
            <a:ext cx="3503333" cy="1628090"/>
            <a:chOff x="4992970" y="4441463"/>
            <a:chExt cx="3503333" cy="1628090"/>
          </a:xfrm>
        </p:grpSpPr>
        <p:sp>
          <p:nvSpPr>
            <p:cNvPr id="38" name="ZoneTexte 37"/>
            <p:cNvSpPr txBox="1"/>
            <p:nvPr/>
          </p:nvSpPr>
          <p:spPr>
            <a:xfrm>
              <a:off x="4992970" y="4441463"/>
              <a:ext cx="3503333" cy="1628090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0 : </a:t>
              </a:r>
            </a:p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000000"/>
                  </a:solidFill>
                </a:rPr>
                <a:t>0.4 : </a:t>
              </a:r>
              <a:r>
                <a:rPr lang="fr-FR" sz="2400" kern="0" dirty="0" smtClean="0"/>
                <a:t>clic? →      </a:t>
              </a:r>
              <a:r>
                <a:rPr lang="fr-FR" sz="2400" i="1" kern="0" dirty="0" smtClean="0">
                  <a:solidFill>
                    <a:srgbClr val="0000FF"/>
                  </a:solidFill>
                </a:rPr>
                <a:t>x</a:t>
              </a:r>
              <a:r>
                <a:rPr lang="fr-FR" sz="1200" kern="0" dirty="0" smtClean="0"/>
                <a:t> </a:t>
              </a:r>
              <a:r>
                <a:rPr lang="fr-FR" sz="2400" kern="0" dirty="0"/>
                <a:t>∶= 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0</a:t>
              </a:r>
            </a:p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000000"/>
                  </a:solidFill>
                </a:rPr>
                <a:t>4.3 : </a:t>
              </a:r>
              <a:r>
                <a:rPr lang="fr-FR" sz="2400" kern="0" dirty="0" smtClean="0"/>
                <a:t>clic? </a:t>
              </a:r>
              <a:r>
                <a:rPr lang="fr-FR" sz="2400" i="1" kern="0" dirty="0">
                  <a:solidFill>
                    <a:schemeClr val="tx2"/>
                  </a:solidFill>
                </a:rPr>
                <a:t>x</a:t>
              </a:r>
              <a:r>
                <a:rPr lang="fr-FR" sz="2400" kern="0" dirty="0"/>
                <a:t> </a:t>
              </a:r>
              <a:r>
                <a:rPr lang="fr-FR" sz="2400" kern="0" dirty="0" smtClean="0"/>
                <a:t>==      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3.9</a:t>
              </a:r>
              <a:r>
                <a:rPr lang="fr-FR" sz="2400" kern="0" dirty="0" smtClean="0">
                  <a:solidFill>
                    <a:srgbClr val="0000FF"/>
                  </a:solidFill>
                </a:rPr>
                <a:t> </a:t>
              </a:r>
              <a:r>
                <a:rPr lang="fr-FR" sz="2400" kern="0" dirty="0"/>
                <a:t>→</a:t>
              </a:r>
              <a:endParaRPr lang="fr-FR" sz="2400" kern="0" dirty="0">
                <a:solidFill>
                  <a:srgbClr val="0000FF"/>
                </a:solidFill>
              </a:endParaRPr>
            </a:p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000000"/>
                  </a:solidFill>
                </a:rPr>
                <a:t>7.6 </a:t>
              </a:r>
              <a:r>
                <a:rPr lang="fr-FR" sz="2400" kern="0" dirty="0">
                  <a:solidFill>
                    <a:srgbClr val="000000"/>
                  </a:solidFill>
                </a:rPr>
                <a:t>: </a:t>
              </a:r>
              <a:r>
                <a:rPr lang="fr-FR" sz="2400" kern="0" dirty="0" smtClean="0"/>
                <a:t>clic? </a:t>
              </a:r>
              <a:r>
                <a:rPr lang="fr-FR" sz="2400" i="1" kern="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x</a:t>
              </a:r>
              <a:r>
                <a:rPr lang="fr-FR" sz="2400" kern="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fr-FR" sz="2400" kern="0" dirty="0" smtClean="0">
                  <a:solidFill>
                    <a:schemeClr val="bg1">
                      <a:lumMod val="75000"/>
                    </a:schemeClr>
                  </a:solidFill>
                </a:rPr>
                <a:t>== 7.2 </a:t>
              </a:r>
              <a:r>
                <a:rPr lang="fr-FR" sz="2400" kern="0" dirty="0" smtClean="0"/>
                <a:t>→ </a:t>
              </a:r>
              <a:endParaRPr lang="fr-FR" sz="2400" kern="0" dirty="0">
                <a:solidFill>
                  <a:srgbClr val="0000FF"/>
                </a:solidFill>
              </a:endParaRPr>
            </a:p>
          </p:txBody>
        </p:sp>
        <p:sp>
          <p:nvSpPr>
            <p:cNvPr id="39" name="Ellipse 38"/>
            <p:cNvSpPr/>
            <p:nvPr/>
          </p:nvSpPr>
          <p:spPr bwMode="auto">
            <a:xfrm flipH="1">
              <a:off x="6804248" y="4942091"/>
              <a:ext cx="255701" cy="25570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Ellipse 39"/>
            <p:cNvSpPr/>
            <p:nvPr/>
          </p:nvSpPr>
          <p:spPr bwMode="auto">
            <a:xfrm flipH="1">
              <a:off x="7196619" y="5314166"/>
              <a:ext cx="255701" cy="255701"/>
            </a:xfrm>
            <a:prstGeom prst="ellipse">
              <a:avLst/>
            </a:prstGeom>
            <a:solidFill>
              <a:schemeClr val="accent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Ellipse 40"/>
            <p:cNvSpPr/>
            <p:nvPr/>
          </p:nvSpPr>
          <p:spPr bwMode="auto">
            <a:xfrm flipH="1">
              <a:off x="8060715" y="5693579"/>
              <a:ext cx="255701" cy="25570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48" name="Connecteur droit 47"/>
          <p:cNvCxnSpPr/>
          <p:nvPr/>
        </p:nvCxnSpPr>
        <p:spPr bwMode="auto">
          <a:xfrm>
            <a:off x="2115447" y="3352800"/>
            <a:ext cx="4973219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ZoneTexte 48"/>
          <p:cNvSpPr txBox="1"/>
          <p:nvPr/>
        </p:nvSpPr>
        <p:spPr>
          <a:xfrm>
            <a:off x="2043439" y="2250468"/>
            <a:ext cx="800369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clic?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2917882" y="2243737"/>
            <a:ext cx="860482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tx2"/>
                </a:solidFill>
              </a:rPr>
              <a:t>x</a:t>
            </a:r>
            <a:r>
              <a:rPr lang="fr-FR" sz="2400" kern="0" dirty="0" smtClean="0"/>
              <a:t> ≥ 5</a:t>
            </a:r>
          </a:p>
        </p:txBody>
      </p:sp>
    </p:spTree>
    <p:extLst>
      <p:ext uri="{BB962C8B-B14F-4D97-AF65-F5344CB8AC3E}">
        <p14:creationId xmlns:p14="http://schemas.microsoft.com/office/powerpoint/2010/main" val="329427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llipse 25"/>
          <p:cNvSpPr/>
          <p:nvPr/>
        </p:nvSpPr>
        <p:spPr bwMode="auto">
          <a:xfrm>
            <a:off x="7628667" y="1909801"/>
            <a:ext cx="543733" cy="543733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même lampe avec minuterie partielle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2915816" y="1164106"/>
            <a:ext cx="987936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tx2"/>
                </a:solidFill>
              </a:rPr>
              <a:t>x</a:t>
            </a:r>
            <a:r>
              <a:rPr lang="fr-FR" sz="1200" kern="0" dirty="0" smtClean="0"/>
              <a:t> </a:t>
            </a:r>
            <a:r>
              <a:rPr lang="fr-FR" sz="2400" kern="0" dirty="0" smtClean="0"/>
              <a:t>∶= </a:t>
            </a:r>
            <a:r>
              <a:rPr lang="fr-FR" sz="2400" kern="0" dirty="0" smtClean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6" name="Ellipse 5"/>
          <p:cNvSpPr/>
          <p:nvPr/>
        </p:nvSpPr>
        <p:spPr bwMode="auto">
          <a:xfrm>
            <a:off x="964253" y="1909801"/>
            <a:ext cx="543733" cy="543733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1020095" y="1970542"/>
            <a:ext cx="432048" cy="42225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115447" y="1164106"/>
            <a:ext cx="800369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clic?</a:t>
            </a:r>
          </a:p>
        </p:txBody>
      </p:sp>
      <p:grpSp>
        <p:nvGrpSpPr>
          <p:cNvPr id="82" name="Grouper 81"/>
          <p:cNvGrpSpPr/>
          <p:nvPr/>
        </p:nvGrpSpPr>
        <p:grpSpPr>
          <a:xfrm>
            <a:off x="1428358" y="1633935"/>
            <a:ext cx="2993265" cy="355494"/>
            <a:chOff x="1428358" y="1633935"/>
            <a:chExt cx="2993265" cy="355494"/>
          </a:xfrm>
        </p:grpSpPr>
        <p:cxnSp>
          <p:nvCxnSpPr>
            <p:cNvPr id="19" name="Connecteur droit 18"/>
            <p:cNvCxnSpPr>
              <a:stCxn id="6" idx="7"/>
            </p:cNvCxnSpPr>
            <p:nvPr/>
          </p:nvCxnSpPr>
          <p:spPr bwMode="auto">
            <a:xfrm flipV="1">
              <a:off x="1428358" y="1636857"/>
              <a:ext cx="506083" cy="352572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Connecteur droit 19"/>
            <p:cNvCxnSpPr/>
            <p:nvPr/>
          </p:nvCxnSpPr>
          <p:spPr bwMode="auto">
            <a:xfrm>
              <a:off x="3923928" y="1638300"/>
              <a:ext cx="497695" cy="339908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3" name="Connecteur droit 22"/>
            <p:cNvCxnSpPr/>
            <p:nvPr/>
          </p:nvCxnSpPr>
          <p:spPr bwMode="auto">
            <a:xfrm>
              <a:off x="1934441" y="1633935"/>
              <a:ext cx="1989859" cy="4365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3" name="Grouper 82"/>
          <p:cNvGrpSpPr/>
          <p:nvPr/>
        </p:nvGrpSpPr>
        <p:grpSpPr>
          <a:xfrm>
            <a:off x="1403648" y="2380448"/>
            <a:ext cx="2967569" cy="327983"/>
            <a:chOff x="1403648" y="2380448"/>
            <a:chExt cx="2967569" cy="327983"/>
          </a:xfrm>
        </p:grpSpPr>
        <p:cxnSp>
          <p:nvCxnSpPr>
            <p:cNvPr id="42" name="Connecteur droit 41"/>
            <p:cNvCxnSpPr/>
            <p:nvPr/>
          </p:nvCxnSpPr>
          <p:spPr bwMode="auto">
            <a:xfrm rot="10800000" flipV="1">
              <a:off x="3891871" y="2380448"/>
              <a:ext cx="479346" cy="327983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Connecteur droit 42"/>
            <p:cNvCxnSpPr/>
            <p:nvPr/>
          </p:nvCxnSpPr>
          <p:spPr bwMode="auto">
            <a:xfrm rot="10800000">
              <a:off x="1403648" y="2380448"/>
              <a:ext cx="471999" cy="327983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4" name="Connecteur droit 43"/>
            <p:cNvCxnSpPr/>
            <p:nvPr/>
          </p:nvCxnSpPr>
          <p:spPr bwMode="auto">
            <a:xfrm rot="10800000">
              <a:off x="1875647" y="2708431"/>
              <a:ext cx="2016224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4" name="Grouper 83"/>
          <p:cNvGrpSpPr/>
          <p:nvPr/>
        </p:nvGrpSpPr>
        <p:grpSpPr>
          <a:xfrm>
            <a:off x="4740726" y="1661446"/>
            <a:ext cx="2967569" cy="330130"/>
            <a:chOff x="4740726" y="1661446"/>
            <a:chExt cx="2967569" cy="330130"/>
          </a:xfrm>
        </p:grpSpPr>
        <p:cxnSp>
          <p:nvCxnSpPr>
            <p:cNvPr id="29" name="Connecteur droit 28"/>
            <p:cNvCxnSpPr/>
            <p:nvPr/>
          </p:nvCxnSpPr>
          <p:spPr bwMode="auto">
            <a:xfrm flipV="1">
              <a:off x="4740726" y="1661447"/>
              <a:ext cx="479346" cy="327983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Connecteur droit 29"/>
            <p:cNvCxnSpPr/>
            <p:nvPr/>
          </p:nvCxnSpPr>
          <p:spPr bwMode="auto">
            <a:xfrm>
              <a:off x="7236296" y="1663593"/>
              <a:ext cx="471999" cy="327983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1" name="Connecteur droit 30"/>
            <p:cNvCxnSpPr/>
            <p:nvPr/>
          </p:nvCxnSpPr>
          <p:spPr bwMode="auto">
            <a:xfrm>
              <a:off x="5220072" y="1661446"/>
              <a:ext cx="2016224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7" name="ZoneTexte 26"/>
          <p:cNvSpPr txBox="1"/>
          <p:nvPr/>
        </p:nvSpPr>
        <p:spPr>
          <a:xfrm>
            <a:off x="5355807" y="1164106"/>
            <a:ext cx="800369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clic?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6228184" y="1164106"/>
            <a:ext cx="876803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tx2"/>
                </a:solidFill>
              </a:rPr>
              <a:t>x</a:t>
            </a:r>
            <a:r>
              <a:rPr lang="fr-FR" sz="2400" kern="0" dirty="0" smtClean="0"/>
              <a:t> &lt; </a:t>
            </a:r>
            <a:r>
              <a:rPr lang="fr-FR" sz="2400" kern="0" dirty="0" smtClean="0">
                <a:solidFill>
                  <a:srgbClr val="000000"/>
                </a:solidFill>
              </a:rPr>
              <a:t>5</a:t>
            </a:r>
          </a:p>
        </p:txBody>
      </p:sp>
      <p:grpSp>
        <p:nvGrpSpPr>
          <p:cNvPr id="85" name="Grouper 84"/>
          <p:cNvGrpSpPr/>
          <p:nvPr/>
        </p:nvGrpSpPr>
        <p:grpSpPr>
          <a:xfrm>
            <a:off x="1345008" y="2418283"/>
            <a:ext cx="6533704" cy="943272"/>
            <a:chOff x="1345008" y="2418283"/>
            <a:chExt cx="6533704" cy="943272"/>
          </a:xfrm>
        </p:grpSpPr>
        <p:cxnSp>
          <p:nvCxnSpPr>
            <p:cNvPr id="50" name="Connecteur droit 49"/>
            <p:cNvCxnSpPr/>
            <p:nvPr/>
          </p:nvCxnSpPr>
          <p:spPr bwMode="auto">
            <a:xfrm flipH="1" flipV="1">
              <a:off x="1345008" y="2436071"/>
              <a:ext cx="783544" cy="917006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1" name="Connecteur droit 50"/>
            <p:cNvCxnSpPr/>
            <p:nvPr/>
          </p:nvCxnSpPr>
          <p:spPr bwMode="auto">
            <a:xfrm flipH="1" flipV="1">
              <a:off x="2121535" y="3357947"/>
              <a:ext cx="4978046" cy="3608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Connecteur droit 54"/>
            <p:cNvCxnSpPr/>
            <p:nvPr/>
          </p:nvCxnSpPr>
          <p:spPr bwMode="auto">
            <a:xfrm flipV="1">
              <a:off x="7080250" y="2418283"/>
              <a:ext cx="798462" cy="934517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ouper 8"/>
          <p:cNvGrpSpPr/>
          <p:nvPr/>
        </p:nvGrpSpPr>
        <p:grpSpPr>
          <a:xfrm>
            <a:off x="539552" y="4293096"/>
            <a:ext cx="3165125" cy="1240291"/>
            <a:chOff x="1557347" y="3861048"/>
            <a:chExt cx="3165125" cy="1240291"/>
          </a:xfrm>
        </p:grpSpPr>
        <p:sp>
          <p:nvSpPr>
            <p:cNvPr id="8" name="ZoneTexte 7"/>
            <p:cNvSpPr txBox="1"/>
            <p:nvPr/>
          </p:nvSpPr>
          <p:spPr>
            <a:xfrm>
              <a:off x="1557347" y="3861048"/>
              <a:ext cx="2888080" cy="1240291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000000"/>
                  </a:solidFill>
                </a:rPr>
                <a:t>0 : </a:t>
              </a:r>
            </a:p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000000"/>
                  </a:solidFill>
                </a:rPr>
                <a:t>0.4 : </a:t>
              </a:r>
              <a:r>
                <a:rPr lang="fr-FR" sz="2400" kern="0" dirty="0" smtClean="0"/>
                <a:t>clic? →  </a:t>
              </a:r>
              <a:r>
                <a:rPr lang="fr-FR" sz="2400" i="1" kern="0" dirty="0" smtClean="0">
                  <a:solidFill>
                    <a:schemeClr val="tx2"/>
                  </a:solidFill>
                </a:rPr>
                <a:t>x</a:t>
              </a:r>
              <a:r>
                <a:rPr lang="fr-FR" sz="1200" kern="0" dirty="0" smtClean="0">
                  <a:solidFill>
                    <a:schemeClr val="tx2"/>
                  </a:solidFill>
                </a:rPr>
                <a:t> </a:t>
              </a:r>
              <a:r>
                <a:rPr lang="fr-FR" sz="2400" kern="0" dirty="0" smtClean="0"/>
                <a:t>∶</a:t>
              </a:r>
              <a:r>
                <a:rPr lang="fr-FR" sz="2400" kern="0" dirty="0"/>
                <a:t>= 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0</a:t>
              </a:r>
              <a:endParaRPr lang="fr-FR" sz="2400" kern="0" dirty="0">
                <a:solidFill>
                  <a:srgbClr val="000000"/>
                </a:solidFill>
              </a:endParaRPr>
            </a:p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000000"/>
                  </a:solidFill>
                </a:rPr>
                <a:t>100.4 : </a:t>
              </a:r>
              <a:r>
                <a:rPr lang="fr-FR" sz="2400" i="1" kern="0" dirty="0" smtClean="0">
                  <a:solidFill>
                    <a:srgbClr val="0000FF"/>
                  </a:solidFill>
                </a:rPr>
                <a:t>x</a:t>
              </a:r>
              <a:r>
                <a:rPr lang="fr-FR" sz="2400" kern="0" dirty="0" smtClean="0">
                  <a:solidFill>
                    <a:srgbClr val="0000FF"/>
                  </a:solidFill>
                </a:rPr>
                <a:t> </a:t>
              </a:r>
              <a:r>
                <a:rPr lang="fr-FR" sz="2400" kern="0" dirty="0" smtClean="0"/>
                <a:t>==</a:t>
              </a:r>
              <a:r>
                <a:rPr lang="fr-FR" sz="2400" kern="0" dirty="0" smtClean="0">
                  <a:solidFill>
                    <a:srgbClr val="0000FF"/>
                  </a:solidFill>
                </a:rPr>
                <a:t> 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100</a:t>
              </a:r>
              <a:r>
                <a:rPr lang="fr-FR" sz="2400" kern="0" dirty="0" smtClean="0">
                  <a:solidFill>
                    <a:srgbClr val="0000FF"/>
                  </a:solidFill>
                </a:rPr>
                <a:t> </a:t>
              </a:r>
              <a:r>
                <a:rPr lang="fr-FR" sz="2400" kern="0" dirty="0" smtClean="0"/>
                <a:t>→</a:t>
              </a:r>
              <a:endParaRPr lang="fr-FR" sz="2400" kern="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4" name="Ellipse 33"/>
            <p:cNvSpPr/>
            <p:nvPr/>
          </p:nvSpPr>
          <p:spPr bwMode="auto">
            <a:xfrm flipH="1">
              <a:off x="4466771" y="4373860"/>
              <a:ext cx="255701" cy="25570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Ellipse 34"/>
            <p:cNvSpPr/>
            <p:nvPr/>
          </p:nvSpPr>
          <p:spPr bwMode="auto">
            <a:xfrm flipH="1">
              <a:off x="4466771" y="4737922"/>
              <a:ext cx="255701" cy="25570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er 14"/>
          <p:cNvGrpSpPr/>
          <p:nvPr/>
        </p:nvGrpSpPr>
        <p:grpSpPr>
          <a:xfrm>
            <a:off x="4773719" y="4441463"/>
            <a:ext cx="4273526" cy="2403687"/>
            <a:chOff x="4992970" y="4441463"/>
            <a:chExt cx="4273526" cy="2403687"/>
          </a:xfrm>
        </p:grpSpPr>
        <p:grpSp>
          <p:nvGrpSpPr>
            <p:cNvPr id="11" name="Grouper 10"/>
            <p:cNvGrpSpPr/>
            <p:nvPr/>
          </p:nvGrpSpPr>
          <p:grpSpPr>
            <a:xfrm>
              <a:off x="4992970" y="4441463"/>
              <a:ext cx="4273526" cy="2403687"/>
              <a:chOff x="4740726" y="4441463"/>
              <a:chExt cx="4273526" cy="2403687"/>
            </a:xfrm>
          </p:grpSpPr>
          <p:sp>
            <p:nvSpPr>
              <p:cNvPr id="38" name="ZoneTexte 37"/>
              <p:cNvSpPr txBox="1"/>
              <p:nvPr/>
            </p:nvSpPr>
            <p:spPr>
              <a:xfrm>
                <a:off x="4740726" y="4441463"/>
                <a:ext cx="4273526" cy="2403687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tIns="18000" bIns="61200" rtlCol="0">
                <a:spAutoFit/>
              </a:bodyPr>
              <a:lstStyle/>
              <a:p>
                <a:pPr fontAlgn="base">
                  <a:lnSpc>
                    <a:spcPct val="105000"/>
                  </a:lnSpc>
                  <a:spcAft>
                    <a:spcPct val="0"/>
                  </a:spcAft>
                </a:pPr>
                <a:r>
                  <a:rPr lang="fr-FR" sz="2400" kern="0" dirty="0" smtClean="0">
                    <a:solidFill>
                      <a:srgbClr val="000000"/>
                    </a:solidFill>
                  </a:rPr>
                  <a:t>0 : </a:t>
                </a:r>
              </a:p>
              <a:p>
                <a:pPr fontAlgn="base">
                  <a:lnSpc>
                    <a:spcPct val="105000"/>
                  </a:lnSpc>
                  <a:spcAft>
                    <a:spcPct val="0"/>
                  </a:spcAft>
                </a:pPr>
                <a:r>
                  <a:rPr lang="fr-FR" sz="2400" kern="0" dirty="0" smtClean="0">
                    <a:solidFill>
                      <a:srgbClr val="000000"/>
                    </a:solidFill>
                  </a:rPr>
                  <a:t>0.4 : </a:t>
                </a:r>
                <a:r>
                  <a:rPr lang="fr-FR" sz="2400" kern="0" dirty="0" smtClean="0"/>
                  <a:t>clic? →       </a:t>
                </a:r>
                <a:r>
                  <a:rPr lang="fr-FR" sz="2400" i="1" kern="0" dirty="0" smtClean="0">
                    <a:solidFill>
                      <a:schemeClr val="tx2"/>
                    </a:solidFill>
                  </a:rPr>
                  <a:t>x</a:t>
                </a:r>
                <a:r>
                  <a:rPr lang="fr-FR" sz="1200" kern="0" dirty="0">
                    <a:solidFill>
                      <a:schemeClr val="tx2"/>
                    </a:solidFill>
                  </a:rPr>
                  <a:t> </a:t>
                </a:r>
                <a:r>
                  <a:rPr lang="fr-FR" sz="2400" kern="0" dirty="0"/>
                  <a:t>∶= </a:t>
                </a:r>
                <a:r>
                  <a:rPr lang="fr-FR" sz="2400" kern="0" dirty="0" smtClean="0">
                    <a:solidFill>
                      <a:srgbClr val="000000"/>
                    </a:solidFill>
                  </a:rPr>
                  <a:t>0</a:t>
                </a:r>
              </a:p>
              <a:p>
                <a:pPr fontAlgn="base">
                  <a:lnSpc>
                    <a:spcPct val="105000"/>
                  </a:lnSpc>
                  <a:spcAft>
                    <a:spcPct val="0"/>
                  </a:spcAft>
                </a:pPr>
                <a:r>
                  <a:rPr lang="fr-FR" sz="2400" kern="0" dirty="0" smtClean="0">
                    <a:solidFill>
                      <a:srgbClr val="000000"/>
                    </a:solidFill>
                  </a:rPr>
                  <a:t>4.3 : </a:t>
                </a:r>
                <a:r>
                  <a:rPr lang="fr-FR" sz="2400" kern="0" dirty="0" smtClean="0"/>
                  <a:t>clic? </a:t>
                </a:r>
                <a:r>
                  <a:rPr lang="fr-FR" sz="2400" kern="0" dirty="0"/>
                  <a:t>→       </a:t>
                </a:r>
                <a:r>
                  <a:rPr lang="fr-FR" sz="2400" i="1" kern="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x</a:t>
                </a:r>
                <a:r>
                  <a:rPr lang="fr-FR" sz="2400" kern="0" dirty="0" smtClean="0"/>
                  <a:t> </a:t>
                </a:r>
                <a:r>
                  <a:rPr lang="fr-FR" sz="2400" kern="0" dirty="0" smtClean="0">
                    <a:solidFill>
                      <a:schemeClr val="bg1">
                        <a:lumMod val="75000"/>
                      </a:schemeClr>
                    </a:solidFill>
                  </a:rPr>
                  <a:t>==</a:t>
                </a:r>
                <a:r>
                  <a:rPr lang="fr-FR" sz="2400" kern="0" dirty="0" smtClean="0"/>
                  <a:t> </a:t>
                </a:r>
                <a:r>
                  <a:rPr lang="fr-FR" sz="2400" kern="0" dirty="0" smtClean="0">
                    <a:solidFill>
                      <a:srgbClr val="BFBFBF"/>
                    </a:solidFill>
                  </a:rPr>
                  <a:t>3.9</a:t>
                </a:r>
              </a:p>
              <a:p>
                <a:pPr fontAlgn="base">
                  <a:lnSpc>
                    <a:spcPct val="105000"/>
                  </a:lnSpc>
                  <a:spcAft>
                    <a:spcPct val="0"/>
                  </a:spcAft>
                </a:pPr>
                <a:r>
                  <a:rPr lang="fr-FR" sz="2400" kern="0" dirty="0" smtClean="0">
                    <a:solidFill>
                      <a:srgbClr val="000000"/>
                    </a:solidFill>
                  </a:rPr>
                  <a:t>142.7 </a:t>
                </a:r>
                <a:r>
                  <a:rPr lang="fr-FR" sz="2400" kern="0" dirty="0">
                    <a:solidFill>
                      <a:srgbClr val="000000"/>
                    </a:solidFill>
                  </a:rPr>
                  <a:t>: </a:t>
                </a:r>
                <a:r>
                  <a:rPr lang="fr-FR" sz="2400" kern="0" dirty="0" smtClean="0"/>
                  <a:t>clic?</a:t>
                </a:r>
                <a:r>
                  <a:rPr lang="fr-FR" sz="2400" kern="0" dirty="0" smtClean="0">
                    <a:solidFill>
                      <a:srgbClr val="0000FF"/>
                    </a:solidFill>
                  </a:rPr>
                  <a:t> </a:t>
                </a:r>
                <a:r>
                  <a:rPr lang="fr-FR" sz="2400" kern="0" dirty="0" smtClean="0"/>
                  <a:t>→       </a:t>
                </a:r>
                <a:r>
                  <a:rPr lang="fr-FR" sz="2400" i="1" kern="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x</a:t>
                </a:r>
                <a:r>
                  <a:rPr lang="fr-FR" sz="2400" kern="0" dirty="0"/>
                  <a:t> </a:t>
                </a:r>
                <a:r>
                  <a:rPr lang="fr-FR" sz="2400" kern="0" dirty="0" smtClean="0">
                    <a:solidFill>
                      <a:schemeClr val="bg1">
                        <a:lumMod val="75000"/>
                      </a:schemeClr>
                    </a:solidFill>
                  </a:rPr>
                  <a:t>==</a:t>
                </a:r>
                <a:r>
                  <a:rPr lang="fr-FR" sz="2400" kern="0" dirty="0" smtClean="0"/>
                  <a:t> </a:t>
                </a:r>
                <a:r>
                  <a:rPr lang="fr-FR" sz="2400" kern="0" dirty="0" smtClean="0">
                    <a:solidFill>
                      <a:srgbClr val="BFBFBF"/>
                    </a:solidFill>
                  </a:rPr>
                  <a:t>142.3</a:t>
                </a:r>
              </a:p>
              <a:p>
                <a:pPr fontAlgn="base">
                  <a:lnSpc>
                    <a:spcPct val="105000"/>
                  </a:lnSpc>
                  <a:spcAft>
                    <a:spcPct val="0"/>
                  </a:spcAft>
                </a:pPr>
                <a:endParaRPr lang="fr-FR" sz="2400" kern="0" dirty="0">
                  <a:solidFill>
                    <a:srgbClr val="BFBFBF"/>
                  </a:solidFill>
                </a:endParaRPr>
              </a:p>
              <a:p>
                <a:pPr fontAlgn="base">
                  <a:lnSpc>
                    <a:spcPct val="105000"/>
                  </a:lnSpc>
                  <a:spcAft>
                    <a:spcPct val="0"/>
                  </a:spcAft>
                </a:pPr>
                <a:endParaRPr lang="fr-FR" sz="2400" kern="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9" name="Ellipse 38"/>
              <p:cNvSpPr/>
              <p:nvPr/>
            </p:nvSpPr>
            <p:spPr bwMode="auto">
              <a:xfrm flipH="1">
                <a:off x="6656343" y="4954275"/>
                <a:ext cx="255701" cy="25570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Ellipse 39"/>
              <p:cNvSpPr/>
              <p:nvPr/>
            </p:nvSpPr>
            <p:spPr bwMode="auto">
              <a:xfrm flipH="1">
                <a:off x="6656343" y="5318337"/>
                <a:ext cx="255701" cy="255701"/>
              </a:xfrm>
              <a:prstGeom prst="ellips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1" name="Ellipse 40"/>
            <p:cNvSpPr/>
            <p:nvPr/>
          </p:nvSpPr>
          <p:spPr bwMode="auto">
            <a:xfrm flipH="1">
              <a:off x="7164288" y="5690670"/>
              <a:ext cx="255701" cy="25570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8" name="ZoneTexte 47"/>
          <p:cNvSpPr txBox="1"/>
          <p:nvPr/>
        </p:nvSpPr>
        <p:spPr>
          <a:xfrm>
            <a:off x="2253336" y="1740170"/>
            <a:ext cx="1398881" cy="464694"/>
          </a:xfrm>
          <a:prstGeom prst="rect">
            <a:avLst/>
          </a:prstGeom>
          <a:ln w="19050" cmpd="sng">
            <a:solidFill>
              <a:schemeClr val="bg1"/>
            </a:solidFill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tx2"/>
                </a:solidFill>
              </a:rPr>
              <a:t>x</a:t>
            </a:r>
            <a:r>
              <a:rPr lang="fr-FR" sz="2400" kern="0" dirty="0" smtClean="0"/>
              <a:t> == </a:t>
            </a:r>
            <a:r>
              <a:rPr lang="fr-FR" sz="2400" kern="0" dirty="0" smtClean="0">
                <a:solidFill>
                  <a:srgbClr val="000000"/>
                </a:solidFill>
              </a:rPr>
              <a:t>100</a:t>
            </a:r>
          </a:p>
        </p:txBody>
      </p:sp>
      <p:cxnSp>
        <p:nvCxnSpPr>
          <p:cNvPr id="13" name="Connecteur droit avec flèche 12"/>
          <p:cNvCxnSpPr>
            <a:stCxn id="10" idx="2"/>
            <a:endCxn id="6" idx="6"/>
          </p:cNvCxnSpPr>
          <p:nvPr/>
        </p:nvCxnSpPr>
        <p:spPr bwMode="auto">
          <a:xfrm flipH="1" flipV="1">
            <a:off x="1507986" y="2181668"/>
            <a:ext cx="2808313" cy="1295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ZoneTexte 52"/>
          <p:cNvSpPr txBox="1"/>
          <p:nvPr/>
        </p:nvSpPr>
        <p:spPr>
          <a:xfrm>
            <a:off x="4845624" y="2160445"/>
            <a:ext cx="1398881" cy="46469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tx2"/>
                </a:solidFill>
              </a:rPr>
              <a:t>x</a:t>
            </a:r>
            <a:r>
              <a:rPr lang="fr-FR" sz="2400" kern="0" dirty="0" smtClean="0"/>
              <a:t> &lt;= </a:t>
            </a:r>
            <a:r>
              <a:rPr lang="fr-FR" sz="2400" kern="0" dirty="0" smtClean="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2917882" y="2243737"/>
            <a:ext cx="860482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tx2"/>
                </a:solidFill>
              </a:rPr>
              <a:t>x</a:t>
            </a:r>
            <a:r>
              <a:rPr lang="fr-FR" sz="2400" kern="0" dirty="0" smtClean="0"/>
              <a:t> ≥ 5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2043439" y="2250468"/>
            <a:ext cx="800369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clic?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2253336" y="1740170"/>
            <a:ext cx="1382560" cy="441498"/>
          </a:xfrm>
          <a:prstGeom prst="roundRect">
            <a:avLst/>
          </a:prstGeom>
          <a:ln w="28575" cmpd="sng">
            <a:solidFill>
              <a:schemeClr val="accent3"/>
            </a:solidFill>
          </a:ln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>
            <a:off x="4275687" y="2892298"/>
            <a:ext cx="800369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clic?</a:t>
            </a:r>
          </a:p>
        </p:txBody>
      </p:sp>
      <p:grpSp>
        <p:nvGrpSpPr>
          <p:cNvPr id="22" name="Grouper 21"/>
          <p:cNvGrpSpPr/>
          <p:nvPr/>
        </p:nvGrpSpPr>
        <p:grpSpPr>
          <a:xfrm>
            <a:off x="5545065" y="2625139"/>
            <a:ext cx="3021170" cy="1816324"/>
            <a:chOff x="5545065" y="2625139"/>
            <a:chExt cx="3021170" cy="1816324"/>
          </a:xfrm>
        </p:grpSpPr>
        <p:sp>
          <p:nvSpPr>
            <p:cNvPr id="14" name="ZoneTexte 13"/>
            <p:cNvSpPr txBox="1"/>
            <p:nvPr/>
          </p:nvSpPr>
          <p:spPr>
            <a:xfrm>
              <a:off x="6140270" y="3588970"/>
              <a:ext cx="2425965" cy="852493"/>
            </a:xfrm>
            <a:prstGeom prst="rect">
              <a:avLst/>
            </a:prstGeom>
            <a:ln w="28575" cmpd="sng">
              <a:solidFill>
                <a:schemeClr val="accent3"/>
              </a:solidFill>
            </a:ln>
          </p:spPr>
          <p:txBody>
            <a:bodyPr wrap="none" tIns="18000" bIns="61200" rtlCol="0">
              <a:spAutoFit/>
            </a:bodyPr>
            <a:lstStyle/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3"/>
                  </a:solidFill>
                </a:rPr>
                <a:t>invariant, </a:t>
              </a:r>
            </a:p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000000"/>
                  </a:solidFill>
                </a:rPr>
                <a:t>→ action à 100 !</a:t>
              </a:r>
            </a:p>
          </p:txBody>
        </p:sp>
        <p:cxnSp>
          <p:nvCxnSpPr>
            <p:cNvPr id="18" name="Connecteur droit avec flèche 17"/>
            <p:cNvCxnSpPr>
              <a:endCxn id="53" idx="2"/>
            </p:cNvCxnSpPr>
            <p:nvPr/>
          </p:nvCxnSpPr>
          <p:spPr bwMode="auto">
            <a:xfrm flipH="1" flipV="1">
              <a:off x="5545065" y="2625139"/>
              <a:ext cx="1004041" cy="963832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0" name="Ellipse 9"/>
          <p:cNvSpPr/>
          <p:nvPr/>
        </p:nvSpPr>
        <p:spPr bwMode="auto">
          <a:xfrm>
            <a:off x="4316299" y="1922759"/>
            <a:ext cx="543733" cy="543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5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3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llipse 25"/>
          <p:cNvSpPr/>
          <p:nvPr/>
        </p:nvSpPr>
        <p:spPr bwMode="auto">
          <a:xfrm>
            <a:off x="7628667" y="1909801"/>
            <a:ext cx="543733" cy="543733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584776"/>
          </a:xfrm>
        </p:spPr>
        <p:txBody>
          <a:bodyPr/>
          <a:lstStyle/>
          <a:p>
            <a:r>
              <a:rPr lang="fr-FR" dirty="0"/>
              <a:t>Attention, </a:t>
            </a:r>
            <a:r>
              <a:rPr lang="fr-FR" dirty="0" smtClean="0"/>
              <a:t>modèle, pas programme </a:t>
            </a:r>
            <a:r>
              <a:rPr lang="fr-FR" dirty="0"/>
              <a:t>!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30/03/2016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2915816" y="1164106"/>
            <a:ext cx="987936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tx2"/>
                </a:solidFill>
              </a:rPr>
              <a:t>x</a:t>
            </a:r>
            <a:r>
              <a:rPr lang="fr-FR" sz="1200" kern="0" dirty="0" smtClean="0"/>
              <a:t> </a:t>
            </a:r>
            <a:r>
              <a:rPr lang="fr-FR" sz="2400" kern="0" dirty="0" smtClean="0"/>
              <a:t>∶=</a:t>
            </a:r>
            <a:r>
              <a:rPr lang="fr-FR" sz="2400" kern="0" dirty="0" smtClean="0">
                <a:solidFill>
                  <a:srgbClr val="000000"/>
                </a:solidFill>
              </a:rPr>
              <a:t> 0</a:t>
            </a:r>
          </a:p>
        </p:txBody>
      </p:sp>
      <p:grpSp>
        <p:nvGrpSpPr>
          <p:cNvPr id="24" name="Grouper 23"/>
          <p:cNvGrpSpPr/>
          <p:nvPr/>
        </p:nvGrpSpPr>
        <p:grpSpPr>
          <a:xfrm>
            <a:off x="964253" y="1909801"/>
            <a:ext cx="543733" cy="543733"/>
            <a:chOff x="964253" y="1909801"/>
            <a:chExt cx="543733" cy="543733"/>
          </a:xfrm>
        </p:grpSpPr>
        <p:sp>
          <p:nvSpPr>
            <p:cNvPr id="6" name="Ellipse 5"/>
            <p:cNvSpPr/>
            <p:nvPr/>
          </p:nvSpPr>
          <p:spPr bwMode="auto">
            <a:xfrm>
              <a:off x="964253" y="1909801"/>
              <a:ext cx="543733" cy="543733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Ellipse 6"/>
            <p:cNvSpPr/>
            <p:nvPr/>
          </p:nvSpPr>
          <p:spPr bwMode="auto">
            <a:xfrm>
              <a:off x="1020095" y="1970542"/>
              <a:ext cx="432048" cy="42225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2115447" y="1164106"/>
            <a:ext cx="800369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clic?</a:t>
            </a:r>
          </a:p>
        </p:txBody>
      </p:sp>
      <p:grpSp>
        <p:nvGrpSpPr>
          <p:cNvPr id="82" name="Grouper 81"/>
          <p:cNvGrpSpPr/>
          <p:nvPr/>
        </p:nvGrpSpPr>
        <p:grpSpPr>
          <a:xfrm>
            <a:off x="1428358" y="1633935"/>
            <a:ext cx="2993265" cy="355494"/>
            <a:chOff x="1428358" y="1633935"/>
            <a:chExt cx="2993265" cy="355494"/>
          </a:xfrm>
        </p:grpSpPr>
        <p:cxnSp>
          <p:nvCxnSpPr>
            <p:cNvPr id="19" name="Connecteur droit 18"/>
            <p:cNvCxnSpPr>
              <a:stCxn id="6" idx="7"/>
            </p:cNvCxnSpPr>
            <p:nvPr/>
          </p:nvCxnSpPr>
          <p:spPr bwMode="auto">
            <a:xfrm flipV="1">
              <a:off x="1428358" y="1636857"/>
              <a:ext cx="506083" cy="352572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Connecteur droit 19"/>
            <p:cNvCxnSpPr/>
            <p:nvPr/>
          </p:nvCxnSpPr>
          <p:spPr bwMode="auto">
            <a:xfrm>
              <a:off x="3923928" y="1638300"/>
              <a:ext cx="497695" cy="339908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3" name="Connecteur droit 22"/>
            <p:cNvCxnSpPr/>
            <p:nvPr/>
          </p:nvCxnSpPr>
          <p:spPr bwMode="auto">
            <a:xfrm>
              <a:off x="1934441" y="1633935"/>
              <a:ext cx="1989859" cy="4365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3" name="Grouper 82"/>
          <p:cNvGrpSpPr/>
          <p:nvPr/>
        </p:nvGrpSpPr>
        <p:grpSpPr>
          <a:xfrm>
            <a:off x="1403648" y="2380448"/>
            <a:ext cx="2967569" cy="327983"/>
            <a:chOff x="1403648" y="2380448"/>
            <a:chExt cx="2967569" cy="327983"/>
          </a:xfrm>
        </p:grpSpPr>
        <p:cxnSp>
          <p:nvCxnSpPr>
            <p:cNvPr id="42" name="Connecteur droit 41"/>
            <p:cNvCxnSpPr/>
            <p:nvPr/>
          </p:nvCxnSpPr>
          <p:spPr bwMode="auto">
            <a:xfrm rot="10800000" flipV="1">
              <a:off x="3891871" y="2380448"/>
              <a:ext cx="479346" cy="327983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Connecteur droit 42"/>
            <p:cNvCxnSpPr/>
            <p:nvPr/>
          </p:nvCxnSpPr>
          <p:spPr bwMode="auto">
            <a:xfrm rot="10800000">
              <a:off x="1403648" y="2380448"/>
              <a:ext cx="471999" cy="327983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4" name="Connecteur droit 43"/>
            <p:cNvCxnSpPr/>
            <p:nvPr/>
          </p:nvCxnSpPr>
          <p:spPr bwMode="auto">
            <a:xfrm rot="10800000">
              <a:off x="1875647" y="2708431"/>
              <a:ext cx="2016224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4" name="Grouper 83"/>
          <p:cNvGrpSpPr/>
          <p:nvPr/>
        </p:nvGrpSpPr>
        <p:grpSpPr>
          <a:xfrm>
            <a:off x="4740726" y="1661446"/>
            <a:ext cx="2967569" cy="330130"/>
            <a:chOff x="4740726" y="1661446"/>
            <a:chExt cx="2967569" cy="330130"/>
          </a:xfrm>
        </p:grpSpPr>
        <p:cxnSp>
          <p:nvCxnSpPr>
            <p:cNvPr id="29" name="Connecteur droit 28"/>
            <p:cNvCxnSpPr/>
            <p:nvPr/>
          </p:nvCxnSpPr>
          <p:spPr bwMode="auto">
            <a:xfrm flipV="1">
              <a:off x="4740726" y="1661447"/>
              <a:ext cx="479346" cy="327983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Connecteur droit 29"/>
            <p:cNvCxnSpPr/>
            <p:nvPr/>
          </p:nvCxnSpPr>
          <p:spPr bwMode="auto">
            <a:xfrm>
              <a:off x="7236296" y="1663593"/>
              <a:ext cx="471999" cy="327983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1" name="Connecteur droit 30"/>
            <p:cNvCxnSpPr/>
            <p:nvPr/>
          </p:nvCxnSpPr>
          <p:spPr bwMode="auto">
            <a:xfrm>
              <a:off x="5220072" y="1661446"/>
              <a:ext cx="2016224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7" name="ZoneTexte 26"/>
          <p:cNvSpPr txBox="1"/>
          <p:nvPr/>
        </p:nvSpPr>
        <p:spPr>
          <a:xfrm>
            <a:off x="5355807" y="1164106"/>
            <a:ext cx="800369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clic?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6228184" y="1164106"/>
            <a:ext cx="876803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tx2"/>
                </a:solidFill>
              </a:rPr>
              <a:t>x</a:t>
            </a:r>
            <a:r>
              <a:rPr lang="fr-FR" sz="2400" kern="0" dirty="0" smtClean="0"/>
              <a:t> &lt; </a:t>
            </a:r>
            <a:r>
              <a:rPr lang="fr-FR" sz="2400" kern="0" dirty="0" smtClean="0">
                <a:solidFill>
                  <a:srgbClr val="000000"/>
                </a:solidFill>
              </a:rPr>
              <a:t>5</a:t>
            </a:r>
          </a:p>
        </p:txBody>
      </p:sp>
      <p:grpSp>
        <p:nvGrpSpPr>
          <p:cNvPr id="85" name="Grouper 84"/>
          <p:cNvGrpSpPr/>
          <p:nvPr/>
        </p:nvGrpSpPr>
        <p:grpSpPr>
          <a:xfrm>
            <a:off x="1345008" y="2418283"/>
            <a:ext cx="6533704" cy="943272"/>
            <a:chOff x="1345008" y="2418283"/>
            <a:chExt cx="6533704" cy="943272"/>
          </a:xfrm>
        </p:grpSpPr>
        <p:cxnSp>
          <p:nvCxnSpPr>
            <p:cNvPr id="50" name="Connecteur droit 49"/>
            <p:cNvCxnSpPr/>
            <p:nvPr/>
          </p:nvCxnSpPr>
          <p:spPr bwMode="auto">
            <a:xfrm flipH="1" flipV="1">
              <a:off x="1345008" y="2436071"/>
              <a:ext cx="783544" cy="917006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1" name="Connecteur droit 50"/>
            <p:cNvCxnSpPr/>
            <p:nvPr/>
          </p:nvCxnSpPr>
          <p:spPr bwMode="auto">
            <a:xfrm flipH="1" flipV="1">
              <a:off x="2121535" y="3357947"/>
              <a:ext cx="4978046" cy="3608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Connecteur droit 54"/>
            <p:cNvCxnSpPr/>
            <p:nvPr/>
          </p:nvCxnSpPr>
          <p:spPr bwMode="auto">
            <a:xfrm flipV="1">
              <a:off x="7080250" y="2418283"/>
              <a:ext cx="798462" cy="934517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8" name="ZoneTexte 47"/>
          <p:cNvSpPr txBox="1"/>
          <p:nvPr/>
        </p:nvSpPr>
        <p:spPr>
          <a:xfrm>
            <a:off x="2253336" y="1740170"/>
            <a:ext cx="1398881" cy="464694"/>
          </a:xfrm>
          <a:prstGeom prst="rect">
            <a:avLst/>
          </a:prstGeom>
          <a:ln w="19050" cmpd="sng">
            <a:solidFill>
              <a:schemeClr val="bg1"/>
            </a:solidFill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tx2"/>
                </a:solidFill>
              </a:rPr>
              <a:t>x</a:t>
            </a:r>
            <a:r>
              <a:rPr lang="fr-FR" sz="2400" kern="0" dirty="0" smtClean="0"/>
              <a:t> == 10</a:t>
            </a:r>
            <a:r>
              <a:rPr lang="fr-FR" sz="2400" kern="0" dirty="0" smtClean="0">
                <a:solidFill>
                  <a:srgbClr val="000000"/>
                </a:solidFill>
              </a:rPr>
              <a:t>0</a:t>
            </a:r>
          </a:p>
        </p:txBody>
      </p:sp>
      <p:cxnSp>
        <p:nvCxnSpPr>
          <p:cNvPr id="13" name="Connecteur droit avec flèche 12"/>
          <p:cNvCxnSpPr>
            <a:stCxn id="10" idx="2"/>
            <a:endCxn id="6" idx="6"/>
          </p:cNvCxnSpPr>
          <p:nvPr/>
        </p:nvCxnSpPr>
        <p:spPr bwMode="auto">
          <a:xfrm flipH="1" flipV="1">
            <a:off x="1507986" y="2181668"/>
            <a:ext cx="2808313" cy="1295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ZoneTexte 52"/>
          <p:cNvSpPr txBox="1"/>
          <p:nvPr/>
        </p:nvSpPr>
        <p:spPr>
          <a:xfrm>
            <a:off x="4845624" y="2160445"/>
            <a:ext cx="1398881" cy="46469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tx2"/>
                </a:solidFill>
              </a:rPr>
              <a:t>x</a:t>
            </a:r>
            <a:r>
              <a:rPr lang="fr-FR" sz="2400" kern="0" dirty="0" smtClean="0"/>
              <a:t> &lt;= </a:t>
            </a:r>
            <a:r>
              <a:rPr lang="fr-FR" sz="2400" kern="0" dirty="0" smtClean="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2771800" y="2243737"/>
            <a:ext cx="860482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tx2"/>
                </a:solidFill>
              </a:rPr>
              <a:t>x</a:t>
            </a:r>
            <a:r>
              <a:rPr lang="fr-FR" sz="2400" kern="0" dirty="0" smtClean="0"/>
              <a:t> ≥ 5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2043439" y="2250468"/>
            <a:ext cx="800369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clic?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4275687" y="2892298"/>
            <a:ext cx="800369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clic?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365492" y="5672851"/>
            <a:ext cx="8413030" cy="852493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Réseau d’automates à la CCS, descriptif et pas prescriptif :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action = rendez-vous clic!-clic? instantané mais asynchrone</a:t>
            </a:r>
          </a:p>
        </p:txBody>
      </p:sp>
      <p:sp>
        <p:nvSpPr>
          <p:cNvPr id="10" name="Ellipse 9"/>
          <p:cNvSpPr/>
          <p:nvPr/>
        </p:nvSpPr>
        <p:spPr bwMode="auto">
          <a:xfrm>
            <a:off x="4316299" y="1922759"/>
            <a:ext cx="543733" cy="543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6" name="Grouper 75"/>
          <p:cNvGrpSpPr/>
          <p:nvPr/>
        </p:nvGrpSpPr>
        <p:grpSpPr>
          <a:xfrm>
            <a:off x="1020095" y="4541451"/>
            <a:ext cx="543733" cy="543733"/>
            <a:chOff x="971600" y="4181411"/>
            <a:chExt cx="543733" cy="543733"/>
          </a:xfrm>
        </p:grpSpPr>
        <p:sp>
          <p:nvSpPr>
            <p:cNvPr id="77" name="Ellipse 76"/>
            <p:cNvSpPr/>
            <p:nvPr/>
          </p:nvSpPr>
          <p:spPr bwMode="auto">
            <a:xfrm>
              <a:off x="971600" y="4181411"/>
              <a:ext cx="543733" cy="543733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Ellipse 77"/>
            <p:cNvSpPr/>
            <p:nvPr/>
          </p:nvSpPr>
          <p:spPr bwMode="auto">
            <a:xfrm>
              <a:off x="1027442" y="4242152"/>
              <a:ext cx="432048" cy="42225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79" name="Espace réservé du contenu 6" descr="Donzelle-2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3012" y="3879558"/>
            <a:ext cx="1281336" cy="1507001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cxnSp>
        <p:nvCxnSpPr>
          <p:cNvPr id="80" name="Connecteur droit 79"/>
          <p:cNvCxnSpPr>
            <a:stCxn id="77" idx="1"/>
          </p:cNvCxnSpPr>
          <p:nvPr/>
        </p:nvCxnSpPr>
        <p:spPr bwMode="auto">
          <a:xfrm flipH="1" flipV="1">
            <a:off x="733238" y="4221088"/>
            <a:ext cx="366485" cy="39999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Connecteur droit 80"/>
          <p:cNvCxnSpPr/>
          <p:nvPr/>
        </p:nvCxnSpPr>
        <p:spPr bwMode="auto">
          <a:xfrm flipV="1">
            <a:off x="1509162" y="4221088"/>
            <a:ext cx="366485" cy="39999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86" name="Connecteur droit 85"/>
          <p:cNvCxnSpPr/>
          <p:nvPr/>
        </p:nvCxnSpPr>
        <p:spPr bwMode="auto">
          <a:xfrm>
            <a:off x="733238" y="4221088"/>
            <a:ext cx="1142409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ZoneTexte 86"/>
          <p:cNvSpPr txBox="1"/>
          <p:nvPr/>
        </p:nvSpPr>
        <p:spPr>
          <a:xfrm>
            <a:off x="899592" y="3756394"/>
            <a:ext cx="714709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clic!</a:t>
            </a:r>
          </a:p>
        </p:txBody>
      </p:sp>
      <p:cxnSp>
        <p:nvCxnSpPr>
          <p:cNvPr id="49" name="Connecteur droit 48"/>
          <p:cNvCxnSpPr>
            <a:stCxn id="87" idx="0"/>
          </p:cNvCxnSpPr>
          <p:nvPr/>
        </p:nvCxnSpPr>
        <p:spPr bwMode="auto">
          <a:xfrm flipV="1">
            <a:off x="1256947" y="1556792"/>
            <a:ext cx="1082805" cy="2199602"/>
          </a:xfrm>
          <a:prstGeom prst="line">
            <a:avLst/>
          </a:prstGeom>
          <a:noFill/>
          <a:ln w="28575" cap="flat" cmpd="sng" algn="ctr">
            <a:solidFill>
              <a:srgbClr val="C8329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Connecteur droit 87"/>
          <p:cNvCxnSpPr>
            <a:stCxn id="87" idx="0"/>
          </p:cNvCxnSpPr>
          <p:nvPr/>
        </p:nvCxnSpPr>
        <p:spPr bwMode="auto">
          <a:xfrm flipV="1">
            <a:off x="1256947" y="2625139"/>
            <a:ext cx="1082805" cy="1131255"/>
          </a:xfrm>
          <a:prstGeom prst="line">
            <a:avLst/>
          </a:prstGeom>
          <a:noFill/>
          <a:ln w="28575" cap="flat" cmpd="sng" algn="ctr">
            <a:solidFill>
              <a:srgbClr val="C8329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Connecteur droit 90"/>
          <p:cNvCxnSpPr>
            <a:stCxn id="87" idx="0"/>
          </p:cNvCxnSpPr>
          <p:nvPr/>
        </p:nvCxnSpPr>
        <p:spPr bwMode="auto">
          <a:xfrm flipV="1">
            <a:off x="1256947" y="1545983"/>
            <a:ext cx="4411896" cy="2210411"/>
          </a:xfrm>
          <a:prstGeom prst="line">
            <a:avLst/>
          </a:prstGeom>
          <a:noFill/>
          <a:ln w="28575" cap="flat" cmpd="sng" algn="ctr">
            <a:solidFill>
              <a:srgbClr val="C8329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60578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ERRY@XB94KIMFUVWXY5K9" val="3082"/>
  <p:tag name="DEFAULTDISPLAYSOURCE" val="\documentclass{article}\pagestyle{empty}&#10;\begin{document}&#10;&#10;\end{document}&#10;"/>
  <p:tag name="EMBEDFONTS" val="1"/>
  <p:tag name="FIRSTGERARD2EBERRY@ELPDCHTFUVW0Y5HA" val="4800"/>
</p:tagLst>
</file>

<file path=ppt/theme/theme1.xml><?xml version="1.0" encoding="utf-8"?>
<a:theme xmlns:a="http://schemas.openxmlformats.org/drawingml/2006/main" name="Berry-2014">
  <a:themeElements>
    <a:clrScheme name="Personnalisé 13">
      <a:dk1>
        <a:srgbClr val="000000"/>
      </a:dk1>
      <a:lt1>
        <a:srgbClr val="FFFFFF"/>
      </a:lt1>
      <a:dk2>
        <a:srgbClr val="0000FF"/>
      </a:dk2>
      <a:lt2>
        <a:srgbClr val="FFFF65"/>
      </a:lt2>
      <a:accent1>
        <a:srgbClr val="FF0000"/>
      </a:accent1>
      <a:accent2>
        <a:srgbClr val="009A00"/>
      </a:accent2>
      <a:accent3>
        <a:srgbClr val="C83296"/>
      </a:accent3>
      <a:accent4>
        <a:srgbClr val="B45600"/>
      </a:accent4>
      <a:accent5>
        <a:srgbClr val="FF99C1"/>
      </a:accent5>
      <a:accent6>
        <a:srgbClr val="BFBFBF"/>
      </a:accent6>
      <a:hlink>
        <a:srgbClr val="0000BF"/>
      </a:hlink>
      <a:folHlink>
        <a:srgbClr val="3F3F3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 cmpd="sng">
          <a:solidFill>
            <a:schemeClr val="accent3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/>
      <a:bodyPr wrap="none" tIns="14400" bIns="68400" rtlCol="0">
        <a:spAutoFit/>
      </a:bodyPr>
      <a:lstStyle>
        <a:defPPr marL="0" indent="0">
          <a:buNone/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Berry-2014</Template>
  <TotalTime>63810</TotalTime>
  <Words>3842</Words>
  <Application>Microsoft Macintosh PowerPoint</Application>
  <PresentationFormat>Présentation à l'écran (4:3)</PresentationFormat>
  <Paragraphs>636</Paragraphs>
  <Slides>60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60</vt:i4>
      </vt:variant>
    </vt:vector>
  </HeadingPairs>
  <TitlesOfParts>
    <vt:vector size="62" baseType="lpstr">
      <vt:lpstr>Berry-2014</vt:lpstr>
      <vt:lpstr>Equation</vt:lpstr>
      <vt:lpstr>La vérification formelle  de programmes temporisés </vt:lpstr>
      <vt:lpstr>Spécifier, modéliser ou programmer ?</vt:lpstr>
      <vt:lpstr>Trois cas où la modélisation formelle est essentielle</vt:lpstr>
      <vt:lpstr>Objectif, questions centrales et applications</vt:lpstr>
      <vt:lpstr>Agenda</vt:lpstr>
      <vt:lpstr>Automates temporisés : lampe à double-clic</vt:lpstr>
      <vt:lpstr>Automates temporisés : lampe à double-click</vt:lpstr>
      <vt:lpstr>La même lampe avec minuterie partielle</vt:lpstr>
      <vt:lpstr>Attention, modèle, pas programme !</vt:lpstr>
      <vt:lpstr>Attention, spécification, pas programme !</vt:lpstr>
      <vt:lpstr>Non-déterminisme autorisé partout</vt:lpstr>
      <vt:lpstr>Un réseau d’automates temporisés</vt:lpstr>
      <vt:lpstr>Expansion du réseau en un seul automate</vt:lpstr>
      <vt:lpstr>Agenda</vt:lpstr>
      <vt:lpstr>Horloges</vt:lpstr>
      <vt:lpstr>Actions et traces</vt:lpstr>
      <vt:lpstr>Automate temporisé</vt:lpstr>
      <vt:lpstr>Transitions et comportements temporels</vt:lpstr>
      <vt:lpstr>Comportements bi-horloges</vt:lpstr>
      <vt:lpstr>Comportements bi-horloges</vt:lpstr>
      <vt:lpstr>Bisimulation et régions</vt:lpstr>
      <vt:lpstr>Décidabilité de l’atteignabilité</vt:lpstr>
      <vt:lpstr>Automate symbolique des régions</vt:lpstr>
      <vt:lpstr>Agenda</vt:lpstr>
      <vt:lpstr>Rappels de logique temporelle (25/03/2015)</vt:lpstr>
      <vt:lpstr>Agenda</vt:lpstr>
      <vt:lpstr>Des trains et un pont</vt:lpstr>
      <vt:lpstr>Des trains et un pont</vt:lpstr>
      <vt:lpstr>Des trains et un pont</vt:lpstr>
      <vt:lpstr>Architecture</vt:lpstr>
      <vt:lpstr>Déclarations de données globales</vt:lpstr>
      <vt:lpstr>Comportement d'un train d’identificateur id</vt:lpstr>
      <vt:lpstr>Données du contrôleur</vt:lpstr>
      <vt:lpstr>Comportement du contrôleur</vt:lpstr>
      <vt:lpstr>Propriétés de sûreté prouvées par UPPAAL</vt:lpstr>
      <vt:lpstr>Propriétés de vivacité prouvées par UPPAAL</vt:lpstr>
      <vt:lpstr>Protocole de Fischer</vt:lpstr>
      <vt:lpstr>Protocole de Fischer en UPPAAL</vt:lpstr>
      <vt:lpstr>La preuve du protocole</vt:lpstr>
      <vt:lpstr>Agenda</vt:lpstr>
      <vt:lpstr>Des régions aux zones</vt:lpstr>
      <vt:lpstr>Mais attention à l’infini !</vt:lpstr>
      <vt:lpstr>Normaliser = Couper par la plus grande constante (20)</vt:lpstr>
      <vt:lpstr>Zones, DBMs et graphes</vt:lpstr>
      <vt:lpstr>Normalisation par les plus courts chemins</vt:lpstr>
      <vt:lpstr>Compression : élimination des arcs redondants </vt:lpstr>
      <vt:lpstr>Compression : élimination des arcs redondants </vt:lpstr>
      <vt:lpstr>Présentation PowerPoint</vt:lpstr>
      <vt:lpstr>Les opérations vues graphiquement</vt:lpstr>
      <vt:lpstr>Transformation d’une zone par une transition</vt:lpstr>
      <vt:lpstr>Automates hybrides (Henzinger et. al.)</vt:lpstr>
      <vt:lpstr>Ajout d’horloges pour compter le temps</vt:lpstr>
      <vt:lpstr>Ajout du prédicat de sûreté</vt:lpstr>
      <vt:lpstr>1. Résoudre l’équation et introduire des horloges</vt:lpstr>
      <vt:lpstr>Automate temporisé (enfin, presque)</vt:lpstr>
      <vt:lpstr>Solution 2 : interpolation linéaire</vt:lpstr>
      <vt:lpstr>Plus fin : interpolation + découpage d’état</vt:lpstr>
      <vt:lpstr>Conclusion</vt:lpstr>
      <vt:lpstr>Bibliographie – Automates temporisés</vt:lpstr>
      <vt:lpstr>Bibliographie – Automates hybrides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Esterel et SCADE,  de la recherche à l’industrie</dc:title>
  <dc:creator>gerard.berry</dc:creator>
  <cp:lastModifiedBy>Gérard Berry</cp:lastModifiedBy>
  <cp:revision>1707</cp:revision>
  <cp:lastPrinted>2016-02-08T12:47:53Z</cp:lastPrinted>
  <dcterms:created xsi:type="dcterms:W3CDTF">2013-10-07T21:20:29Z</dcterms:created>
  <dcterms:modified xsi:type="dcterms:W3CDTF">2016-04-07T14:44:35Z</dcterms:modified>
</cp:coreProperties>
</file>